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7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30" r:id="rId12"/>
    <p:sldId id="349" r:id="rId13"/>
    <p:sldId id="331" r:id="rId14"/>
    <p:sldId id="332" r:id="rId15"/>
    <p:sldId id="334" r:id="rId16"/>
    <p:sldId id="335" r:id="rId17"/>
    <p:sldId id="336" r:id="rId18"/>
    <p:sldId id="337" r:id="rId19"/>
    <p:sldId id="338" r:id="rId20"/>
    <p:sldId id="348" r:id="rId21"/>
    <p:sldId id="339" r:id="rId22"/>
    <p:sldId id="340" r:id="rId23"/>
    <p:sldId id="341" r:id="rId24"/>
    <p:sldId id="350" r:id="rId25"/>
    <p:sldId id="351" r:id="rId26"/>
    <p:sldId id="342" r:id="rId27"/>
    <p:sldId id="343" r:id="rId28"/>
    <p:sldId id="344" r:id="rId29"/>
    <p:sldId id="345" r:id="rId30"/>
    <p:sldId id="346" r:id="rId3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785" autoAdjust="0"/>
  </p:normalViewPr>
  <p:slideViewPr>
    <p:cSldViewPr showGuides="1">
      <p:cViewPr varScale="1">
        <p:scale>
          <a:sx n="119" d="100"/>
          <a:sy n="119" d="100"/>
        </p:scale>
        <p:origin x="768" y="96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</p:guideLst>
    </p:cSldViewPr>
  </p:slideViewPr>
  <p:outlineViewPr>
    <p:cViewPr>
      <p:scale>
        <a:sx n="33" d="100"/>
        <a:sy n="33" d="100"/>
      </p:scale>
      <p:origin x="0" y="148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8.9.2016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1177250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8.9.2016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35904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40934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80233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37157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flamma.helsinki.fi/portal/units/teologinen?_nfpb=true&amp;_pageLabel=P11000151551367565411454&amp;contentId=HY295936&amp;placeId=HY294149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helsinki.fi/filosofia-ja-etiikka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b="0" dirty="0"/>
              <a:t>YK 10 Filosofia ja etiikka</a:t>
            </a:r>
            <a:br>
              <a:rPr lang="fi-FI" b="0" dirty="0"/>
            </a:br>
            <a:r>
              <a:rPr lang="fi-FI" b="0" dirty="0"/>
              <a:t>7,0 op</a:t>
            </a:r>
            <a:br>
              <a:rPr lang="fi-FI" b="0" dirty="0"/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Kurssin johdantoluento</a:t>
            </a:r>
          </a:p>
          <a:p>
            <a:r>
              <a:rPr lang="fi-FI" dirty="0"/>
              <a:t>8</a:t>
            </a:r>
            <a:r>
              <a:rPr lang="fi-FI" dirty="0" smtClean="0"/>
              <a:t>. syyskuuta 2016</a:t>
            </a:r>
          </a:p>
          <a:p>
            <a:r>
              <a:rPr lang="fi-FI" dirty="0" smtClean="0"/>
              <a:t>PI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57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smtClean="0"/>
              <a:t>Filosofian luentojen aihepiirejä</a:t>
            </a:r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7010400" cy="4953000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Mitä filosofia on?</a:t>
            </a:r>
          </a:p>
          <a:p>
            <a:r>
              <a:rPr lang="fi-FI" dirty="0" smtClean="0"/>
              <a:t>Nykyajan filosofia</a:t>
            </a:r>
          </a:p>
          <a:p>
            <a:r>
              <a:rPr lang="fi-FI" dirty="0" smtClean="0"/>
              <a:t>Metafysiikka</a:t>
            </a:r>
          </a:p>
          <a:p>
            <a:r>
              <a:rPr lang="fi-FI" dirty="0" smtClean="0"/>
              <a:t>Epistemologia eli tietoteoria </a:t>
            </a:r>
          </a:p>
          <a:p>
            <a:r>
              <a:rPr lang="fi-FI" dirty="0" smtClean="0"/>
              <a:t>Logiikka ja argumentaatio</a:t>
            </a:r>
          </a:p>
          <a:p>
            <a:r>
              <a:rPr lang="fi-FI" dirty="0" smtClean="0"/>
              <a:t>Tieteenfilosofia</a:t>
            </a:r>
          </a:p>
          <a:p>
            <a:r>
              <a:rPr lang="fi-FI" dirty="0" smtClean="0"/>
              <a:t>Uskonnonfilosofia</a:t>
            </a:r>
          </a:p>
        </p:txBody>
      </p:sp>
    </p:spTree>
    <p:extLst>
      <p:ext uri="{BB962C8B-B14F-4D97-AF65-F5344CB8AC3E}">
        <p14:creationId xmlns:p14="http://schemas.microsoft.com/office/powerpoint/2010/main" val="692213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828800" y="1916832"/>
            <a:ext cx="7007225" cy="4752256"/>
          </a:xfrm>
        </p:spPr>
        <p:txBody>
          <a:bodyPr>
            <a:normAutofit/>
          </a:bodyPr>
          <a:lstStyle/>
          <a:p>
            <a:r>
              <a:rPr lang="fi-FI" dirty="0" smtClean="0"/>
              <a:t>Sekä filosofian osuuteen että etiikan osuuteen kuuluu ryhmätyöskentelyä 				</a:t>
            </a:r>
            <a:endParaRPr lang="fi-FI" dirty="0"/>
          </a:p>
          <a:p>
            <a:r>
              <a:rPr lang="fi-FI" dirty="0" smtClean="0"/>
              <a:t>Ilmoittautuminen </a:t>
            </a:r>
            <a:r>
              <a:rPr lang="fi-FI" dirty="0" err="1" smtClean="0"/>
              <a:t>WebOodissa</a:t>
            </a:r>
            <a:endParaRPr lang="fi-FI" dirty="0"/>
          </a:p>
          <a:p>
            <a:r>
              <a:rPr lang="fi-FI" dirty="0" smtClean="0"/>
              <a:t>Kaikki pääsevät ryhmiin, mutta kaikkien toiveita ei voi täyttää. 				</a:t>
            </a:r>
          </a:p>
          <a:p>
            <a:r>
              <a:rPr lang="fi-FI" dirty="0" smtClean="0"/>
              <a:t>HUOM:  </a:t>
            </a:r>
          </a:p>
          <a:p>
            <a:pPr lvl="1"/>
            <a:r>
              <a:rPr lang="fi-FI" b="1" dirty="0" smtClean="0"/>
              <a:t>ELIMINOI  PÄÄLLEKKÄISYYDET MUUN OPETUKSEN KANSSA</a:t>
            </a:r>
          </a:p>
          <a:p>
            <a:pPr lvl="2"/>
            <a:r>
              <a:rPr lang="fi-FI" b="1" dirty="0" smtClean="0"/>
              <a:t>ryhmiin osallistuminen on pakollinen osasuoritus</a:t>
            </a:r>
          </a:p>
          <a:p>
            <a:pPr lvl="2"/>
            <a:r>
              <a:rPr lang="fi-FI" b="1" dirty="0"/>
              <a:t>r</a:t>
            </a:r>
            <a:r>
              <a:rPr lang="fi-FI" b="1" dirty="0" smtClean="0"/>
              <a:t>yhmiä ei voi korvata osasuorituksena millään tavalla</a:t>
            </a:r>
          </a:p>
          <a:p>
            <a:pPr lvl="2"/>
            <a:r>
              <a:rPr lang="fi-FI" b="1" dirty="0"/>
              <a:t>o</a:t>
            </a:r>
            <a:r>
              <a:rPr lang="fi-FI" b="1" dirty="0" smtClean="0"/>
              <a:t>ngelmatilanteissa ota yhteyttä ryhmäsi opettajaan (ei luennoitsijoihin)</a:t>
            </a:r>
          </a:p>
        </p:txBody>
      </p:sp>
    </p:spTree>
    <p:extLst>
      <p:ext uri="{BB962C8B-B14F-4D97-AF65-F5344CB8AC3E}">
        <p14:creationId xmlns:p14="http://schemas.microsoft.com/office/powerpoint/2010/main" val="31838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Ryhmissä perehdytään filosofian ja etiikan kysymyksiin </a:t>
            </a:r>
            <a:endParaRPr lang="fi-FI" dirty="0" smtClean="0"/>
          </a:p>
          <a:p>
            <a:pPr lvl="1"/>
            <a:r>
              <a:rPr lang="fi-FI" dirty="0" smtClean="0"/>
              <a:t>lukemalla</a:t>
            </a:r>
          </a:p>
          <a:p>
            <a:pPr lvl="1"/>
            <a:r>
              <a:rPr lang="fi-FI" dirty="0" smtClean="0"/>
              <a:t>kirjallisin töin</a:t>
            </a:r>
            <a:endParaRPr lang="fi-FI" dirty="0"/>
          </a:p>
          <a:p>
            <a:pPr lvl="1"/>
            <a:r>
              <a:rPr lang="fi-FI" dirty="0" smtClean="0"/>
              <a:t>keskusteluin </a:t>
            </a:r>
          </a:p>
          <a:p>
            <a:pPr lvl="1"/>
            <a:r>
              <a:rPr lang="fi-FI" dirty="0" smtClean="0"/>
              <a:t>ryhmäharjoituksin						</a:t>
            </a:r>
            <a:endParaRPr lang="fi-FI" dirty="0"/>
          </a:p>
          <a:p>
            <a:r>
              <a:rPr lang="fi-FI" dirty="0"/>
              <a:t>Tapaamisiin </a:t>
            </a:r>
            <a:r>
              <a:rPr lang="fi-FI" dirty="0" smtClean="0"/>
              <a:t>kuuluu </a:t>
            </a:r>
            <a:r>
              <a:rPr lang="fi-FI" b="1" dirty="0"/>
              <a:t>valmistavia </a:t>
            </a:r>
            <a:r>
              <a:rPr lang="fi-FI" b="1" dirty="0" smtClean="0"/>
              <a:t>tehtävä			</a:t>
            </a:r>
            <a:endParaRPr lang="fi-FI" dirty="0"/>
          </a:p>
          <a:p>
            <a:r>
              <a:rPr lang="fi-FI" dirty="0"/>
              <a:t>Läsnäolo ryhmissä on </a:t>
            </a:r>
            <a:r>
              <a:rPr lang="fi-FI" b="1" dirty="0" smtClean="0"/>
              <a:t>pakollista</a:t>
            </a:r>
            <a:endParaRPr lang="fi-FI" dirty="0"/>
          </a:p>
          <a:p>
            <a:pPr lvl="1"/>
            <a:r>
              <a:rPr lang="fi-FI" dirty="0" smtClean="0"/>
              <a:t>yksittäisiä </a:t>
            </a:r>
            <a:r>
              <a:rPr lang="fi-FI" dirty="0"/>
              <a:t>poissaoloja voi </a:t>
            </a:r>
            <a:r>
              <a:rPr lang="fi-FI" dirty="0" smtClean="0"/>
              <a:t>korvata kirjallisilla lisätehtävillä		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Ryhmäohje (tarkennus)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8116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Filosofian ryhmät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35696" y="1916832"/>
            <a:ext cx="7007225" cy="5068888"/>
          </a:xfrm>
        </p:spPr>
        <p:txBody>
          <a:bodyPr/>
          <a:lstStyle/>
          <a:p>
            <a:r>
              <a:rPr lang="fi-FI" dirty="0" smtClean="0"/>
              <a:t>Aikataulu 14.9.-12.10						</a:t>
            </a:r>
          </a:p>
          <a:p>
            <a:r>
              <a:rPr lang="fi-FI" dirty="0" smtClean="0"/>
              <a:t>Aineisto jaossa filosofian luennolla maanantaina 12.9. ja/tai </a:t>
            </a:r>
            <a:r>
              <a:rPr lang="fi-FI" dirty="0"/>
              <a:t>on haettavissa systemaattisen teologian osastolta kopiokoneen vierestä (Vuorikatu 3 ,4 krs).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474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Etiikan ryhmät</a:t>
            </a:r>
            <a:endParaRPr lang="fi-FI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Aikataulu 2.11.- 30.11.</a:t>
            </a:r>
          </a:p>
          <a:p>
            <a:endParaRPr lang="fi-FI" dirty="0"/>
          </a:p>
          <a:p>
            <a:r>
              <a:rPr lang="fi-FI" dirty="0" smtClean="0"/>
              <a:t>Aineisto </a:t>
            </a:r>
            <a:r>
              <a:rPr lang="fi-FI" dirty="0"/>
              <a:t>jaossa </a:t>
            </a:r>
            <a:r>
              <a:rPr lang="fi-FI" dirty="0" smtClean="0"/>
              <a:t>X.X (päivämäärä auki)  </a:t>
            </a:r>
            <a:r>
              <a:rPr lang="fi-FI" dirty="0"/>
              <a:t>ja/tai on haettavissa systemaattisen teologian osastolta kopiokoneen vierestä (Vuorikatu 3 ,4 krs). 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416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Etiikan luennot ja tentti</a:t>
            </a:r>
            <a:endParaRPr lang="fi-FI" smtClean="0">
              <a:solidFill>
                <a:srgbClr val="FF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etiikan luennot alkavat ma 31.10.</a:t>
            </a:r>
          </a:p>
          <a:p>
            <a:pPr lvl="1"/>
            <a:r>
              <a:rPr lang="fi-FI" dirty="0" smtClean="0"/>
              <a:t>ilmoittautuminen </a:t>
            </a:r>
            <a:r>
              <a:rPr lang="fi-FI" dirty="0" err="1" smtClean="0"/>
              <a:t>WebOodissa</a:t>
            </a:r>
            <a:r>
              <a:rPr lang="fi-FI" dirty="0" smtClean="0"/>
              <a:t>				</a:t>
            </a:r>
          </a:p>
          <a:p>
            <a:r>
              <a:rPr lang="fi-FI" dirty="0" smtClean="0"/>
              <a:t>etiikan luentojen päätös 25.11 ja tentti </a:t>
            </a:r>
            <a:r>
              <a:rPr lang="fi-FI" b="1" dirty="0"/>
              <a:t>2</a:t>
            </a:r>
            <a:r>
              <a:rPr lang="fi-FI" b="1" dirty="0" smtClean="0"/>
              <a:t>.11. </a:t>
            </a:r>
          </a:p>
          <a:p>
            <a:pPr lvl="1"/>
            <a:r>
              <a:rPr lang="fi-FI" dirty="0" smtClean="0"/>
              <a:t>rästitentteihin (ks. </a:t>
            </a:r>
            <a:r>
              <a:rPr lang="fi-FI" dirty="0"/>
              <a:t>e</a:t>
            </a:r>
            <a:r>
              <a:rPr lang="fi-FI" dirty="0" smtClean="0"/>
              <a:t>dellä) ilmoittaudutaan </a:t>
            </a:r>
            <a:r>
              <a:rPr lang="fi-FI" dirty="0" err="1" smtClean="0"/>
              <a:t>WebOodissa</a:t>
            </a:r>
            <a:r>
              <a:rPr lang="fi-FI" dirty="0" smtClean="0"/>
              <a:t>				</a:t>
            </a:r>
          </a:p>
          <a:p>
            <a:pPr>
              <a:buFont typeface="Wingdings" pitchFamily="2" charset="2"/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458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Etiikan luentojen lähtökohta ja luonne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Etiikan luennot </a:t>
            </a:r>
          </a:p>
          <a:p>
            <a:pPr lvl="1"/>
            <a:r>
              <a:rPr lang="fi-FI" b="1" dirty="0" smtClean="0"/>
              <a:t>pohjaksi</a:t>
            </a:r>
            <a:r>
              <a:rPr lang="fi-FI" dirty="0" smtClean="0"/>
              <a:t> edellytetään lukion etiikan (uskonto tai elämänkatsomustieto) kurssin tiedot – kerrataan </a:t>
            </a:r>
          </a:p>
          <a:p>
            <a:pPr lvl="1"/>
            <a:r>
              <a:rPr lang="fi-FI" b="1" dirty="0" smtClean="0"/>
              <a:t>keskitytään</a:t>
            </a:r>
            <a:r>
              <a:rPr lang="fi-FI" dirty="0" smtClean="0"/>
              <a:t> eettisten peruskäsitteiden opiskeluun</a:t>
            </a:r>
          </a:p>
          <a:p>
            <a:pPr lvl="1"/>
            <a:r>
              <a:rPr lang="fi-FI" b="1" dirty="0" smtClean="0"/>
              <a:t>perehdytään</a:t>
            </a:r>
            <a:r>
              <a:rPr lang="fi-FI" dirty="0" smtClean="0"/>
              <a:t> käsitteelliseen ajatteluun</a:t>
            </a:r>
          </a:p>
          <a:p>
            <a:pPr lvl="1"/>
            <a:r>
              <a:rPr lang="fi-FI" b="1" dirty="0" smtClean="0"/>
              <a:t>tarkastellaan</a:t>
            </a:r>
            <a:r>
              <a:rPr lang="fi-FI" dirty="0" smtClean="0"/>
              <a:t> peruskysymyksiä, jotka valottavat</a:t>
            </a:r>
          </a:p>
          <a:p>
            <a:pPr lvl="2"/>
            <a:r>
              <a:rPr lang="fi-FI" dirty="0" smtClean="0"/>
              <a:t>metaetiikkaa</a:t>
            </a:r>
          </a:p>
          <a:p>
            <a:pPr lvl="2"/>
            <a:r>
              <a:rPr lang="fi-FI" dirty="0" smtClean="0"/>
              <a:t>teologista etiikkaa</a:t>
            </a:r>
          </a:p>
        </p:txBody>
      </p:sp>
    </p:spTree>
    <p:extLst>
      <p:ext uri="{BB962C8B-B14F-4D97-AF65-F5344CB8AC3E}">
        <p14:creationId xmlns:p14="http://schemas.microsoft.com/office/powerpoint/2010/main" val="8005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Etiikan luennot etsivät vastausta kysymyksiin: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fi-FI" dirty="0"/>
              <a:t>Kuinka etiikasta on eri aikakausina </a:t>
            </a:r>
            <a:r>
              <a:rPr lang="fi-FI" dirty="0" smtClean="0"/>
              <a:t>ajateltu: </a:t>
            </a:r>
            <a:r>
              <a:rPr lang="fi-FI" dirty="0"/>
              <a:t>	     </a:t>
            </a:r>
            <a:r>
              <a:rPr lang="fi-FI" sz="2000" b="1" dirty="0" smtClean="0"/>
              <a:t>miten </a:t>
            </a:r>
            <a:r>
              <a:rPr lang="fi-FI" sz="2000" b="1" dirty="0"/>
              <a:t>käsitys etiikasta on </a:t>
            </a:r>
            <a:r>
              <a:rPr lang="fi-FI" sz="2000" b="1" dirty="0" smtClean="0"/>
              <a:t>kehittynyt			</a:t>
            </a:r>
            <a:r>
              <a:rPr lang="fi-FI" dirty="0"/>
              <a:t>	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fi-FI" dirty="0" smtClean="0"/>
              <a:t>Mikä on ihmisten moraalikäsitysten perusta:       </a:t>
            </a:r>
            <a:r>
              <a:rPr lang="fi-FI" sz="2000" b="1" dirty="0" smtClean="0"/>
              <a:t>onko </a:t>
            </a:r>
            <a:r>
              <a:rPr lang="fi-FI" sz="2000" b="1" dirty="0"/>
              <a:t>moraali </a:t>
            </a:r>
            <a:r>
              <a:rPr lang="fi-FI" sz="2000" b="1" dirty="0" smtClean="0"/>
              <a:t>relativistista vai </a:t>
            </a:r>
            <a:r>
              <a:rPr lang="fi-FI" sz="2000" b="1" dirty="0"/>
              <a:t>objektiivista </a:t>
            </a:r>
            <a:r>
              <a:rPr lang="fi-FI" sz="2000" b="1" dirty="0" smtClean="0"/>
              <a:t>			</a:t>
            </a:r>
            <a:endParaRPr lang="fi-FI" sz="2000" b="1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fi-FI" dirty="0" smtClean="0"/>
              <a:t>Miten vakaumukset vaikuttavat moraaliin: </a:t>
            </a:r>
            <a:r>
              <a:rPr lang="fi-FI" dirty="0"/>
              <a:t>	</a:t>
            </a:r>
            <a:r>
              <a:rPr lang="fi-FI" dirty="0" smtClean="0"/>
              <a:t> </a:t>
            </a:r>
            <a:r>
              <a:rPr lang="fi-FI" sz="2000" b="1" dirty="0"/>
              <a:t>moraalin ja uskonnon suhde</a:t>
            </a:r>
          </a:p>
          <a:p>
            <a:pPr marL="1030288" lvl="1" indent="-457200">
              <a:buFont typeface="Wingdings" pitchFamily="2" charset="2"/>
              <a:buNone/>
              <a:defRPr/>
            </a:pPr>
            <a:endParaRPr lang="fi-FI" b="1" dirty="0" smtClean="0"/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3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dirty="0" smtClean="0"/>
              <a:t>Arvostelu</a:t>
            </a:r>
            <a:endParaRPr lang="en-GB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5696" y="1895926"/>
            <a:ext cx="7010400" cy="49530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Kurssi koostuu kolmesta pääosasta: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1. Filosofian luennot ja Saarisen kirja + tenttiminen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/>
              <a:t>2</a:t>
            </a:r>
            <a:r>
              <a:rPr lang="fi-FI" dirty="0" smtClean="0"/>
              <a:t>. Etiikan luennot + tenttiminen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/>
              <a:t>3</a:t>
            </a:r>
            <a:r>
              <a:rPr lang="fi-FI" dirty="0" smtClean="0"/>
              <a:t>. Filosofian ja etiikan ryhmät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	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Osan 1.  </a:t>
            </a:r>
            <a:r>
              <a:rPr lang="fi-FI" dirty="0"/>
              <a:t>osuus on 3,49 </a:t>
            </a:r>
            <a:r>
              <a:rPr lang="fi-FI" dirty="0" smtClean="0"/>
              <a:t>op (n. 50%)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Osan 2. </a:t>
            </a:r>
            <a:r>
              <a:rPr lang="fi-FI" dirty="0"/>
              <a:t> </a:t>
            </a:r>
            <a:r>
              <a:rPr lang="fi-FI" dirty="0" smtClean="0"/>
              <a:t>osuus on </a:t>
            </a:r>
            <a:r>
              <a:rPr lang="fi-FI" dirty="0"/>
              <a:t>1,75 op </a:t>
            </a:r>
            <a:r>
              <a:rPr lang="fi-FI" dirty="0" smtClean="0"/>
              <a:t>(25%)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Osan 3.  osuus 0,88 op + 0,88 op  = 1.76 (n. 25%)</a:t>
            </a:r>
          </a:p>
          <a:p>
            <a:pPr lvl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/>
              <a:t>Opintojakson loppuarvosanaksi tulee näille osille kuuluvien opintopisteiden mukaan painotettu keskiarvo pyöristettynä </a:t>
            </a:r>
            <a:r>
              <a:rPr lang="fi-FI" dirty="0" smtClean="0"/>
              <a:t>kokonaislukuun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/>
              <a:t>o</a:t>
            </a:r>
            <a:r>
              <a:rPr lang="fi-FI" dirty="0" smtClean="0"/>
              <a:t>siot arvostellaan asteikolla 0-5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/>
              <a:t>j</a:t>
            </a:r>
            <a:r>
              <a:rPr lang="fi-FI" dirty="0" smtClean="0"/>
              <a:t>okainen osio on suoritettava hyväksyttävästi (vähintään arvosana 1)</a:t>
            </a:r>
          </a:p>
        </p:txBody>
      </p:sp>
    </p:spTree>
    <p:extLst>
      <p:ext uri="{BB962C8B-B14F-4D97-AF65-F5344CB8AC3E}">
        <p14:creationId xmlns:p14="http://schemas.microsoft.com/office/powerpoint/2010/main" val="136727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835696" y="440668"/>
            <a:ext cx="7007225" cy="973138"/>
          </a:xfrm>
        </p:spPr>
        <p:txBody>
          <a:bodyPr/>
          <a:lstStyle/>
          <a:p>
            <a:r>
              <a:rPr lang="fi-FI" dirty="0" smtClean="0"/>
              <a:t>Vaihtoehtoinen suoritustapa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835696" y="1808820"/>
            <a:ext cx="7007225" cy="5400675"/>
          </a:xfrm>
        </p:spPr>
        <p:txBody>
          <a:bodyPr>
            <a:normAutofit/>
          </a:bodyPr>
          <a:lstStyle/>
          <a:p>
            <a:r>
              <a:rPr lang="fi-FI" dirty="0" smtClean="0"/>
              <a:t>Koko opintojakson voi suorittaa kirjatenttinä </a:t>
            </a:r>
            <a:r>
              <a:rPr lang="fi-FI" b="1" dirty="0" smtClean="0"/>
              <a:t>4.11.2016</a:t>
            </a:r>
          </a:p>
          <a:p>
            <a:endParaRPr lang="fi-FI" b="1" dirty="0"/>
          </a:p>
          <a:p>
            <a:r>
              <a:rPr lang="fi-FI" b="1" dirty="0" smtClean="0"/>
              <a:t>Tentittävä yhtenä kokonaisuutena</a:t>
            </a:r>
            <a:endParaRPr lang="fi-FI" dirty="0" smtClean="0"/>
          </a:p>
          <a:p>
            <a:pPr lvl="2"/>
            <a:r>
              <a:rPr lang="fi-FI" dirty="0" smtClean="0"/>
              <a:t>rästitenttipäivät 20.1.2017, ja kesäkuun I kesätentti 29.6.</a:t>
            </a:r>
            <a:r>
              <a:rPr lang="fi-FI" dirty="0"/>
              <a:t> </a:t>
            </a:r>
            <a:r>
              <a:rPr lang="fi-FI" dirty="0" smtClean="0"/>
              <a:t>2017</a:t>
            </a:r>
          </a:p>
          <a:p>
            <a:pPr lvl="2"/>
            <a:r>
              <a:rPr lang="fi-FI" dirty="0"/>
              <a:t>i</a:t>
            </a:r>
            <a:r>
              <a:rPr lang="fi-FI" dirty="0" smtClean="0"/>
              <a:t>lmoittautuminen </a:t>
            </a:r>
            <a:r>
              <a:rPr lang="fi-FI" dirty="0" err="1" smtClean="0"/>
              <a:t>WebOodissa</a:t>
            </a:r>
            <a:r>
              <a:rPr lang="fi-FI" dirty="0" smtClean="0"/>
              <a:t> kohdassa </a:t>
            </a:r>
            <a:r>
              <a:rPr lang="fi-FI" i="1" dirty="0" smtClean="0"/>
              <a:t>Filosofia ja etiikka (YK10), vaihtoehtoinen suoritustapa.</a:t>
            </a:r>
            <a:r>
              <a:rPr lang="fi-FI" dirty="0"/>
              <a:t> </a:t>
            </a:r>
            <a:endParaRPr lang="fi-FI" dirty="0" smtClean="0"/>
          </a:p>
          <a:p>
            <a:pPr lvl="2"/>
            <a:r>
              <a:rPr lang="fi-FI" dirty="0"/>
              <a:t>t</a:t>
            </a:r>
            <a:r>
              <a:rPr lang="fi-FI" dirty="0" smtClean="0"/>
              <a:t>entissä esseekysymys/-kysymyksiä </a:t>
            </a:r>
            <a:r>
              <a:rPr lang="fi-FI" dirty="0"/>
              <a:t>+ sarja </a:t>
            </a:r>
            <a:r>
              <a:rPr lang="fi-FI" dirty="0" smtClean="0"/>
              <a:t>osakysymyksiä.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1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Tämän luennon asioita</a:t>
            </a:r>
            <a:endParaRPr lang="en-GB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7010400" cy="5045075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Kurssin tavoitteet, rakenne, sisältö, arvostelu, käytännön järjestelyt</a:t>
            </a:r>
          </a:p>
          <a:p>
            <a:pP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Vaihtoehtoinen	suoritustapa														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Kurssin korvaamisesta</a:t>
            </a:r>
          </a:p>
        </p:txBody>
      </p:sp>
    </p:spTree>
    <p:extLst>
      <p:ext uri="{BB962C8B-B14F-4D97-AF65-F5344CB8AC3E}">
        <p14:creationId xmlns:p14="http://schemas.microsoft.com/office/powerpoint/2010/main" val="3421423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</a:t>
            </a:r>
            <a:r>
              <a:rPr lang="fi-FI" dirty="0"/>
              <a:t>. Määttänen, </a:t>
            </a:r>
            <a:r>
              <a:rPr lang="fi-FI" i="1" dirty="0"/>
              <a:t>Filosofia: Johdatus peruskysymyksiin </a:t>
            </a:r>
            <a:r>
              <a:rPr lang="fi-FI" dirty="0"/>
              <a:t>(282 s.) </a:t>
            </a:r>
          </a:p>
          <a:p>
            <a:r>
              <a:rPr lang="fi-FI" dirty="0"/>
              <a:t>E. Saarinen, </a:t>
            </a:r>
            <a:r>
              <a:rPr lang="fi-FI" i="1" dirty="0"/>
              <a:t>Länsimaisen filosofian historia huipulta huipulle Sokrateesta Marxiin </a:t>
            </a:r>
            <a:r>
              <a:rPr lang="fi-FI" dirty="0"/>
              <a:t>(420 s.)</a:t>
            </a:r>
          </a:p>
          <a:p>
            <a:r>
              <a:rPr lang="fi-FI" dirty="0"/>
              <a:t>D. </a:t>
            </a:r>
            <a:r>
              <a:rPr lang="fi-FI" dirty="0" err="1"/>
              <a:t>Papineau</a:t>
            </a:r>
            <a:r>
              <a:rPr lang="fi-FI" dirty="0"/>
              <a:t> (toim.), </a:t>
            </a:r>
            <a:r>
              <a:rPr lang="fi-FI" i="1" dirty="0"/>
              <a:t>Filosofia johdatus peruskysymyksiin </a:t>
            </a:r>
            <a:r>
              <a:rPr lang="fi-FI" dirty="0"/>
              <a:t>(215 s.)</a:t>
            </a:r>
          </a:p>
          <a:p>
            <a:r>
              <a:rPr lang="fi-FI" dirty="0"/>
              <a:t>M-L </a:t>
            </a:r>
            <a:r>
              <a:rPr lang="fi-FI" dirty="0" err="1"/>
              <a:t>Kakkuri-Knuuttila</a:t>
            </a:r>
            <a:r>
              <a:rPr lang="fi-FI" dirty="0"/>
              <a:t> &amp; K. </a:t>
            </a:r>
            <a:r>
              <a:rPr lang="fi-FI" dirty="0" err="1"/>
              <a:t>Heinilahti</a:t>
            </a:r>
            <a:r>
              <a:rPr lang="fi-FI" dirty="0"/>
              <a:t>  (toim.), </a:t>
            </a:r>
            <a:r>
              <a:rPr lang="fi-FI" i="1" dirty="0"/>
              <a:t>Mitä on tutkimus. Argumentaatio ja tieteenfilosofia </a:t>
            </a:r>
            <a:r>
              <a:rPr lang="fi-FI" dirty="0"/>
              <a:t>(7-179, yht. 177 s.)</a:t>
            </a:r>
          </a:p>
          <a:p>
            <a:r>
              <a:rPr lang="fi-FI" dirty="0"/>
              <a:t>J. </a:t>
            </a:r>
            <a:r>
              <a:rPr lang="fi-FI" dirty="0" err="1"/>
              <a:t>Baggini</a:t>
            </a:r>
            <a:r>
              <a:rPr lang="fi-FI" dirty="0"/>
              <a:t> &amp; P. S. </a:t>
            </a:r>
            <a:r>
              <a:rPr lang="fi-FI" dirty="0" err="1"/>
              <a:t>Fosl</a:t>
            </a:r>
            <a:r>
              <a:rPr lang="fi-FI" dirty="0"/>
              <a:t>, </a:t>
            </a:r>
            <a:r>
              <a:rPr lang="fi-FI" i="1" dirty="0"/>
              <a:t>Etiikan pikkujättiläinen </a:t>
            </a:r>
            <a:r>
              <a:rPr lang="fi-FI" dirty="0"/>
              <a:t>(333 s.) </a:t>
            </a:r>
            <a:endParaRPr lang="fi-FI" dirty="0" smtClean="0"/>
          </a:p>
          <a:p>
            <a:r>
              <a:rPr lang="fi-FI" dirty="0" smtClean="0"/>
              <a:t>P. Järveläinen (toim.), </a:t>
            </a:r>
            <a:r>
              <a:rPr lang="fi-FI" i="1" dirty="0" smtClean="0"/>
              <a:t>Kristinusko ja moraali </a:t>
            </a:r>
            <a:r>
              <a:rPr lang="fi-FI" dirty="0" smtClean="0"/>
              <a:t>(111 s.)</a:t>
            </a:r>
            <a:endParaRPr lang="fi-FI" dirty="0"/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Vaihtoehtoinen suoritustapa</a:t>
            </a:r>
            <a:br>
              <a:rPr lang="fi-FI" dirty="0" smtClean="0"/>
            </a:br>
            <a:r>
              <a:rPr lang="fi-FI" dirty="0" smtClean="0"/>
              <a:t>kirjallisuus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8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korvaamisesta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Ohjeet kurssin korvaamisesta muilla opinnoilla löytyvät </a:t>
            </a:r>
            <a:r>
              <a:rPr lang="fi-FI" dirty="0" err="1" smtClean="0"/>
              <a:t>Flammasta</a:t>
            </a:r>
            <a:r>
              <a:rPr lang="fi-FI" dirty="0" smtClean="0"/>
              <a:t>  </a:t>
            </a:r>
          </a:p>
          <a:p>
            <a:r>
              <a:rPr lang="fi-FI" dirty="0" err="1" smtClean="0">
                <a:sym typeface="Wingdings" pitchFamily="2" charset="2"/>
              </a:rPr>
              <a:t></a:t>
            </a:r>
            <a:r>
              <a:rPr lang="fi-FI" dirty="0" err="1" smtClean="0"/>
              <a:t>Teol</a:t>
            </a:r>
            <a:r>
              <a:rPr lang="fi-FI" dirty="0" smtClean="0"/>
              <a:t>. </a:t>
            </a:r>
            <a:r>
              <a:rPr lang="fi-FI" dirty="0" err="1" smtClean="0"/>
              <a:t>tdk</a:t>
            </a:r>
            <a:r>
              <a:rPr lang="fi-FI" dirty="0" smtClean="0"/>
              <a:t> -&gt;Opinnot, opiskelu, valmistuminen</a:t>
            </a:r>
          </a:p>
          <a:p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://flamma.helsinki.fi/portal/units/teologinen?_nfpb=true&amp;_</a:t>
            </a:r>
            <a:r>
              <a:rPr lang="fi-FI" dirty="0" smtClean="0">
                <a:hlinkClick r:id="rId2"/>
              </a:rPr>
              <a:t>pageLabel=P11000151551367565411454&amp;contentId=HY295936&amp;placeId=HY294149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Ohjeet koskevat niitä, jotka ovat aiemmin suorittaneet filosofian ja/tai etiikan kursseja yliopistossa.</a:t>
            </a:r>
          </a:p>
        </p:txBody>
      </p:sp>
    </p:spTree>
    <p:extLst>
      <p:ext uri="{BB962C8B-B14F-4D97-AF65-F5344CB8AC3E}">
        <p14:creationId xmlns:p14="http://schemas.microsoft.com/office/powerpoint/2010/main" val="16405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Kurssista voi antaa palautetta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Palautetta suoraan opettajille opetustilanteiden yhteydessä </a:t>
            </a:r>
          </a:p>
          <a:p>
            <a:endParaRPr lang="fi-FI" dirty="0"/>
          </a:p>
          <a:p>
            <a:r>
              <a:rPr lang="fi-FI" dirty="0" smtClean="0"/>
              <a:t>Opettajien vastaanottoaikoina</a:t>
            </a:r>
          </a:p>
          <a:p>
            <a:pPr lvl="1"/>
            <a:r>
              <a:rPr lang="fi-FI" dirty="0" smtClean="0"/>
              <a:t>Ville Päivänsalo </a:t>
            </a:r>
            <a:r>
              <a:rPr lang="fi-FI" dirty="0" err="1" smtClean="0"/>
              <a:t>sop.muk</a:t>
            </a:r>
            <a:r>
              <a:rPr lang="fi-FI" dirty="0" smtClean="0"/>
              <a:t>. </a:t>
            </a:r>
          </a:p>
          <a:p>
            <a:pPr lvl="1"/>
            <a:r>
              <a:rPr lang="fi-FI" dirty="0" smtClean="0"/>
              <a:t>Timo Koistinen </a:t>
            </a:r>
            <a:r>
              <a:rPr lang="fi-FI" dirty="0" err="1" smtClean="0"/>
              <a:t>sop</a:t>
            </a:r>
            <a:r>
              <a:rPr lang="fi-FI" dirty="0" smtClean="0"/>
              <a:t>. </a:t>
            </a:r>
            <a:r>
              <a:rPr lang="fi-FI" dirty="0" err="1"/>
              <a:t>m</a:t>
            </a:r>
            <a:r>
              <a:rPr lang="fi-FI" dirty="0" err="1" smtClean="0"/>
              <a:t>uk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Kysymykset ja tiedustelut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Jos yleistä kysyttävää, saa kohta kysyä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ksittäistapauksia koskevat kysymykset luennon päätyttyä</a:t>
            </a:r>
          </a:p>
          <a:p>
            <a:r>
              <a:rPr lang="fi-FI" dirty="0" smtClean="0"/>
              <a:t>Yleiset tutkintoon liittyvät kysymykset:  ks. seuraava kalvo </a:t>
            </a:r>
          </a:p>
          <a:p>
            <a:r>
              <a:rPr lang="fi-FI" dirty="0" smtClean="0"/>
              <a:t>ILMOITTAUTUMISTA  KOSKEVAT ONGELMAT </a:t>
            </a:r>
            <a:r>
              <a:rPr lang="fi-FI" dirty="0" smtClean="0">
                <a:sym typeface="Wingdings" pitchFamily="2" charset="2"/>
              </a:rPr>
              <a:t> amanuenssi </a:t>
            </a:r>
            <a:r>
              <a:rPr lang="fi-FI" dirty="0" smtClean="0">
                <a:sym typeface="Wingdings" pitchFamily="2" charset="2"/>
              </a:rPr>
              <a:t>Anne-Marit Enroth-Voitila</a:t>
            </a:r>
          </a:p>
          <a:p>
            <a:pPr marL="0" indent="0">
              <a:buNone/>
            </a:pPr>
            <a:r>
              <a:rPr lang="fi-FI" dirty="0" smtClean="0">
                <a:sym typeface="Wingdings" pitchFamily="2" charset="2"/>
              </a:rPr>
              <a:t>	Anne-Marit.Enroth-Voitila@helsinki.fi</a:t>
            </a:r>
            <a:endParaRPr lang="fi-FI" dirty="0" smtClean="0">
              <a:sym typeface="Wingdings" pitchFamily="2" charset="2"/>
            </a:endParaRPr>
          </a:p>
          <a:p>
            <a:r>
              <a:rPr lang="fi-FI" smtClean="0"/>
              <a:t>Myöhemmin </a:t>
            </a:r>
            <a:r>
              <a:rPr lang="fi-FI" dirty="0" smtClean="0"/>
              <a:t>voi kysyä opetuksen yhteydessä </a:t>
            </a:r>
          </a:p>
          <a:p>
            <a:r>
              <a:rPr lang="fi-FI" b="1" dirty="0" smtClean="0"/>
              <a:t>Vältä sähköpostin käyttöä</a:t>
            </a:r>
          </a:p>
          <a:p>
            <a:pPr lvl="1"/>
            <a:r>
              <a:rPr lang="fi-FI" dirty="0" smtClean="0"/>
              <a:t>monet  kysymykset koskevat kaikkia</a:t>
            </a:r>
          </a:p>
          <a:p>
            <a:r>
              <a:rPr lang="fi-FI" dirty="0" smtClean="0"/>
              <a:t>Intoa ja sinnikkyyttä opiskeluun!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4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9772" y="2357439"/>
            <a:ext cx="6840538" cy="4032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Opintoneuvonta (Vuorikatu 3. huone 235) </a:t>
            </a:r>
            <a:r>
              <a:rPr lang="fi-FI" b="1" dirty="0"/>
              <a:t>teologinen </a:t>
            </a:r>
            <a:r>
              <a:rPr lang="fi-FI" b="1" dirty="0" smtClean="0"/>
              <a:t>tiedekunta</a:t>
            </a:r>
            <a:endParaRPr lang="fi-FI" b="1" dirty="0"/>
          </a:p>
          <a:p>
            <a:r>
              <a:rPr lang="fi-FI" dirty="0" smtClean="0"/>
              <a:t>yhteydenotot:  </a:t>
            </a:r>
            <a:endParaRPr lang="fi-FI" dirty="0"/>
          </a:p>
          <a:p>
            <a:r>
              <a:rPr lang="fi-FI" dirty="0"/>
              <a:t>1.sähköpostitse osoitteella teol-opintoneuvonta@helsinki.fi </a:t>
            </a:r>
          </a:p>
          <a:p>
            <a:r>
              <a:rPr lang="fi-FI" dirty="0"/>
              <a:t>2.puhelimitse 02941 22699 tiistaisin klo 12-14 </a:t>
            </a:r>
          </a:p>
          <a:p>
            <a:r>
              <a:rPr lang="fi-FI" dirty="0"/>
              <a:t>3.vastaanotto ilman ajanvarausta torstaisin klo </a:t>
            </a:r>
            <a:r>
              <a:rPr lang="fi-FI" dirty="0" smtClean="0"/>
              <a:t>12:30-14</a:t>
            </a:r>
            <a:endParaRPr lang="fi-FI" dirty="0"/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Opintoneuvonta </a:t>
            </a:r>
            <a:br>
              <a:rPr lang="fi-FI" dirty="0" smtClean="0"/>
            </a:br>
            <a:r>
              <a:rPr lang="fi-FI" sz="2700" dirty="0" smtClean="0"/>
              <a:t>(Nämä tiedot löytyvät </a:t>
            </a:r>
            <a:r>
              <a:rPr lang="fi-FI" sz="2700" dirty="0" err="1" smtClean="0"/>
              <a:t>Flammasta</a:t>
            </a:r>
            <a:r>
              <a:rPr lang="fi-FI" sz="2700" dirty="0" smtClean="0"/>
              <a:t>)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3210880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Metsätalon opiskelijapalvelut</a:t>
            </a:r>
          </a:p>
          <a:p>
            <a:endParaRPr lang="fi-FI" dirty="0"/>
          </a:p>
          <a:p>
            <a:r>
              <a:rPr lang="fi-FI" dirty="0"/>
              <a:t>Aukioloajat:</a:t>
            </a:r>
          </a:p>
          <a:p>
            <a:r>
              <a:rPr lang="fi-FI" dirty="0"/>
              <a:t>Asiakaspalvelu: ma ja ti 12–16, ke ja to 10–14, pe suljettu</a:t>
            </a:r>
          </a:p>
          <a:p>
            <a:r>
              <a:rPr lang="fi-FI" dirty="0"/>
              <a:t>Puhelinpalveluajat: ma-to klo 10–14</a:t>
            </a:r>
            <a:r>
              <a:rPr lang="fi-FI" dirty="0" smtClean="0"/>
              <a:t>.</a:t>
            </a:r>
          </a:p>
          <a:p>
            <a:r>
              <a:rPr lang="fi-FI" dirty="0"/>
              <a:t>Liikkuvuuspalveluiden vastaanotto: ma ja to 12-14. Katso myös syksyn ylimääräiset päivystysajat.</a:t>
            </a:r>
          </a:p>
          <a:p>
            <a:endParaRPr lang="fi-FI" dirty="0"/>
          </a:p>
          <a:p>
            <a:r>
              <a:rPr lang="fi-FI" dirty="0"/>
              <a:t>Yhteystiedot:</a:t>
            </a:r>
          </a:p>
          <a:p>
            <a:r>
              <a:rPr lang="fi-FI" dirty="0"/>
              <a:t> Metsätalo, Unioninkatu 40, C-siipi, 3. kerros, huone C305</a:t>
            </a:r>
          </a:p>
          <a:p>
            <a:r>
              <a:rPr lang="fi-FI" dirty="0"/>
              <a:t> PL 24, 00014 Helsingin yliopisto</a:t>
            </a:r>
          </a:p>
          <a:p>
            <a:r>
              <a:rPr lang="fi-FI" dirty="0"/>
              <a:t> Puh: 02941 22322</a:t>
            </a:r>
          </a:p>
          <a:p>
            <a:r>
              <a:rPr lang="fi-FI" dirty="0"/>
              <a:t>metsatalo-student@helsinki.fi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2.11.2012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Teologinen tiedekunta / Jaana Hallamaa / YK 10 Etiikan luento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Opintoneuvonta </a:t>
            </a:r>
            <a:br>
              <a:rPr lang="fi-FI" dirty="0" smtClean="0"/>
            </a:br>
            <a:r>
              <a:rPr lang="fi-FI" dirty="0" smtClean="0"/>
              <a:t>(Nämä tiedot löytyvät </a:t>
            </a:r>
            <a:r>
              <a:rPr lang="fi-FI" dirty="0" err="1" smtClean="0"/>
              <a:t>Flammasta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632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Filosofian ja etiikan kurssi ja klassiset yliopisto-opinnot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Koulutuksen perustana keskiaikaisissa luostari- ja kaupunkikouluissa  </a:t>
            </a:r>
            <a:r>
              <a:rPr lang="fi-FI" i="1" dirty="0" err="1" smtClean="0"/>
              <a:t>septem</a:t>
            </a:r>
            <a:r>
              <a:rPr lang="fi-FI" i="1" dirty="0" smtClean="0"/>
              <a:t> </a:t>
            </a:r>
            <a:r>
              <a:rPr lang="fi-FI" i="1" dirty="0" err="1" smtClean="0"/>
              <a:t>artes</a:t>
            </a:r>
            <a:r>
              <a:rPr lang="fi-FI" i="1" dirty="0" smtClean="0"/>
              <a:t> </a:t>
            </a:r>
            <a:r>
              <a:rPr lang="fi-FI" i="1" dirty="0" err="1" smtClean="0"/>
              <a:t>liberales</a:t>
            </a:r>
            <a:r>
              <a:rPr lang="fi-FI" dirty="0" smtClean="0"/>
              <a:t> (seitsemän vapaata ”taitoa”):</a:t>
            </a:r>
          </a:p>
          <a:p>
            <a:r>
              <a:rPr lang="fi-FI" i="1" dirty="0" err="1" smtClean="0"/>
              <a:t>trivium</a:t>
            </a:r>
            <a:r>
              <a:rPr lang="fi-FI" dirty="0" smtClean="0"/>
              <a:t> (kolme tietä) (vrt. triviaalikoulu)</a:t>
            </a:r>
          </a:p>
          <a:p>
            <a:pPr lvl="1"/>
            <a:r>
              <a:rPr lang="fi-FI" dirty="0" smtClean="0"/>
              <a:t>grammatiikka (latinan kielioppi)</a:t>
            </a:r>
          </a:p>
          <a:p>
            <a:pPr lvl="1"/>
            <a:r>
              <a:rPr lang="fi-FI" dirty="0" smtClean="0"/>
              <a:t>retoriikka (puhetaito)</a:t>
            </a:r>
          </a:p>
          <a:p>
            <a:pPr lvl="1"/>
            <a:r>
              <a:rPr lang="fi-FI" dirty="0" smtClean="0"/>
              <a:t>dialektiikka (logiikka)</a:t>
            </a:r>
          </a:p>
          <a:p>
            <a:r>
              <a:rPr lang="fi-FI" i="1" dirty="0" err="1" smtClean="0"/>
              <a:t>quadrivium</a:t>
            </a:r>
            <a:r>
              <a:rPr lang="fi-FI" dirty="0" smtClean="0"/>
              <a:t> (neljä tietä)</a:t>
            </a:r>
          </a:p>
          <a:p>
            <a:pPr lvl="1"/>
            <a:r>
              <a:rPr lang="fi-FI" dirty="0" smtClean="0"/>
              <a:t>aritmetiikka</a:t>
            </a:r>
          </a:p>
          <a:p>
            <a:pPr lvl="1"/>
            <a:r>
              <a:rPr lang="fi-FI" dirty="0" smtClean="0"/>
              <a:t>geometria</a:t>
            </a:r>
          </a:p>
          <a:p>
            <a:pPr lvl="1"/>
            <a:r>
              <a:rPr lang="fi-FI" dirty="0" smtClean="0"/>
              <a:t>musiikki</a:t>
            </a:r>
          </a:p>
          <a:p>
            <a:pPr lvl="1"/>
            <a:r>
              <a:rPr lang="fi-FI" dirty="0" smtClean="0"/>
              <a:t>astronomia</a:t>
            </a:r>
          </a:p>
        </p:txBody>
      </p:sp>
    </p:spTree>
    <p:extLst>
      <p:ext uri="{BB962C8B-B14F-4D97-AF65-F5344CB8AC3E}">
        <p14:creationId xmlns:p14="http://schemas.microsoft.com/office/powerpoint/2010/main" val="15493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Filosofian ja etiikan kurssi ja klassiset yliopisto-opinnot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smtClean="0"/>
              <a:t>Yliopisto syntyi 1200-luvun kuluessa oppineiden ja opiskelijoiden yhteenliittymänä ammattikuntalaitoksen mallin mukaan Pariisissa, Bolognassa ja Oxfordissa.</a:t>
            </a:r>
          </a:p>
          <a:p>
            <a:r>
              <a:rPr lang="fi-FI" smtClean="0"/>
              <a:t>Yliopistossa oli neljä tiedekuntaa:</a:t>
            </a:r>
          </a:p>
          <a:p>
            <a:pPr lvl="1"/>
            <a:r>
              <a:rPr lang="fi-FI" b="1" smtClean="0"/>
              <a:t>perusopetusta</a:t>
            </a:r>
            <a:r>
              <a:rPr lang="fi-FI" smtClean="0"/>
              <a:t> antava 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artistinen tiedekunta (vrt. Faculty of Arts)</a:t>
            </a:r>
          </a:p>
          <a:p>
            <a:pPr lvl="1"/>
            <a:r>
              <a:rPr lang="fi-FI" smtClean="0"/>
              <a:t>filosofian maistereille </a:t>
            </a:r>
            <a:r>
              <a:rPr lang="fi-FI" b="1" smtClean="0"/>
              <a:t>jatkokoulutusta</a:t>
            </a:r>
            <a:r>
              <a:rPr lang="fi-FI" smtClean="0"/>
              <a:t> antavat, soveltavia tieteitä edustavat tiedekunnat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teologinen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oikeustieteellinen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lääketieteellinen</a:t>
            </a:r>
          </a:p>
          <a:p>
            <a:pPr>
              <a:buFont typeface="Wingdings" pitchFamily="2" charset="2"/>
              <a:buNone/>
            </a:pPr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0700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Artistisen tiedekunnan opinto-ohjelma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Artistinen eli filosofinen tiedekunta opetti </a:t>
            </a:r>
          </a:p>
          <a:p>
            <a:pPr lvl="1"/>
            <a:r>
              <a:rPr lang="fi-FI" smtClean="0"/>
              <a:t>seitsemää vapaata tiedettä (</a:t>
            </a:r>
            <a:r>
              <a:rPr lang="fi-FI" i="1" smtClean="0"/>
              <a:t>septem artes liberales</a:t>
            </a:r>
            <a:r>
              <a:rPr lang="fi-FI" smtClean="0"/>
              <a:t>)</a:t>
            </a:r>
          </a:p>
          <a:p>
            <a:pPr lvl="1"/>
            <a:r>
              <a:rPr lang="fi-FI" smtClean="0"/>
              <a:t>kolmea filosofista ainetta: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metafysiikka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luonnonfilosofia</a:t>
            </a:r>
          </a:p>
          <a:p>
            <a:pPr lvl="2">
              <a:buFont typeface="Wingdings" pitchFamily="2" charset="2"/>
              <a:buNone/>
            </a:pPr>
            <a:r>
              <a:rPr lang="fi-FI" smtClean="0"/>
              <a:t>moraalifilosofia</a:t>
            </a:r>
          </a:p>
          <a:p>
            <a:r>
              <a:rPr lang="fi-FI" smtClean="0"/>
              <a:t>Kouluopintojen jälkeen 8-10 vuotta opintoja artistisessa/filosofisessa tiedekunnassa</a:t>
            </a:r>
          </a:p>
          <a:p>
            <a:r>
              <a:rPr lang="fi-FI" smtClean="0"/>
              <a:t>Opintonsa hyväksyttävästi suorittaneet olivat filosofian maistereita (mestareita).</a:t>
            </a:r>
          </a:p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676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Maisterintutkinnon jälkeen?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Filosofian maisterit siirtyivät hallinnon palvelukseen tai jatkoivat opintojaan.</a:t>
            </a:r>
          </a:p>
          <a:p>
            <a:r>
              <a:rPr lang="fi-FI" smtClean="0"/>
              <a:t>Osa maistereista jatkoi opintojaan ylemmissä tiedekunnissa lisensiaatiksi tai tohtoriksi.</a:t>
            </a:r>
          </a:p>
          <a:p>
            <a:r>
              <a:rPr lang="fi-FI" smtClean="0"/>
              <a:t>Lisensiaatilla oli oikeus antaa yliopisto-opetusta (opetuslisenssi)</a:t>
            </a:r>
          </a:p>
          <a:p>
            <a:r>
              <a:rPr lang="fi-FI" smtClean="0"/>
              <a:t>Tohtori oli oman alansa oppinut, joka oli julkisessa väitöstilaisuudessa osoittanut kyvykkyytensä.</a:t>
            </a:r>
          </a:p>
          <a:p>
            <a:r>
              <a:rPr lang="fi-FI" smtClean="0"/>
              <a:t>Nykyisessä teologian maisterin tutkinnossa voi nähdä heikkoja jäänteitä filosofisista ja artistisista perusopinnoista.</a:t>
            </a:r>
          </a:p>
        </p:txBody>
      </p:sp>
    </p:spTree>
    <p:extLst>
      <p:ext uri="{BB962C8B-B14F-4D97-AF65-F5344CB8AC3E}">
        <p14:creationId xmlns:p14="http://schemas.microsoft.com/office/powerpoint/2010/main" val="20009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835696" y="512676"/>
            <a:ext cx="7010400" cy="111601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i-FI" dirty="0" smtClean="0"/>
              <a:t>Opintojakson tavoite</a:t>
            </a:r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7010400" cy="49530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Kurssin suoritettuaan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opiskelija tuntee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sz="2100" dirty="0"/>
              <a:t>filosofian ja etiikan </a:t>
            </a:r>
            <a:r>
              <a:rPr lang="fi-FI" sz="2100" dirty="0" smtClean="0"/>
              <a:t>peruskysymyksiä ja suuntauksia</a:t>
            </a:r>
            <a:r>
              <a:rPr lang="fi-FI" sz="2100" dirty="0"/>
              <a:t>	</a:t>
            </a:r>
            <a:r>
              <a:rPr lang="fi-FI" dirty="0" smtClean="0"/>
              <a:t>												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Kurssilla harjoitellaan (ja harjoitetaan)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luentojen seuraamista, muistiinpanojen tekemistä ja niistä oppimista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argumentointia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keskustelua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ryhmätyötaitoja 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tieteellistä kirjoittamista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dirty="0" smtClean="0"/>
              <a:t>kirjallisuuden lukemista</a:t>
            </a:r>
          </a:p>
          <a:p>
            <a:pP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14678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Klassinen yliopistoihanne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Keskiajalta lähtien oppineiden ja opiskelijoiden yhteisö ymmärrettiin vapaaksi. </a:t>
            </a:r>
          </a:p>
          <a:p>
            <a:r>
              <a:rPr lang="fi-FI" dirty="0" smtClean="0"/>
              <a:t>Vain yliopistossa on säilynyt keskiaikaiseen </a:t>
            </a:r>
            <a:r>
              <a:rPr lang="fi-FI" b="1" dirty="0" smtClean="0"/>
              <a:t>ammattikuntalaitokseen</a:t>
            </a:r>
            <a:r>
              <a:rPr lang="fi-FI" dirty="0" smtClean="0"/>
              <a:t> perustuva sisäinen rakenne: oppilas, kisälli, mestari.</a:t>
            </a:r>
          </a:p>
          <a:p>
            <a:r>
              <a:rPr lang="fi-FI" dirty="0" smtClean="0"/>
              <a:t>Yhteistä työtä määrittää tiedonhalu ja älyllinen uteliaisuus.</a:t>
            </a:r>
          </a:p>
          <a:p>
            <a:r>
              <a:rPr lang="fi-FI" dirty="0" smtClean="0"/>
              <a:t>Opiskelu ei tähtää (vain) ammattiin vaan sivistymiseen (lat</a:t>
            </a:r>
            <a:r>
              <a:rPr lang="fi-FI" dirty="0"/>
              <a:t>. </a:t>
            </a:r>
            <a:r>
              <a:rPr lang="fi-FI" i="1" dirty="0"/>
              <a:t>civis,</a:t>
            </a:r>
            <a:r>
              <a:rPr lang="fi-FI" dirty="0"/>
              <a:t> kansalainen</a:t>
            </a:r>
            <a:r>
              <a:rPr lang="fi-FI" dirty="0" smtClean="0"/>
              <a:t>).</a:t>
            </a:r>
          </a:p>
          <a:p>
            <a:r>
              <a:rPr lang="fi-FI" dirty="0" smtClean="0"/>
              <a:t>Tausta-ajatus:</a:t>
            </a:r>
          </a:p>
          <a:p>
            <a:pPr lvl="1"/>
            <a:r>
              <a:rPr lang="fi-FI" dirty="0" smtClean="0"/>
              <a:t>Yhteiseen aate- ja oppiperintöön perehtyminen muuttaa ihmistä.</a:t>
            </a:r>
          </a:p>
          <a:p>
            <a:pPr lvl="1"/>
            <a:r>
              <a:rPr lang="fi-FI" dirty="0" smtClean="0"/>
              <a:t>Opinnoille ei aseteta (tutkinnon suorittamisen lisäksi) tarkoin määriteltyjä tavoitteita.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77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Miksi yleisopinnoissa on YK10?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007225" cy="4997450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Teologian kandidaatin/maisterin odotetaan olevan</a:t>
            </a:r>
          </a:p>
          <a:p>
            <a:pPr lvl="1"/>
            <a:r>
              <a:rPr lang="fi-FI" dirty="0" smtClean="0"/>
              <a:t>kristinuskon ja uskonnon asiantuntija</a:t>
            </a:r>
          </a:p>
          <a:p>
            <a:pPr lvl="1"/>
            <a:r>
              <a:rPr lang="fi-FI" dirty="0" smtClean="0"/>
              <a:t>etiikan asiantuntija</a:t>
            </a:r>
          </a:p>
          <a:p>
            <a:pPr lvl="1"/>
            <a:r>
              <a:rPr lang="fi-FI" dirty="0" smtClean="0"/>
              <a:t>maailmankatsomuksellisten asioiden asiantuntija		</a:t>
            </a:r>
          </a:p>
          <a:p>
            <a:r>
              <a:rPr lang="fi-FI" dirty="0" smtClean="0"/>
              <a:t>Filosofian ja etiikan perustiedot kuuluvat akateemiseen yleissivistykseen				</a:t>
            </a:r>
          </a:p>
          <a:p>
            <a:r>
              <a:rPr lang="fi-FI" dirty="0" smtClean="0"/>
              <a:t>Suurelle/suurimmalle osalle opintojakso </a:t>
            </a:r>
            <a:endParaRPr lang="fi-FI" dirty="0"/>
          </a:p>
          <a:p>
            <a:pPr lvl="1"/>
            <a:r>
              <a:rPr lang="fi-FI" dirty="0"/>
              <a:t>a</a:t>
            </a:r>
            <a:r>
              <a:rPr lang="fi-FI" dirty="0" smtClean="0"/>
              <a:t>inoa mahdollisuus perehtyä filosofiaan ja etiikkaan </a:t>
            </a:r>
          </a:p>
        </p:txBody>
      </p:sp>
    </p:spTree>
    <p:extLst>
      <p:ext uri="{BB962C8B-B14F-4D97-AF65-F5344CB8AC3E}">
        <p14:creationId xmlns:p14="http://schemas.microsoft.com/office/powerpoint/2010/main" val="16575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Apuvälineitä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708" y="1952836"/>
            <a:ext cx="6840538" cy="40322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i-FI" dirty="0" smtClean="0"/>
              <a:t>Weboodi</a:t>
            </a:r>
          </a:p>
          <a:p>
            <a:pPr>
              <a:buFont typeface="Wingdings" pitchFamily="2" charset="2"/>
              <a:buNone/>
            </a:pPr>
            <a:r>
              <a:rPr lang="fi-FI" dirty="0" smtClean="0"/>
              <a:t>(haku: Filosofia ja etiikka, 10507)</a:t>
            </a:r>
          </a:p>
          <a:p>
            <a:pPr>
              <a:buFont typeface="Wingdings" pitchFamily="2" charset="2"/>
              <a:buNone/>
            </a:pPr>
            <a:endParaRPr lang="fi-FI" dirty="0" smtClean="0"/>
          </a:p>
          <a:p>
            <a:pPr>
              <a:buFont typeface="Wingdings" pitchFamily="2" charset="2"/>
              <a:buNone/>
            </a:pPr>
            <a:r>
              <a:rPr lang="fi-FI" dirty="0" smtClean="0"/>
              <a:t>Kurssin kotisivut </a:t>
            </a:r>
            <a:r>
              <a:rPr lang="fi-FI" dirty="0" err="1" smtClean="0"/>
              <a:t>blogissa</a:t>
            </a:r>
            <a:endParaRPr lang="fi-FI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://blogs.helsinki.fi/filosofia-ja-etiikka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YK10-kurssin rakenne SL 2016</a:t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7450" y="1818481"/>
            <a:ext cx="7864475" cy="4949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dirty="0" smtClean="0"/>
              <a:t>syyskuu	lokakuu		marraskuu</a:t>
            </a:r>
            <a:r>
              <a:rPr lang="fi-FI" dirty="0"/>
              <a:t>	</a:t>
            </a:r>
            <a:endParaRPr lang="fi-FI" dirty="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835150" y="2276475"/>
            <a:ext cx="1873250" cy="720725"/>
          </a:xfrm>
          <a:prstGeom prst="rect">
            <a:avLst/>
          </a:prstGeom>
          <a:solidFill>
            <a:srgbClr val="00B8FF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600" dirty="0"/>
              <a:t>Filosofian luennot</a:t>
            </a:r>
          </a:p>
          <a:p>
            <a:r>
              <a:rPr lang="fi-FI" sz="1600" dirty="0" smtClean="0"/>
              <a:t>12.9.-30.9.</a:t>
            </a:r>
            <a:endParaRPr lang="fi-FI" sz="1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03800" y="4941888"/>
            <a:ext cx="1800225" cy="647700"/>
          </a:xfrm>
          <a:prstGeom prst="rect">
            <a:avLst/>
          </a:prstGeom>
          <a:solidFill>
            <a:srgbClr val="00B05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800" dirty="0"/>
              <a:t>Etiikan luennot </a:t>
            </a:r>
            <a:r>
              <a:rPr lang="fi-FI" dirty="0" smtClean="0"/>
              <a:t>31.10</a:t>
            </a:r>
            <a:r>
              <a:rPr lang="fi-FI" sz="1800" dirty="0" smtClean="0"/>
              <a:t>-25.11. </a:t>
            </a:r>
            <a:endParaRPr lang="fi-FI" sz="1800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11413" y="4005263"/>
            <a:ext cx="2305050" cy="576262"/>
          </a:xfrm>
          <a:prstGeom prst="rect">
            <a:avLst/>
          </a:prstGeom>
          <a:solidFill>
            <a:srgbClr val="00B8FF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800" dirty="0"/>
              <a:t>Filosofian ryhmät </a:t>
            </a:r>
          </a:p>
          <a:p>
            <a:r>
              <a:rPr lang="fi-FI" sz="1800" dirty="0" smtClean="0"/>
              <a:t>14.9</a:t>
            </a:r>
            <a:r>
              <a:rPr lang="fi-FI" sz="1800" dirty="0"/>
              <a:t>.-</a:t>
            </a:r>
            <a:r>
              <a:rPr lang="fi-FI" sz="1800" dirty="0" smtClean="0"/>
              <a:t>12.10</a:t>
            </a:r>
            <a:r>
              <a:rPr lang="fi-FI" sz="1800" dirty="0"/>
              <a:t>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87450" y="2276475"/>
            <a:ext cx="576263" cy="7207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dirty="0"/>
              <a:t>8</a:t>
            </a:r>
            <a:r>
              <a:rPr lang="fi-FI" sz="1800" dirty="0" smtClean="0"/>
              <a:t>.9</a:t>
            </a:r>
            <a:r>
              <a:rPr lang="fi-FI" sz="1800" dirty="0"/>
              <a:t>. info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51275" y="2420938"/>
            <a:ext cx="792163" cy="8636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800" dirty="0"/>
              <a:t>Fil. tentti </a:t>
            </a:r>
            <a:r>
              <a:rPr lang="fi-FI" dirty="0"/>
              <a:t>7</a:t>
            </a:r>
            <a:r>
              <a:rPr lang="fi-FI" sz="1800" dirty="0" smtClean="0"/>
              <a:t>.10</a:t>
            </a:r>
            <a:r>
              <a:rPr lang="fi-FI" sz="1800" dirty="0"/>
              <a:t>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124075" y="3213100"/>
            <a:ext cx="1584325" cy="50323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fi-FI" sz="1800" dirty="0"/>
              <a:t>Saarisen kirja</a:t>
            </a:r>
          </a:p>
        </p:txBody>
      </p:sp>
      <p:cxnSp>
        <p:nvCxnSpPr>
          <p:cNvPr id="8202" name="Straight Arrow Connector 11"/>
          <p:cNvCxnSpPr>
            <a:cxnSpLocks noChangeShapeType="1"/>
            <a:stCxn id="8196" idx="3"/>
          </p:cNvCxnSpPr>
          <p:nvPr/>
        </p:nvCxnSpPr>
        <p:spPr bwMode="auto">
          <a:xfrm>
            <a:off x="3708400" y="2636838"/>
            <a:ext cx="142875" cy="144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Arrow Connector 13"/>
          <p:cNvCxnSpPr>
            <a:cxnSpLocks noChangeShapeType="1"/>
          </p:cNvCxnSpPr>
          <p:nvPr/>
        </p:nvCxnSpPr>
        <p:spPr bwMode="auto">
          <a:xfrm rot="5400000" flipH="1" flipV="1">
            <a:off x="3707607" y="3285331"/>
            <a:ext cx="1444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5364163" y="4005263"/>
            <a:ext cx="2447925" cy="576262"/>
          </a:xfrm>
          <a:prstGeom prst="rect">
            <a:avLst/>
          </a:prstGeom>
          <a:solidFill>
            <a:srgbClr val="00B05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800" dirty="0"/>
              <a:t>Etiikan ryhmät</a:t>
            </a:r>
          </a:p>
          <a:p>
            <a:r>
              <a:rPr lang="fi-FI" dirty="0" smtClean="0"/>
              <a:t>2</a:t>
            </a:r>
            <a:r>
              <a:rPr lang="fi-FI" sz="1800" dirty="0" smtClean="0"/>
              <a:t>.11.-</a:t>
            </a:r>
            <a:r>
              <a:rPr lang="fi-FI" dirty="0" smtClean="0"/>
              <a:t>30</a:t>
            </a:r>
            <a:r>
              <a:rPr lang="fi-FI" sz="1800" dirty="0" smtClean="0"/>
              <a:t>.11</a:t>
            </a:r>
            <a:r>
              <a:rPr lang="fi-FI" sz="1800" dirty="0"/>
              <a:t>.</a:t>
            </a:r>
          </a:p>
        </p:txBody>
      </p:sp>
      <p:cxnSp>
        <p:nvCxnSpPr>
          <p:cNvPr id="8205" name="Straight Connector 16"/>
          <p:cNvCxnSpPr>
            <a:cxnSpLocks noChangeShapeType="1"/>
          </p:cNvCxnSpPr>
          <p:nvPr/>
        </p:nvCxnSpPr>
        <p:spPr bwMode="auto">
          <a:xfrm>
            <a:off x="4716463" y="4005263"/>
            <a:ext cx="647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Connector 18"/>
          <p:cNvCxnSpPr>
            <a:cxnSpLocks noChangeShapeType="1"/>
          </p:cNvCxnSpPr>
          <p:nvPr/>
        </p:nvCxnSpPr>
        <p:spPr bwMode="auto">
          <a:xfrm>
            <a:off x="4716463" y="4581525"/>
            <a:ext cx="647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7019925" y="4941888"/>
            <a:ext cx="792163" cy="6477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i-FI" sz="1800" dirty="0"/>
              <a:t>Tentti</a:t>
            </a:r>
          </a:p>
          <a:p>
            <a:r>
              <a:rPr lang="fi-FI" dirty="0" smtClean="0"/>
              <a:t>2</a:t>
            </a:r>
            <a:r>
              <a:rPr lang="fi-FI" sz="1800" dirty="0" smtClean="0"/>
              <a:t>.12</a:t>
            </a:r>
            <a:endParaRPr lang="fi-FI" sz="1800" dirty="0"/>
          </a:p>
        </p:txBody>
      </p:sp>
      <p:cxnSp>
        <p:nvCxnSpPr>
          <p:cNvPr id="8208" name="Straight Arrow Connector 22"/>
          <p:cNvCxnSpPr>
            <a:cxnSpLocks noChangeShapeType="1"/>
            <a:stCxn id="8197" idx="3"/>
          </p:cNvCxnSpPr>
          <p:nvPr/>
        </p:nvCxnSpPr>
        <p:spPr bwMode="auto">
          <a:xfrm flipV="1">
            <a:off x="6804025" y="5229225"/>
            <a:ext cx="215900" cy="36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15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Suoritusaika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Koko opintojakso suoritettava lukuvuoden 2016-2017 kuluessa				</a:t>
            </a:r>
            <a:endParaRPr lang="fi-FI" dirty="0"/>
          </a:p>
          <a:p>
            <a:r>
              <a:rPr lang="fi-FI" dirty="0" smtClean="0"/>
              <a:t>Filosofian luentojen &amp; Saarisen kirjan rästitenttimahdollisuudet: 9.12.2016 </a:t>
            </a:r>
            <a:r>
              <a:rPr lang="fi-FI" dirty="0"/>
              <a:t>tai I </a:t>
            </a:r>
            <a:r>
              <a:rPr lang="fi-FI" dirty="0" smtClean="0"/>
              <a:t>kesätentti 29.6.2017</a:t>
            </a:r>
          </a:p>
          <a:p>
            <a:r>
              <a:rPr lang="fi-FI" dirty="0" smtClean="0"/>
              <a:t> Etiikan luentojen rästitenttimahdollisuudet  20.1.2017 </a:t>
            </a:r>
            <a:r>
              <a:rPr lang="fi-FI" dirty="0"/>
              <a:t>tai I </a:t>
            </a:r>
            <a:r>
              <a:rPr lang="fi-FI" dirty="0" smtClean="0"/>
              <a:t>kesätentti 29.6.2017</a:t>
            </a:r>
            <a:endParaRPr lang="fi-FI" dirty="0"/>
          </a:p>
          <a:p>
            <a:r>
              <a:rPr lang="fi-FI" dirty="0" smtClean="0"/>
              <a:t>Opintojaksoa tai sen osia ei voi suorittaa yksilöllisesti sovitulla tavalla	</a:t>
            </a:r>
          </a:p>
          <a:p>
            <a:pPr>
              <a:buFont typeface="Wingdings" pitchFamily="2" charset="2"/>
              <a:buNone/>
            </a:pPr>
            <a:endParaRPr lang="fi-FI" dirty="0" smtClean="0"/>
          </a:p>
          <a:p>
            <a:pPr>
              <a:buFont typeface="Wingdings" pitchFamily="2" charset="2"/>
              <a:buNone/>
            </a:pPr>
            <a:endParaRPr lang="fi-FI" dirty="0" smtClean="0"/>
          </a:p>
          <a:p>
            <a:pPr>
              <a:buFont typeface="Wingdings" pitchFamily="2" charset="2"/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079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68660"/>
            <a:ext cx="7143750" cy="1112838"/>
          </a:xfrm>
        </p:spPr>
        <p:txBody>
          <a:bodyPr/>
          <a:lstStyle/>
          <a:p>
            <a:r>
              <a:rPr lang="fi-FI" dirty="0" smtClean="0"/>
              <a:t>Filosofian luennot ja filosofian tentti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600200"/>
            <a:ext cx="7216775" cy="5068888"/>
          </a:xfrm>
        </p:spPr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dirty="0" smtClean="0"/>
              <a:t>filosofian </a:t>
            </a:r>
            <a:r>
              <a:rPr lang="fi-FI" b="1" dirty="0" smtClean="0"/>
              <a:t>luennot</a:t>
            </a:r>
            <a:r>
              <a:rPr lang="fi-FI" dirty="0" smtClean="0"/>
              <a:t> alkavat ma 12.9.</a:t>
            </a:r>
          </a:p>
          <a:p>
            <a:pPr lvl="1"/>
            <a:r>
              <a:rPr lang="fi-FI" dirty="0" smtClean="0"/>
              <a:t>ilmoittautuminen </a:t>
            </a:r>
            <a:r>
              <a:rPr lang="fi-FI" dirty="0" err="1" smtClean="0"/>
              <a:t>WebOodissa</a:t>
            </a:r>
            <a:r>
              <a:rPr lang="fi-FI" dirty="0" smtClean="0"/>
              <a:t> (myös ajankohdat)</a:t>
            </a:r>
          </a:p>
          <a:p>
            <a:pPr lvl="1"/>
            <a:r>
              <a:rPr lang="fi-FI" b="1" dirty="0"/>
              <a:t>i</a:t>
            </a:r>
            <a:r>
              <a:rPr lang="fi-FI" b="1" dirty="0" smtClean="0"/>
              <a:t>lmoittautuminen auki to 8.9. klo 23.59 asti!</a:t>
            </a:r>
          </a:p>
          <a:p>
            <a:pPr lvl="1"/>
            <a:r>
              <a:rPr lang="fi-FI" dirty="0" smtClean="0"/>
              <a:t>aineistoa </a:t>
            </a:r>
            <a:r>
              <a:rPr lang="fi-FI" dirty="0" err="1" smtClean="0"/>
              <a:t>Blogissa</a:t>
            </a:r>
            <a:r>
              <a:rPr lang="fi-FI" dirty="0" smtClean="0"/>
              <a:t>: lisätään kurssin edistyessä</a:t>
            </a:r>
          </a:p>
          <a:p>
            <a:pPr lvl="1"/>
            <a:r>
              <a:rPr lang="fi-FI" dirty="0" smtClean="0"/>
              <a:t>suoritetaan tenttimällä </a:t>
            </a:r>
          </a:p>
          <a:p>
            <a:r>
              <a:rPr lang="fi-FI" dirty="0" smtClean="0"/>
              <a:t>filosofian </a:t>
            </a:r>
            <a:r>
              <a:rPr lang="fi-FI" b="1" dirty="0" smtClean="0"/>
              <a:t>tentti</a:t>
            </a:r>
            <a:r>
              <a:rPr lang="fi-FI" dirty="0" smtClean="0"/>
              <a:t> 7.10 (ei tarvitse ilmoittautua)</a:t>
            </a:r>
          </a:p>
          <a:p>
            <a:pPr lvl="1"/>
            <a:r>
              <a:rPr lang="fi-FI" dirty="0" smtClean="0"/>
              <a:t>kaksi osiota, jotka tentitään samalla kertaa (osasuoritus ei mahdollinen) </a:t>
            </a:r>
          </a:p>
          <a:p>
            <a:pPr lvl="1"/>
            <a:r>
              <a:rPr lang="fi-FI" dirty="0" smtClean="0"/>
              <a:t>1. filosofian luennot, </a:t>
            </a:r>
          </a:p>
          <a:p>
            <a:pPr lvl="1"/>
            <a:r>
              <a:rPr lang="fi-FI" dirty="0" smtClean="0"/>
              <a:t>2. Esa Saarinen, </a:t>
            </a:r>
            <a:r>
              <a:rPr lang="fi-FI" i="1" dirty="0" smtClean="0"/>
              <a:t>Länsimaisen filosofian historia huipulta huipulle Sokrateesta Marxiin</a:t>
            </a:r>
            <a:r>
              <a:rPr lang="fi-FI" dirty="0" smtClean="0"/>
              <a:t> </a:t>
            </a:r>
          </a:p>
          <a:p>
            <a:pPr lvl="1"/>
            <a:r>
              <a:rPr lang="fi-FI" b="1" dirty="0" smtClean="0"/>
              <a:t>Rästitentteihin ilmoittaudutaan </a:t>
            </a:r>
            <a:r>
              <a:rPr lang="fi-FI" b="1" dirty="0" err="1" smtClean="0"/>
              <a:t>WebOodissa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29947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Filosofian tentin rakenne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filosofian luentoja koskeva osio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arja lyhyitä kysymyksiä 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ysymykset </a:t>
            </a:r>
            <a:r>
              <a:rPr lang="fi-FI" dirty="0"/>
              <a:t>koskevat keskeisiä </a:t>
            </a:r>
            <a:r>
              <a:rPr lang="fi-FI" dirty="0" smtClean="0"/>
              <a:t>filosofisia käsitteitä</a:t>
            </a:r>
            <a:endParaRPr lang="fi-FI" dirty="0"/>
          </a:p>
          <a:p>
            <a:pPr marL="265112" lvl="1" indent="0">
              <a:buNone/>
            </a:pPr>
            <a:endParaRPr lang="fi-FI" dirty="0" smtClean="0"/>
          </a:p>
          <a:p>
            <a:r>
              <a:rPr lang="fi-FI" dirty="0" smtClean="0"/>
              <a:t>Saarisen kirjaa koskeva osio</a:t>
            </a:r>
          </a:p>
          <a:p>
            <a:pPr lvl="1"/>
            <a:r>
              <a:rPr lang="fi-FI" dirty="0" smtClean="0"/>
              <a:t>esseetehtävä  (voi valita kahdesta)</a:t>
            </a:r>
          </a:p>
          <a:p>
            <a:pPr lvl="1"/>
            <a:r>
              <a:rPr lang="fi-FI" dirty="0" smtClean="0"/>
              <a:t>esseetehtävät ovat kurssikotisivulla olevasta luettelosta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781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ingin Yliopisto">
  <a:themeElements>
    <a:clrScheme name="HY (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9258C8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1019</Words>
  <Application>Microsoft Office PowerPoint</Application>
  <PresentationFormat>On-screen Show (4:3)</PresentationFormat>
  <Paragraphs>248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Wingdings</vt:lpstr>
      <vt:lpstr>Helsingin Yliopisto</vt:lpstr>
      <vt:lpstr>YK 10 Filosofia ja etiikka 7,0 op   </vt:lpstr>
      <vt:lpstr> Tämän luennon asioita</vt:lpstr>
      <vt:lpstr>Opintojakson tavoite</vt:lpstr>
      <vt:lpstr>Miksi yleisopinnoissa on YK10?</vt:lpstr>
      <vt:lpstr>Apuvälineitä</vt:lpstr>
      <vt:lpstr>YK10-kurssin rakenne SL 2016 </vt:lpstr>
      <vt:lpstr>Suoritusaika</vt:lpstr>
      <vt:lpstr>Filosofian luennot ja filosofian tentti</vt:lpstr>
      <vt:lpstr>Filosofian tentin rakenne</vt:lpstr>
      <vt:lpstr>Filosofian luentojen aihepiirejä</vt:lpstr>
      <vt:lpstr>Ryhmät</vt:lpstr>
      <vt:lpstr>Ryhmäohje (tarkennus)</vt:lpstr>
      <vt:lpstr>Filosofian ryhmät</vt:lpstr>
      <vt:lpstr>Etiikan ryhmät</vt:lpstr>
      <vt:lpstr>Etiikan luennot ja tentti</vt:lpstr>
      <vt:lpstr>Etiikan luentojen lähtökohta ja luonne</vt:lpstr>
      <vt:lpstr>Etiikan luennot etsivät vastausta kysymyksiin:</vt:lpstr>
      <vt:lpstr>Arvostelu</vt:lpstr>
      <vt:lpstr>Vaihtoehtoinen suoritustapa</vt:lpstr>
      <vt:lpstr>Vaihtoehtoinen suoritustapa kirjallisuus</vt:lpstr>
      <vt:lpstr>Kurssin korvaamisesta</vt:lpstr>
      <vt:lpstr>Kurssista voi antaa palautetta</vt:lpstr>
      <vt:lpstr>Kysymykset ja tiedustelut</vt:lpstr>
      <vt:lpstr>Opintoneuvonta  (Nämä tiedot löytyvät Flammasta)</vt:lpstr>
      <vt:lpstr>Opintoneuvonta  (Nämä tiedot löytyvät Flammasta)</vt:lpstr>
      <vt:lpstr>Filosofian ja etiikan kurssi ja klassiset yliopisto-opinnot</vt:lpstr>
      <vt:lpstr>Filosofian ja etiikan kurssi ja klassiset yliopisto-opinnot</vt:lpstr>
      <vt:lpstr>Artistisen tiedekunnan opinto-ohjelma</vt:lpstr>
      <vt:lpstr>Maisterintutkinnon jälkeen?</vt:lpstr>
      <vt:lpstr>Klassinen yliopistoihanne</vt:lpstr>
    </vt:vector>
  </TitlesOfParts>
  <Manager>Taivas</Manager>
  <Company>grow.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Teologinen tiedekunta</dc:subject>
  <dc:creator>mika kontio / grow.</dc:creator>
  <cp:lastModifiedBy>Koistinen, Timo K</cp:lastModifiedBy>
  <cp:revision>114</cp:revision>
  <dcterms:created xsi:type="dcterms:W3CDTF">2009-11-18T13:00:22Z</dcterms:created>
  <dcterms:modified xsi:type="dcterms:W3CDTF">2016-09-08T11:06:47Z</dcterms:modified>
</cp:coreProperties>
</file>