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 on kai selvää, että tämä vaikuttaa suoraan siihen, millä tavalla filosofiaa tulee opettaa</a:t>
            </a:r>
          </a:p>
          <a:p>
            <a:pPr/>
          </a:p>
          <a:p>
            <a:pPr/>
            <a:r>
              <a:t>Vanhat filosofianopettajat kouluissa ajattelivat, että filosofia on tällä lailla tietoaine: että siinä pitää käydä läpi historiallisia hahmoja, ja opettaa heidän teorioitaan ja käsitteitään ulkoa oppien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 tähän viime kädessä varsin yksinkertaiseen ajatukseen olemme rakentaneet tämän projektin perusidean</a:t>
            </a:r>
          </a:p>
          <a:p>
            <a:pPr/>
          </a:p>
          <a:p>
            <a:pPr/>
            <a:r>
              <a:t>Tällainen filosofia on mahdollisimman kaukana lineaarisesta yksiulotteisesta tekstistä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30200" indent="-330200">
              <a:buSzPct val="100000"/>
              <a:buAutoNum type="arabicPeriod" startAt="1"/>
              <a:defRPr sz="1800"/>
            </a:pPr>
            <a:r>
              <a:t>digitaalisten filosofisten ja pedagogisten materiaalien kartoitus ja uusien luonti </a:t>
            </a:r>
          </a:p>
          <a:p>
            <a:pPr lvl="1" marL="990600" indent="-330200">
              <a:buSzPct val="100000"/>
              <a:buAutoNum type="arabicPeriod" startAt="1"/>
              <a:defRPr sz="1800"/>
            </a:pPr>
            <a:r>
              <a:t>ml. haastattelut, lyhyet videot</a:t>
            </a:r>
          </a:p>
          <a:p>
            <a:pPr>
              <a:defRPr sz="1800"/>
            </a:pPr>
            <a:r>
              <a:t>2. didaktisten ja pedagogisten välineiden kehittely ja luonti filosofiakurssien käyttöön </a:t>
            </a:r>
          </a:p>
          <a:p>
            <a:pPr>
              <a:defRPr sz="1800"/>
            </a:pPr>
            <a:r>
              <a:t>	ml. lyhyitä animaatioita, grafiikoita, vuorovaikutuksellisia algoritmeja</a:t>
            </a:r>
          </a:p>
          <a:p>
            <a:pPr>
              <a:defRPr sz="1800"/>
            </a:pPr>
            <a:r>
              <a:t>3. alueeseen perehtyvien opettajien, asiantuntijoiden ja opiskelijoiden tuki/ohjaus/kehitystyöryhmän perustaminen</a:t>
            </a:r>
          </a:p>
          <a:p>
            <a:pPr>
              <a:defRPr sz="1800"/>
            </a:pPr>
            <a:r>
              <a:t>4. ekstensiivinen koulutus- ja ohjaustyöskentely, jolla perustellaan ja motivoidaan koulutusohjelma ottamaan uudet välineet aktiiviseen käyttöön.</a:t>
            </a:r>
          </a:p>
          <a:p>
            <a:pPr marL="234950" indent="-234950">
              <a:buSzPct val="75000"/>
              <a:buChar char="-"/>
              <a:defRPr sz="1800"/>
            </a:pPr>
            <a:r>
              <a:t>-5. ohjekirja filosofian digitaalisista opetusmuodoista ja -välineistä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Konkreettisesti:</a:t>
            </a:r>
          </a:p>
          <a:p>
            <a:pPr/>
            <a:r>
              <a:t>Etiikan johdantokurssi ja laboratorio (tutoriaali) verkkoon syksyllä 2018. </a:t>
            </a:r>
          </a:p>
          <a:p>
            <a:pPr/>
            <a:r>
              <a:t>-	Pilottifoorumina toimii Avoin yliopisto keväällä 2018.</a:t>
            </a:r>
          </a:p>
          <a:p>
            <a:pPr/>
            <a:r>
              <a:t>-	Kurssi toimii mallina koko ohjelman kursseille ja siinä käytettyjä didaktisia ratkaisuja, välineitä ja mallipohjia sovelletaan myöhemmillä kursseilla.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iiva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Viiva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Viiva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Otsikkoteksti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7403D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18" name="Leipätekstin taso yksi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 Johnny Appleseed"/>
          <p:cNvSpPr txBox="1"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108" name="”Kirjoita lainaus tähän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Kuva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iiva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Viiva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Viiva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Viiva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Kuva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Otsikkoteksti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7403D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33" name="Leipätekstin taso yksi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tsikkoteksti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Viiva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Viiva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Kuva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Otsikkoteksti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Otsikkoteksti</a:t>
            </a:r>
          </a:p>
        </p:txBody>
      </p:sp>
      <p:sp>
        <p:nvSpPr>
          <p:cNvPr id="54" name="Leipätekstin taso yksi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1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Kuva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81" name="Leipätekstin taso yksi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eipätekstin taso yksi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Kuva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Kuva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Kuva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iva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Viiva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Otsikkoteksti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5" name="Leipätekstin taso yksi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" name="Dian numero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4546.JPG" descr="IMG_4546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20609" r="0" b="20609"/>
          <a:stretch>
            <a:fillRect/>
          </a:stretch>
        </p:blipFill>
        <p:spPr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34" name="Filosofian kandiohjel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pPr/>
            <a:r>
              <a:t>Filosofian kandiohjelma</a:t>
            </a:r>
          </a:p>
        </p:txBody>
      </p:sp>
      <p:sp>
        <p:nvSpPr>
          <p:cNvPr id="135" name="Digiloikkaprojekt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Digiloikkaprojekti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ilosofia on 2500 vuotta vanha tieteenala…"/>
          <p:cNvSpPr txBox="1"/>
          <p:nvPr>
            <p:ph type="body" idx="1"/>
          </p:nvPr>
        </p:nvSpPr>
        <p:spPr>
          <a:xfrm>
            <a:off x="448293" y="1270000"/>
            <a:ext cx="12108214" cy="7213600"/>
          </a:xfrm>
          <a:prstGeom prst="rect">
            <a:avLst/>
          </a:prstGeom>
        </p:spPr>
        <p:txBody>
          <a:bodyPr/>
          <a:lstStyle/>
          <a:p>
            <a:pPr/>
            <a:r>
              <a:t>Filosofia on 2500 vuotta vanha tieteenala</a:t>
            </a:r>
          </a:p>
          <a:p>
            <a:pPr lvl="1"/>
            <a:r>
              <a:t>ja silti Aristoteles on yhä ajankohtainen</a:t>
            </a:r>
          </a:p>
          <a:p>
            <a:pPr lvl="1"/>
            <a:r>
              <a:t>eikö filosofinen tieto kehity? mitä siinä pitäisi opettaa?</a:t>
            </a:r>
          </a:p>
          <a:p>
            <a:pPr/>
            <a:r>
              <a:t>Mieluummin kuin tietoa tuottava ja tutkiva oppiaine,</a:t>
            </a:r>
          </a:p>
          <a:p>
            <a:pPr lvl="1"/>
            <a:r>
              <a:t>filosofia on luonteeltaan dialogista, eli</a:t>
            </a:r>
          </a:p>
          <a:p>
            <a:pPr lvl="1">
              <a:defRPr b="1"/>
            </a:pPr>
            <a:r>
              <a:t>filosofia on ensi sijassa taitolaji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ja koska filosofia on taitolaji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pPr/>
            <a:r>
              <a:t>ja koska filosofia on taitolaji…</a:t>
            </a:r>
          </a:p>
        </p:txBody>
      </p:sp>
      <p:sp>
        <p:nvSpPr>
          <p:cNvPr id="142" name="ovat digitaaliset opetusmuodot siihen erityisen soveliait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ovat digitaaliset opetusmuodot siihen erityisen soveliaita:</a:t>
            </a:r>
          </a:p>
          <a:p>
            <a:pPr lvl="1" marL="892809" indent="-446404" defTabSz="554990">
              <a:spcBef>
                <a:spcPts val="2200"/>
              </a:spcBef>
              <a:defRPr sz="3420"/>
            </a:pPr>
            <a:r>
              <a:t>keskustelua, dialogia ja argumentaatiota on hyvä harjoittaa ajasta ja paikasta riippumattomasti</a:t>
            </a:r>
          </a:p>
          <a:p>
            <a:pPr lvl="1" marL="892809" indent="-446404" defTabSz="554990">
              <a:spcBef>
                <a:spcPts val="2200"/>
              </a:spcBef>
              <a:defRPr sz="3420"/>
            </a:pPr>
            <a:r>
              <a:t>filosofisia dilemmoja, eettisiä casejä, argumentaation rakenteita ja analyyttisiä käsitekarttoja on hyvä esittää visuaalisesti ja virraten</a:t>
            </a:r>
          </a:p>
          <a:p>
            <a:pPr lvl="1" marL="892809" indent="-446404" defTabSz="554990">
              <a:spcBef>
                <a:spcPts val="2200"/>
              </a:spcBef>
              <a:defRPr sz="3420"/>
            </a:pPr>
            <a:r>
              <a:t>vertaiskeskustelu- ja arviointi digitaalisesti tekee opiskelijoiden oppimisesta interaktiivisempaa ja avoimempaa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ankkeen päämäärät ova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pPr/>
            <a:r>
              <a:t>hankkeen päämäärät ovat:</a:t>
            </a:r>
          </a:p>
        </p:txBody>
      </p:sp>
      <p:sp>
        <p:nvSpPr>
          <p:cNvPr id="147" name="1. digitaalisten filosofisten ja pedagogisten materiaalien tietokan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64"/>
            </a:pPr>
            <a:r>
              <a:t>1. digitaalisten filosofisten ja pedagogisten materiaalien tietokanta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2. didaktisten ja pedagogisten välineiden kehittely ja luonti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3. opettajista, asiantuntijoista ja opiskelijoista muodostuvan tuki- ja kehitystyöryhmän perustaminen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4. koulutus- ja ohjaustyö, jolla motivoidaan opettajia</a:t>
            </a:r>
          </a:p>
          <a:p>
            <a:pPr lvl="1" marL="930402" indent="-465201" defTabSz="578358">
              <a:spcBef>
                <a:spcPts val="2300"/>
              </a:spcBef>
              <a:defRPr sz="3564"/>
            </a:pPr>
            <a:r>
              <a:t>5. ohjekirja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onreettisesti sii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pPr/>
            <a:r>
              <a:t>konreettisesti siis:</a:t>
            </a:r>
          </a:p>
        </p:txBody>
      </p:sp>
      <p:sp>
        <p:nvSpPr>
          <p:cNvPr id="152" name="Etiikan johdantokurssi ja laboratorio hybridikurssi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Etiikan johdantokurssi ja laboratorio hybridikurssiksi </a:t>
            </a:r>
          </a:p>
          <a:p>
            <a:pPr lvl="1"/>
            <a:r>
              <a:t>syksyllä 2018</a:t>
            </a:r>
          </a:p>
          <a:p>
            <a:pPr lvl="1"/>
            <a:r>
              <a:t>pilottifoorumina Avoin yliopisto keväällä 2018</a:t>
            </a:r>
          </a:p>
          <a:p>
            <a:pPr/>
            <a:r>
              <a:t>Kurssi toimii mallina koko kandiohjelman kursseille </a:t>
            </a:r>
          </a:p>
          <a:p>
            <a:pPr lvl="1"/>
            <a:r>
              <a:t>käytettyjä ja kehitettyjä didaktisia ratkaisuja, välineitä ja mallipohjia sovelletaan myöhemmillä kursseilla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oteuttajatiimiin kuuluva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pPr/>
            <a:r>
              <a:t>toteuttajatiimiin kuuluvat:</a:t>
            </a:r>
          </a:p>
        </p:txBody>
      </p:sp>
      <p:sp>
        <p:nvSpPr>
          <p:cNvPr id="157" name="Olli Loukol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1600"/>
              </a:spcBef>
              <a:defRPr sz="2484"/>
            </a:pPr>
            <a:r>
              <a:t>Olli Loukola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vastuuhenkilö, VTT, dosentti, yliopistonlehtori, Opettajien Akatemian jäsen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Dina Babushkina 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väitöskirjatutkija; PhD in Philosophy with qualification of a teacher of philosophy</a:t>
            </a:r>
          </a:p>
          <a:p>
            <a:pPr marL="324231" indent="-324231" defTabSz="403097">
              <a:spcBef>
                <a:spcPts val="800"/>
              </a:spcBef>
              <a:defRPr sz="2484"/>
            </a:pPr>
            <a:r>
              <a:t>Tarna Kannisto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väitöskirjatutkija kasvatusfilosofiassa; filosofian ja elämänkatsomustiedon opettaja, tuntiopettaja Kasvatustieteellisessä tiedekunnassa (mm. filosofian ja ET:n didaktiikka)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Juri Hiltunen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opiskelijajäsen</a:t>
            </a:r>
          </a:p>
          <a:p>
            <a:pPr marL="324231" indent="-324231" defTabSz="403097">
              <a:spcBef>
                <a:spcPts val="800"/>
              </a:spcBef>
              <a:defRPr sz="2484"/>
            </a:pPr>
            <a:r>
              <a:t>Esko Yli-Hemminki 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opiskelijajäsen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Anne Pääkkönen</a:t>
            </a:r>
          </a:p>
          <a:p>
            <a:pPr lvl="1" marL="648462" indent="-324231" defTabSz="403097">
              <a:spcBef>
                <a:spcPts val="800"/>
              </a:spcBef>
              <a:defRPr sz="1656"/>
            </a:pPr>
            <a:r>
              <a:t>koulutussuunnittelija, Avoin yliopisto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