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67" r:id="rId6"/>
    <p:sldId id="260" r:id="rId7"/>
    <p:sldId id="261" r:id="rId8"/>
    <p:sldId id="264" r:id="rId9"/>
    <p:sldId id="262" r:id="rId10"/>
    <p:sldId id="263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Table2b!$B$37</c:f>
              <c:strCache>
                <c:ptCount val="1"/>
                <c:pt idx="0">
                  <c:v>Full siblings only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1"/>
            <c:plus>
              <c:numRef>
                <c:f>(Table2b!$I$37,Table2b!$K$37,Table2b!$M$37)</c:f>
                <c:numCache>
                  <c:formatCode>General</c:formatCode>
                  <c:ptCount val="3"/>
                  <c:pt idx="0">
                    <c:v>1.2927500000000001E-2</c:v>
                  </c:pt>
                  <c:pt idx="1">
                    <c:v>1.2976100000000004E-2</c:v>
                  </c:pt>
                  <c:pt idx="2">
                    <c:v>1.8469200000000005E-2</c:v>
                  </c:pt>
                </c:numCache>
              </c:numRef>
            </c:plus>
            <c:minus>
              <c:numRef>
                <c:f>(Table2b!$H$37,Table2b!$J$37,Table2b!$L$37)</c:f>
                <c:numCache>
                  <c:formatCode>General</c:formatCode>
                  <c:ptCount val="3"/>
                  <c:pt idx="0">
                    <c:v>1.2927600000000004E-2</c:v>
                  </c:pt>
                  <c:pt idx="1">
                    <c:v>1.29762E-2</c:v>
                  </c:pt>
                  <c:pt idx="2">
                    <c:v>1.8469299999999994E-2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Table2b!$C$36:$E$36</c:f>
              <c:strCache>
                <c:ptCount val="3"/>
                <c:pt idx="0">
                  <c:v>Mother Treated Equally, Father Did Not</c:v>
                </c:pt>
                <c:pt idx="1">
                  <c:v>Father Treated Equally, Mother Did Not</c:v>
                </c:pt>
                <c:pt idx="2">
                  <c:v>Both Treated Unequally</c:v>
                </c:pt>
              </c:strCache>
            </c:strRef>
          </c:cat>
          <c:val>
            <c:numRef>
              <c:f>Table2b!$C$37:$E$37</c:f>
              <c:numCache>
                <c:formatCode>General</c:formatCode>
                <c:ptCount val="3"/>
                <c:pt idx="0">
                  <c:v>5.1951400000000002E-2</c:v>
                </c:pt>
                <c:pt idx="1">
                  <c:v>5.5400699999999997E-2</c:v>
                </c:pt>
                <c:pt idx="2">
                  <c:v>0.11244949999999999</c:v>
                </c:pt>
              </c:numCache>
            </c:numRef>
          </c:val>
        </c:ser>
        <c:ser>
          <c:idx val="1"/>
          <c:order val="1"/>
          <c:tx>
            <c:strRef>
              <c:f>Table2b!$B$38</c:f>
              <c:strCache>
                <c:ptCount val="1"/>
                <c:pt idx="0">
                  <c:v>At least one half sibling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1"/>
            <c:plus>
              <c:numRef>
                <c:f>(Table2b!$I$38,Table2b!$K$38,Table2b!$M$38)</c:f>
                <c:numCache>
                  <c:formatCode>General</c:formatCode>
                  <c:ptCount val="3"/>
                  <c:pt idx="0">
                    <c:v>3.4036999999999998E-2</c:v>
                  </c:pt>
                  <c:pt idx="1">
                    <c:v>5.9287600000000024E-2</c:v>
                  </c:pt>
                  <c:pt idx="2">
                    <c:v>4.3769799999999998E-2</c:v>
                  </c:pt>
                </c:numCache>
              </c:numRef>
            </c:plus>
            <c:minus>
              <c:numRef>
                <c:f>(Table2b!$H$38,Table2b!$J$38,Table2b!$L$38)</c:f>
                <c:numCache>
                  <c:formatCode>General</c:formatCode>
                  <c:ptCount val="3"/>
                  <c:pt idx="0">
                    <c:v>3.4036899999999995E-2</c:v>
                  </c:pt>
                  <c:pt idx="1">
                    <c:v>5.9287599999999996E-2</c:v>
                  </c:pt>
                  <c:pt idx="2">
                    <c:v>4.3769800000000011E-2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Table2b!$C$36:$E$36</c:f>
              <c:strCache>
                <c:ptCount val="3"/>
                <c:pt idx="0">
                  <c:v>Mother Treated Equally, Father Did Not</c:v>
                </c:pt>
                <c:pt idx="1">
                  <c:v>Father Treated Equally, Mother Did Not</c:v>
                </c:pt>
                <c:pt idx="2">
                  <c:v>Both Treated Unequally</c:v>
                </c:pt>
              </c:strCache>
            </c:strRef>
          </c:cat>
          <c:val>
            <c:numRef>
              <c:f>Table2b!$C$38:$E$38</c:f>
              <c:numCache>
                <c:formatCode>General</c:formatCode>
                <c:ptCount val="3"/>
                <c:pt idx="0">
                  <c:v>6.9281999999999996E-2</c:v>
                </c:pt>
                <c:pt idx="1">
                  <c:v>0.21574299999999999</c:v>
                </c:pt>
                <c:pt idx="2">
                  <c:v>0.11809600000000001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15530544"/>
        <c:axId val="-1015532720"/>
      </c:barChart>
      <c:catAx>
        <c:axId val="-101553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015532720"/>
        <c:crosses val="autoZero"/>
        <c:auto val="1"/>
        <c:lblAlgn val="ctr"/>
        <c:lblOffset val="100"/>
        <c:noMultiLvlLbl val="0"/>
      </c:catAx>
      <c:valAx>
        <c:axId val="-101553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01553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34F26-EF1E-416D-AD54-6A8158C7FE6D}" type="datetimeFigureOut">
              <a:rPr lang="fi-FI" smtClean="0"/>
              <a:t>16.8.2015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D2B87-A031-476C-AFF9-CFCF3994A1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05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2B87-A031-476C-AFF9-CFCF3994A1D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58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1F82-FB0E-48FE-8FDC-A1A2C90ECB41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60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A265-9F85-43FD-9FDC-72678C3E755D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9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BA82-73B9-4EF9-8635-7F5C6FB76978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74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243D-7781-49AD-BC72-7E4A4608ED9B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B41B-630A-467F-A47E-D2E977912982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8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627F-9BB1-4F55-8FB3-BDB761D4589D}" type="datetime1">
              <a:rPr lang="fi-FI" smtClean="0"/>
              <a:t>16.8.2015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6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4CA6-788D-4507-B266-6D98F38F0C6E}" type="datetime1">
              <a:rPr lang="fi-FI" smtClean="0"/>
              <a:t>16.8.2015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24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1C43-FD88-49AA-9A78-417187E8E5ED}" type="datetime1">
              <a:rPr lang="fi-FI" smtClean="0"/>
              <a:t>16.8.2015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15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70E3-8DAE-49FD-A641-82B5B635CF45}" type="datetime1">
              <a:rPr lang="fi-FI" smtClean="0"/>
              <a:t>16.8.2015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4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CC3F-D3A1-4D22-947A-4EEB970B2EFE}" type="datetime1">
              <a:rPr lang="fi-FI" smtClean="0"/>
              <a:t>16.8.2015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6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B591-6C7E-43A6-A954-F864F718900D}" type="datetime1">
              <a:rPr lang="fi-FI" smtClean="0"/>
              <a:t>16.8.2015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2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5723-9DB9-41CD-8DCC-2A3F5FDD4CF6}" type="datetime1">
              <a:rPr lang="fi-FI" smtClean="0"/>
              <a:t>16.8.2015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DF4C-50FB-4500-8079-D84AC790D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7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irkka.danielsbacka@helsinki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770" y="2091393"/>
            <a:ext cx="9464842" cy="2387600"/>
          </a:xfrm>
        </p:spPr>
        <p:txBody>
          <a:bodyPr>
            <a:normAutofit/>
          </a:bodyPr>
          <a:lstStyle/>
          <a:p>
            <a:r>
              <a:rPr lang="fi-FI" sz="6400" b="1" dirty="0" smtClean="0">
                <a:solidFill>
                  <a:srgbClr val="FF0000"/>
                </a:solidFill>
              </a:rPr>
              <a:t>Sisarussuhteet uusperheissä</a:t>
            </a:r>
            <a:r>
              <a:rPr lang="fi-FI" dirty="0" smtClean="0">
                <a:solidFill>
                  <a:srgbClr val="FF0000"/>
                </a:solidFill>
              </a:rPr>
              <a:t/>
            </a:r>
            <a:br>
              <a:rPr lang="fi-FI" dirty="0" smtClean="0">
                <a:solidFill>
                  <a:srgbClr val="FF0000"/>
                </a:solidFill>
              </a:rPr>
            </a:br>
            <a:endParaRPr lang="fi-FI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382" y="5196301"/>
            <a:ext cx="3529263" cy="1225833"/>
          </a:xfrm>
        </p:spPr>
        <p:txBody>
          <a:bodyPr>
            <a:noAutofit/>
          </a:bodyPr>
          <a:lstStyle/>
          <a:p>
            <a:pPr algn="l"/>
            <a:r>
              <a:rPr lang="fi-FI" sz="2000" dirty="0" smtClean="0"/>
              <a:t>Mirkka </a:t>
            </a:r>
            <a:r>
              <a:rPr lang="fi-FI" sz="2000" dirty="0" err="1" smtClean="0"/>
              <a:t>Danielsbacka</a:t>
            </a:r>
            <a:endParaRPr lang="fi-FI" sz="2000" dirty="0" smtClean="0"/>
          </a:p>
          <a:p>
            <a:pPr algn="l"/>
            <a:r>
              <a:rPr lang="fi-FI" sz="2000" dirty="0" smtClean="0"/>
              <a:t>Sukupolvien ketju -seminaari</a:t>
            </a:r>
          </a:p>
          <a:p>
            <a:pPr algn="l"/>
            <a:r>
              <a:rPr lang="fi-FI" sz="2000" dirty="0" smtClean="0"/>
              <a:t>Väestöliitto 18.8.2015</a:t>
            </a:r>
            <a:endParaRPr lang="fi-FI" sz="20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2" y="266898"/>
            <a:ext cx="3296992" cy="23527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016" y="4745249"/>
            <a:ext cx="3331095" cy="18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Johtopäätökset ja </a:t>
            </a:r>
            <a:r>
              <a:rPr lang="fi-FI" dirty="0" smtClean="0"/>
              <a:t>keskustelu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Vanhempien </a:t>
            </a:r>
            <a:r>
              <a:rPr lang="fi-FI" dirty="0" err="1" smtClean="0"/>
              <a:t>epätasapuolinen</a:t>
            </a:r>
            <a:r>
              <a:rPr lang="fi-FI" dirty="0" smtClean="0"/>
              <a:t> kohtelu on väliin tuleva tekijä sisaruskategorian ja emotionaalisen läheisyyden välillä</a:t>
            </a:r>
          </a:p>
          <a:p>
            <a:pPr lvl="1"/>
            <a:r>
              <a:rPr lang="fi-FI" dirty="0" smtClean="0"/>
              <a:t>Onko vanhempien (mahdollisesti tiedostamaton) </a:t>
            </a:r>
            <a:r>
              <a:rPr lang="fi-FI" dirty="0" err="1" smtClean="0"/>
              <a:t>epätasapuolinen</a:t>
            </a:r>
            <a:r>
              <a:rPr lang="fi-FI" dirty="0" smtClean="0"/>
              <a:t> kohtelu syynä puolisisarusten (myös yhdessä asuneiden) täysisisaruksia etäisempään suhteeseen? </a:t>
            </a:r>
          </a:p>
          <a:p>
            <a:r>
              <a:rPr lang="fi-FI" dirty="0" smtClean="0"/>
              <a:t>Jos sisarussarja sisältää puolisisaruksia, on todennäköisempää, että sisarukset kokevat, että (biologinen) äiti kohtelee heitä </a:t>
            </a:r>
            <a:r>
              <a:rPr lang="fi-FI" dirty="0" err="1" smtClean="0"/>
              <a:t>epätasapuolisesti</a:t>
            </a:r>
            <a:endParaRPr lang="fi-FI" dirty="0" smtClean="0"/>
          </a:p>
          <a:p>
            <a:pPr lvl="1"/>
            <a:r>
              <a:rPr lang="fi-FI" dirty="0" smtClean="0"/>
              <a:t>Lisääntynyt äiti-lapsi konflikti </a:t>
            </a:r>
            <a:r>
              <a:rPr lang="fi-FI" dirty="0"/>
              <a:t>taustalla </a:t>
            </a:r>
            <a:r>
              <a:rPr lang="fi-FI" dirty="0" smtClean="0"/>
              <a:t>(</a:t>
            </a:r>
            <a:r>
              <a:rPr lang="fi-FI" dirty="0" err="1" smtClean="0"/>
              <a:t>Schlomer</a:t>
            </a:r>
            <a:r>
              <a:rPr lang="fi-FI" dirty="0" smtClean="0"/>
              <a:t> </a:t>
            </a:r>
            <a:r>
              <a:rPr lang="fi-FI" dirty="0"/>
              <a:t>et al., </a:t>
            </a:r>
            <a:r>
              <a:rPr lang="fi-FI" dirty="0" smtClean="0"/>
              <a:t>2010)?</a:t>
            </a:r>
          </a:p>
          <a:p>
            <a:r>
              <a:rPr lang="fi-FI" dirty="0" smtClean="0"/>
              <a:t>Vanhempien eron vaikutus?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3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73003" y="2009104"/>
            <a:ext cx="4331594" cy="4412557"/>
          </a:xfrm>
        </p:spPr>
        <p:txBody>
          <a:bodyPr/>
          <a:lstStyle/>
          <a:p>
            <a:pPr marL="0" indent="0">
              <a:buNone/>
            </a:pPr>
            <a:r>
              <a:rPr lang="fi-FI" altLang="fi-FI" dirty="0" smtClean="0"/>
              <a:t>Yhteystiedot:</a:t>
            </a:r>
          </a:p>
          <a:p>
            <a:pPr marL="0" indent="0">
              <a:buNone/>
            </a:pPr>
            <a:endParaRPr lang="fi-FI" altLang="fi-FI" sz="2200" dirty="0"/>
          </a:p>
          <a:p>
            <a:pPr marL="0" indent="0">
              <a:buNone/>
            </a:pPr>
            <a:r>
              <a:rPr lang="fi-FI" altLang="fi-FI" sz="2200" dirty="0">
                <a:hlinkClick r:id="rId2"/>
              </a:rPr>
              <a:t>m</a:t>
            </a:r>
            <a:r>
              <a:rPr lang="fi-FI" altLang="fi-FI" sz="2200" dirty="0" smtClean="0">
                <a:hlinkClick r:id="rId2"/>
              </a:rPr>
              <a:t>irkka.danielsbacka@helsinki.fi</a:t>
            </a:r>
            <a:endParaRPr lang="fi-FI" altLang="fi-FI" sz="2200" dirty="0"/>
          </a:p>
          <a:p>
            <a:pPr marL="0" indent="0">
              <a:buNone/>
            </a:pPr>
            <a:endParaRPr lang="fi-FI" altLang="fi-FI" sz="2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77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Esityksen sisältö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Teoria</a:t>
            </a:r>
          </a:p>
          <a:p>
            <a:r>
              <a:rPr lang="fi-FI" dirty="0" smtClean="0"/>
              <a:t>Aiempi </a:t>
            </a:r>
            <a:r>
              <a:rPr lang="fi-FI" dirty="0" smtClean="0"/>
              <a:t>tutkimus</a:t>
            </a:r>
          </a:p>
          <a:p>
            <a:r>
              <a:rPr lang="fi-FI" dirty="0" smtClean="0"/>
              <a:t>Tutkimuskysymys</a:t>
            </a:r>
          </a:p>
          <a:p>
            <a:r>
              <a:rPr lang="fi-FI" dirty="0" smtClean="0"/>
              <a:t>Aineisto ja muuttujat</a:t>
            </a:r>
          </a:p>
          <a:p>
            <a:r>
              <a:rPr lang="fi-FI" dirty="0" smtClean="0"/>
              <a:t>Tulokset</a:t>
            </a:r>
          </a:p>
          <a:p>
            <a:r>
              <a:rPr lang="fi-FI" dirty="0" smtClean="0"/>
              <a:t>Johtopäätökset ja keskustelu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2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0231" y="1299411"/>
            <a:ext cx="107000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Danielsbacka, M. &amp; </a:t>
            </a:r>
            <a:r>
              <a:rPr lang="en-US" sz="2800" dirty="0" err="1" smtClean="0"/>
              <a:t>Tanskanen</a:t>
            </a:r>
            <a:r>
              <a:rPr lang="en-US" sz="2800" dirty="0" smtClean="0"/>
              <a:t>, A.O. (2015). The Association between Unequal Parental Treatment and the Sibling Relationship in Finland: The Difference between Full and Half-Siblings. Evolutionary Psychology, 13, 470–488.</a:t>
            </a:r>
            <a:endParaRPr lang="en-US" sz="28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0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Teoria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Sukulaisvalinnan teoria (Hamilton 1964)</a:t>
            </a:r>
          </a:p>
          <a:p>
            <a:pPr lvl="1"/>
            <a:r>
              <a:rPr lang="fi-FI" dirty="0" smtClean="0"/>
              <a:t>Täysisisaruksilla yhteisiä geenejä noin 50 %, puolisisaruksilla 25 %</a:t>
            </a:r>
          </a:p>
          <a:p>
            <a:pPr marL="457200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Täysisisaruksen auttaminen on ”kannattavampaa” kuin puolisisaruksen (”kaiken muun ollessa tasan”)</a:t>
            </a:r>
            <a:endParaRPr lang="fi-FI" dirty="0" smtClean="0"/>
          </a:p>
          <a:p>
            <a:r>
              <a:rPr lang="fi-FI" dirty="0" smtClean="0"/>
              <a:t>Sukulaisten tunnistamisen mekanismit (</a:t>
            </a:r>
            <a:r>
              <a:rPr lang="fi-FI" dirty="0" err="1" smtClean="0"/>
              <a:t>kin</a:t>
            </a:r>
            <a:r>
              <a:rPr lang="fi-FI" dirty="0" smtClean="0"/>
              <a:t> </a:t>
            </a:r>
            <a:r>
              <a:rPr lang="fi-FI" dirty="0" err="1"/>
              <a:t>detection</a:t>
            </a:r>
            <a:r>
              <a:rPr lang="fi-FI" dirty="0" smtClean="0"/>
              <a:t>), sisarukset</a:t>
            </a:r>
          </a:p>
          <a:p>
            <a:pPr lvl="1"/>
            <a:r>
              <a:rPr lang="fi-FI" dirty="0" smtClean="0"/>
              <a:t>Oma äiti hoivaa toista lasta (nuoremmat sisarukset) &amp; yhdessä asuttu aika lapsuudessa (</a:t>
            </a:r>
            <a:r>
              <a:rPr lang="fi-FI" dirty="0" err="1" smtClean="0"/>
              <a:t>Lieberman</a:t>
            </a:r>
            <a:r>
              <a:rPr lang="fi-FI" dirty="0" smtClean="0"/>
              <a:t>, </a:t>
            </a:r>
            <a:r>
              <a:rPr lang="fi-FI" dirty="0" err="1" smtClean="0"/>
              <a:t>Tooby</a:t>
            </a:r>
            <a:r>
              <a:rPr lang="fi-FI" dirty="0" smtClean="0"/>
              <a:t> &amp; </a:t>
            </a:r>
            <a:r>
              <a:rPr lang="fi-FI" dirty="0" err="1" smtClean="0"/>
              <a:t>Cosmides</a:t>
            </a:r>
            <a:r>
              <a:rPr lang="fi-FI" dirty="0" smtClean="0"/>
              <a:t> 2007)</a:t>
            </a:r>
          </a:p>
          <a:p>
            <a:pPr marL="457200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Olennaista ikäero sisarukseen ja yhdessä asuminen lapsuudessa</a:t>
            </a:r>
            <a:endParaRPr lang="fi-FI" dirty="0" smtClean="0"/>
          </a:p>
          <a:p>
            <a:r>
              <a:rPr lang="fi-FI" dirty="0" smtClean="0"/>
              <a:t>Sisarusten välinen kilpailu ja sisaruskonflikti</a:t>
            </a:r>
          </a:p>
          <a:p>
            <a:pPr marL="457200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Sisarukset ovat herkkiä tunnistamaan vanhempien </a:t>
            </a:r>
            <a:r>
              <a:rPr lang="fi-FI" dirty="0" err="1" smtClean="0"/>
              <a:t>epätasapuolisen</a:t>
            </a:r>
            <a:r>
              <a:rPr lang="fi-FI" dirty="0" smtClean="0"/>
              <a:t> kohtelun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Aiempi tutkimus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Enemmän kontakteja ja läheisempi suhde täysi- kuin puolisisaruksiin, ainakin aikuisilla sisaruksilla (Pollet 2007; Tanskanen &amp; </a:t>
            </a:r>
            <a:r>
              <a:rPr lang="fi-FI" dirty="0" err="1" smtClean="0"/>
              <a:t>Danielsbacka</a:t>
            </a:r>
            <a:r>
              <a:rPr lang="fi-FI" dirty="0" smtClean="0"/>
              <a:t> 2014)</a:t>
            </a:r>
          </a:p>
          <a:p>
            <a:pPr lvl="1"/>
            <a:r>
              <a:rPr lang="fi-FI" dirty="0" smtClean="0"/>
              <a:t>Ero näkyy myös täysisisarusten ja äidin puoleisten puolisisarusten välillä, kun useat tekijät vakioidaan</a:t>
            </a:r>
          </a:p>
          <a:p>
            <a:r>
              <a:rPr lang="fi-FI" dirty="0" smtClean="0"/>
              <a:t>Vanhempien </a:t>
            </a:r>
            <a:r>
              <a:rPr lang="fi-FI" dirty="0" err="1" smtClean="0"/>
              <a:t>epätasapuolinen</a:t>
            </a:r>
            <a:r>
              <a:rPr lang="fi-FI" dirty="0" smtClean="0"/>
              <a:t> kohtelu heikentää sisarusten välisiä suhteita lapsuudessa, nuoruudessa </a:t>
            </a:r>
            <a:r>
              <a:rPr lang="fi-FI" dirty="0"/>
              <a:t>ja aikuisuudessa (</a:t>
            </a:r>
            <a:r>
              <a:rPr lang="fi-FI" dirty="0" err="1"/>
              <a:t>Boll</a:t>
            </a:r>
            <a:r>
              <a:rPr lang="fi-FI" dirty="0"/>
              <a:t>, </a:t>
            </a:r>
            <a:r>
              <a:rPr lang="fi-FI" dirty="0" err="1"/>
              <a:t>Ferring</a:t>
            </a:r>
            <a:r>
              <a:rPr lang="fi-FI" dirty="0"/>
              <a:t>, </a:t>
            </a:r>
            <a:r>
              <a:rPr lang="fi-FI" dirty="0" smtClean="0"/>
              <a:t>&amp; </a:t>
            </a:r>
            <a:r>
              <a:rPr lang="fi-FI" dirty="0" err="1" smtClean="0"/>
              <a:t>Filipp</a:t>
            </a:r>
            <a:r>
              <a:rPr lang="fi-FI" dirty="0"/>
              <a:t>, 2003; </a:t>
            </a:r>
            <a:r>
              <a:rPr lang="fi-FI" dirty="0" err="1"/>
              <a:t>Brody</a:t>
            </a:r>
            <a:r>
              <a:rPr lang="fi-FI" dirty="0"/>
              <a:t>, </a:t>
            </a:r>
            <a:r>
              <a:rPr lang="fi-FI" dirty="0" err="1"/>
              <a:t>Stoneman</a:t>
            </a:r>
            <a:r>
              <a:rPr lang="fi-FI" dirty="0"/>
              <a:t>, </a:t>
            </a:r>
            <a:r>
              <a:rPr lang="fi-FI" dirty="0" smtClean="0"/>
              <a:t>&amp; McCoy</a:t>
            </a:r>
            <a:r>
              <a:rPr lang="fi-FI" dirty="0"/>
              <a:t>, </a:t>
            </a:r>
            <a:r>
              <a:rPr lang="fi-FI" dirty="0" smtClean="0"/>
              <a:t>1992; </a:t>
            </a:r>
            <a:r>
              <a:rPr lang="fi-FI" dirty="0" err="1"/>
              <a:t>McHale</a:t>
            </a:r>
            <a:r>
              <a:rPr lang="fi-FI" dirty="0"/>
              <a:t>, </a:t>
            </a:r>
            <a:r>
              <a:rPr lang="fi-FI" dirty="0" err="1"/>
              <a:t>Crouter</a:t>
            </a:r>
            <a:r>
              <a:rPr lang="fi-FI" dirty="0"/>
              <a:t>, </a:t>
            </a:r>
            <a:r>
              <a:rPr lang="fi-FI" dirty="0" err="1"/>
              <a:t>McGuire</a:t>
            </a:r>
            <a:r>
              <a:rPr lang="fi-FI" dirty="0"/>
              <a:t>, </a:t>
            </a:r>
            <a:r>
              <a:rPr lang="fi-FI" dirty="0" smtClean="0"/>
              <a:t>&amp; </a:t>
            </a:r>
            <a:r>
              <a:rPr lang="fi-FI" dirty="0" err="1" smtClean="0"/>
              <a:t>Updegraff</a:t>
            </a:r>
            <a:r>
              <a:rPr lang="fi-FI" dirty="0"/>
              <a:t>, </a:t>
            </a:r>
            <a:r>
              <a:rPr lang="fi-FI" dirty="0" smtClean="0"/>
              <a:t>1995)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6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Tutkimuskysymys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vaikutus vanhempien </a:t>
            </a:r>
            <a:r>
              <a:rPr lang="fi-FI" dirty="0" err="1"/>
              <a:t>epätasapuolisella</a:t>
            </a:r>
            <a:r>
              <a:rPr lang="fi-FI" dirty="0"/>
              <a:t> kohtelulla on täysi- ja puolisisarusten (äidin ja isän puoleisten) väliseen läheisyyteen?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79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 ja </a:t>
            </a:r>
            <a:r>
              <a:rPr lang="fi-FI" dirty="0" smtClean="0"/>
              <a:t>muuttujat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200" dirty="0" smtClean="0"/>
              <a:t>Sukupolvien ketju -aineisto 2012, aikuiset lapset</a:t>
            </a:r>
          </a:p>
          <a:p>
            <a:r>
              <a:rPr lang="fi-FI" sz="2200" dirty="0" smtClean="0"/>
              <a:t>Kohdejoukko: vastaajat, joilla on vähintään yksi sisarus (n </a:t>
            </a:r>
            <a:r>
              <a:rPr lang="fi-FI" sz="2200" dirty="0"/>
              <a:t>= </a:t>
            </a:r>
            <a:r>
              <a:rPr lang="fi-FI" sz="2200" dirty="0" smtClean="0"/>
              <a:t>1 537/ 2 836)</a:t>
            </a:r>
          </a:p>
          <a:p>
            <a:pPr lvl="1"/>
            <a:r>
              <a:rPr lang="fi-FI" sz="2200" dirty="0" smtClean="0"/>
              <a:t>Sisarussuhde: täysisisarus </a:t>
            </a:r>
            <a:r>
              <a:rPr lang="fi-FI" sz="2200" dirty="0"/>
              <a:t>n </a:t>
            </a:r>
            <a:r>
              <a:rPr lang="fi-FI" sz="2200" dirty="0" smtClean="0"/>
              <a:t>= 2,451 , äidin puoleinen puolisisarus n </a:t>
            </a:r>
            <a:r>
              <a:rPr lang="fi-FI" sz="2200" dirty="0"/>
              <a:t>= 214, </a:t>
            </a:r>
            <a:r>
              <a:rPr lang="fi-FI" sz="2200" dirty="0" smtClean="0"/>
              <a:t>isän puoleinen puolisisarus n </a:t>
            </a:r>
            <a:r>
              <a:rPr lang="fi-FI" sz="2200" dirty="0"/>
              <a:t>= 171</a:t>
            </a:r>
            <a:endParaRPr lang="fi-FI" sz="2200" dirty="0" smtClean="0"/>
          </a:p>
          <a:p>
            <a:r>
              <a:rPr lang="fi-FI" sz="2200" dirty="0" smtClean="0"/>
              <a:t>Selitettävä muuttuja: </a:t>
            </a:r>
          </a:p>
          <a:p>
            <a:pPr lvl="1"/>
            <a:r>
              <a:rPr lang="fi-FI" sz="2200" dirty="0" smtClean="0"/>
              <a:t>Emotionaalinen läheisyys sisarukseen (1 = hyvin etäinen … 5 = hyvin läheinen)</a:t>
            </a:r>
          </a:p>
          <a:p>
            <a:r>
              <a:rPr lang="fi-FI" sz="2200" dirty="0" smtClean="0"/>
              <a:t>Pääselittävät muuttujat:</a:t>
            </a:r>
          </a:p>
          <a:p>
            <a:pPr lvl="1"/>
            <a:r>
              <a:rPr lang="fi-FI" sz="2200" dirty="0" smtClean="0"/>
              <a:t>Sisarussuhde (1 = täysisisarus, 2 = puolisisarus äidin puolelta, 3 = puolisisarus isän puolelta)</a:t>
            </a:r>
          </a:p>
          <a:p>
            <a:pPr lvl="1"/>
            <a:r>
              <a:rPr lang="fi-FI" sz="2200" dirty="0"/>
              <a:t>”Ovatko vanhempanne kohdelleet teitä kaikkia sisaruksia mielestäsi tasapuolisesti?”   (1 = kyllä, 2 = ei</a:t>
            </a:r>
            <a:r>
              <a:rPr lang="fi-FI" sz="2200" dirty="0" smtClean="0"/>
              <a:t>)</a:t>
            </a:r>
            <a:endParaRPr lang="fi-FI" sz="2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Tulokset: sisarussuhde etäisin isän puoleisten </a:t>
            </a:r>
            <a:r>
              <a:rPr lang="fi-FI" dirty="0" smtClean="0"/>
              <a:t>puolisisarusten </a:t>
            </a:r>
            <a:r>
              <a:rPr lang="fi-FI" dirty="0" smtClean="0"/>
              <a:t>välillä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953036" y="1615068"/>
            <a:ext cx="397957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 smtClean="0"/>
              <a:t>Sisarusta </a:t>
            </a:r>
            <a:r>
              <a:rPr lang="fi-FI" sz="1700" dirty="0" smtClean="0"/>
              <a:t>kohtaan koettu läheisyys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 smtClean="0"/>
              <a:t>Negatiivinen yhteys </a:t>
            </a:r>
            <a:r>
              <a:rPr lang="fi-FI" sz="1700" dirty="0" smtClean="0">
                <a:sym typeface="Wingdings" panose="05000000000000000000" pitchFamily="2" charset="2"/>
              </a:rPr>
              <a:t> muuttuja vähentää koettua läheisyyttä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 smtClean="0">
                <a:sym typeface="Wingdings" panose="05000000000000000000" pitchFamily="2" charset="2"/>
              </a:rPr>
              <a:t>Vakioitu: sisarusten ikäero, sisaruksen ikä, vastaajan ja sisaruksen sukupuoli, maantiet. </a:t>
            </a:r>
            <a:r>
              <a:rPr lang="fi-FI" sz="1700" dirty="0">
                <a:sym typeface="Wingdings" panose="05000000000000000000" pitchFamily="2" charset="2"/>
              </a:rPr>
              <a:t>e</a:t>
            </a:r>
            <a:r>
              <a:rPr lang="fi-FI" sz="1700" dirty="0" smtClean="0">
                <a:sym typeface="Wingdings" panose="05000000000000000000" pitchFamily="2" charset="2"/>
              </a:rPr>
              <a:t>täisyys, konfliktit, onko kohdannut vanhempien </a:t>
            </a:r>
            <a:r>
              <a:rPr lang="fi-FI" sz="1700" dirty="0" err="1" smtClean="0">
                <a:sym typeface="Wingdings" panose="05000000000000000000" pitchFamily="2" charset="2"/>
              </a:rPr>
              <a:t>epätasapuolista</a:t>
            </a:r>
            <a:r>
              <a:rPr lang="fi-FI" sz="1700" dirty="0" smtClean="0">
                <a:sym typeface="Wingdings" panose="05000000000000000000" pitchFamily="2" charset="2"/>
              </a:rPr>
              <a:t> kohtelua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700" dirty="0" smtClean="0">
                <a:sym typeface="Wingdings" panose="05000000000000000000" pitchFamily="2" charset="2"/>
              </a:rPr>
              <a:t>Etäisempi suhde sekä äidin että isän puoleisiin puolisisaruksiin kuin täysisisaruksiin (mallit 1 ja 2)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700" dirty="0" smtClean="0">
                <a:sym typeface="Wingdings" panose="05000000000000000000" pitchFamily="2" charset="2"/>
              </a:rPr>
              <a:t>Kun koettu </a:t>
            </a:r>
            <a:r>
              <a:rPr lang="fi-FI" sz="1700" dirty="0" err="1" smtClean="0">
                <a:sym typeface="Wingdings" panose="05000000000000000000" pitchFamily="2" charset="2"/>
              </a:rPr>
              <a:t>epätasapuolisuus</a:t>
            </a:r>
            <a:r>
              <a:rPr lang="fi-FI" sz="1700" dirty="0" smtClean="0">
                <a:sym typeface="Wingdings" panose="05000000000000000000" pitchFamily="2" charset="2"/>
              </a:rPr>
              <a:t> vakioidaan, läheisyys täysi- ja äidin puoleiseen puolisisarukseen ei enää poikkea toisistaan (malli 3)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sz="1700" dirty="0" err="1" smtClean="0">
                <a:sym typeface="Wingdings" panose="05000000000000000000" pitchFamily="2" charset="2"/>
              </a:rPr>
              <a:t>Epätasapuolinen</a:t>
            </a:r>
            <a:r>
              <a:rPr lang="fi-FI" sz="1700" dirty="0" smtClean="0">
                <a:sym typeface="Wingdings" panose="05000000000000000000" pitchFamily="2" charset="2"/>
              </a:rPr>
              <a:t> kohtelu heikentää sisarussuhteita</a:t>
            </a:r>
            <a:endParaRPr lang="fi-FI" sz="17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5523" y="1144379"/>
            <a:ext cx="6376477" cy="5556702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7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Tulokset: äiti kohtelee </a:t>
            </a:r>
            <a:r>
              <a:rPr lang="fi-FI" dirty="0" err="1" smtClean="0"/>
              <a:t>epätasapuolisesti</a:t>
            </a:r>
            <a:r>
              <a:rPr lang="fi-FI" dirty="0" smtClean="0"/>
              <a:t>, jos puolisisaruksia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38717"/>
              </p:ext>
            </p:extLst>
          </p:nvPr>
        </p:nvGraphicFramePr>
        <p:xfrm>
          <a:off x="5847009" y="1880315"/>
          <a:ext cx="5313607" cy="350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5898524" y="5563673"/>
            <a:ext cx="545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1. Predicted probability of perceiving unequal treatment from either one or both parents and 95% CI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838200" y="1803042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Ennustettu todennäköisyys sille, että on kohdannut </a:t>
            </a:r>
            <a:r>
              <a:rPr lang="fi-FI" dirty="0" err="1" smtClean="0"/>
              <a:t>epätasapuolista</a:t>
            </a:r>
            <a:r>
              <a:rPr lang="fi-FI" dirty="0" smtClean="0"/>
              <a:t> kohtelu jommankumman tai molempien vanhempien taholta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Vertailuluokka</a:t>
            </a:r>
            <a:r>
              <a:rPr lang="fi-FI" dirty="0" smtClean="0"/>
              <a:t>: molemmat vanhemmat ovat kohdelleet vastaajia tasapuolisesti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Vakioitu: vastaajan sukupuoli, terveys, onko vastaajalla lapsia, yhteydenpito vanhempiin, vanhemmilta saatu käytännön apu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Jos vastaajalla on vähintään yksi puolisisarus, hän kokee enemmän </a:t>
            </a:r>
            <a:r>
              <a:rPr lang="fi-FI" dirty="0" err="1" smtClean="0">
                <a:sym typeface="Wingdings" panose="05000000000000000000" pitchFamily="2" charset="2"/>
              </a:rPr>
              <a:t>epätasapuolista</a:t>
            </a:r>
            <a:r>
              <a:rPr lang="fi-FI" dirty="0" smtClean="0">
                <a:sym typeface="Wingdings" panose="05000000000000000000" pitchFamily="2" charset="2"/>
              </a:rPr>
              <a:t> kohtelua </a:t>
            </a:r>
            <a:r>
              <a:rPr lang="fi-FI" b="1" dirty="0" smtClean="0">
                <a:sym typeface="Wingdings" panose="05000000000000000000" pitchFamily="2" charset="2"/>
              </a:rPr>
              <a:t>äidin</a:t>
            </a:r>
            <a:r>
              <a:rPr lang="fi-FI" dirty="0" smtClean="0">
                <a:sym typeface="Wingdings" panose="05000000000000000000" pitchFamily="2" charset="2"/>
              </a:rPr>
              <a:t> taholta kuin jos hänellä on vain täysisisaruksia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DF4C-50FB-4500-8079-D84AC790DD3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17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602</Words>
  <Application>Microsoft Office PowerPoint</Application>
  <PresentationFormat>Laajakuva</PresentationFormat>
  <Paragraphs>70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Sisarussuhteet uusperheissä </vt:lpstr>
      <vt:lpstr>Esityksen sisältö</vt:lpstr>
      <vt:lpstr>PowerPoint-esitys</vt:lpstr>
      <vt:lpstr>Teoria</vt:lpstr>
      <vt:lpstr>Aiempi tutkimus</vt:lpstr>
      <vt:lpstr>Tutkimuskysymys</vt:lpstr>
      <vt:lpstr>Aineisto ja muuttujat</vt:lpstr>
      <vt:lpstr>Tulokset: sisarussuhde etäisin isän puoleisten puolisisarusten välillä</vt:lpstr>
      <vt:lpstr>Tulokset: äiti kohtelee epätasapuolisesti, jos puolisisaruksia</vt:lpstr>
      <vt:lpstr>Johtopäätökset ja keskustelu</vt:lpstr>
      <vt:lpstr>Kiitos!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Sisarussuhteet uusperheissä Sisarusten epätasapuolinen kohtelu</dc:title>
  <dc:creator>Danielsbacka, Mirkka J E</dc:creator>
  <cp:lastModifiedBy>Mirkkad</cp:lastModifiedBy>
  <cp:revision>40</cp:revision>
  <dcterms:created xsi:type="dcterms:W3CDTF">2015-08-06T07:52:25Z</dcterms:created>
  <dcterms:modified xsi:type="dcterms:W3CDTF">2015-08-16T14:42:33Z</dcterms:modified>
</cp:coreProperties>
</file>