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HENRIK-tietokanta kirjahistoriallisen tutkimuksen apuna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Esitys HENRIK-seminaarissa 6.5.2014</a:t>
            </a:r>
          </a:p>
          <a:p>
            <a:r>
              <a:rPr lang="fi-FI" dirty="0" smtClean="0"/>
              <a:t>Tuija Laine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948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HENRIK-projektin historia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08" y="2133600"/>
            <a:ext cx="2408446" cy="3778250"/>
          </a:xfrm>
        </p:spPr>
      </p:pic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Taustalla Henrik Grönroosin (1908-2007) keräämä Ruotsin ajan kaupungeissa huutokaupattu ja </a:t>
            </a:r>
            <a:r>
              <a:rPr lang="fi-FI" dirty="0" err="1" smtClean="0"/>
              <a:t>perunkirjoitettu</a:t>
            </a:r>
            <a:r>
              <a:rPr lang="fi-FI" dirty="0" smtClean="0"/>
              <a:t> kirjallisuus</a:t>
            </a:r>
          </a:p>
          <a:p>
            <a:r>
              <a:rPr lang="fi-FI" dirty="0" smtClean="0"/>
              <a:t>Tietokantahanke 2000-luvun alussa, SKS mukaan, nimeksi HENRIK</a:t>
            </a:r>
          </a:p>
          <a:p>
            <a:r>
              <a:rPr lang="fi-FI" dirty="0" smtClean="0"/>
              <a:t>Työryhmä (Minna Ahokas, Cecilia af </a:t>
            </a:r>
            <a:r>
              <a:rPr lang="fi-FI" dirty="0" err="1" smtClean="0"/>
              <a:t>Forselles</a:t>
            </a:r>
            <a:r>
              <a:rPr lang="fi-FI" dirty="0" smtClean="0"/>
              <a:t>, Jyrki Hakapää, Esko M. Laine, Tuija Laine, Ilkka Mäkinen, Jessica Parland-von Essen)</a:t>
            </a:r>
          </a:p>
          <a:p>
            <a:r>
              <a:rPr lang="fi-FI" dirty="0" smtClean="0"/>
              <a:t>Ohjausryhmä 2006 &gt; harjoittelijat, aktiivinen luettelointi</a:t>
            </a:r>
          </a:p>
        </p:txBody>
      </p:sp>
    </p:spTree>
    <p:extLst>
      <p:ext uri="{BB962C8B-B14F-4D97-AF65-F5344CB8AC3E}">
        <p14:creationId xmlns:p14="http://schemas.microsoft.com/office/powerpoint/2010/main" val="295023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Kirjanomistuksen tutkimus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1960–1970-luvuilla alueellinen kirkkohistorian ja historian tutkimus (</a:t>
            </a:r>
            <a:r>
              <a:rPr lang="fi-FI" dirty="0" err="1"/>
              <a:t>Laurikkala</a:t>
            </a:r>
            <a:r>
              <a:rPr lang="fi-FI" dirty="0"/>
              <a:t>, Laasonen, Ojanen etc.). Lähteenä perukirjat.</a:t>
            </a:r>
          </a:p>
          <a:p>
            <a:r>
              <a:rPr lang="fi-FI" dirty="0"/>
              <a:t>1980-luvulla </a:t>
            </a:r>
            <a:r>
              <a:rPr lang="fi-FI" dirty="0" smtClean="0"/>
              <a:t>kirkkohistoriassa paljon </a:t>
            </a:r>
            <a:r>
              <a:rPr lang="fi-FI" dirty="0"/>
              <a:t>aihepiirin liittyviä graduja (Pitäjän X (uskonnollinen) kirjallisuus</a:t>
            </a:r>
            <a:r>
              <a:rPr lang="fi-FI" dirty="0" smtClean="0"/>
              <a:t>) Lähteenä yleensä perukirjat ja kirjakartoituksen tulokset.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Henrik Grönroos &amp; Ann-Charlotte Nyman</a:t>
            </a:r>
            <a:r>
              <a:rPr lang="fi-FI" dirty="0"/>
              <a:t>: </a:t>
            </a:r>
            <a:r>
              <a:rPr lang="fi-FI" i="1" dirty="0" err="1"/>
              <a:t>Boken</a:t>
            </a:r>
            <a:r>
              <a:rPr lang="fi-FI" i="1" dirty="0"/>
              <a:t> i Finland </a:t>
            </a:r>
            <a:r>
              <a:rPr lang="fi-FI" dirty="0"/>
              <a:t>1996</a:t>
            </a:r>
          </a:p>
          <a:p>
            <a:pPr marL="0" indent="0">
              <a:buNone/>
            </a:pPr>
            <a:r>
              <a:rPr lang="fi-FI" dirty="0" smtClean="0"/>
              <a:t>Teos </a:t>
            </a:r>
            <a:r>
              <a:rPr lang="fi-FI" dirty="0"/>
              <a:t>antoi mahdollisuuden tarkastella </a:t>
            </a:r>
            <a:r>
              <a:rPr lang="fi-FI" i="1" dirty="0"/>
              <a:t>tietynlaista</a:t>
            </a:r>
            <a:r>
              <a:rPr lang="fi-FI" dirty="0"/>
              <a:t> kirjallisuutta (esim. kaunokirjallisuus, oppikirjat etc</a:t>
            </a:r>
            <a:r>
              <a:rPr lang="fi-FI" dirty="0" smtClean="0"/>
              <a:t>.)</a:t>
            </a:r>
          </a:p>
          <a:p>
            <a:pPr marL="0" indent="0">
              <a:buNone/>
            </a:pPr>
            <a:r>
              <a:rPr lang="fi-FI" dirty="0" smtClean="0"/>
              <a:t>Henrik Grönroosin arkiston siirtyminen </a:t>
            </a:r>
            <a:r>
              <a:rPr lang="fi-FI" dirty="0" err="1" smtClean="0"/>
              <a:t>Svenska</a:t>
            </a:r>
            <a:r>
              <a:rPr lang="fi-FI" dirty="0" smtClean="0"/>
              <a:t> </a:t>
            </a:r>
            <a:r>
              <a:rPr lang="fi-FI" dirty="0" err="1" smtClean="0"/>
              <a:t>Litteratursällskapetin</a:t>
            </a:r>
            <a:r>
              <a:rPr lang="fi-FI" dirty="0" smtClean="0"/>
              <a:t> arkistoon Kansalliskirjastoon &gt; huutokauppaluettelojen käytön lisääntyminen.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33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kirjanomistamisen tutkimusta tarvitaan?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Omistaminen helpompaa selvittää kuin lukeminen.</a:t>
            </a:r>
          </a:p>
          <a:p>
            <a:r>
              <a:rPr lang="fi-FI" dirty="0" err="1" smtClean="0"/>
              <a:t>Kirjallistumisen</a:t>
            </a:r>
            <a:r>
              <a:rPr lang="fi-FI" dirty="0" smtClean="0"/>
              <a:t> </a:t>
            </a:r>
            <a:r>
              <a:rPr lang="fi-FI" dirty="0" smtClean="0"/>
              <a:t>synnyn ja leviämisen tarkasteluun eri </a:t>
            </a:r>
            <a:r>
              <a:rPr lang="fi-FI" dirty="0" smtClean="0"/>
              <a:t>alueilla.</a:t>
            </a:r>
            <a:endParaRPr lang="fi-FI" dirty="0" smtClean="0"/>
          </a:p>
          <a:p>
            <a:r>
              <a:rPr lang="fi-FI" dirty="0" smtClean="0"/>
              <a:t>Erilaisten vaikutteiden tulon, siirtymisen selvittämiseen (valistuskirjallisuus, englantilaisperäinen uskonnollinen kirjallisuus, pietistinen kirjallisuus, kaunokirjallisuus, oppikirjat etc</a:t>
            </a:r>
            <a:r>
              <a:rPr lang="fi-FI" dirty="0" smtClean="0"/>
              <a:t>.).</a:t>
            </a:r>
            <a:endParaRPr lang="fi-FI" dirty="0" smtClean="0"/>
          </a:p>
          <a:p>
            <a:r>
              <a:rPr lang="fi-FI" dirty="0" smtClean="0"/>
              <a:t>Kirjanomistajien sosiaalisen aseman tarkasteluun ja vertailuun eri </a:t>
            </a:r>
            <a:r>
              <a:rPr lang="fi-FI" dirty="0" smtClean="0"/>
              <a:t>alueilla.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1" y="1683454"/>
            <a:ext cx="2975892" cy="4481910"/>
          </a:xfrm>
        </p:spPr>
      </p:pic>
    </p:spTree>
    <p:extLst>
      <p:ext uri="{BB962C8B-B14F-4D97-AF65-F5344CB8AC3E}">
        <p14:creationId xmlns:p14="http://schemas.microsoft.com/office/powerpoint/2010/main" val="36377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HENRIK-tietokannan tarjoamat uudet mahdollisuudet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Mahdollisuus yhdistää perukirjojen ja huutokauppaluettelojen tietoja laajalla aineistolla nopeasti.</a:t>
            </a:r>
          </a:p>
          <a:p>
            <a:r>
              <a:rPr lang="fi-FI" dirty="0"/>
              <a:t>Mahdollisuus hakea kirjoja sosiaaliryhmien tai ammattien avulla</a:t>
            </a:r>
          </a:p>
          <a:p>
            <a:r>
              <a:rPr lang="fi-FI" dirty="0"/>
              <a:t>Mahdollisuus hakea </a:t>
            </a:r>
            <a:r>
              <a:rPr lang="fi-FI" dirty="0" err="1"/>
              <a:t>tiettyyn</a:t>
            </a:r>
            <a:r>
              <a:rPr lang="fi-FI" dirty="0"/>
              <a:t> alaan liittyvää kirjallisuutta </a:t>
            </a:r>
          </a:p>
          <a:p>
            <a:r>
              <a:rPr lang="fi-FI" dirty="0"/>
              <a:t>Mahdollisuus hakea kirjoja kielen perusteella</a:t>
            </a:r>
          </a:p>
          <a:p>
            <a:r>
              <a:rPr lang="fi-FI" dirty="0"/>
              <a:t>Kaikki tämä vertailemalla eri kaupunkeja keskenään</a:t>
            </a:r>
          </a:p>
          <a:p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Tietokantaan on mahdollisuus lisätä tietoja </a:t>
            </a:r>
            <a:r>
              <a:rPr lang="fi-FI" dirty="0"/>
              <a:t>myös </a:t>
            </a:r>
            <a:r>
              <a:rPr lang="fi-FI" dirty="0" smtClean="0"/>
              <a:t>maaseudun kirjanomistuksesta</a:t>
            </a:r>
          </a:p>
          <a:p>
            <a:r>
              <a:rPr lang="fi-FI" dirty="0" smtClean="0"/>
              <a:t>Suunnitteilla papiston perukirjojen läpikäyminen vuoteen 1809 ja niiden lisääminen</a:t>
            </a:r>
          </a:p>
          <a:p>
            <a:r>
              <a:rPr lang="fi-FI" dirty="0" smtClean="0"/>
              <a:t>Muita mahdollisuuksia:</a:t>
            </a:r>
          </a:p>
          <a:p>
            <a:pPr lvl="1"/>
            <a:r>
              <a:rPr lang="fi-FI" dirty="0" smtClean="0"/>
              <a:t>Kartanokirjastojen luettelot </a:t>
            </a:r>
          </a:p>
          <a:p>
            <a:pPr lvl="1"/>
            <a:r>
              <a:rPr lang="fi-FI" dirty="0" smtClean="0"/>
              <a:t>Muut yksityishenkilöiden kirjastot, esim. Kansalliskirjastossa säilytettävät painetut huutokauppaluettelot</a:t>
            </a:r>
          </a:p>
          <a:p>
            <a:pPr lvl="1"/>
            <a:r>
              <a:rPr lang="fi-FI" dirty="0" smtClean="0"/>
              <a:t>Kaikkia mahdollisuuksia rajoittaa tutkimusrahoituksen puute.</a:t>
            </a:r>
          </a:p>
        </p:txBody>
      </p:sp>
    </p:spTree>
    <p:extLst>
      <p:ext uri="{BB962C8B-B14F-4D97-AF65-F5344CB8AC3E}">
        <p14:creationId xmlns:p14="http://schemas.microsoft.com/office/powerpoint/2010/main" val="332686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Kirjahistoriallisista tietokantahankkeista synergiaetua kirjahistorian tutkimukselle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HENRIK-hankkeeseen läheisesti liittyvät RED-hanke (</a:t>
            </a:r>
            <a:r>
              <a:rPr lang="fi-FI" i="1" dirty="0" smtClean="0"/>
              <a:t>Reading </a:t>
            </a:r>
            <a:r>
              <a:rPr lang="fi-FI" i="1" dirty="0" err="1"/>
              <a:t>E</a:t>
            </a:r>
            <a:r>
              <a:rPr lang="fi-FI" i="1" dirty="0" err="1" smtClean="0"/>
              <a:t>xperience</a:t>
            </a:r>
            <a:r>
              <a:rPr lang="fi-FI" i="1" dirty="0" smtClean="0"/>
              <a:t> </a:t>
            </a:r>
            <a:r>
              <a:rPr lang="fi-FI" i="1" dirty="0" err="1" smtClean="0"/>
              <a:t>Database</a:t>
            </a:r>
            <a:r>
              <a:rPr lang="fi-FI" dirty="0" smtClean="0"/>
              <a:t>) ja </a:t>
            </a:r>
            <a:r>
              <a:rPr lang="fi-FI" i="1" dirty="0" smtClean="0"/>
              <a:t>Ennen vuotta 1850 painetun kirjallisuuden kartoitus</a:t>
            </a:r>
            <a:r>
              <a:rPr lang="fi-FI" dirty="0" smtClean="0"/>
              <a:t>hanke, jotka tekeillä.</a:t>
            </a:r>
          </a:p>
          <a:p>
            <a:r>
              <a:rPr lang="fi-FI" dirty="0" smtClean="0"/>
              <a:t>Kirjan omistamiseen ja lukemiseen liittyvät kansanperinneaineistot</a:t>
            </a:r>
          </a:p>
          <a:p>
            <a:r>
              <a:rPr lang="fi-FI" dirty="0" smtClean="0"/>
              <a:t>Lukemiseen ja kirjanomistamiseen liittyvien tietojen yhdistäminen avaisi jälleen uudenlaisia mahdollisuuksia kirjallisen kulttuurin hahmottamiseen.</a:t>
            </a:r>
          </a:p>
          <a:p>
            <a:r>
              <a:rPr lang="fi-FI" dirty="0" smtClean="0"/>
              <a:t>Em. lähdeaineistot tukevat ja täydentävät toisiaan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2133600"/>
            <a:ext cx="4313238" cy="505655"/>
          </a:xfrm>
        </p:spPr>
      </p:pic>
      <p:pic>
        <p:nvPicPr>
          <p:cNvPr id="1026" name="Picture 2" descr="Worldwide Reading Experience Dat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07" y="2867855"/>
            <a:ext cx="3990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inlit.fi/arkistot/keruut/lukija/luk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73" y="4987895"/>
            <a:ext cx="1586589" cy="15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8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Em. t</a:t>
            </a:r>
            <a:r>
              <a:rPr lang="fi-FI" dirty="0" smtClean="0"/>
              <a:t>ietokantojen </a:t>
            </a:r>
            <a:r>
              <a:rPr lang="fi-FI" dirty="0" smtClean="0"/>
              <a:t>vertailu joidenkin keskeisten muuttujien osalta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Perukirja 		Huutokauppa</a:t>
            </a:r>
            <a:endParaRPr lang="fi-FI" b="1" dirty="0"/>
          </a:p>
          <a:p>
            <a:r>
              <a:rPr lang="fi-FI" dirty="0" smtClean="0"/>
              <a:t>Omistaja		</a:t>
            </a:r>
            <a:r>
              <a:rPr lang="fi-FI" dirty="0" smtClean="0"/>
              <a:t>Omistaja</a:t>
            </a:r>
          </a:p>
          <a:p>
            <a:r>
              <a:rPr lang="fi-FI" dirty="0" smtClean="0"/>
              <a:t>2. omistaja?	2. omistaja</a:t>
            </a:r>
            <a:endParaRPr lang="fi-FI" dirty="0" smtClean="0"/>
          </a:p>
          <a:p>
            <a:r>
              <a:rPr lang="fi-FI" dirty="0" smtClean="0"/>
              <a:t>Nimeke		Nimeke</a:t>
            </a:r>
          </a:p>
          <a:p>
            <a:r>
              <a:rPr lang="fi-FI" dirty="0" smtClean="0"/>
              <a:t>Julk. vuosi?	Julk. vuosi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dirty="0" smtClean="0"/>
              <a:t>-				myyjä</a:t>
            </a:r>
          </a:p>
          <a:p>
            <a:r>
              <a:rPr lang="fi-FI" dirty="0" smtClean="0"/>
              <a:t>-				ostaja?</a:t>
            </a:r>
          </a:p>
          <a:p>
            <a:r>
              <a:rPr lang="fi-FI" dirty="0" smtClean="0"/>
              <a:t>Lukija?		Lukija?</a:t>
            </a:r>
          </a:p>
          <a:p>
            <a:r>
              <a:rPr lang="fi-FI" dirty="0" smtClean="0"/>
              <a:t>-				-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RED			Kartoitushanke</a:t>
            </a:r>
          </a:p>
          <a:p>
            <a:r>
              <a:rPr lang="fi-FI" dirty="0" smtClean="0"/>
              <a:t>Omistaja?	omistaja/omiste</a:t>
            </a:r>
            <a:r>
              <a:rPr lang="fi-FI" dirty="0" smtClean="0"/>
              <a:t>?</a:t>
            </a:r>
          </a:p>
          <a:p>
            <a:r>
              <a:rPr lang="fi-FI" dirty="0" smtClean="0"/>
              <a:t>-				2. omistaja? (omiste)</a:t>
            </a:r>
            <a:endParaRPr lang="fi-FI" dirty="0" smtClean="0"/>
          </a:p>
          <a:p>
            <a:r>
              <a:rPr lang="fi-FI" dirty="0" smtClean="0"/>
              <a:t>Nimeke?</a:t>
            </a:r>
            <a:r>
              <a:rPr lang="fi-FI" dirty="0" smtClean="0"/>
              <a:t>		Nimeke</a:t>
            </a:r>
          </a:p>
          <a:p>
            <a:r>
              <a:rPr lang="fi-FI" dirty="0" smtClean="0"/>
              <a:t>Julk. vuosi?	Julk. vuosi</a:t>
            </a:r>
          </a:p>
          <a:p>
            <a:r>
              <a:rPr lang="fi-FI" dirty="0" smtClean="0"/>
              <a:t>-				-</a:t>
            </a:r>
          </a:p>
          <a:p>
            <a:r>
              <a:rPr lang="fi-FI" dirty="0" smtClean="0"/>
              <a:t>-				</a:t>
            </a:r>
            <a:r>
              <a:rPr lang="fi-FI" dirty="0" smtClean="0"/>
              <a:t>ostaja?</a:t>
            </a:r>
            <a:endParaRPr lang="fi-FI" dirty="0" smtClean="0"/>
          </a:p>
          <a:p>
            <a:r>
              <a:rPr lang="fi-FI" dirty="0" smtClean="0"/>
              <a:t>Lukija		</a:t>
            </a:r>
            <a:r>
              <a:rPr lang="fi-FI" dirty="0" smtClean="0"/>
              <a:t>lukija </a:t>
            </a:r>
            <a:r>
              <a:rPr lang="fi-FI" dirty="0" smtClean="0"/>
              <a:t>(omisteessa?)</a:t>
            </a:r>
          </a:p>
          <a:p>
            <a:r>
              <a:rPr lang="fi-FI" dirty="0" smtClean="0"/>
              <a:t>Lukutilanne	</a:t>
            </a:r>
            <a:r>
              <a:rPr lang="fi-FI" dirty="0" smtClean="0"/>
              <a:t>-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81823779"/>
      </p:ext>
    </p:extLst>
  </p:cSld>
  <p:clrMapOvr>
    <a:masterClrMapping/>
  </p:clrMapOvr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492</TotalTime>
  <Words>333</Words>
  <Application>Microsoft Office PowerPoint</Application>
  <PresentationFormat>Laajakuva</PresentationFormat>
  <Paragraphs>55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Kiehkura</vt:lpstr>
      <vt:lpstr>HENRIK-tietokanta kirjahistoriallisen tutkimuksen apuna</vt:lpstr>
      <vt:lpstr>HENRIK-projektin historia</vt:lpstr>
      <vt:lpstr>Kirjanomistuksen tutkimus Suomessa</vt:lpstr>
      <vt:lpstr>Mihin kirjanomistamisen tutkimusta tarvitaan?</vt:lpstr>
      <vt:lpstr>HENRIK-tietokannan tarjoamat uudet mahdollisuudet</vt:lpstr>
      <vt:lpstr>Kirjahistoriallisista tietokantahankkeista synergiaetua kirjahistorian tutkimukselle</vt:lpstr>
      <vt:lpstr>Em. tietokantojen vertailu joidenkin keskeisten muuttujien osalta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HENRIK-tietokanta kirjahistoriallisen tutkimuksen apuna</dc:title>
  <dc:creator>Tuija</dc:creator>
  <cp:lastModifiedBy>Tuija</cp:lastModifiedBy>
  <cp:revision>29</cp:revision>
  <dcterms:created xsi:type="dcterms:W3CDTF">2014-05-03T14:39:33Z</dcterms:created>
  <dcterms:modified xsi:type="dcterms:W3CDTF">2014-05-04T12:29:53Z</dcterms:modified>
</cp:coreProperties>
</file>