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8" r:id="rId3"/>
    <p:sldId id="265" r:id="rId4"/>
    <p:sldId id="259" r:id="rId5"/>
    <p:sldId id="261" r:id="rId6"/>
    <p:sldId id="266" r:id="rId7"/>
    <p:sldId id="263" r:id="rId8"/>
    <p:sldId id="264" r:id="rId9"/>
    <p:sldId id="267" r:id="rId10"/>
    <p:sldId id="268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778D0BD8-9A46-4A10-BF12-2E0E99E4F98A}">
          <p14:sldIdLst>
            <p14:sldId id="256"/>
            <p14:sldId id="258"/>
            <p14:sldId id="265"/>
            <p14:sldId id="259"/>
            <p14:sldId id="261"/>
            <p14:sldId id="266"/>
            <p14:sldId id="263"/>
            <p14:sldId id="264"/>
            <p14:sldId id="267"/>
            <p14:sldId id="268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09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61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36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18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26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51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762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64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179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73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694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7C8013-70D2-4F2D-A555-0148A262FADF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A042D5-66A1-45F8-AE10-AB37A2219FF5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97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ortenelama.fi/elavaa-elamaa/ymp%C3%A4rist%C3%B6-ja-kuluttaminen/hiilijalanj%C3%A4lki-807" TargetMode="External"/><Relationship Id="rId2" Type="http://schemas.openxmlformats.org/officeDocument/2006/relationships/hyperlink" Target="https://kestavakehitys.f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f.fi/wwf-suomi/viestinta/uutiset-ja-tiedotteet/WWF-selvitti--Nailla-kulutusvalinnoilla-vaikutat-eniten-hiilijalanjalkeesi-1382.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fs.ggcampaigns.com/fi-fi/co2-lask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8687A8-8D0A-42F8-B38C-F8979C50E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643467"/>
            <a:ext cx="6255026" cy="5054008"/>
          </a:xfrm>
        </p:spPr>
        <p:txBody>
          <a:bodyPr anchor="ctr">
            <a:normAutofit/>
          </a:bodyPr>
          <a:lstStyle/>
          <a:p>
            <a:pPr algn="r"/>
            <a:r>
              <a:rPr lang="fi-FI" dirty="0"/>
              <a:t>Kestävä kehitys ja hiilijalanjälki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B5A2A-22DA-451D-892B-7ABE7EE43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fi-FI" sz="1800" dirty="0"/>
              <a:t>MAA-240 Miina Suutari &amp; Tanja </a:t>
            </a:r>
            <a:r>
              <a:rPr lang="fi-FI" sz="1800" dirty="0" err="1"/>
              <a:t>Palomäki</a:t>
            </a:r>
            <a:endParaRPr lang="fi-FI" sz="1800" dirty="0"/>
          </a:p>
        </p:txBody>
      </p:sp>
      <p:cxnSp>
        <p:nvCxnSpPr>
          <p:cNvPr id="16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1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3148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2D8D24-B2DE-4B5B-BECB-F8AF9A07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Loppuajalle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7B093E-46B8-4C00-A633-DDAC4242C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  </a:t>
            </a:r>
            <a:r>
              <a:rPr lang="fi-FI" sz="2400" dirty="0"/>
              <a:t>Ryhmäkeskusteluja:</a:t>
            </a:r>
          </a:p>
          <a:p>
            <a:r>
              <a:rPr lang="fi-FI" sz="2400" dirty="0"/>
              <a:t>Miksi esim. erilaisten laitosten kasvisruokapäivät ym. puhututtaa paljon mediassa?</a:t>
            </a:r>
          </a:p>
          <a:p>
            <a:r>
              <a:rPr lang="fi-FI" sz="2400" dirty="0"/>
              <a:t>Mitkä erilaiset asiat vaikuttavat ihmisten päätösten taustalla, esim. miksi joku ei vähennä lihan syöntiä ja miksi toinen ryhtyy täysin vegaaniksi?</a:t>
            </a:r>
          </a:p>
          <a:p>
            <a:r>
              <a:rPr lang="fi-FI" sz="2400" dirty="0"/>
              <a:t>Mitä tapahtuisi jos kaikki alkaisivat vegaaneiksi?</a:t>
            </a:r>
          </a:p>
          <a:p>
            <a:r>
              <a:rPr lang="fi-FI" sz="2400" dirty="0"/>
              <a:t>Mitkä muut asiat vaikuttavat ruuantuotantoon ja siihen, mitä ihmiset syövät?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14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13284C-A4B1-4DD7-88BA-C41639DA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CFA480-BFFC-4AE0-8885-6845B5360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Fabritius</a:t>
            </a:r>
            <a:r>
              <a:rPr lang="fi-FI" dirty="0"/>
              <a:t>, H., Jortikka, S., Mäkinen, L. &amp; Nikkanen, T. 2017: Maa: Kotina maailma - Otava 2. painos</a:t>
            </a:r>
          </a:p>
          <a:p>
            <a:r>
              <a:rPr lang="fi-FI" dirty="0"/>
              <a:t>http://ufs.ggcampaigns.com/fi-fi/co2-laskin/ (14.4.2019)</a:t>
            </a:r>
          </a:p>
          <a:p>
            <a:r>
              <a:rPr lang="fi-FI" dirty="0">
                <a:hlinkClick r:id="rId2"/>
              </a:rPr>
              <a:t>https://kestavakehitys.fi/</a:t>
            </a:r>
            <a:r>
              <a:rPr lang="fi-FI" dirty="0"/>
              <a:t> (14.4.2019)</a:t>
            </a:r>
          </a:p>
          <a:p>
            <a:r>
              <a:rPr lang="fi-FI" dirty="0">
                <a:hlinkClick r:id="rId3"/>
              </a:rPr>
              <a:t>https://www.nuortenelama.fi/elavaa-elamaa/ymp%C3%A4rist%C3%B6-ja-kuluttaminen/hiilijalanj%C3%A4lki-807</a:t>
            </a:r>
            <a:r>
              <a:rPr lang="fi-FI" dirty="0"/>
              <a:t> (14.4.2019)</a:t>
            </a:r>
          </a:p>
          <a:p>
            <a:r>
              <a:rPr lang="fi-FI" dirty="0">
                <a:hlinkClick r:id="rId4"/>
              </a:rPr>
              <a:t>https://wwf.fi/wwf-suomi/viestinta/uutiset-ja-tiedotteet/WWF-selvitti--Nailla-kulutusvalinnoilla-vaikutat-eniten-hiilijalanjalkeesi-1382.a</a:t>
            </a:r>
            <a:r>
              <a:rPr lang="fi-FI" dirty="0"/>
              <a:t> (14.4.2019)</a:t>
            </a:r>
          </a:p>
        </p:txBody>
      </p:sp>
    </p:spTree>
    <p:extLst>
      <p:ext uri="{BB962C8B-B14F-4D97-AF65-F5344CB8AC3E}">
        <p14:creationId xmlns:p14="http://schemas.microsoft.com/office/powerpoint/2010/main" val="164969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254AA3-02B4-4D02-B25F-E669D546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kestävällä kehityksellä tarkoitetaan?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87281D-1C4F-4487-911A-717D2C53D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623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3B5EE-FF0B-4EA8-9AEB-4A68DDF3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kestävällä kehityksellä tarkoitetaan?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6C5A65-D9F6-48C7-947E-46A86BDC2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Kestävän kehityksen päämäärä on turvata nykyisille ja tuleville sukupolville hyvän elämän mahdollisuudet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Tällä hetkellä kulutamme 1,5 maapalloa vuodessa – kulutamme tulevien sukupolvien luonnonvaroja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Ihminen pystyy elämään ilman, että luonnon kantokyky ylittyy!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YK:n jäsenmaat sopineet kestävän kehityksen tavoitteet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Niiden saavuttamiseen tarvitaan valtioiden päättäjiä ja kansalaisia</a:t>
            </a:r>
          </a:p>
        </p:txBody>
      </p:sp>
    </p:spTree>
    <p:extLst>
      <p:ext uri="{BB962C8B-B14F-4D97-AF65-F5344CB8AC3E}">
        <p14:creationId xmlns:p14="http://schemas.microsoft.com/office/powerpoint/2010/main" val="425823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F33471-E224-402D-8A8F-180DE360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Kestävän kehityksen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A8FC7-B78D-4EF6-80D2-0655959CC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Taloudellinen, sosiaalinen ja kulttuurinen, ekologinen</a:t>
            </a:r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822340A8-B818-4293-9372-1380AC155BD7}"/>
              </a:ext>
            </a:extLst>
          </p:cNvPr>
          <p:cNvSpPr txBox="1"/>
          <p:nvPr/>
        </p:nvSpPr>
        <p:spPr>
          <a:xfrm>
            <a:off x="4314422" y="2562895"/>
            <a:ext cx="362339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Sosiaalisia ja kulttuurisia tavoitteita</a:t>
            </a:r>
          </a:p>
          <a:p>
            <a:pPr marL="285750" indent="-285750">
              <a:buFontTx/>
              <a:buChar char="-"/>
            </a:pPr>
            <a:r>
              <a:rPr lang="fi-FI" sz="2400" dirty="0"/>
              <a:t>Samat hyvinvoinnin edellytykset nykyisille ja tuleville sukupolville</a:t>
            </a:r>
          </a:p>
          <a:p>
            <a:pPr marL="285750" indent="-285750">
              <a:buFontTx/>
              <a:buChar char="-"/>
            </a:pPr>
            <a:r>
              <a:rPr lang="fi-FI" sz="2400" dirty="0"/>
              <a:t>Hyvinvointi jakaantuu tasaisesti</a:t>
            </a:r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266A642-0DE3-439E-9BBB-B78D959BF923}"/>
              </a:ext>
            </a:extLst>
          </p:cNvPr>
          <p:cNvSpPr txBox="1"/>
          <p:nvPr/>
        </p:nvSpPr>
        <p:spPr>
          <a:xfrm>
            <a:off x="965915" y="2562895"/>
            <a:ext cx="31295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Taloudellisia tavoitteita</a:t>
            </a:r>
          </a:p>
          <a:p>
            <a:pPr marL="285750" indent="-285750">
              <a:buFontTx/>
              <a:buChar char="-"/>
            </a:pPr>
            <a:r>
              <a:rPr lang="fi-FI" sz="2400" dirty="0"/>
              <a:t>Hyvinvointi säilyy tai lisääntyy ilman valtion velkaantumista</a:t>
            </a:r>
          </a:p>
          <a:p>
            <a:pPr marL="285750" indent="-285750">
              <a:buFontTx/>
              <a:buChar char="-"/>
            </a:pPr>
            <a:r>
              <a:rPr lang="fi-FI" sz="2400" dirty="0"/>
              <a:t>Väestönkasvu ja –ikääntyminen kyetään hoitamaan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790CC2B-AA5A-43C9-988E-A158C72B3C8B}"/>
              </a:ext>
            </a:extLst>
          </p:cNvPr>
          <p:cNvSpPr txBox="1"/>
          <p:nvPr/>
        </p:nvSpPr>
        <p:spPr>
          <a:xfrm>
            <a:off x="8100810" y="2653048"/>
            <a:ext cx="3623391" cy="1942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Ekologisia tavoitteita</a:t>
            </a:r>
          </a:p>
          <a:p>
            <a:pPr marL="285750" indent="-285750">
              <a:buFontTx/>
              <a:buChar char="-"/>
            </a:pPr>
            <a:r>
              <a:rPr lang="fi-FI" sz="2400" dirty="0"/>
              <a:t>Ihmisen toiminta ei vaaranna uusiutuvia luonnonvaroja</a:t>
            </a:r>
          </a:p>
          <a:p>
            <a:pPr marL="285750" indent="-285750">
              <a:buFontTx/>
              <a:buChar char="-"/>
            </a:pPr>
            <a:r>
              <a:rPr lang="fi-FI" sz="2400" dirty="0"/>
              <a:t>Monimuotoisuus säilyy</a:t>
            </a:r>
          </a:p>
        </p:txBody>
      </p:sp>
    </p:spTree>
    <p:extLst>
      <p:ext uri="{BB962C8B-B14F-4D97-AF65-F5344CB8AC3E}">
        <p14:creationId xmlns:p14="http://schemas.microsoft.com/office/powerpoint/2010/main" val="298272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CD74DA-6855-4F25-9FA4-4D484660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Hiilijalanjälki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847758-F157-4730-B6D7-15BCFFCE7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Ekologinen jalanjälki: pinta-ala, joka tarvitaan tavaroiden ja palveluiden tuottamiseen sekä jätteiden ja päästöjen käsittelyyn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Hiilijalanjälki: kuinka paljon kasvihuonekaasuja tuotteen tai toiminnan elinkaaren aikana syntyy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Mitä kasvihuonekaasut ovat ja mihin ne vaikuttavat?</a:t>
            </a:r>
          </a:p>
        </p:txBody>
      </p:sp>
    </p:spTree>
    <p:extLst>
      <p:ext uri="{BB962C8B-B14F-4D97-AF65-F5344CB8AC3E}">
        <p14:creationId xmlns:p14="http://schemas.microsoft.com/office/powerpoint/2010/main" val="310402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97A4D8-2269-4A02-8DCB-771EC32E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hiilijalanjälki syntyy?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A54C94-80FB-477C-BF3A-09514FC14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Jokainen voi vaikuttaa omaan hiilijalanjälkeensä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Suorat ja epäsuorat päästöt, esim. autolla ajaminen, banaanin ostaminen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Suurimmat päästöt välttämättömistä asioista: asuminen, liikkuminen, ravinto</a:t>
            </a:r>
          </a:p>
        </p:txBody>
      </p:sp>
    </p:spTree>
    <p:extLst>
      <p:ext uri="{BB962C8B-B14F-4D97-AF65-F5344CB8AC3E}">
        <p14:creationId xmlns:p14="http://schemas.microsoft.com/office/powerpoint/2010/main" val="145610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A7CACE-73E0-4589-82D4-B53CE348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2F0255-3BFF-4CF5-8095-A79AD5CED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Mene osoitteeseen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sz="3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http://ufs.ggcampaigns.com/fi-fi/co2-laskin/</a:t>
            </a:r>
            <a:endParaRPr lang="fi-FI" sz="3600" dirty="0">
              <a:solidFill>
                <a:schemeClr val="tx1"/>
              </a:solidFill>
            </a:endParaRPr>
          </a:p>
          <a:p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svenska</a:t>
            </a:r>
            <a:endParaRPr lang="fi-FI" sz="2400" dirty="0"/>
          </a:p>
          <a:p>
            <a:pPr marL="0" indent="0">
              <a:buNone/>
            </a:pPr>
            <a:r>
              <a:rPr lang="fi-FI" sz="3600" dirty="0">
                <a:solidFill>
                  <a:schemeClr val="tx1"/>
                </a:solidFill>
              </a:rPr>
              <a:t>http://ufs.ggcampaigns.com/sv-se/kalkylatorn/</a:t>
            </a:r>
          </a:p>
          <a:p>
            <a:pPr marL="0" indent="0">
              <a:buNone/>
            </a:pPr>
            <a:endParaRPr lang="fi-FI" sz="3600" dirty="0"/>
          </a:p>
          <a:p>
            <a:pPr marL="0" indent="0">
              <a:buNone/>
            </a:pPr>
            <a:r>
              <a:rPr lang="fi-FI" sz="2400" dirty="0"/>
              <a:t>Tehtävät löytyvät monisteesta</a:t>
            </a:r>
          </a:p>
        </p:txBody>
      </p:sp>
    </p:spTree>
    <p:extLst>
      <p:ext uri="{BB962C8B-B14F-4D97-AF65-F5344CB8AC3E}">
        <p14:creationId xmlns:p14="http://schemas.microsoft.com/office/powerpoint/2010/main" val="3998005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C46BB6-05BA-4CC6-AFB9-6C980FF50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ajatuksia tehtävä herätti?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BDC7A3-17EF-46E7-8D79-29552AD26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99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CFEF50-25DE-4FB1-8EE0-BA8B3C31F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sinä voit vaikuttaa?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56AA64-C345-49D8-A67A-C1396737B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18958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Retr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388</Words>
  <Application>Microsoft Office PowerPoint</Application>
  <PresentationFormat>Laajakuva</PresentationFormat>
  <Paragraphs>51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</vt:lpstr>
      <vt:lpstr>Kestävä kehitys ja hiilijalanjälki</vt:lpstr>
      <vt:lpstr>Mitä kestävällä kehityksellä tarkoitetaan?</vt:lpstr>
      <vt:lpstr>Mitä kestävällä kehityksellä tarkoitetaan?</vt:lpstr>
      <vt:lpstr>Kestävän kehityksen tavoitteet</vt:lpstr>
      <vt:lpstr>Hiilijalanjälki</vt:lpstr>
      <vt:lpstr>Mistä hiilijalanjälki syntyy?</vt:lpstr>
      <vt:lpstr>Tehtävä!</vt:lpstr>
      <vt:lpstr>Mitä ajatuksia tehtävä herätti?</vt:lpstr>
      <vt:lpstr>Miten sinä voit vaikuttaa?</vt:lpstr>
      <vt:lpstr>Loppuajalle</vt:lpstr>
      <vt:lpstr>Lähteet: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Kestävä kehitys ja hiilijalanjälki</dc:title>
  <dc:creator>Miina</dc:creator>
  <cp:lastModifiedBy>Miina</cp:lastModifiedBy>
  <cp:revision>4</cp:revision>
  <dcterms:created xsi:type="dcterms:W3CDTF">2019-04-14T13:22:37Z</dcterms:created>
  <dcterms:modified xsi:type="dcterms:W3CDTF">2019-05-02T09:25:45Z</dcterms:modified>
</cp:coreProperties>
</file>