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75" r:id="rId3"/>
    <p:sldId id="274" r:id="rId4"/>
    <p:sldId id="285" r:id="rId5"/>
    <p:sldId id="276" r:id="rId6"/>
    <p:sldId id="272" r:id="rId7"/>
    <p:sldId id="287" r:id="rId8"/>
    <p:sldId id="305" r:id="rId9"/>
    <p:sldId id="283" r:id="rId10"/>
    <p:sldId id="298" r:id="rId11"/>
    <p:sldId id="280" r:id="rId12"/>
    <p:sldId id="299" r:id="rId13"/>
    <p:sldId id="281" r:id="rId14"/>
    <p:sldId id="297" r:id="rId15"/>
    <p:sldId id="282" r:id="rId16"/>
    <p:sldId id="300" r:id="rId17"/>
    <p:sldId id="301" r:id="rId18"/>
    <p:sldId id="303" r:id="rId19"/>
    <p:sldId id="304" r:id="rId20"/>
    <p:sldId id="268" r:id="rId2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lla-aho, Hilla T" initials="HHT" lastIdx="1" clrIdx="0">
    <p:extLst>
      <p:ext uri="{19B8F6BF-5375-455C-9EA6-DF929625EA0E}">
        <p15:presenceInfo xmlns:p15="http://schemas.microsoft.com/office/powerpoint/2012/main" userId="S-1-5-21-16020293-282541685-632688529-315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CC350-7712-4340-AA31-5C1800A1166A}" type="datetimeFigureOut">
              <a:rPr lang="fi-FI" smtClean="0"/>
              <a:t>29.9.2016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88FC-DA42-4729-AFEB-2386CA60CE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9993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CC350-7712-4340-AA31-5C1800A1166A}" type="datetimeFigureOut">
              <a:rPr lang="fi-FI" smtClean="0"/>
              <a:t>29.9.2016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88FC-DA42-4729-AFEB-2386CA60CE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5800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CC350-7712-4340-AA31-5C1800A1166A}" type="datetimeFigureOut">
              <a:rPr lang="fi-FI" smtClean="0"/>
              <a:t>29.9.2016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88FC-DA42-4729-AFEB-2386CA60CE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7161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CC350-7712-4340-AA31-5C1800A1166A}" type="datetimeFigureOut">
              <a:rPr lang="fi-FI" smtClean="0"/>
              <a:t>29.9.2016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88FC-DA42-4729-AFEB-2386CA60CE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2310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CC350-7712-4340-AA31-5C1800A1166A}" type="datetimeFigureOut">
              <a:rPr lang="fi-FI" smtClean="0"/>
              <a:t>29.9.2016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88FC-DA42-4729-AFEB-2386CA60CE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9246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CC350-7712-4340-AA31-5C1800A1166A}" type="datetimeFigureOut">
              <a:rPr lang="fi-FI" smtClean="0"/>
              <a:t>29.9.2016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88FC-DA42-4729-AFEB-2386CA60CE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6602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CC350-7712-4340-AA31-5C1800A1166A}" type="datetimeFigureOut">
              <a:rPr lang="fi-FI" smtClean="0"/>
              <a:t>29.9.2016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88FC-DA42-4729-AFEB-2386CA60CE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2295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CC350-7712-4340-AA31-5C1800A1166A}" type="datetimeFigureOut">
              <a:rPr lang="fi-FI" smtClean="0"/>
              <a:t>29.9.2016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88FC-DA42-4729-AFEB-2386CA60CE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0746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CC350-7712-4340-AA31-5C1800A1166A}" type="datetimeFigureOut">
              <a:rPr lang="fi-FI" smtClean="0"/>
              <a:t>29.9.2016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88FC-DA42-4729-AFEB-2386CA60CE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051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CC350-7712-4340-AA31-5C1800A1166A}" type="datetimeFigureOut">
              <a:rPr lang="fi-FI" smtClean="0"/>
              <a:t>29.9.2016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88FC-DA42-4729-AFEB-2386CA60CE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4430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CC350-7712-4340-AA31-5C1800A1166A}" type="datetimeFigureOut">
              <a:rPr lang="fi-FI" smtClean="0"/>
              <a:t>29.9.2016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88FC-DA42-4729-AFEB-2386CA60CE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9391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CC350-7712-4340-AA31-5C1800A1166A}" type="datetimeFigureOut">
              <a:rPr lang="fi-FI" smtClean="0"/>
              <a:t>29.9.2016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688FC-DA42-4729-AFEB-2386CA60CE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420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32100" y="1612901"/>
            <a:ext cx="6790267" cy="1405464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An unpublished Latin testament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P</a:t>
            </a:r>
            <a:r>
              <a:rPr lang="en-US" sz="3600" b="1" dirty="0"/>
              <a:t>. </a:t>
            </a:r>
            <a:r>
              <a:rPr lang="en-US" sz="3600" b="1"/>
              <a:t>Carlsberg </a:t>
            </a:r>
            <a:r>
              <a:rPr lang="en-US" sz="3600" b="1" smtClean="0"/>
              <a:t>671 recto </a:t>
            </a:r>
            <a:r>
              <a:rPr lang="en-US" sz="3600" b="1"/>
              <a:t>+ </a:t>
            </a:r>
            <a:r>
              <a:rPr lang="en-US" sz="3600" b="1" smtClean="0"/>
              <a:t/>
            </a:r>
            <a:br>
              <a:rPr lang="en-US" sz="3600" b="1" smtClean="0"/>
            </a:br>
            <a:r>
              <a:rPr lang="fi-FI" sz="3600" b="1" dirty="0" err="1" smtClean="0"/>
              <a:t>Pap</a:t>
            </a:r>
            <a:r>
              <a:rPr lang="fi-FI" sz="3600" b="1" dirty="0"/>
              <a:t>. Berlin P. P 14470 b </a:t>
            </a:r>
            <a:r>
              <a:rPr lang="fi-FI" sz="3600" b="1" dirty="0" err="1"/>
              <a:t>recto</a:t>
            </a:r>
            <a:endParaRPr lang="fi-FI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1232" y="3543300"/>
            <a:ext cx="8834968" cy="1981726"/>
          </a:xfrm>
        </p:spPr>
        <p:txBody>
          <a:bodyPr>
            <a:normAutofit/>
          </a:bodyPr>
          <a:lstStyle/>
          <a:p>
            <a:r>
              <a:rPr lang="en-US" b="1" dirty="0" smtClean="0"/>
              <a:t>Hilla </a:t>
            </a:r>
            <a:r>
              <a:rPr lang="en-US" b="1" dirty="0" err="1" smtClean="0"/>
              <a:t>Halla-aho</a:t>
            </a:r>
            <a:endParaRPr lang="en-US" b="1" dirty="0" smtClean="0"/>
          </a:p>
          <a:p>
            <a:r>
              <a:rPr lang="en-US" b="1" dirty="0"/>
              <a:t>Act of the Scribe </a:t>
            </a:r>
            <a:r>
              <a:rPr lang="en-US" b="1" dirty="0" smtClean="0"/>
              <a:t>–project, University of Helsinki </a:t>
            </a:r>
          </a:p>
          <a:p>
            <a:r>
              <a:rPr lang="en-US" b="1" dirty="0" smtClean="0"/>
              <a:t>PLATINUM-ERC, University of Naples</a:t>
            </a:r>
          </a:p>
          <a:p>
            <a:r>
              <a:rPr lang="en-US" b="1" dirty="0" smtClean="0"/>
              <a:t>hilla.halla-aho@helsinki.fi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106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61317" cy="685799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2800" y="261937"/>
            <a:ext cx="7035800" cy="6527800"/>
          </a:xfrm>
        </p:spPr>
        <p:txBody>
          <a:bodyPr>
            <a:normAutofit/>
          </a:bodyPr>
          <a:lstStyle/>
          <a:p>
            <a:r>
              <a:rPr lang="fi-FI" dirty="0"/>
              <a:t>P. Carlsberg 671, </a:t>
            </a:r>
            <a:r>
              <a:rPr lang="fi-FI" dirty="0" err="1"/>
              <a:t>recto</a:t>
            </a:r>
            <a:r>
              <a:rPr lang="fi-FI" dirty="0"/>
              <a:t>, </a:t>
            </a:r>
            <a:r>
              <a:rPr lang="fi-FI" dirty="0" err="1"/>
              <a:t>fragment</a:t>
            </a:r>
            <a:r>
              <a:rPr lang="fi-FI" dirty="0"/>
              <a:t> A + </a:t>
            </a:r>
            <a:r>
              <a:rPr lang="fi-FI" dirty="0" err="1"/>
              <a:t>Pap</a:t>
            </a:r>
            <a:r>
              <a:rPr lang="fi-FI" dirty="0"/>
              <a:t>. Berlin P. P 14470 b </a:t>
            </a:r>
            <a:endParaRPr lang="fi-FI" dirty="0" smtClean="0"/>
          </a:p>
          <a:p>
            <a:endParaRPr lang="fi-FI" dirty="0"/>
          </a:p>
          <a:p>
            <a:r>
              <a:rPr lang="en-GB" dirty="0" smtClean="0"/>
              <a:t>1 [  </a:t>
            </a:r>
            <a:r>
              <a:rPr lang="en-GB" dirty="0" err="1" smtClean="0"/>
              <a:t>testamentum</a:t>
            </a:r>
            <a:r>
              <a:rPr lang="en-GB" dirty="0" smtClean="0"/>
              <a:t> </a:t>
            </a:r>
            <a:r>
              <a:rPr lang="en-GB" dirty="0" err="1" smtClean="0"/>
              <a:t>fec</a:t>
            </a:r>
            <a:r>
              <a:rPr lang="en-GB" dirty="0" smtClean="0"/>
              <a:t>]</a:t>
            </a:r>
            <a:r>
              <a:rPr lang="en-GB" dirty="0" err="1" smtClean="0"/>
              <a:t>ịt</a:t>
            </a:r>
            <a:r>
              <a:rPr lang="en-GB" dirty="0" smtClean="0"/>
              <a:t>			</a:t>
            </a:r>
            <a:endParaRPr lang="fi-FI" dirty="0" smtClean="0"/>
          </a:p>
          <a:p>
            <a:r>
              <a:rPr lang="fi-FI" dirty="0" smtClean="0"/>
              <a:t>2 [	       </a:t>
            </a:r>
            <a:r>
              <a:rPr lang="fi-FI" dirty="0" smtClean="0">
                <a:solidFill>
                  <a:srgbClr val="7030A0"/>
                </a:solidFill>
              </a:rPr>
              <a:t>]</a:t>
            </a:r>
            <a:r>
              <a:rPr lang="fi-FI" dirty="0" err="1" smtClean="0">
                <a:solidFill>
                  <a:srgbClr val="7030A0"/>
                </a:solidFill>
              </a:rPr>
              <a:t>caris`si´mus</a:t>
            </a:r>
            <a:r>
              <a:rPr lang="fi-FI" dirty="0" smtClean="0">
                <a:solidFill>
                  <a:srgbClr val="7030A0"/>
                </a:solidFill>
              </a:rPr>
              <a:t> </a:t>
            </a:r>
            <a:r>
              <a:rPr lang="fi-FI" dirty="0" err="1" smtClean="0">
                <a:solidFill>
                  <a:srgbClr val="7030A0"/>
                </a:solidFill>
              </a:rPr>
              <a:t>atque</a:t>
            </a:r>
            <a:r>
              <a:rPr lang="fi-FI" dirty="0" smtClean="0">
                <a:solidFill>
                  <a:srgbClr val="7030A0"/>
                </a:solidFill>
              </a:rPr>
              <a:t> </a:t>
            </a:r>
            <a:r>
              <a:rPr lang="fi-FI" dirty="0" err="1" smtClean="0">
                <a:solidFill>
                  <a:srgbClr val="7030A0"/>
                </a:solidFill>
              </a:rPr>
              <a:t>fideli</a:t>
            </a:r>
            <a:r>
              <a:rPr lang="fi-FI" dirty="0" smtClean="0">
                <a:solidFill>
                  <a:srgbClr val="7030A0"/>
                </a:solidFill>
              </a:rPr>
              <a:t>[</a:t>
            </a:r>
            <a:r>
              <a:rPr lang="fi-FI" dirty="0" err="1" smtClean="0">
                <a:solidFill>
                  <a:srgbClr val="7030A0"/>
                </a:solidFill>
              </a:rPr>
              <a:t>ssimus</a:t>
            </a:r>
            <a:r>
              <a:rPr lang="fi-FI" dirty="0" smtClean="0">
                <a:solidFill>
                  <a:srgbClr val="7030A0"/>
                </a:solidFill>
              </a:rPr>
              <a:t> </a:t>
            </a:r>
            <a:r>
              <a:rPr lang="fi-FI" dirty="0" err="1" smtClean="0"/>
              <a:t>mihi</a:t>
            </a:r>
            <a:r>
              <a:rPr lang="fi-FI" dirty="0" smtClean="0"/>
              <a:t> </a:t>
            </a:r>
            <a:r>
              <a:rPr lang="fi-FI" dirty="0" err="1" smtClean="0"/>
              <a:t>heres</a:t>
            </a:r>
            <a:r>
              <a:rPr lang="fi-FI" dirty="0" smtClean="0"/>
              <a:t> esto]</a:t>
            </a:r>
          </a:p>
          <a:p>
            <a:r>
              <a:rPr lang="en-GB" dirty="0" smtClean="0"/>
              <a:t>3 [</a:t>
            </a:r>
            <a:r>
              <a:rPr lang="en-GB" dirty="0" err="1" smtClean="0"/>
              <a:t>ceteri</a:t>
            </a:r>
            <a:r>
              <a:rPr lang="en-GB" dirty="0" smtClean="0"/>
              <a:t> </a:t>
            </a:r>
            <a:r>
              <a:rPr lang="en-GB" dirty="0" err="1" smtClean="0"/>
              <a:t>omnes</a:t>
            </a:r>
            <a:r>
              <a:rPr lang="en-GB" dirty="0" smtClean="0"/>
              <a:t> </a:t>
            </a:r>
            <a:r>
              <a:rPr lang="en-GB" dirty="0" err="1" smtClean="0"/>
              <a:t>exh</a:t>
            </a:r>
            <a:r>
              <a:rPr lang="en-GB" dirty="0" smtClean="0"/>
              <a:t>]</a:t>
            </a:r>
            <a:r>
              <a:rPr lang="en-GB" dirty="0" err="1" smtClean="0"/>
              <a:t>ẹṛedes</a:t>
            </a:r>
            <a:r>
              <a:rPr lang="en-GB" dirty="0" smtClean="0"/>
              <a:t> </a:t>
            </a:r>
            <a:r>
              <a:rPr lang="en-GB" dirty="0" err="1" smtClean="0"/>
              <a:t>sunto</a:t>
            </a:r>
            <a:r>
              <a:rPr lang="en-GB" dirty="0" smtClean="0"/>
              <a:t> </a:t>
            </a:r>
            <a:r>
              <a:rPr lang="en-GB" dirty="0" err="1" smtClean="0"/>
              <a:t>cernịt</a:t>
            </a:r>
            <a:r>
              <a:rPr lang="en-GB" dirty="0" smtClean="0"/>
              <a:t>̣[</a:t>
            </a:r>
            <a:r>
              <a:rPr lang="en-GB" dirty="0" err="1" smtClean="0"/>
              <a:t>oque</a:t>
            </a:r>
            <a:r>
              <a:rPr lang="en-GB" dirty="0" smtClean="0"/>
              <a:t> </a:t>
            </a:r>
            <a:r>
              <a:rPr lang="en-GB" dirty="0" err="1" smtClean="0"/>
              <a:t>hereditatem</a:t>
            </a:r>
            <a:r>
              <a:rPr lang="en-GB" dirty="0" smtClean="0"/>
              <a:t> </a:t>
            </a:r>
            <a:r>
              <a:rPr lang="en-GB" dirty="0" err="1" smtClean="0"/>
              <a:t>meam</a:t>
            </a:r>
            <a:r>
              <a:rPr lang="en-GB" dirty="0" smtClean="0"/>
              <a:t>]</a:t>
            </a:r>
            <a:endParaRPr lang="fi-FI" dirty="0" smtClean="0"/>
          </a:p>
          <a:p>
            <a:r>
              <a:rPr lang="en-GB" dirty="0" smtClean="0"/>
              <a:t>4 [in </a:t>
            </a:r>
            <a:r>
              <a:rPr lang="en-GB" dirty="0" err="1" smtClean="0"/>
              <a:t>diebus</a:t>
            </a:r>
            <a:r>
              <a:rPr lang="en-GB" dirty="0" smtClean="0"/>
              <a:t> C pro]x(</a:t>
            </a:r>
            <a:r>
              <a:rPr lang="en-GB" dirty="0" err="1" smtClean="0"/>
              <a:t>imis</a:t>
            </a:r>
            <a:r>
              <a:rPr lang="en-GB" dirty="0" smtClean="0"/>
              <a:t>) </a:t>
            </a:r>
            <a:r>
              <a:rPr lang="en-GB" dirty="0" err="1" smtClean="0"/>
              <a:t>quibụs</a:t>
            </a:r>
            <a:r>
              <a:rPr lang="en-GB" dirty="0" smtClean="0"/>
              <a:t> </a:t>
            </a:r>
            <a:r>
              <a:rPr lang="en-GB" dirty="0" err="1" smtClean="0"/>
              <a:t>scịet</a:t>
            </a:r>
            <a:r>
              <a:rPr lang="en-GB" dirty="0" smtClean="0"/>
              <a:t> </a:t>
            </a:r>
            <a:r>
              <a:rPr lang="en-GB" dirty="0" err="1" smtClean="0"/>
              <a:t>pọt</a:t>
            </a:r>
            <a:r>
              <a:rPr lang="en-GB" dirty="0" smtClean="0"/>
              <a:t>̣[</a:t>
            </a:r>
            <a:r>
              <a:rPr lang="en-GB" dirty="0" err="1" smtClean="0"/>
              <a:t>eritque</a:t>
            </a:r>
            <a:r>
              <a:rPr lang="en-GB" dirty="0" smtClean="0"/>
              <a:t> </a:t>
            </a:r>
            <a:r>
              <a:rPr lang="en-GB" dirty="0" err="1" smtClean="0"/>
              <a:t>testari</a:t>
            </a:r>
            <a:r>
              <a:rPr lang="en-GB" dirty="0" smtClean="0"/>
              <a:t> quod </a:t>
            </a:r>
            <a:r>
              <a:rPr lang="en-GB" dirty="0" err="1" smtClean="0"/>
              <a:t>ni</a:t>
            </a:r>
            <a:r>
              <a:rPr lang="en-GB" dirty="0" smtClean="0"/>
              <a:t> </a:t>
            </a:r>
            <a:r>
              <a:rPr lang="en-GB" dirty="0" err="1" smtClean="0"/>
              <a:t>ita</a:t>
            </a:r>
            <a:r>
              <a:rPr lang="en-GB" dirty="0" smtClean="0"/>
              <a:t>]</a:t>
            </a:r>
            <a:endParaRPr lang="fi-FI" dirty="0" smtClean="0"/>
          </a:p>
          <a:p>
            <a:r>
              <a:rPr lang="en-GB" dirty="0" smtClean="0"/>
              <a:t>5 [</a:t>
            </a:r>
            <a:r>
              <a:rPr lang="en-GB" dirty="0" err="1" smtClean="0"/>
              <a:t>creuerit</a:t>
            </a:r>
            <a:r>
              <a:rPr lang="en-GB" dirty="0" smtClean="0"/>
              <a:t> </a:t>
            </a:r>
            <a:r>
              <a:rPr lang="en-GB" dirty="0" err="1" smtClean="0"/>
              <a:t>nequ</a:t>
            </a:r>
            <a:r>
              <a:rPr lang="en-GB" dirty="0" smtClean="0"/>
              <a:t>]ẹ </a:t>
            </a:r>
            <a:r>
              <a:rPr lang="en-GB" dirty="0" err="1" smtClean="0"/>
              <a:t>adierit</a:t>
            </a:r>
            <a:r>
              <a:rPr lang="en-GB" dirty="0" smtClean="0"/>
              <a:t> </a:t>
            </a:r>
            <a:r>
              <a:rPr lang="en-GB" dirty="0" err="1" smtClean="0"/>
              <a:t>exherẹs</a:t>
            </a:r>
            <a:r>
              <a:rPr lang="en-GB" dirty="0" smtClean="0"/>
              <a:t>̣ [</a:t>
            </a:r>
            <a:r>
              <a:rPr lang="en-GB" dirty="0" err="1" smtClean="0"/>
              <a:t>es</a:t>
            </a:r>
            <a:r>
              <a:rPr lang="en-GB" dirty="0" smtClean="0"/>
              <a:t>]t[o tum 		]</a:t>
            </a:r>
            <a:endParaRPr lang="fi-FI" dirty="0" smtClean="0"/>
          </a:p>
          <a:p>
            <a:r>
              <a:rPr lang="en-GB" dirty="0" smtClean="0"/>
              <a:t>6 [      </a:t>
            </a:r>
            <a:r>
              <a:rPr lang="en-GB" dirty="0" err="1" smtClean="0"/>
              <a:t>mihi</a:t>
            </a:r>
            <a:r>
              <a:rPr lang="en-GB" dirty="0" smtClean="0"/>
              <a:t> </a:t>
            </a:r>
            <a:r>
              <a:rPr lang="en-GB" dirty="0" err="1" smtClean="0"/>
              <a:t>heres</a:t>
            </a:r>
            <a:r>
              <a:rPr lang="en-GB" dirty="0" smtClean="0"/>
              <a:t>] </a:t>
            </a:r>
            <a:r>
              <a:rPr lang="en-GB" dirty="0" err="1" smtClean="0"/>
              <a:t>esto</a:t>
            </a:r>
            <a:r>
              <a:rPr lang="en-GB" dirty="0" smtClean="0"/>
              <a:t> </a:t>
            </a:r>
            <a:r>
              <a:rPr lang="en-GB" dirty="0" err="1" smtClean="0"/>
              <a:t>ceteri</a:t>
            </a:r>
            <a:r>
              <a:rPr lang="en-GB" dirty="0" smtClean="0"/>
              <a:t> </a:t>
            </a:r>
            <a:r>
              <a:rPr lang="en-GB" dirty="0" err="1" smtClean="0"/>
              <a:t>omnes</a:t>
            </a:r>
            <a:r>
              <a:rPr lang="en-GB" dirty="0" smtClean="0"/>
              <a:t> </a:t>
            </a:r>
            <a:r>
              <a:rPr lang="en-GB" dirty="0" err="1" smtClean="0"/>
              <a:t>ẹx</a:t>
            </a:r>
            <a:r>
              <a:rPr lang="en-GB" dirty="0" smtClean="0"/>
              <a:t>̣[</a:t>
            </a:r>
            <a:r>
              <a:rPr lang="en-GB" dirty="0" err="1" smtClean="0"/>
              <a:t>heredes</a:t>
            </a:r>
            <a:r>
              <a:rPr lang="en-GB" dirty="0" smtClean="0"/>
              <a:t> </a:t>
            </a:r>
            <a:r>
              <a:rPr lang="en-GB" dirty="0" err="1" smtClean="0"/>
              <a:t>sunto</a:t>
            </a:r>
            <a:r>
              <a:rPr lang="en-GB" dirty="0" smtClean="0"/>
              <a:t> </a:t>
            </a:r>
            <a:r>
              <a:rPr lang="en-GB" dirty="0" err="1" smtClean="0"/>
              <a:t>cernitoque</a:t>
            </a:r>
            <a:r>
              <a:rPr lang="en-GB" dirty="0" smtClean="0"/>
              <a:t>]</a:t>
            </a:r>
            <a:endParaRPr lang="fi-FI" dirty="0" smtClean="0"/>
          </a:p>
          <a:p>
            <a:r>
              <a:rPr lang="en-GB" dirty="0" smtClean="0"/>
              <a:t>7 [</a:t>
            </a:r>
            <a:r>
              <a:rPr lang="en-GB" dirty="0" err="1" smtClean="0"/>
              <a:t>hereditatem</a:t>
            </a:r>
            <a:r>
              <a:rPr lang="en-GB" dirty="0" smtClean="0"/>
              <a:t>] </a:t>
            </a:r>
            <a:r>
              <a:rPr lang="en-GB" dirty="0" err="1" smtClean="0"/>
              <a:t>ṃeam</a:t>
            </a:r>
            <a:r>
              <a:rPr lang="en-GB" dirty="0" smtClean="0"/>
              <a:t> in </a:t>
            </a:r>
            <a:r>
              <a:rPr lang="en-GB" dirty="0" err="1" smtClean="0"/>
              <a:t>diebus</a:t>
            </a:r>
            <a:r>
              <a:rPr lang="en-GB" dirty="0" smtClean="0"/>
              <a:t> LX p̣[</a:t>
            </a:r>
            <a:r>
              <a:rPr lang="en-GB" dirty="0" err="1" smtClean="0"/>
              <a:t>roximis</a:t>
            </a:r>
            <a:r>
              <a:rPr lang="en-GB" dirty="0" smtClean="0"/>
              <a:t>		]</a:t>
            </a:r>
            <a:endParaRPr lang="fi-FI" dirty="0" smtClean="0"/>
          </a:p>
          <a:p>
            <a:r>
              <a:rPr lang="fi-FI" dirty="0" smtClean="0"/>
              <a:t>8 [	</a:t>
            </a:r>
            <a:r>
              <a:rPr lang="fi-FI" dirty="0" err="1" smtClean="0"/>
              <a:t>sepelir</a:t>
            </a:r>
            <a:r>
              <a:rPr lang="fi-FI" dirty="0" smtClean="0"/>
              <a:t>]</a:t>
            </a:r>
            <a:r>
              <a:rPr lang="fi-FI" dirty="0" err="1" smtClean="0"/>
              <a:t>ịque</a:t>
            </a:r>
            <a:r>
              <a:rPr lang="fi-FI" dirty="0" smtClean="0"/>
              <a:t> me </a:t>
            </a:r>
            <a:r>
              <a:rPr lang="fi-FI" dirty="0" err="1"/>
              <a:t>u</a:t>
            </a:r>
            <a:r>
              <a:rPr lang="fi-FI" dirty="0" err="1" smtClean="0"/>
              <a:t>olo</a:t>
            </a:r>
            <a:r>
              <a:rPr lang="fi-FI" dirty="0" smtClean="0"/>
              <a:t> </a:t>
            </a:r>
            <a:r>
              <a:rPr lang="fi-FI" dirty="0" err="1" smtClean="0"/>
              <a:t>cura</a:t>
            </a:r>
            <a:r>
              <a:rPr lang="fi-FI" dirty="0" smtClean="0"/>
              <a:t> et </a:t>
            </a:r>
            <a:r>
              <a:rPr lang="fi-FI" dirty="0" err="1" smtClean="0"/>
              <a:t>pieta</a:t>
            </a:r>
            <a:r>
              <a:rPr lang="fi-FI" dirty="0" smtClean="0"/>
              <a:t>̣[te	]</a:t>
            </a:r>
          </a:p>
          <a:p>
            <a:r>
              <a:rPr lang="fi-FI" dirty="0" smtClean="0"/>
              <a:t>9 [	]</a:t>
            </a:r>
            <a:r>
              <a:rPr lang="fi-FI" dirty="0" err="1"/>
              <a:t>u</a:t>
            </a:r>
            <a:r>
              <a:rPr lang="fi-FI" dirty="0" err="1" smtClean="0"/>
              <a:t>idebiturq</a:t>
            </a:r>
            <a:r>
              <a:rPr lang="fi-FI" dirty="0" smtClean="0"/>
              <a:t>[u]ẹ </a:t>
            </a:r>
            <a:r>
              <a:rPr lang="fi-FI" dirty="0" err="1" smtClean="0"/>
              <a:t>qui</a:t>
            </a:r>
            <a:r>
              <a:rPr lang="fi-FI" dirty="0" smtClean="0"/>
              <a:t> </a:t>
            </a:r>
            <a:r>
              <a:rPr lang="fi-FI" dirty="0" err="1" smtClean="0"/>
              <a:t>feci</a:t>
            </a:r>
            <a:r>
              <a:rPr lang="fi-FI" dirty="0" smtClean="0"/>
              <a:t>[t?</a:t>
            </a:r>
          </a:p>
          <a:p>
            <a:r>
              <a:rPr lang="en-US" dirty="0" smtClean="0"/>
              <a:t>10 </a:t>
            </a:r>
            <a:r>
              <a:rPr lang="en-US" dirty="0"/>
              <a:t>[	]</a:t>
            </a:r>
            <a:r>
              <a:rPr lang="en-US" dirty="0" err="1"/>
              <a:t>ṭti</a:t>
            </a:r>
            <a:r>
              <a:rPr lang="en-US" dirty="0"/>
              <a:t> me . </a:t>
            </a:r>
            <a:r>
              <a:rPr lang="en-US" dirty="0" err="1" smtClean="0"/>
              <a:t>ciuṃeụm</a:t>
            </a:r>
            <a:r>
              <a:rPr lang="en-US" dirty="0" smtClean="0"/>
              <a:t>̣  </a:t>
            </a:r>
            <a:r>
              <a:rPr lang="en-US" dirty="0"/>
              <a:t>ho . [			]</a:t>
            </a:r>
            <a:endParaRPr lang="fi-FI" dirty="0"/>
          </a:p>
          <a:p>
            <a:r>
              <a:rPr lang="en-US" dirty="0"/>
              <a:t>11 [	</a:t>
            </a:r>
            <a:r>
              <a:rPr lang="en-US" dirty="0" smtClean="0"/>
              <a:t>d(</a:t>
            </a:r>
            <a:r>
              <a:rPr lang="en-US" dirty="0" err="1" smtClean="0"/>
              <a:t>olus</a:t>
            </a:r>
            <a:r>
              <a:rPr lang="en-US" dirty="0" smtClean="0"/>
              <a:t>) · ]ṃ(</a:t>
            </a:r>
            <a:r>
              <a:rPr lang="en-US" dirty="0" err="1" smtClean="0"/>
              <a:t>alus</a:t>
            </a:r>
            <a:r>
              <a:rPr lang="en-US" dirty="0" smtClean="0"/>
              <a:t>) </a:t>
            </a:r>
            <a:r>
              <a:rPr lang="en-US" dirty="0"/>
              <a:t>· ab e(</a:t>
            </a:r>
            <a:r>
              <a:rPr lang="en-US" dirty="0" err="1"/>
              <a:t>sto</a:t>
            </a:r>
            <a:r>
              <a:rPr lang="en-US" dirty="0"/>
              <a:t>) · f(</a:t>
            </a:r>
            <a:r>
              <a:rPr lang="en-US" dirty="0" err="1"/>
              <a:t>amiliam</a:t>
            </a:r>
            <a:r>
              <a:rPr lang="en-US" dirty="0"/>
              <a:t>) · p(</a:t>
            </a:r>
            <a:r>
              <a:rPr lang="en-US" dirty="0" err="1"/>
              <a:t>ecuniam</a:t>
            </a:r>
            <a:r>
              <a:rPr lang="en-US" dirty="0"/>
              <a:t>) · q(</a:t>
            </a:r>
            <a:r>
              <a:rPr lang="en-US" dirty="0" err="1"/>
              <a:t>ue</a:t>
            </a:r>
            <a:r>
              <a:rPr lang="en-US" dirty="0"/>
              <a:t>) </a:t>
            </a:r>
            <a:r>
              <a:rPr lang="en-US" dirty="0" smtClean="0"/>
              <a:t>·[t f c e f]</a:t>
            </a:r>
            <a:endParaRPr lang="en-US" dirty="0"/>
          </a:p>
          <a:p>
            <a:r>
              <a:rPr lang="fi-FI" dirty="0" smtClean="0"/>
              <a:t>12 </a:t>
            </a:r>
            <a:r>
              <a:rPr lang="fi-FI" dirty="0"/>
              <a:t>[	</a:t>
            </a:r>
            <a:r>
              <a:rPr lang="fi-FI" dirty="0" smtClean="0"/>
              <a:t>]</a:t>
            </a:r>
            <a:r>
              <a:rPr lang="en-US" dirty="0"/>
              <a:t> </a:t>
            </a:r>
            <a:r>
              <a:rPr lang="en-US" dirty="0" smtClean="0"/>
              <a:t>.  </a:t>
            </a:r>
            <a:r>
              <a:rPr lang="en-US" dirty="0"/>
              <a:t>· </a:t>
            </a:r>
            <a:r>
              <a:rPr lang="en-US" dirty="0" err="1" smtClean="0"/>
              <a:t>i</a:t>
            </a:r>
            <a:r>
              <a:rPr lang="fi-FI" dirty="0" smtClean="0"/>
              <a:t> </a:t>
            </a:r>
            <a:r>
              <a:rPr lang="fi-FI" dirty="0" err="1" smtClean="0"/>
              <a:t>libr</a:t>
            </a:r>
            <a:r>
              <a:rPr lang="fi-FI" dirty="0" smtClean="0"/>
              <a:t>(</a:t>
            </a:r>
            <a:r>
              <a:rPr lang="fi-FI" dirty="0" err="1" smtClean="0"/>
              <a:t>ipende</a:t>
            </a:r>
            <a:r>
              <a:rPr lang="fi-FI" dirty="0" smtClean="0"/>
              <a:t>) C </a:t>
            </a:r>
            <a:r>
              <a:rPr lang="fi-FI" dirty="0"/>
              <a:t>· </a:t>
            </a:r>
            <a:r>
              <a:rPr lang="fi-FI" dirty="0" err="1"/>
              <a:t>I</a:t>
            </a:r>
            <a:r>
              <a:rPr lang="fi-FI" dirty="0" err="1" smtClean="0"/>
              <a:t>ulió</a:t>
            </a:r>
            <a:r>
              <a:rPr lang="fi-FI" dirty="0" smtClean="0"/>
              <a:t> </a:t>
            </a:r>
            <a:r>
              <a:rPr lang="fi-FI" dirty="0" err="1" smtClean="0"/>
              <a:t>Prisc</a:t>
            </a:r>
            <a:r>
              <a:rPr lang="fi-FI" dirty="0" smtClean="0"/>
              <a:t>[o</a:t>
            </a:r>
            <a:endParaRPr lang="fi-FI" dirty="0"/>
          </a:p>
          <a:p>
            <a:r>
              <a:rPr lang="fi-FI" dirty="0"/>
              <a:t>13 [	</a:t>
            </a:r>
            <a:r>
              <a:rPr lang="fi-FI" dirty="0" smtClean="0"/>
              <a:t>]u .</a:t>
            </a:r>
            <a:endParaRPr lang="fi-FI" dirty="0"/>
          </a:p>
          <a:p>
            <a:r>
              <a:rPr lang="fi-FI" dirty="0"/>
              <a:t>14 [		</a:t>
            </a:r>
            <a:r>
              <a:rPr lang="fi-FI" dirty="0" smtClean="0"/>
              <a:t>]</a:t>
            </a:r>
            <a:r>
              <a:rPr lang="en-GB" dirty="0"/>
              <a:t> p̣</a:t>
            </a:r>
            <a:r>
              <a:rPr lang="fi-FI" dirty="0" smtClean="0"/>
              <a:t> </a:t>
            </a:r>
            <a:r>
              <a:rPr lang="en-US" dirty="0" smtClean="0"/>
              <a:t>· </a:t>
            </a:r>
            <a:r>
              <a:rPr lang="fi-FI" dirty="0" err="1" smtClean="0"/>
              <a:t>aecit</a:t>
            </a:r>
            <a:r>
              <a:rPr lang="fi-FI" dirty="0" smtClean="0"/>
              <a:t>̣ </a:t>
            </a:r>
            <a:r>
              <a:rPr lang="en-US" dirty="0"/>
              <a:t> · </a:t>
            </a:r>
            <a:r>
              <a:rPr lang="fi-FI" dirty="0" smtClean="0"/>
              <a:t>   </a:t>
            </a:r>
            <a:r>
              <a:rPr lang="fi-FI" dirty="0"/>
              <a:t>. . . . </a:t>
            </a:r>
            <a:r>
              <a:rPr lang="en-GB" dirty="0"/>
              <a:t>d</a:t>
            </a:r>
            <a:endParaRPr lang="fi-FI" dirty="0"/>
          </a:p>
          <a:p>
            <a:r>
              <a:rPr lang="fi-FI" dirty="0"/>
              <a:t> 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9140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63600"/>
            <a:ext cx="10515600" cy="5313363"/>
          </a:xfrm>
        </p:spPr>
        <p:txBody>
          <a:bodyPr/>
          <a:lstStyle/>
          <a:p>
            <a:r>
              <a:rPr lang="en-US" dirty="0" smtClean="0"/>
              <a:t>PC671.2 </a:t>
            </a:r>
            <a:r>
              <a:rPr lang="fi-FI" dirty="0"/>
              <a:t>]</a:t>
            </a:r>
            <a:r>
              <a:rPr lang="fi-FI" i="1" dirty="0" err="1"/>
              <a:t>caris`si´mus</a:t>
            </a:r>
            <a:r>
              <a:rPr lang="fi-FI" i="1" dirty="0"/>
              <a:t> </a:t>
            </a:r>
            <a:r>
              <a:rPr lang="fi-FI" i="1" dirty="0" err="1"/>
              <a:t>atque</a:t>
            </a:r>
            <a:r>
              <a:rPr lang="fi-FI" i="1" dirty="0"/>
              <a:t> </a:t>
            </a:r>
            <a:r>
              <a:rPr lang="fi-FI" i="1" dirty="0" err="1"/>
              <a:t>fideli</a:t>
            </a:r>
            <a:r>
              <a:rPr lang="fi-FI" i="1" dirty="0"/>
              <a:t>[</a:t>
            </a:r>
            <a:r>
              <a:rPr lang="fi-FI" i="1" dirty="0" err="1"/>
              <a:t>ssimus</a:t>
            </a:r>
            <a:r>
              <a:rPr lang="en-US" i="1" dirty="0" smtClean="0"/>
              <a:t> </a:t>
            </a:r>
          </a:p>
          <a:p>
            <a:r>
              <a:rPr lang="en-US" dirty="0"/>
              <a:t>P. Oxy. LII 3692 (</a:t>
            </a:r>
            <a:r>
              <a:rPr lang="en-US" dirty="0" err="1"/>
              <a:t>ChLA</a:t>
            </a:r>
            <a:r>
              <a:rPr lang="en-US" dirty="0"/>
              <a:t> XLVII 1424 = TM26514</a:t>
            </a:r>
            <a:r>
              <a:rPr lang="en-US" dirty="0" smtClean="0"/>
              <a:t>)</a:t>
            </a:r>
            <a:r>
              <a:rPr lang="fi-FI" dirty="0" smtClean="0"/>
              <a:t> </a:t>
            </a:r>
            <a:r>
              <a:rPr lang="en-US" i="1" dirty="0" smtClean="0"/>
              <a:t>[</a:t>
            </a:r>
            <a:r>
              <a:rPr lang="en-US" i="1" dirty="0" err="1"/>
              <a:t>caris</a:t>
            </a:r>
            <a:r>
              <a:rPr lang="en-US" i="1" dirty="0"/>
              <a:t>?]</a:t>
            </a:r>
            <a:r>
              <a:rPr lang="en-US" i="1" dirty="0" err="1"/>
              <a:t>sima</a:t>
            </a:r>
            <a:r>
              <a:rPr lang="en-US" i="1" dirty="0"/>
              <a:t> </a:t>
            </a:r>
            <a:r>
              <a:rPr lang="en-US" i="1" dirty="0" err="1" smtClean="0"/>
              <a:t>femina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279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61317" cy="685799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2800" y="261937"/>
            <a:ext cx="7035800" cy="6527800"/>
          </a:xfrm>
        </p:spPr>
        <p:txBody>
          <a:bodyPr>
            <a:normAutofit/>
          </a:bodyPr>
          <a:lstStyle/>
          <a:p>
            <a:r>
              <a:rPr lang="fi-FI" dirty="0"/>
              <a:t>P. Carlsberg 671, </a:t>
            </a:r>
            <a:r>
              <a:rPr lang="fi-FI" dirty="0" err="1"/>
              <a:t>recto</a:t>
            </a:r>
            <a:r>
              <a:rPr lang="fi-FI" dirty="0"/>
              <a:t>, </a:t>
            </a:r>
            <a:r>
              <a:rPr lang="fi-FI" dirty="0" err="1"/>
              <a:t>fragment</a:t>
            </a:r>
            <a:r>
              <a:rPr lang="fi-FI" dirty="0"/>
              <a:t> A + </a:t>
            </a:r>
            <a:r>
              <a:rPr lang="fi-FI" dirty="0" err="1"/>
              <a:t>Pap</a:t>
            </a:r>
            <a:r>
              <a:rPr lang="fi-FI" dirty="0"/>
              <a:t>. Berlin P. P 14470 b </a:t>
            </a:r>
            <a:endParaRPr lang="fi-FI" dirty="0" smtClean="0"/>
          </a:p>
          <a:p>
            <a:endParaRPr lang="fi-FI" dirty="0"/>
          </a:p>
          <a:p>
            <a:r>
              <a:rPr lang="en-GB" dirty="0" smtClean="0"/>
              <a:t>1 [  </a:t>
            </a:r>
            <a:r>
              <a:rPr lang="en-GB" dirty="0" err="1" smtClean="0"/>
              <a:t>testamentum</a:t>
            </a:r>
            <a:r>
              <a:rPr lang="en-GB" dirty="0" smtClean="0"/>
              <a:t> </a:t>
            </a:r>
            <a:r>
              <a:rPr lang="en-GB" dirty="0" err="1" smtClean="0"/>
              <a:t>fec</a:t>
            </a:r>
            <a:r>
              <a:rPr lang="en-GB" dirty="0" smtClean="0"/>
              <a:t>]</a:t>
            </a:r>
            <a:r>
              <a:rPr lang="en-GB" dirty="0" err="1" smtClean="0"/>
              <a:t>ịt</a:t>
            </a:r>
            <a:r>
              <a:rPr lang="en-GB" dirty="0" smtClean="0"/>
              <a:t>			</a:t>
            </a:r>
            <a:endParaRPr lang="fi-FI" dirty="0" smtClean="0"/>
          </a:p>
          <a:p>
            <a:r>
              <a:rPr lang="fi-FI" dirty="0" smtClean="0"/>
              <a:t>2 [	       ]</a:t>
            </a:r>
            <a:r>
              <a:rPr lang="fi-FI" dirty="0" err="1" smtClean="0"/>
              <a:t>caris`si´mus</a:t>
            </a:r>
            <a:r>
              <a:rPr lang="fi-FI" dirty="0" smtClean="0"/>
              <a:t> </a:t>
            </a:r>
            <a:r>
              <a:rPr lang="fi-FI" dirty="0" err="1" smtClean="0"/>
              <a:t>atque</a:t>
            </a:r>
            <a:r>
              <a:rPr lang="fi-FI" dirty="0" smtClean="0"/>
              <a:t> </a:t>
            </a:r>
            <a:r>
              <a:rPr lang="fi-FI" dirty="0" err="1" smtClean="0"/>
              <a:t>fideli</a:t>
            </a:r>
            <a:r>
              <a:rPr lang="fi-FI" dirty="0" smtClean="0"/>
              <a:t>[</a:t>
            </a:r>
            <a:r>
              <a:rPr lang="fi-FI" dirty="0" err="1" smtClean="0"/>
              <a:t>ssimus</a:t>
            </a:r>
            <a:r>
              <a:rPr lang="fi-FI" dirty="0" smtClean="0"/>
              <a:t> </a:t>
            </a:r>
            <a:r>
              <a:rPr lang="fi-FI" dirty="0" err="1" smtClean="0"/>
              <a:t>mihi</a:t>
            </a:r>
            <a:r>
              <a:rPr lang="fi-FI" dirty="0" smtClean="0"/>
              <a:t> </a:t>
            </a:r>
            <a:r>
              <a:rPr lang="fi-FI" dirty="0" err="1" smtClean="0"/>
              <a:t>heres</a:t>
            </a:r>
            <a:r>
              <a:rPr lang="fi-FI" dirty="0" smtClean="0"/>
              <a:t> esto]</a:t>
            </a:r>
          </a:p>
          <a:p>
            <a:r>
              <a:rPr lang="en-GB" dirty="0" smtClean="0"/>
              <a:t>3 [</a:t>
            </a:r>
            <a:r>
              <a:rPr lang="en-GB" dirty="0" err="1" smtClean="0"/>
              <a:t>ceteri</a:t>
            </a:r>
            <a:r>
              <a:rPr lang="en-GB" dirty="0" smtClean="0"/>
              <a:t> </a:t>
            </a:r>
            <a:r>
              <a:rPr lang="en-GB" dirty="0" err="1" smtClean="0"/>
              <a:t>omnes</a:t>
            </a:r>
            <a:r>
              <a:rPr lang="en-GB" dirty="0" smtClean="0"/>
              <a:t> </a:t>
            </a:r>
            <a:r>
              <a:rPr lang="en-GB" dirty="0" err="1" smtClean="0"/>
              <a:t>exh</a:t>
            </a:r>
            <a:r>
              <a:rPr lang="en-GB" dirty="0" smtClean="0"/>
              <a:t>]</a:t>
            </a:r>
            <a:r>
              <a:rPr lang="en-GB" dirty="0" err="1" smtClean="0"/>
              <a:t>ẹṛedes</a:t>
            </a:r>
            <a:r>
              <a:rPr lang="en-GB" dirty="0" smtClean="0"/>
              <a:t> </a:t>
            </a:r>
            <a:r>
              <a:rPr lang="en-GB" dirty="0" err="1" smtClean="0"/>
              <a:t>sunto</a:t>
            </a:r>
            <a:r>
              <a:rPr lang="en-GB" dirty="0" smtClean="0"/>
              <a:t> </a:t>
            </a:r>
            <a:r>
              <a:rPr lang="en-GB" dirty="0" err="1" smtClean="0"/>
              <a:t>cernịt</a:t>
            </a:r>
            <a:r>
              <a:rPr lang="en-GB" dirty="0" smtClean="0"/>
              <a:t>̣[</a:t>
            </a:r>
            <a:r>
              <a:rPr lang="en-GB" dirty="0" err="1" smtClean="0"/>
              <a:t>oque</a:t>
            </a:r>
            <a:r>
              <a:rPr lang="en-GB" dirty="0" smtClean="0"/>
              <a:t> </a:t>
            </a:r>
            <a:r>
              <a:rPr lang="en-GB" dirty="0" err="1" smtClean="0"/>
              <a:t>hereditatem</a:t>
            </a:r>
            <a:r>
              <a:rPr lang="en-GB" dirty="0" smtClean="0"/>
              <a:t> </a:t>
            </a:r>
            <a:r>
              <a:rPr lang="en-GB" dirty="0" err="1" smtClean="0"/>
              <a:t>meam</a:t>
            </a:r>
            <a:r>
              <a:rPr lang="en-GB" dirty="0" smtClean="0"/>
              <a:t>]</a:t>
            </a:r>
            <a:endParaRPr lang="fi-FI" dirty="0" smtClean="0"/>
          </a:p>
          <a:p>
            <a:r>
              <a:rPr lang="en-GB" dirty="0" smtClean="0"/>
              <a:t>4 [in </a:t>
            </a:r>
            <a:r>
              <a:rPr lang="en-GB" dirty="0" err="1" smtClean="0"/>
              <a:t>diebus</a:t>
            </a:r>
            <a:r>
              <a:rPr lang="en-GB" dirty="0" smtClean="0"/>
              <a:t> C pro]x(</a:t>
            </a:r>
            <a:r>
              <a:rPr lang="en-GB" dirty="0" err="1" smtClean="0"/>
              <a:t>imis</a:t>
            </a:r>
            <a:r>
              <a:rPr lang="en-GB" dirty="0" smtClean="0"/>
              <a:t>) </a:t>
            </a:r>
            <a:r>
              <a:rPr lang="en-GB" dirty="0" err="1" smtClean="0"/>
              <a:t>quibụs</a:t>
            </a:r>
            <a:r>
              <a:rPr lang="en-GB" dirty="0" smtClean="0"/>
              <a:t> </a:t>
            </a:r>
            <a:r>
              <a:rPr lang="en-GB" dirty="0" err="1" smtClean="0"/>
              <a:t>scịet</a:t>
            </a:r>
            <a:r>
              <a:rPr lang="en-GB" dirty="0" smtClean="0"/>
              <a:t> </a:t>
            </a:r>
            <a:r>
              <a:rPr lang="en-GB" dirty="0" err="1" smtClean="0"/>
              <a:t>pọt</a:t>
            </a:r>
            <a:r>
              <a:rPr lang="en-GB" dirty="0" smtClean="0"/>
              <a:t>̣[</a:t>
            </a:r>
            <a:r>
              <a:rPr lang="en-GB" dirty="0" err="1" smtClean="0"/>
              <a:t>eritque</a:t>
            </a:r>
            <a:r>
              <a:rPr lang="en-GB" dirty="0" smtClean="0"/>
              <a:t> </a:t>
            </a:r>
            <a:r>
              <a:rPr lang="en-GB" dirty="0" err="1" smtClean="0"/>
              <a:t>testari</a:t>
            </a:r>
            <a:r>
              <a:rPr lang="en-GB" dirty="0" smtClean="0"/>
              <a:t> quod </a:t>
            </a:r>
            <a:r>
              <a:rPr lang="en-GB" dirty="0" err="1" smtClean="0"/>
              <a:t>ni</a:t>
            </a:r>
            <a:r>
              <a:rPr lang="en-GB" dirty="0" smtClean="0"/>
              <a:t> </a:t>
            </a:r>
            <a:r>
              <a:rPr lang="en-GB" dirty="0" err="1" smtClean="0"/>
              <a:t>ita</a:t>
            </a:r>
            <a:r>
              <a:rPr lang="en-GB" dirty="0" smtClean="0"/>
              <a:t>]</a:t>
            </a:r>
            <a:endParaRPr lang="fi-FI" dirty="0" smtClean="0"/>
          </a:p>
          <a:p>
            <a:r>
              <a:rPr lang="en-GB" dirty="0" smtClean="0"/>
              <a:t>5 [</a:t>
            </a:r>
            <a:r>
              <a:rPr lang="en-GB" dirty="0" err="1" smtClean="0"/>
              <a:t>creuerit</a:t>
            </a:r>
            <a:r>
              <a:rPr lang="en-GB" dirty="0" smtClean="0"/>
              <a:t> </a:t>
            </a:r>
            <a:r>
              <a:rPr lang="en-GB" dirty="0" err="1" smtClean="0"/>
              <a:t>nequ</a:t>
            </a:r>
            <a:r>
              <a:rPr lang="en-GB" dirty="0" smtClean="0"/>
              <a:t>]ẹ </a:t>
            </a:r>
            <a:r>
              <a:rPr lang="en-GB" dirty="0" err="1" smtClean="0">
                <a:solidFill>
                  <a:srgbClr val="7030A0"/>
                </a:solidFill>
              </a:rPr>
              <a:t>adierit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 err="1" smtClean="0"/>
              <a:t>exherẹs</a:t>
            </a:r>
            <a:r>
              <a:rPr lang="en-GB" dirty="0" smtClean="0"/>
              <a:t>̣ [</a:t>
            </a:r>
            <a:r>
              <a:rPr lang="en-GB" dirty="0" err="1" smtClean="0"/>
              <a:t>es</a:t>
            </a:r>
            <a:r>
              <a:rPr lang="en-GB" dirty="0" smtClean="0"/>
              <a:t>]t[o tum 		]</a:t>
            </a:r>
            <a:endParaRPr lang="fi-FI" dirty="0" smtClean="0"/>
          </a:p>
          <a:p>
            <a:r>
              <a:rPr lang="en-GB" dirty="0" smtClean="0"/>
              <a:t>6 [      </a:t>
            </a:r>
            <a:r>
              <a:rPr lang="en-GB" dirty="0" err="1" smtClean="0"/>
              <a:t>mihi</a:t>
            </a:r>
            <a:r>
              <a:rPr lang="en-GB" dirty="0" smtClean="0"/>
              <a:t> </a:t>
            </a:r>
            <a:r>
              <a:rPr lang="en-GB" dirty="0" err="1" smtClean="0"/>
              <a:t>heres</a:t>
            </a:r>
            <a:r>
              <a:rPr lang="en-GB" dirty="0" smtClean="0"/>
              <a:t>] </a:t>
            </a:r>
            <a:r>
              <a:rPr lang="en-GB" dirty="0" err="1" smtClean="0"/>
              <a:t>esto</a:t>
            </a:r>
            <a:r>
              <a:rPr lang="en-GB" dirty="0" smtClean="0"/>
              <a:t> </a:t>
            </a:r>
            <a:r>
              <a:rPr lang="en-GB" dirty="0" err="1" smtClean="0"/>
              <a:t>ceteri</a:t>
            </a:r>
            <a:r>
              <a:rPr lang="en-GB" dirty="0" smtClean="0"/>
              <a:t> </a:t>
            </a:r>
            <a:r>
              <a:rPr lang="en-GB" dirty="0" err="1" smtClean="0"/>
              <a:t>omnes</a:t>
            </a:r>
            <a:r>
              <a:rPr lang="en-GB" dirty="0" smtClean="0"/>
              <a:t> </a:t>
            </a:r>
            <a:r>
              <a:rPr lang="en-GB" dirty="0" err="1" smtClean="0"/>
              <a:t>ẹx</a:t>
            </a:r>
            <a:r>
              <a:rPr lang="en-GB" dirty="0" smtClean="0"/>
              <a:t>̣[</a:t>
            </a:r>
            <a:r>
              <a:rPr lang="en-GB" dirty="0" err="1" smtClean="0"/>
              <a:t>heredes</a:t>
            </a:r>
            <a:r>
              <a:rPr lang="en-GB" dirty="0" smtClean="0"/>
              <a:t> </a:t>
            </a:r>
            <a:r>
              <a:rPr lang="en-GB" dirty="0" err="1" smtClean="0"/>
              <a:t>sunto</a:t>
            </a:r>
            <a:r>
              <a:rPr lang="en-GB" dirty="0" smtClean="0"/>
              <a:t> </a:t>
            </a:r>
            <a:r>
              <a:rPr lang="en-GB" dirty="0" err="1" smtClean="0"/>
              <a:t>cernitoque</a:t>
            </a:r>
            <a:r>
              <a:rPr lang="en-GB" dirty="0" smtClean="0"/>
              <a:t>]</a:t>
            </a:r>
            <a:endParaRPr lang="fi-FI" dirty="0" smtClean="0"/>
          </a:p>
          <a:p>
            <a:r>
              <a:rPr lang="en-GB" dirty="0" smtClean="0"/>
              <a:t>7 [</a:t>
            </a:r>
            <a:r>
              <a:rPr lang="en-GB" dirty="0" err="1" smtClean="0"/>
              <a:t>hereditatem</a:t>
            </a:r>
            <a:r>
              <a:rPr lang="en-GB" dirty="0" smtClean="0"/>
              <a:t>] </a:t>
            </a:r>
            <a:r>
              <a:rPr lang="en-GB" dirty="0" err="1" smtClean="0"/>
              <a:t>ṃeam</a:t>
            </a:r>
            <a:r>
              <a:rPr lang="en-GB" dirty="0" smtClean="0"/>
              <a:t> in </a:t>
            </a:r>
            <a:r>
              <a:rPr lang="en-GB" dirty="0" err="1" smtClean="0"/>
              <a:t>diebus</a:t>
            </a:r>
            <a:r>
              <a:rPr lang="en-GB" dirty="0" smtClean="0"/>
              <a:t> LX p̣[</a:t>
            </a:r>
            <a:r>
              <a:rPr lang="en-GB" dirty="0" err="1" smtClean="0"/>
              <a:t>roximis</a:t>
            </a:r>
            <a:r>
              <a:rPr lang="en-GB" dirty="0" smtClean="0"/>
              <a:t>		]</a:t>
            </a:r>
            <a:endParaRPr lang="fi-FI" dirty="0" smtClean="0"/>
          </a:p>
          <a:p>
            <a:r>
              <a:rPr lang="fi-FI" dirty="0" smtClean="0"/>
              <a:t>8 [	</a:t>
            </a:r>
            <a:r>
              <a:rPr lang="fi-FI" dirty="0" err="1" smtClean="0"/>
              <a:t>sepelir</a:t>
            </a:r>
            <a:r>
              <a:rPr lang="fi-FI" dirty="0" smtClean="0"/>
              <a:t>]</a:t>
            </a:r>
            <a:r>
              <a:rPr lang="fi-FI" dirty="0" err="1" smtClean="0"/>
              <a:t>ịque</a:t>
            </a:r>
            <a:r>
              <a:rPr lang="fi-FI" dirty="0" smtClean="0"/>
              <a:t> me </a:t>
            </a:r>
            <a:r>
              <a:rPr lang="fi-FI" dirty="0" err="1"/>
              <a:t>u</a:t>
            </a:r>
            <a:r>
              <a:rPr lang="fi-FI" dirty="0" err="1" smtClean="0"/>
              <a:t>olo</a:t>
            </a:r>
            <a:r>
              <a:rPr lang="fi-FI" dirty="0" smtClean="0"/>
              <a:t> </a:t>
            </a:r>
            <a:r>
              <a:rPr lang="fi-FI" dirty="0" err="1" smtClean="0"/>
              <a:t>cura</a:t>
            </a:r>
            <a:r>
              <a:rPr lang="fi-FI" dirty="0" smtClean="0"/>
              <a:t> et </a:t>
            </a:r>
            <a:r>
              <a:rPr lang="fi-FI" dirty="0" err="1" smtClean="0"/>
              <a:t>pieta</a:t>
            </a:r>
            <a:r>
              <a:rPr lang="fi-FI" dirty="0" smtClean="0"/>
              <a:t>̣[te	]</a:t>
            </a:r>
          </a:p>
          <a:p>
            <a:r>
              <a:rPr lang="fi-FI" dirty="0" smtClean="0"/>
              <a:t>9 [	]</a:t>
            </a:r>
            <a:r>
              <a:rPr lang="fi-FI" dirty="0" err="1"/>
              <a:t>u</a:t>
            </a:r>
            <a:r>
              <a:rPr lang="fi-FI" dirty="0" err="1" smtClean="0"/>
              <a:t>idebiturq</a:t>
            </a:r>
            <a:r>
              <a:rPr lang="fi-FI" dirty="0" smtClean="0"/>
              <a:t>[u]ẹ </a:t>
            </a:r>
            <a:r>
              <a:rPr lang="fi-FI" dirty="0" err="1" smtClean="0"/>
              <a:t>qui</a:t>
            </a:r>
            <a:r>
              <a:rPr lang="fi-FI" dirty="0" smtClean="0"/>
              <a:t> </a:t>
            </a:r>
            <a:r>
              <a:rPr lang="fi-FI" dirty="0" err="1" smtClean="0"/>
              <a:t>feci</a:t>
            </a:r>
            <a:r>
              <a:rPr lang="fi-FI" dirty="0" smtClean="0"/>
              <a:t>[t?</a:t>
            </a:r>
          </a:p>
          <a:p>
            <a:r>
              <a:rPr lang="en-US" dirty="0" smtClean="0"/>
              <a:t>10 </a:t>
            </a:r>
            <a:r>
              <a:rPr lang="en-US" dirty="0"/>
              <a:t>[	]</a:t>
            </a:r>
            <a:r>
              <a:rPr lang="en-US" dirty="0" err="1"/>
              <a:t>ṭti</a:t>
            </a:r>
            <a:r>
              <a:rPr lang="en-US" dirty="0"/>
              <a:t> me . </a:t>
            </a:r>
            <a:r>
              <a:rPr lang="en-US" dirty="0" err="1" smtClean="0"/>
              <a:t>ciuṃeụm</a:t>
            </a:r>
            <a:r>
              <a:rPr lang="en-US" dirty="0" smtClean="0"/>
              <a:t>̣  </a:t>
            </a:r>
            <a:r>
              <a:rPr lang="en-US" dirty="0"/>
              <a:t>ho . [			]</a:t>
            </a:r>
            <a:endParaRPr lang="fi-FI" dirty="0"/>
          </a:p>
          <a:p>
            <a:r>
              <a:rPr lang="en-US" dirty="0"/>
              <a:t>11 [	</a:t>
            </a:r>
            <a:r>
              <a:rPr lang="en-US" dirty="0" smtClean="0"/>
              <a:t>d(</a:t>
            </a:r>
            <a:r>
              <a:rPr lang="en-US" dirty="0" err="1" smtClean="0"/>
              <a:t>olus</a:t>
            </a:r>
            <a:r>
              <a:rPr lang="en-US" dirty="0" smtClean="0"/>
              <a:t>) · ]ṃ(</a:t>
            </a:r>
            <a:r>
              <a:rPr lang="en-US" dirty="0" err="1" smtClean="0"/>
              <a:t>alus</a:t>
            </a:r>
            <a:r>
              <a:rPr lang="en-US" dirty="0" smtClean="0"/>
              <a:t>) </a:t>
            </a:r>
            <a:r>
              <a:rPr lang="en-US" dirty="0"/>
              <a:t>· ab e(</a:t>
            </a:r>
            <a:r>
              <a:rPr lang="en-US" dirty="0" err="1"/>
              <a:t>sto</a:t>
            </a:r>
            <a:r>
              <a:rPr lang="en-US" dirty="0"/>
              <a:t>) · f(</a:t>
            </a:r>
            <a:r>
              <a:rPr lang="en-US" dirty="0" err="1"/>
              <a:t>amiliam</a:t>
            </a:r>
            <a:r>
              <a:rPr lang="en-US" dirty="0"/>
              <a:t>) · p(</a:t>
            </a:r>
            <a:r>
              <a:rPr lang="en-US" dirty="0" err="1"/>
              <a:t>ecuniam</a:t>
            </a:r>
            <a:r>
              <a:rPr lang="en-US" dirty="0"/>
              <a:t>) · q(</a:t>
            </a:r>
            <a:r>
              <a:rPr lang="en-US" dirty="0" err="1"/>
              <a:t>ue</a:t>
            </a:r>
            <a:r>
              <a:rPr lang="en-US" dirty="0"/>
              <a:t>) </a:t>
            </a:r>
            <a:r>
              <a:rPr lang="en-US" dirty="0" smtClean="0"/>
              <a:t>·[t f c e f]</a:t>
            </a:r>
            <a:endParaRPr lang="en-US" dirty="0"/>
          </a:p>
          <a:p>
            <a:r>
              <a:rPr lang="fi-FI" dirty="0" smtClean="0"/>
              <a:t>12 </a:t>
            </a:r>
            <a:r>
              <a:rPr lang="fi-FI" dirty="0"/>
              <a:t>[	</a:t>
            </a:r>
            <a:r>
              <a:rPr lang="fi-FI" dirty="0" smtClean="0"/>
              <a:t>]</a:t>
            </a:r>
            <a:r>
              <a:rPr lang="en-US" dirty="0"/>
              <a:t> </a:t>
            </a:r>
            <a:r>
              <a:rPr lang="en-US" dirty="0" smtClean="0"/>
              <a:t>.  </a:t>
            </a:r>
            <a:r>
              <a:rPr lang="en-US" dirty="0"/>
              <a:t>· </a:t>
            </a:r>
            <a:r>
              <a:rPr lang="en-US" dirty="0" err="1" smtClean="0"/>
              <a:t>i</a:t>
            </a:r>
            <a:r>
              <a:rPr lang="fi-FI" dirty="0" smtClean="0"/>
              <a:t> </a:t>
            </a:r>
            <a:r>
              <a:rPr lang="fi-FI" dirty="0" err="1" smtClean="0"/>
              <a:t>libr</a:t>
            </a:r>
            <a:r>
              <a:rPr lang="fi-FI" dirty="0" smtClean="0"/>
              <a:t>(</a:t>
            </a:r>
            <a:r>
              <a:rPr lang="fi-FI" dirty="0" err="1" smtClean="0"/>
              <a:t>ipende</a:t>
            </a:r>
            <a:r>
              <a:rPr lang="fi-FI" dirty="0" smtClean="0"/>
              <a:t>) C </a:t>
            </a:r>
            <a:r>
              <a:rPr lang="fi-FI" dirty="0"/>
              <a:t>· </a:t>
            </a:r>
            <a:r>
              <a:rPr lang="fi-FI" dirty="0" err="1"/>
              <a:t>I</a:t>
            </a:r>
            <a:r>
              <a:rPr lang="fi-FI" dirty="0" err="1" smtClean="0"/>
              <a:t>ulió</a:t>
            </a:r>
            <a:r>
              <a:rPr lang="fi-FI" dirty="0" smtClean="0"/>
              <a:t> </a:t>
            </a:r>
            <a:r>
              <a:rPr lang="fi-FI" dirty="0" err="1" smtClean="0"/>
              <a:t>Prisc</a:t>
            </a:r>
            <a:r>
              <a:rPr lang="fi-FI" dirty="0" smtClean="0"/>
              <a:t>[o</a:t>
            </a:r>
            <a:endParaRPr lang="fi-FI" dirty="0"/>
          </a:p>
          <a:p>
            <a:r>
              <a:rPr lang="fi-FI" dirty="0"/>
              <a:t>13 [	</a:t>
            </a:r>
            <a:r>
              <a:rPr lang="fi-FI" dirty="0" smtClean="0"/>
              <a:t>]u .</a:t>
            </a:r>
            <a:endParaRPr lang="fi-FI" dirty="0"/>
          </a:p>
          <a:p>
            <a:r>
              <a:rPr lang="fi-FI" dirty="0"/>
              <a:t>14 [		</a:t>
            </a:r>
            <a:r>
              <a:rPr lang="fi-FI" dirty="0" smtClean="0"/>
              <a:t>]</a:t>
            </a:r>
            <a:r>
              <a:rPr lang="en-GB" dirty="0"/>
              <a:t> p̣</a:t>
            </a:r>
            <a:r>
              <a:rPr lang="fi-FI" dirty="0" smtClean="0"/>
              <a:t> </a:t>
            </a:r>
            <a:r>
              <a:rPr lang="en-US" dirty="0" smtClean="0"/>
              <a:t>· </a:t>
            </a:r>
            <a:r>
              <a:rPr lang="fi-FI" dirty="0" err="1" smtClean="0"/>
              <a:t>aecit</a:t>
            </a:r>
            <a:r>
              <a:rPr lang="fi-FI" dirty="0" smtClean="0"/>
              <a:t>̣ </a:t>
            </a:r>
            <a:r>
              <a:rPr lang="en-US" dirty="0"/>
              <a:t> · </a:t>
            </a:r>
            <a:r>
              <a:rPr lang="fi-FI" dirty="0" smtClean="0"/>
              <a:t>   </a:t>
            </a:r>
            <a:r>
              <a:rPr lang="fi-FI" dirty="0"/>
              <a:t>. . . . </a:t>
            </a:r>
            <a:r>
              <a:rPr lang="en-GB" dirty="0"/>
              <a:t>d</a:t>
            </a:r>
            <a:endParaRPr lang="fi-FI" dirty="0"/>
          </a:p>
          <a:p>
            <a:r>
              <a:rPr lang="fi-FI" dirty="0"/>
              <a:t> 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91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00100"/>
            <a:ext cx="10515600" cy="5376863"/>
          </a:xfrm>
        </p:spPr>
        <p:txBody>
          <a:bodyPr>
            <a:normAutofit/>
          </a:bodyPr>
          <a:lstStyle/>
          <a:p>
            <a:r>
              <a:rPr lang="en-GB" dirty="0"/>
              <a:t>PC671.4-5 </a:t>
            </a:r>
            <a:r>
              <a:rPr lang="en-GB" i="1" dirty="0" smtClean="0"/>
              <a:t>[quod </a:t>
            </a:r>
            <a:r>
              <a:rPr lang="en-GB" i="1" dirty="0" err="1"/>
              <a:t>ni</a:t>
            </a:r>
            <a:r>
              <a:rPr lang="en-GB" i="1" dirty="0"/>
              <a:t> </a:t>
            </a:r>
            <a:r>
              <a:rPr lang="en-GB" i="1" dirty="0" err="1" smtClean="0"/>
              <a:t>ita</a:t>
            </a:r>
            <a:r>
              <a:rPr lang="en-GB" i="1" dirty="0"/>
              <a:t> </a:t>
            </a:r>
            <a:r>
              <a:rPr lang="en-GB" i="1" dirty="0" err="1" smtClean="0"/>
              <a:t>creuerit</a:t>
            </a:r>
            <a:r>
              <a:rPr lang="en-GB" i="1" dirty="0" smtClean="0"/>
              <a:t> </a:t>
            </a:r>
            <a:r>
              <a:rPr lang="en-GB" i="1" dirty="0" err="1"/>
              <a:t>nequ</a:t>
            </a:r>
            <a:r>
              <a:rPr lang="en-GB" i="1" dirty="0"/>
              <a:t>]ẹ </a:t>
            </a:r>
            <a:r>
              <a:rPr lang="en-GB" i="1" dirty="0" err="1">
                <a:solidFill>
                  <a:srgbClr val="7030A0"/>
                </a:solidFill>
              </a:rPr>
              <a:t>adierit</a:t>
            </a:r>
            <a:r>
              <a:rPr lang="en-GB" i="1" dirty="0">
                <a:solidFill>
                  <a:srgbClr val="7030A0"/>
                </a:solidFill>
              </a:rPr>
              <a:t> </a:t>
            </a:r>
            <a:r>
              <a:rPr lang="en-GB" i="1" dirty="0" err="1"/>
              <a:t>exherẹs</a:t>
            </a:r>
            <a:r>
              <a:rPr lang="en-GB" i="1" dirty="0"/>
              <a:t>̣ [</a:t>
            </a:r>
            <a:r>
              <a:rPr lang="en-GB" i="1" dirty="0" err="1"/>
              <a:t>es</a:t>
            </a:r>
            <a:r>
              <a:rPr lang="en-GB" i="1" dirty="0"/>
              <a:t>]t[o</a:t>
            </a:r>
            <a:endParaRPr lang="en-GB" i="1" dirty="0" smtClean="0"/>
          </a:p>
          <a:p>
            <a:r>
              <a:rPr lang="en-GB" dirty="0" smtClean="0"/>
              <a:t>Gaius</a:t>
            </a:r>
            <a:r>
              <a:rPr lang="en-GB" dirty="0"/>
              <a:t>, inst. </a:t>
            </a:r>
            <a:r>
              <a:rPr lang="en-GB" dirty="0" smtClean="0"/>
              <a:t>2.165-166: </a:t>
            </a:r>
            <a:endParaRPr lang="fi-FI" dirty="0"/>
          </a:p>
          <a:p>
            <a:pPr marL="0" indent="0">
              <a:buNone/>
            </a:pPr>
            <a:r>
              <a:rPr lang="en-US" i="1" dirty="0" smtClean="0"/>
              <a:t>Cum </a:t>
            </a:r>
            <a:r>
              <a:rPr lang="en-US" i="1" dirty="0"/>
              <a:t>ergo </a:t>
            </a:r>
            <a:r>
              <a:rPr lang="en-US" i="1" dirty="0" err="1"/>
              <a:t>ita</a:t>
            </a:r>
            <a:r>
              <a:rPr lang="en-US" i="1" dirty="0"/>
              <a:t> scriptum sit: </a:t>
            </a:r>
            <a:r>
              <a:rPr lang="en-US" i="1" dirty="0" err="1"/>
              <a:t>heres</a:t>
            </a:r>
            <a:r>
              <a:rPr lang="en-US" i="1" dirty="0"/>
              <a:t> TITIVS ESTO, </a:t>
            </a:r>
            <a:r>
              <a:rPr lang="en-US" i="1" dirty="0" err="1"/>
              <a:t>adicere</a:t>
            </a:r>
            <a:r>
              <a:rPr lang="en-US" i="1" dirty="0"/>
              <a:t> </a:t>
            </a:r>
            <a:r>
              <a:rPr lang="en-US" i="1" dirty="0" err="1"/>
              <a:t>debemus</a:t>
            </a:r>
            <a:r>
              <a:rPr lang="en-US" i="1" dirty="0"/>
              <a:t>: CERNITO QVE IN CENTVM DIEBVS PROXUMIS, QVIBVS SCIES POTERIS QVE. </a:t>
            </a:r>
            <a:r>
              <a:rPr lang="en-US" i="1" dirty="0">
                <a:solidFill>
                  <a:srgbClr val="7030A0"/>
                </a:solidFill>
              </a:rPr>
              <a:t>QVOD NI ITA CREVERIS, EXHERES </a:t>
            </a:r>
            <a:r>
              <a:rPr lang="en-US" i="1" dirty="0" smtClean="0">
                <a:solidFill>
                  <a:srgbClr val="7030A0"/>
                </a:solidFill>
              </a:rPr>
              <a:t>ESTO</a:t>
            </a:r>
            <a:r>
              <a:rPr lang="en-US" i="1" dirty="0" smtClean="0"/>
              <a:t>.</a:t>
            </a:r>
            <a:r>
              <a:rPr lang="fi-FI" i="1" dirty="0"/>
              <a:t> </a:t>
            </a:r>
            <a:r>
              <a:rPr lang="en-US" i="1" dirty="0" smtClean="0"/>
              <a:t>Et </a:t>
            </a:r>
            <a:r>
              <a:rPr lang="en-US" i="1" dirty="0"/>
              <a:t>qui </a:t>
            </a:r>
            <a:r>
              <a:rPr lang="en-US" i="1" dirty="0" err="1"/>
              <a:t>ita</a:t>
            </a:r>
            <a:r>
              <a:rPr lang="en-US" i="1" dirty="0"/>
              <a:t> </a:t>
            </a:r>
            <a:r>
              <a:rPr lang="en-US" i="1" dirty="0" err="1"/>
              <a:t>heres</a:t>
            </a:r>
            <a:r>
              <a:rPr lang="en-US" i="1" dirty="0"/>
              <a:t> </a:t>
            </a:r>
            <a:r>
              <a:rPr lang="en-US" i="1" dirty="0" err="1"/>
              <a:t>institutus</a:t>
            </a:r>
            <a:r>
              <a:rPr lang="en-US" i="1" dirty="0"/>
              <a:t> </a:t>
            </a:r>
            <a:r>
              <a:rPr lang="en-US" i="1" dirty="0" err="1"/>
              <a:t>est</a:t>
            </a:r>
            <a:r>
              <a:rPr lang="en-US" i="1" dirty="0"/>
              <a:t>, </a:t>
            </a:r>
            <a:r>
              <a:rPr lang="en-US" i="1" dirty="0" err="1"/>
              <a:t>si</a:t>
            </a:r>
            <a:r>
              <a:rPr lang="en-US" i="1" dirty="0"/>
              <a:t> </a:t>
            </a:r>
            <a:r>
              <a:rPr lang="en-US" i="1" dirty="0" err="1"/>
              <a:t>uelit</a:t>
            </a:r>
            <a:r>
              <a:rPr lang="en-US" i="1" dirty="0"/>
              <a:t> </a:t>
            </a:r>
            <a:r>
              <a:rPr lang="en-US" i="1" dirty="0" err="1"/>
              <a:t>heres</a:t>
            </a:r>
            <a:r>
              <a:rPr lang="en-US" i="1" dirty="0"/>
              <a:t> </a:t>
            </a:r>
            <a:r>
              <a:rPr lang="en-US" i="1" dirty="0" err="1"/>
              <a:t>esse</a:t>
            </a:r>
            <a:r>
              <a:rPr lang="en-US" i="1" dirty="0"/>
              <a:t>, </a:t>
            </a:r>
            <a:r>
              <a:rPr lang="en-US" i="1" dirty="0" err="1"/>
              <a:t>debebit</a:t>
            </a:r>
            <a:r>
              <a:rPr lang="en-US" i="1" dirty="0"/>
              <a:t> intra diem </a:t>
            </a:r>
            <a:r>
              <a:rPr lang="en-US" i="1" dirty="0" err="1"/>
              <a:t>cretionis</a:t>
            </a:r>
            <a:r>
              <a:rPr lang="en-US" i="1" dirty="0"/>
              <a:t> </a:t>
            </a:r>
            <a:r>
              <a:rPr lang="en-US" i="1" dirty="0" err="1"/>
              <a:t>cernere</a:t>
            </a:r>
            <a:r>
              <a:rPr lang="en-US" i="1" dirty="0"/>
              <a:t>, id </a:t>
            </a:r>
            <a:r>
              <a:rPr lang="en-US" i="1" dirty="0" err="1"/>
              <a:t>est</a:t>
            </a:r>
            <a:r>
              <a:rPr lang="en-US" i="1" dirty="0"/>
              <a:t> </a:t>
            </a:r>
            <a:r>
              <a:rPr lang="en-US" i="1" dirty="0" err="1"/>
              <a:t>haec</a:t>
            </a:r>
            <a:r>
              <a:rPr lang="en-US" i="1" dirty="0"/>
              <a:t> </a:t>
            </a:r>
            <a:r>
              <a:rPr lang="en-US" i="1" dirty="0" err="1"/>
              <a:t>uerba</a:t>
            </a:r>
            <a:r>
              <a:rPr lang="en-US" i="1" dirty="0"/>
              <a:t> </a:t>
            </a:r>
            <a:r>
              <a:rPr lang="en-US" i="1" dirty="0" err="1"/>
              <a:t>dicere</a:t>
            </a:r>
            <a:r>
              <a:rPr lang="en-US" i="1" dirty="0"/>
              <a:t>: QVOD ME PVBLIVS MEVIVS TESTAMENTO SVO HEREDEM INSTITVIT, </a:t>
            </a:r>
            <a:r>
              <a:rPr lang="en-US" i="1" dirty="0">
                <a:solidFill>
                  <a:srgbClr val="7030A0"/>
                </a:solidFill>
              </a:rPr>
              <a:t>EAM HEREDITATEM ADEO CERNITO QVE</a:t>
            </a:r>
            <a:r>
              <a:rPr lang="en-US" i="1" dirty="0"/>
              <a:t>.</a:t>
            </a:r>
            <a:endParaRPr lang="fi-FI" i="1" dirty="0"/>
          </a:p>
          <a:p>
            <a:r>
              <a:rPr lang="en-GB" dirty="0"/>
              <a:t>R.S.O. Tomlin, </a:t>
            </a:r>
            <a:r>
              <a:rPr lang="en-GB" dirty="0" err="1"/>
              <a:t>Archaeologia</a:t>
            </a:r>
            <a:r>
              <a:rPr lang="en-GB" dirty="0"/>
              <a:t> </a:t>
            </a:r>
            <a:r>
              <a:rPr lang="en-GB" dirty="0" err="1"/>
              <a:t>Cambrensis</a:t>
            </a:r>
            <a:r>
              <a:rPr lang="en-GB" dirty="0"/>
              <a:t> 150 (2001), 143-156 (reprinted in Nowak 2015, 357) l. 12 </a:t>
            </a:r>
            <a:r>
              <a:rPr lang="en-GB" i="1" dirty="0" err="1">
                <a:solidFill>
                  <a:srgbClr val="7030A0"/>
                </a:solidFill>
              </a:rPr>
              <a:t>adito</a:t>
            </a:r>
            <a:r>
              <a:rPr lang="en-GB" i="1" dirty="0">
                <a:solidFill>
                  <a:srgbClr val="7030A0"/>
                </a:solidFill>
              </a:rPr>
              <a:t> </a:t>
            </a:r>
            <a:r>
              <a:rPr lang="en-GB" i="1" dirty="0" err="1">
                <a:solidFill>
                  <a:srgbClr val="7030A0"/>
                </a:solidFill>
              </a:rPr>
              <a:t>ce</a:t>
            </a:r>
            <a:r>
              <a:rPr lang="en-GB" i="1" dirty="0">
                <a:solidFill>
                  <a:srgbClr val="7030A0"/>
                </a:solidFill>
              </a:rPr>
              <a:t>[r]</a:t>
            </a:r>
            <a:r>
              <a:rPr lang="en-GB" i="1" dirty="0" err="1">
                <a:solidFill>
                  <a:srgbClr val="7030A0"/>
                </a:solidFill>
              </a:rPr>
              <a:t>nito</a:t>
            </a:r>
            <a:r>
              <a:rPr lang="en-GB" i="1" dirty="0">
                <a:solidFill>
                  <a:srgbClr val="7030A0"/>
                </a:solidFill>
              </a:rPr>
              <a:t> </a:t>
            </a:r>
            <a:r>
              <a:rPr lang="en-GB" i="1" dirty="0" err="1"/>
              <a:t>hereditatem</a:t>
            </a:r>
            <a:r>
              <a:rPr lang="en-GB" i="1" dirty="0"/>
              <a:t> </a:t>
            </a:r>
            <a:r>
              <a:rPr lang="en-GB" i="1" dirty="0" err="1"/>
              <a:t>meam</a:t>
            </a:r>
            <a:r>
              <a:rPr lang="en-GB" dirty="0"/>
              <a:t>; l. 18-19 </a:t>
            </a:r>
            <a:r>
              <a:rPr lang="en-GB" i="1" dirty="0"/>
              <a:t>[s]</a:t>
            </a:r>
            <a:r>
              <a:rPr lang="en-GB" i="1" dirty="0" err="1"/>
              <a:t>i</a:t>
            </a:r>
            <a:r>
              <a:rPr lang="en-GB" i="1" dirty="0"/>
              <a:t> </a:t>
            </a:r>
            <a:r>
              <a:rPr lang="en-GB" i="1" dirty="0" err="1">
                <a:solidFill>
                  <a:srgbClr val="7030A0"/>
                </a:solidFill>
              </a:rPr>
              <a:t>aditum</a:t>
            </a:r>
            <a:r>
              <a:rPr lang="en-GB" i="1" dirty="0">
                <a:solidFill>
                  <a:srgbClr val="7030A0"/>
                </a:solidFill>
              </a:rPr>
              <a:t> </a:t>
            </a:r>
            <a:r>
              <a:rPr lang="en-GB" i="1" dirty="0" err="1"/>
              <a:t>noluer</a:t>
            </a:r>
            <a:r>
              <a:rPr lang="en-GB" i="1" dirty="0"/>
              <a:t>[is </a:t>
            </a:r>
            <a:r>
              <a:rPr lang="en-GB" i="1" dirty="0" err="1"/>
              <a:t>exher</a:t>
            </a:r>
            <a:r>
              <a:rPr lang="en-GB" i="1" dirty="0"/>
              <a:t>]</a:t>
            </a:r>
            <a:r>
              <a:rPr lang="en-GB" i="1" dirty="0" err="1"/>
              <a:t>es</a:t>
            </a:r>
            <a:r>
              <a:rPr lang="en-GB" i="1" dirty="0"/>
              <a:t> </a:t>
            </a:r>
            <a:r>
              <a:rPr lang="en-GB" i="1" dirty="0" err="1"/>
              <a:t>esto</a:t>
            </a:r>
            <a:endParaRPr lang="en-GB" i="1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1493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61317" cy="685799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2800" y="261937"/>
            <a:ext cx="7035800" cy="6527800"/>
          </a:xfrm>
        </p:spPr>
        <p:txBody>
          <a:bodyPr>
            <a:normAutofit/>
          </a:bodyPr>
          <a:lstStyle/>
          <a:p>
            <a:r>
              <a:rPr lang="fi-FI" dirty="0"/>
              <a:t>P. Carlsberg 671, </a:t>
            </a:r>
            <a:r>
              <a:rPr lang="fi-FI" dirty="0" err="1"/>
              <a:t>recto</a:t>
            </a:r>
            <a:r>
              <a:rPr lang="fi-FI" dirty="0"/>
              <a:t>, </a:t>
            </a:r>
            <a:r>
              <a:rPr lang="fi-FI" dirty="0" err="1"/>
              <a:t>fragment</a:t>
            </a:r>
            <a:r>
              <a:rPr lang="fi-FI" dirty="0"/>
              <a:t> A + </a:t>
            </a:r>
            <a:r>
              <a:rPr lang="fi-FI" dirty="0" err="1"/>
              <a:t>Pap</a:t>
            </a:r>
            <a:r>
              <a:rPr lang="fi-FI" dirty="0"/>
              <a:t>. Berlin P. P 14470 b </a:t>
            </a:r>
            <a:endParaRPr lang="fi-FI" dirty="0" smtClean="0"/>
          </a:p>
          <a:p>
            <a:endParaRPr lang="fi-FI" dirty="0"/>
          </a:p>
          <a:p>
            <a:r>
              <a:rPr lang="en-GB" dirty="0" smtClean="0"/>
              <a:t>1 [  </a:t>
            </a:r>
            <a:r>
              <a:rPr lang="en-GB" dirty="0" err="1" smtClean="0"/>
              <a:t>testamentum</a:t>
            </a:r>
            <a:r>
              <a:rPr lang="en-GB" dirty="0" smtClean="0"/>
              <a:t> </a:t>
            </a:r>
            <a:r>
              <a:rPr lang="en-GB" dirty="0" err="1" smtClean="0"/>
              <a:t>fec</a:t>
            </a:r>
            <a:r>
              <a:rPr lang="en-GB" dirty="0" smtClean="0"/>
              <a:t>]</a:t>
            </a:r>
            <a:r>
              <a:rPr lang="en-GB" dirty="0" err="1" smtClean="0"/>
              <a:t>ịt</a:t>
            </a:r>
            <a:r>
              <a:rPr lang="en-GB" dirty="0" smtClean="0"/>
              <a:t>			</a:t>
            </a:r>
            <a:endParaRPr lang="fi-FI" dirty="0" smtClean="0"/>
          </a:p>
          <a:p>
            <a:r>
              <a:rPr lang="fi-FI" dirty="0" smtClean="0"/>
              <a:t>2 [	       ]</a:t>
            </a:r>
            <a:r>
              <a:rPr lang="fi-FI" dirty="0" err="1" smtClean="0"/>
              <a:t>caris`si´mus</a:t>
            </a:r>
            <a:r>
              <a:rPr lang="fi-FI" dirty="0" smtClean="0"/>
              <a:t> </a:t>
            </a:r>
            <a:r>
              <a:rPr lang="fi-FI" dirty="0" err="1" smtClean="0"/>
              <a:t>atque</a:t>
            </a:r>
            <a:r>
              <a:rPr lang="fi-FI" dirty="0" smtClean="0"/>
              <a:t> </a:t>
            </a:r>
            <a:r>
              <a:rPr lang="fi-FI" dirty="0" err="1" smtClean="0"/>
              <a:t>fideli</a:t>
            </a:r>
            <a:r>
              <a:rPr lang="fi-FI" dirty="0" smtClean="0"/>
              <a:t>[</a:t>
            </a:r>
            <a:r>
              <a:rPr lang="fi-FI" dirty="0" err="1" smtClean="0"/>
              <a:t>ssimus</a:t>
            </a:r>
            <a:r>
              <a:rPr lang="fi-FI" dirty="0" smtClean="0"/>
              <a:t> </a:t>
            </a:r>
            <a:r>
              <a:rPr lang="fi-FI" dirty="0" err="1" smtClean="0"/>
              <a:t>mihi</a:t>
            </a:r>
            <a:r>
              <a:rPr lang="fi-FI" dirty="0" smtClean="0"/>
              <a:t> </a:t>
            </a:r>
            <a:r>
              <a:rPr lang="fi-FI" dirty="0" err="1" smtClean="0"/>
              <a:t>heres</a:t>
            </a:r>
            <a:r>
              <a:rPr lang="fi-FI" dirty="0" smtClean="0"/>
              <a:t> esto]</a:t>
            </a:r>
          </a:p>
          <a:p>
            <a:r>
              <a:rPr lang="en-GB" dirty="0" smtClean="0"/>
              <a:t>3 [</a:t>
            </a:r>
            <a:r>
              <a:rPr lang="en-GB" dirty="0" err="1" smtClean="0"/>
              <a:t>ceteri</a:t>
            </a:r>
            <a:r>
              <a:rPr lang="en-GB" dirty="0" smtClean="0"/>
              <a:t> </a:t>
            </a:r>
            <a:r>
              <a:rPr lang="en-GB" dirty="0" err="1" smtClean="0"/>
              <a:t>omnes</a:t>
            </a:r>
            <a:r>
              <a:rPr lang="en-GB" dirty="0" smtClean="0"/>
              <a:t> </a:t>
            </a:r>
            <a:r>
              <a:rPr lang="en-GB" dirty="0" err="1" smtClean="0"/>
              <a:t>exh</a:t>
            </a:r>
            <a:r>
              <a:rPr lang="en-GB" dirty="0" smtClean="0"/>
              <a:t>]</a:t>
            </a:r>
            <a:r>
              <a:rPr lang="en-GB" dirty="0" err="1" smtClean="0"/>
              <a:t>ẹṛedes</a:t>
            </a:r>
            <a:r>
              <a:rPr lang="en-GB" dirty="0" smtClean="0"/>
              <a:t> </a:t>
            </a:r>
            <a:r>
              <a:rPr lang="en-GB" dirty="0" err="1" smtClean="0"/>
              <a:t>sunto</a:t>
            </a:r>
            <a:r>
              <a:rPr lang="en-GB" dirty="0" smtClean="0"/>
              <a:t> </a:t>
            </a:r>
            <a:r>
              <a:rPr lang="en-GB" dirty="0" err="1" smtClean="0"/>
              <a:t>cernịt</a:t>
            </a:r>
            <a:r>
              <a:rPr lang="en-GB" dirty="0" smtClean="0"/>
              <a:t>̣[</a:t>
            </a:r>
            <a:r>
              <a:rPr lang="en-GB" dirty="0" err="1" smtClean="0"/>
              <a:t>oque</a:t>
            </a:r>
            <a:r>
              <a:rPr lang="en-GB" dirty="0" smtClean="0"/>
              <a:t> </a:t>
            </a:r>
            <a:r>
              <a:rPr lang="en-GB" dirty="0" err="1" smtClean="0"/>
              <a:t>hereditatem</a:t>
            </a:r>
            <a:r>
              <a:rPr lang="en-GB" dirty="0" smtClean="0"/>
              <a:t> </a:t>
            </a:r>
            <a:r>
              <a:rPr lang="en-GB" dirty="0" err="1" smtClean="0"/>
              <a:t>meam</a:t>
            </a:r>
            <a:r>
              <a:rPr lang="en-GB" dirty="0" smtClean="0"/>
              <a:t>]</a:t>
            </a:r>
            <a:endParaRPr lang="fi-FI" dirty="0" smtClean="0"/>
          </a:p>
          <a:p>
            <a:r>
              <a:rPr lang="en-GB" dirty="0" smtClean="0"/>
              <a:t>4 [in </a:t>
            </a:r>
            <a:r>
              <a:rPr lang="en-GB" dirty="0" err="1" smtClean="0"/>
              <a:t>diebus</a:t>
            </a:r>
            <a:r>
              <a:rPr lang="en-GB" dirty="0" smtClean="0"/>
              <a:t> C pro]x(</a:t>
            </a:r>
            <a:r>
              <a:rPr lang="en-GB" dirty="0" err="1" smtClean="0"/>
              <a:t>imis</a:t>
            </a:r>
            <a:r>
              <a:rPr lang="en-GB" dirty="0" smtClean="0"/>
              <a:t>) </a:t>
            </a:r>
            <a:r>
              <a:rPr lang="en-GB" dirty="0" err="1" smtClean="0"/>
              <a:t>quibụs</a:t>
            </a:r>
            <a:r>
              <a:rPr lang="en-GB" dirty="0" smtClean="0"/>
              <a:t> </a:t>
            </a:r>
            <a:r>
              <a:rPr lang="en-GB" dirty="0" err="1" smtClean="0"/>
              <a:t>scịet</a:t>
            </a:r>
            <a:r>
              <a:rPr lang="en-GB" dirty="0" smtClean="0"/>
              <a:t> </a:t>
            </a:r>
            <a:r>
              <a:rPr lang="en-GB" dirty="0" err="1" smtClean="0"/>
              <a:t>pọt</a:t>
            </a:r>
            <a:r>
              <a:rPr lang="en-GB" dirty="0" smtClean="0"/>
              <a:t>̣[</a:t>
            </a:r>
            <a:r>
              <a:rPr lang="en-GB" dirty="0" err="1" smtClean="0"/>
              <a:t>eritque</a:t>
            </a:r>
            <a:r>
              <a:rPr lang="en-GB" dirty="0" smtClean="0"/>
              <a:t> </a:t>
            </a:r>
            <a:r>
              <a:rPr lang="en-GB" dirty="0" err="1" smtClean="0"/>
              <a:t>testari</a:t>
            </a:r>
            <a:r>
              <a:rPr lang="en-GB" dirty="0" smtClean="0"/>
              <a:t> quod </a:t>
            </a:r>
            <a:r>
              <a:rPr lang="en-GB" dirty="0" err="1" smtClean="0"/>
              <a:t>ni</a:t>
            </a:r>
            <a:r>
              <a:rPr lang="en-GB" dirty="0" smtClean="0"/>
              <a:t> </a:t>
            </a:r>
            <a:r>
              <a:rPr lang="en-GB" dirty="0" err="1" smtClean="0"/>
              <a:t>ita</a:t>
            </a:r>
            <a:r>
              <a:rPr lang="en-GB" dirty="0" smtClean="0"/>
              <a:t>]</a:t>
            </a:r>
            <a:endParaRPr lang="fi-FI" dirty="0" smtClean="0"/>
          </a:p>
          <a:p>
            <a:r>
              <a:rPr lang="en-GB" dirty="0" smtClean="0"/>
              <a:t>5 [</a:t>
            </a:r>
            <a:r>
              <a:rPr lang="en-GB" dirty="0" err="1" smtClean="0"/>
              <a:t>creuerit</a:t>
            </a:r>
            <a:r>
              <a:rPr lang="en-GB" dirty="0" smtClean="0"/>
              <a:t> </a:t>
            </a:r>
            <a:r>
              <a:rPr lang="en-GB" dirty="0" err="1" smtClean="0"/>
              <a:t>nequ</a:t>
            </a:r>
            <a:r>
              <a:rPr lang="en-GB" dirty="0" smtClean="0"/>
              <a:t>]ẹ </a:t>
            </a:r>
            <a:r>
              <a:rPr lang="en-GB" dirty="0" err="1" smtClean="0"/>
              <a:t>adierit</a:t>
            </a:r>
            <a:r>
              <a:rPr lang="en-GB" dirty="0" smtClean="0"/>
              <a:t> </a:t>
            </a:r>
            <a:r>
              <a:rPr lang="en-GB" dirty="0" err="1" smtClean="0"/>
              <a:t>exherẹs</a:t>
            </a:r>
            <a:r>
              <a:rPr lang="en-GB" dirty="0" smtClean="0"/>
              <a:t>̣ [</a:t>
            </a:r>
            <a:r>
              <a:rPr lang="en-GB" dirty="0" err="1" smtClean="0"/>
              <a:t>es</a:t>
            </a:r>
            <a:r>
              <a:rPr lang="en-GB" dirty="0" smtClean="0"/>
              <a:t>]t[o tum 		]</a:t>
            </a:r>
            <a:endParaRPr lang="fi-FI" dirty="0" smtClean="0"/>
          </a:p>
          <a:p>
            <a:r>
              <a:rPr lang="en-GB" dirty="0" smtClean="0"/>
              <a:t>6 [      </a:t>
            </a:r>
            <a:r>
              <a:rPr lang="en-GB" dirty="0" err="1" smtClean="0"/>
              <a:t>mihi</a:t>
            </a:r>
            <a:r>
              <a:rPr lang="en-GB" dirty="0" smtClean="0"/>
              <a:t> </a:t>
            </a:r>
            <a:r>
              <a:rPr lang="en-GB" dirty="0" err="1" smtClean="0"/>
              <a:t>heres</a:t>
            </a:r>
            <a:r>
              <a:rPr lang="en-GB" dirty="0" smtClean="0"/>
              <a:t>] </a:t>
            </a:r>
            <a:r>
              <a:rPr lang="en-GB" dirty="0" err="1" smtClean="0"/>
              <a:t>esto</a:t>
            </a:r>
            <a:r>
              <a:rPr lang="en-GB" dirty="0" smtClean="0"/>
              <a:t> </a:t>
            </a:r>
            <a:r>
              <a:rPr lang="en-GB" dirty="0" err="1" smtClean="0"/>
              <a:t>ceteri</a:t>
            </a:r>
            <a:r>
              <a:rPr lang="en-GB" dirty="0" smtClean="0"/>
              <a:t> </a:t>
            </a:r>
            <a:r>
              <a:rPr lang="en-GB" dirty="0" err="1" smtClean="0"/>
              <a:t>omnes</a:t>
            </a:r>
            <a:r>
              <a:rPr lang="en-GB" dirty="0" smtClean="0"/>
              <a:t> </a:t>
            </a:r>
            <a:r>
              <a:rPr lang="en-GB" dirty="0" err="1" smtClean="0"/>
              <a:t>ẹx</a:t>
            </a:r>
            <a:r>
              <a:rPr lang="en-GB" dirty="0" smtClean="0"/>
              <a:t>̣[</a:t>
            </a:r>
            <a:r>
              <a:rPr lang="en-GB" dirty="0" err="1" smtClean="0"/>
              <a:t>heredes</a:t>
            </a:r>
            <a:r>
              <a:rPr lang="en-GB" dirty="0" smtClean="0"/>
              <a:t> </a:t>
            </a:r>
            <a:r>
              <a:rPr lang="en-GB" dirty="0" err="1" smtClean="0"/>
              <a:t>sunto</a:t>
            </a:r>
            <a:r>
              <a:rPr lang="en-GB" dirty="0" smtClean="0"/>
              <a:t> </a:t>
            </a:r>
            <a:r>
              <a:rPr lang="en-GB" dirty="0" err="1" smtClean="0"/>
              <a:t>cernitoque</a:t>
            </a:r>
            <a:r>
              <a:rPr lang="en-GB" dirty="0" smtClean="0"/>
              <a:t>]</a:t>
            </a:r>
            <a:endParaRPr lang="fi-FI" dirty="0" smtClean="0"/>
          </a:p>
          <a:p>
            <a:r>
              <a:rPr lang="en-GB" dirty="0" smtClean="0"/>
              <a:t>7 [</a:t>
            </a:r>
            <a:r>
              <a:rPr lang="en-GB" dirty="0" err="1" smtClean="0"/>
              <a:t>hereditatem</a:t>
            </a:r>
            <a:r>
              <a:rPr lang="en-GB" dirty="0" smtClean="0"/>
              <a:t>] </a:t>
            </a:r>
            <a:r>
              <a:rPr lang="en-GB" dirty="0" err="1" smtClean="0"/>
              <a:t>ṃeam</a:t>
            </a:r>
            <a:r>
              <a:rPr lang="en-GB" dirty="0" smtClean="0"/>
              <a:t> in </a:t>
            </a:r>
            <a:r>
              <a:rPr lang="en-GB" dirty="0" err="1" smtClean="0"/>
              <a:t>diebus</a:t>
            </a:r>
            <a:r>
              <a:rPr lang="en-GB" dirty="0" smtClean="0"/>
              <a:t> LX p̣[</a:t>
            </a:r>
            <a:r>
              <a:rPr lang="en-GB" dirty="0" err="1" smtClean="0"/>
              <a:t>roximis</a:t>
            </a:r>
            <a:r>
              <a:rPr lang="en-GB" dirty="0" smtClean="0"/>
              <a:t>		]</a:t>
            </a:r>
            <a:endParaRPr lang="fi-FI" dirty="0" smtClean="0"/>
          </a:p>
          <a:p>
            <a:r>
              <a:rPr lang="fi-FI" dirty="0" smtClean="0"/>
              <a:t>8 [	</a:t>
            </a:r>
            <a:r>
              <a:rPr lang="fi-FI" dirty="0" err="1" smtClean="0"/>
              <a:t>sepelir</a:t>
            </a:r>
            <a:r>
              <a:rPr lang="fi-FI" dirty="0" smtClean="0"/>
              <a:t>]</a:t>
            </a:r>
            <a:r>
              <a:rPr lang="fi-FI" dirty="0" err="1" smtClean="0"/>
              <a:t>ịque</a:t>
            </a:r>
            <a:r>
              <a:rPr lang="fi-FI" dirty="0" smtClean="0"/>
              <a:t> me </a:t>
            </a:r>
            <a:r>
              <a:rPr lang="fi-FI" dirty="0" err="1"/>
              <a:t>u</a:t>
            </a:r>
            <a:r>
              <a:rPr lang="fi-FI" dirty="0" err="1" smtClean="0"/>
              <a:t>olo</a:t>
            </a:r>
            <a:r>
              <a:rPr lang="fi-FI" dirty="0" smtClean="0"/>
              <a:t> </a:t>
            </a:r>
            <a:r>
              <a:rPr lang="fi-FI" dirty="0" err="1" smtClean="0">
                <a:solidFill>
                  <a:srgbClr val="7030A0"/>
                </a:solidFill>
              </a:rPr>
              <a:t>cura</a:t>
            </a:r>
            <a:r>
              <a:rPr lang="fi-FI" dirty="0" smtClean="0">
                <a:solidFill>
                  <a:srgbClr val="7030A0"/>
                </a:solidFill>
              </a:rPr>
              <a:t> et </a:t>
            </a:r>
            <a:r>
              <a:rPr lang="fi-FI" dirty="0" err="1" smtClean="0">
                <a:solidFill>
                  <a:srgbClr val="7030A0"/>
                </a:solidFill>
              </a:rPr>
              <a:t>pieta</a:t>
            </a:r>
            <a:r>
              <a:rPr lang="fi-FI" dirty="0" smtClean="0">
                <a:solidFill>
                  <a:srgbClr val="7030A0"/>
                </a:solidFill>
              </a:rPr>
              <a:t>̣[te</a:t>
            </a:r>
            <a:r>
              <a:rPr lang="fi-FI" dirty="0" smtClean="0"/>
              <a:t>	]</a:t>
            </a:r>
          </a:p>
          <a:p>
            <a:r>
              <a:rPr lang="fi-FI" dirty="0" smtClean="0"/>
              <a:t>9 [	]</a:t>
            </a:r>
            <a:r>
              <a:rPr lang="fi-FI" dirty="0" err="1"/>
              <a:t>u</a:t>
            </a:r>
            <a:r>
              <a:rPr lang="fi-FI" dirty="0" err="1" smtClean="0"/>
              <a:t>idebiturq</a:t>
            </a:r>
            <a:r>
              <a:rPr lang="fi-FI" dirty="0" smtClean="0"/>
              <a:t>[u]ẹ </a:t>
            </a:r>
            <a:r>
              <a:rPr lang="fi-FI" dirty="0" err="1" smtClean="0"/>
              <a:t>qui</a:t>
            </a:r>
            <a:r>
              <a:rPr lang="fi-FI" dirty="0" smtClean="0"/>
              <a:t> </a:t>
            </a:r>
            <a:r>
              <a:rPr lang="fi-FI" dirty="0" err="1" smtClean="0"/>
              <a:t>feci</a:t>
            </a:r>
            <a:r>
              <a:rPr lang="fi-FI" dirty="0" smtClean="0"/>
              <a:t>[t?</a:t>
            </a:r>
          </a:p>
          <a:p>
            <a:r>
              <a:rPr lang="en-US" dirty="0" smtClean="0"/>
              <a:t>10 </a:t>
            </a:r>
            <a:r>
              <a:rPr lang="en-US" dirty="0"/>
              <a:t>[	]</a:t>
            </a:r>
            <a:r>
              <a:rPr lang="en-US" dirty="0" err="1"/>
              <a:t>ṭti</a:t>
            </a:r>
            <a:r>
              <a:rPr lang="en-US" dirty="0"/>
              <a:t> me . </a:t>
            </a:r>
            <a:r>
              <a:rPr lang="en-US" dirty="0" err="1" smtClean="0"/>
              <a:t>ciuṃeụm</a:t>
            </a:r>
            <a:r>
              <a:rPr lang="en-US" dirty="0" smtClean="0"/>
              <a:t>̣  </a:t>
            </a:r>
            <a:r>
              <a:rPr lang="en-US" dirty="0"/>
              <a:t>ho . [			]</a:t>
            </a:r>
            <a:endParaRPr lang="fi-FI" dirty="0"/>
          </a:p>
          <a:p>
            <a:r>
              <a:rPr lang="en-US" dirty="0"/>
              <a:t>11 [	</a:t>
            </a:r>
            <a:r>
              <a:rPr lang="en-US" dirty="0" smtClean="0"/>
              <a:t>d(</a:t>
            </a:r>
            <a:r>
              <a:rPr lang="en-US" dirty="0" err="1" smtClean="0"/>
              <a:t>olus</a:t>
            </a:r>
            <a:r>
              <a:rPr lang="en-US" dirty="0" smtClean="0"/>
              <a:t>) · ]ṃ(</a:t>
            </a:r>
            <a:r>
              <a:rPr lang="en-US" dirty="0" err="1" smtClean="0"/>
              <a:t>alus</a:t>
            </a:r>
            <a:r>
              <a:rPr lang="en-US" dirty="0" smtClean="0"/>
              <a:t>) </a:t>
            </a:r>
            <a:r>
              <a:rPr lang="en-US" dirty="0"/>
              <a:t>· ab e(</a:t>
            </a:r>
            <a:r>
              <a:rPr lang="en-US" dirty="0" err="1"/>
              <a:t>sto</a:t>
            </a:r>
            <a:r>
              <a:rPr lang="en-US" dirty="0"/>
              <a:t>) · f(</a:t>
            </a:r>
            <a:r>
              <a:rPr lang="en-US" dirty="0" err="1"/>
              <a:t>amiliam</a:t>
            </a:r>
            <a:r>
              <a:rPr lang="en-US" dirty="0"/>
              <a:t>) · p(</a:t>
            </a:r>
            <a:r>
              <a:rPr lang="en-US" dirty="0" err="1"/>
              <a:t>ecuniam</a:t>
            </a:r>
            <a:r>
              <a:rPr lang="en-US" dirty="0"/>
              <a:t>) · q(</a:t>
            </a:r>
            <a:r>
              <a:rPr lang="en-US" dirty="0" err="1"/>
              <a:t>ue</a:t>
            </a:r>
            <a:r>
              <a:rPr lang="en-US" dirty="0"/>
              <a:t>) </a:t>
            </a:r>
            <a:r>
              <a:rPr lang="en-US" dirty="0" smtClean="0"/>
              <a:t>·[t f c e f]</a:t>
            </a:r>
            <a:endParaRPr lang="en-US" dirty="0"/>
          </a:p>
          <a:p>
            <a:r>
              <a:rPr lang="fi-FI" dirty="0" smtClean="0"/>
              <a:t>12 </a:t>
            </a:r>
            <a:r>
              <a:rPr lang="fi-FI" dirty="0"/>
              <a:t>[	</a:t>
            </a:r>
            <a:r>
              <a:rPr lang="fi-FI" dirty="0" smtClean="0"/>
              <a:t>]</a:t>
            </a:r>
            <a:r>
              <a:rPr lang="en-US" dirty="0"/>
              <a:t> </a:t>
            </a:r>
            <a:r>
              <a:rPr lang="en-US" dirty="0" smtClean="0"/>
              <a:t>.  </a:t>
            </a:r>
            <a:r>
              <a:rPr lang="en-US" dirty="0"/>
              <a:t>· </a:t>
            </a:r>
            <a:r>
              <a:rPr lang="en-US" dirty="0" err="1" smtClean="0"/>
              <a:t>i</a:t>
            </a:r>
            <a:r>
              <a:rPr lang="fi-FI" dirty="0" smtClean="0"/>
              <a:t> </a:t>
            </a:r>
            <a:r>
              <a:rPr lang="fi-FI" dirty="0" err="1" smtClean="0"/>
              <a:t>libr</a:t>
            </a:r>
            <a:r>
              <a:rPr lang="fi-FI" dirty="0" smtClean="0"/>
              <a:t>(</a:t>
            </a:r>
            <a:r>
              <a:rPr lang="fi-FI" dirty="0" err="1" smtClean="0"/>
              <a:t>ipende</a:t>
            </a:r>
            <a:r>
              <a:rPr lang="fi-FI" dirty="0" smtClean="0"/>
              <a:t>) C </a:t>
            </a:r>
            <a:r>
              <a:rPr lang="fi-FI" dirty="0"/>
              <a:t>· </a:t>
            </a:r>
            <a:r>
              <a:rPr lang="fi-FI" dirty="0" err="1"/>
              <a:t>I</a:t>
            </a:r>
            <a:r>
              <a:rPr lang="fi-FI" dirty="0" err="1" smtClean="0"/>
              <a:t>ulió</a:t>
            </a:r>
            <a:r>
              <a:rPr lang="fi-FI" dirty="0" smtClean="0"/>
              <a:t> </a:t>
            </a:r>
            <a:r>
              <a:rPr lang="fi-FI" dirty="0" err="1" smtClean="0"/>
              <a:t>Prisc</a:t>
            </a:r>
            <a:r>
              <a:rPr lang="fi-FI" dirty="0" smtClean="0"/>
              <a:t>[o</a:t>
            </a:r>
            <a:endParaRPr lang="fi-FI" dirty="0"/>
          </a:p>
          <a:p>
            <a:r>
              <a:rPr lang="fi-FI" dirty="0"/>
              <a:t>13 [	</a:t>
            </a:r>
            <a:r>
              <a:rPr lang="fi-FI" dirty="0" smtClean="0"/>
              <a:t>]u .</a:t>
            </a:r>
            <a:endParaRPr lang="fi-FI" dirty="0"/>
          </a:p>
          <a:p>
            <a:r>
              <a:rPr lang="fi-FI" dirty="0"/>
              <a:t>14 [		</a:t>
            </a:r>
            <a:r>
              <a:rPr lang="fi-FI" dirty="0" smtClean="0"/>
              <a:t>]</a:t>
            </a:r>
            <a:r>
              <a:rPr lang="en-GB" dirty="0"/>
              <a:t> p̣</a:t>
            </a:r>
            <a:r>
              <a:rPr lang="fi-FI" dirty="0" smtClean="0"/>
              <a:t> </a:t>
            </a:r>
            <a:r>
              <a:rPr lang="en-US" dirty="0" smtClean="0"/>
              <a:t>· </a:t>
            </a:r>
            <a:r>
              <a:rPr lang="fi-FI" dirty="0" err="1" smtClean="0"/>
              <a:t>aecit</a:t>
            </a:r>
            <a:r>
              <a:rPr lang="fi-FI" dirty="0" smtClean="0"/>
              <a:t>̣ </a:t>
            </a:r>
            <a:r>
              <a:rPr lang="en-US" dirty="0"/>
              <a:t> · </a:t>
            </a:r>
            <a:r>
              <a:rPr lang="fi-FI" dirty="0" smtClean="0"/>
              <a:t>   </a:t>
            </a:r>
            <a:r>
              <a:rPr lang="fi-FI" dirty="0"/>
              <a:t>. . . . </a:t>
            </a:r>
            <a:r>
              <a:rPr lang="en-GB" dirty="0"/>
              <a:t>d</a:t>
            </a:r>
            <a:endParaRPr lang="fi-FI" dirty="0"/>
          </a:p>
          <a:p>
            <a:r>
              <a:rPr lang="fi-FI" dirty="0"/>
              <a:t> 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280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98500"/>
            <a:ext cx="10515600" cy="5478463"/>
          </a:xfrm>
        </p:spPr>
        <p:txBody>
          <a:bodyPr/>
          <a:lstStyle/>
          <a:p>
            <a:r>
              <a:rPr lang="en-US" dirty="0" smtClean="0"/>
              <a:t>PC671.8 </a:t>
            </a:r>
            <a:r>
              <a:rPr lang="fi-FI" i="1" dirty="0" err="1"/>
              <a:t>sepelir</a:t>
            </a:r>
            <a:r>
              <a:rPr lang="fi-FI" i="1" dirty="0"/>
              <a:t>]</a:t>
            </a:r>
            <a:r>
              <a:rPr lang="fi-FI" i="1" dirty="0" err="1"/>
              <a:t>ịque</a:t>
            </a:r>
            <a:r>
              <a:rPr lang="fi-FI" i="1" dirty="0"/>
              <a:t> me </a:t>
            </a:r>
            <a:r>
              <a:rPr lang="fi-FI" i="1" dirty="0" err="1"/>
              <a:t>uolo</a:t>
            </a:r>
            <a:r>
              <a:rPr lang="fi-FI" i="1" dirty="0"/>
              <a:t> </a:t>
            </a:r>
            <a:r>
              <a:rPr lang="fi-FI" i="1" dirty="0" err="1">
                <a:solidFill>
                  <a:srgbClr val="7030A0"/>
                </a:solidFill>
              </a:rPr>
              <a:t>cura</a:t>
            </a:r>
            <a:r>
              <a:rPr lang="fi-FI" i="1" dirty="0">
                <a:solidFill>
                  <a:srgbClr val="7030A0"/>
                </a:solidFill>
              </a:rPr>
              <a:t> et </a:t>
            </a:r>
            <a:r>
              <a:rPr lang="fi-FI" i="1" dirty="0" err="1">
                <a:solidFill>
                  <a:srgbClr val="7030A0"/>
                </a:solidFill>
              </a:rPr>
              <a:t>pieta</a:t>
            </a:r>
            <a:r>
              <a:rPr lang="fi-FI" i="1" dirty="0">
                <a:solidFill>
                  <a:srgbClr val="7030A0"/>
                </a:solidFill>
              </a:rPr>
              <a:t>̣[te</a:t>
            </a:r>
            <a:endParaRPr lang="en-US" i="1" dirty="0" smtClean="0">
              <a:solidFill>
                <a:srgbClr val="7030A0"/>
              </a:solidFill>
            </a:endParaRPr>
          </a:p>
          <a:p>
            <a:r>
              <a:rPr lang="en-US" dirty="0" smtClean="0"/>
              <a:t>BGU </a:t>
            </a:r>
            <a:r>
              <a:rPr lang="en-US" dirty="0"/>
              <a:t>1 326, 2, 1-2 </a:t>
            </a:r>
            <a:r>
              <a:rPr lang="en-US" dirty="0" smtClean="0"/>
              <a:t>(Chr</a:t>
            </a:r>
            <a:r>
              <a:rPr lang="en-US" dirty="0"/>
              <a:t>. Mitt. 316 = FIRA III 50 = TM </a:t>
            </a:r>
            <a:r>
              <a:rPr lang="en-US" dirty="0" smtClean="0"/>
              <a:t>9056; </a:t>
            </a:r>
            <a:r>
              <a:rPr lang="en-US" dirty="0"/>
              <a:t>testament of the veteran C. Longinus Castor, 21. February 194 CE, </a:t>
            </a:r>
            <a:r>
              <a:rPr lang="en-US" dirty="0" err="1"/>
              <a:t>Karanis</a:t>
            </a:r>
            <a:r>
              <a:rPr lang="en-US" dirty="0" smtClean="0"/>
              <a:t>?)</a:t>
            </a:r>
            <a:endParaRPr lang="fi-FI" dirty="0"/>
          </a:p>
          <a:p>
            <a:pPr marL="0" indent="0">
              <a:buNone/>
            </a:pPr>
            <a:r>
              <a:rPr lang="fi-FI" dirty="0" err="1" smtClean="0"/>
              <a:t>ἐκκο</a:t>
            </a:r>
            <a:r>
              <a:rPr lang="en-US" dirty="0"/>
              <a:t>[</a:t>
            </a:r>
            <a:r>
              <a:rPr lang="fi-FI" dirty="0" err="1"/>
              <a:t>μι</a:t>
            </a:r>
            <a:r>
              <a:rPr lang="en-US" dirty="0"/>
              <a:t>]</a:t>
            </a:r>
            <a:r>
              <a:rPr lang="fi-FI" dirty="0" err="1"/>
              <a:t>σθῆν</a:t>
            </a:r>
            <a:r>
              <a:rPr lang="fi-FI" dirty="0"/>
              <a:t>αι περιστ</a:t>
            </a:r>
            <a:r>
              <a:rPr lang="en-US" dirty="0"/>
              <a:t>[</a:t>
            </a:r>
            <a:r>
              <a:rPr lang="fi-FI" dirty="0"/>
              <a:t>αλ</a:t>
            </a:r>
            <a:r>
              <a:rPr lang="en-US" dirty="0"/>
              <a:t>]</a:t>
            </a:r>
            <a:r>
              <a:rPr lang="fi-FI" dirty="0" err="1"/>
              <a:t>ῆν</a:t>
            </a:r>
            <a:r>
              <a:rPr lang="fi-FI" dirty="0"/>
              <a:t>αί τε ἐμαυτὸ</a:t>
            </a:r>
            <a:r>
              <a:rPr lang="en-US" dirty="0"/>
              <a:t>[</a:t>
            </a:r>
            <a:r>
              <a:rPr lang="fi-FI" dirty="0"/>
              <a:t>ν</a:t>
            </a:r>
            <a:r>
              <a:rPr lang="en-US" dirty="0"/>
              <a:t>] </a:t>
            </a:r>
            <a:r>
              <a:rPr lang="fi-FI" dirty="0" err="1"/>
              <a:t>θέλω</a:t>
            </a:r>
            <a:r>
              <a:rPr lang="fi-FI" dirty="0"/>
              <a:t> </a:t>
            </a:r>
            <a:r>
              <a:rPr lang="fi-FI" dirty="0" err="1">
                <a:solidFill>
                  <a:srgbClr val="7030A0"/>
                </a:solidFill>
              </a:rPr>
              <a:t>τῇ</a:t>
            </a:r>
            <a:r>
              <a:rPr lang="fi-FI" dirty="0">
                <a:solidFill>
                  <a:srgbClr val="7030A0"/>
                </a:solidFill>
              </a:rPr>
              <a:t> </a:t>
            </a:r>
            <a:r>
              <a:rPr lang="fi-FI" dirty="0" err="1">
                <a:solidFill>
                  <a:srgbClr val="7030A0"/>
                </a:solidFill>
              </a:rPr>
              <a:t>φροντίδι</a:t>
            </a:r>
            <a:r>
              <a:rPr lang="fi-FI" dirty="0">
                <a:solidFill>
                  <a:srgbClr val="7030A0"/>
                </a:solidFill>
              </a:rPr>
              <a:t> καὶ </a:t>
            </a:r>
            <a:r>
              <a:rPr lang="fi-FI" dirty="0" err="1" smtClean="0">
                <a:solidFill>
                  <a:srgbClr val="7030A0"/>
                </a:solidFill>
              </a:rPr>
              <a:t>εὐσε</a:t>
            </a:r>
            <a:r>
              <a:rPr lang="fi-FI" dirty="0" smtClean="0">
                <a:solidFill>
                  <a:srgbClr val="7030A0"/>
                </a:solidFill>
              </a:rPr>
              <a:t>βείᾳ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fi-FI" dirty="0" err="1" smtClean="0"/>
              <a:t>τῶν</a:t>
            </a:r>
            <a:r>
              <a:rPr lang="en-US" dirty="0" smtClean="0"/>
              <a:t> </a:t>
            </a:r>
            <a:r>
              <a:rPr lang="en-US" dirty="0"/>
              <a:t>[</a:t>
            </a:r>
            <a:r>
              <a:rPr lang="fi-FI" dirty="0"/>
              <a:t>κ</a:t>
            </a:r>
            <a:r>
              <a:rPr lang="en-US" dirty="0"/>
              <a:t>]</a:t>
            </a:r>
            <a:r>
              <a:rPr lang="fi-FI" dirty="0" err="1"/>
              <a:t>ληρονόμων</a:t>
            </a:r>
            <a:r>
              <a:rPr lang="fi-FI" dirty="0"/>
              <a:t> </a:t>
            </a:r>
            <a:r>
              <a:rPr lang="fi-FI" dirty="0" err="1"/>
              <a:t>μου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306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61317" cy="685799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2800" y="261937"/>
            <a:ext cx="7035800" cy="6527800"/>
          </a:xfrm>
        </p:spPr>
        <p:txBody>
          <a:bodyPr>
            <a:normAutofit/>
          </a:bodyPr>
          <a:lstStyle/>
          <a:p>
            <a:r>
              <a:rPr lang="fi-FI" dirty="0"/>
              <a:t>P. Carlsberg 671, </a:t>
            </a:r>
            <a:r>
              <a:rPr lang="fi-FI" dirty="0" err="1"/>
              <a:t>recto</a:t>
            </a:r>
            <a:r>
              <a:rPr lang="fi-FI" dirty="0"/>
              <a:t>, </a:t>
            </a:r>
            <a:r>
              <a:rPr lang="fi-FI" dirty="0" err="1"/>
              <a:t>fragment</a:t>
            </a:r>
            <a:r>
              <a:rPr lang="fi-FI" dirty="0"/>
              <a:t> A + </a:t>
            </a:r>
            <a:r>
              <a:rPr lang="fi-FI" dirty="0" err="1"/>
              <a:t>Pap</a:t>
            </a:r>
            <a:r>
              <a:rPr lang="fi-FI" dirty="0"/>
              <a:t>. Berlin P. P 14470 b </a:t>
            </a:r>
            <a:endParaRPr lang="fi-FI" dirty="0" smtClean="0"/>
          </a:p>
          <a:p>
            <a:endParaRPr lang="fi-FI" dirty="0"/>
          </a:p>
          <a:p>
            <a:r>
              <a:rPr lang="en-GB" dirty="0" smtClean="0"/>
              <a:t>1 [  </a:t>
            </a:r>
            <a:r>
              <a:rPr lang="en-GB" dirty="0" err="1" smtClean="0"/>
              <a:t>testamentum</a:t>
            </a:r>
            <a:r>
              <a:rPr lang="en-GB" dirty="0" smtClean="0"/>
              <a:t> </a:t>
            </a:r>
            <a:r>
              <a:rPr lang="en-GB" dirty="0" err="1" smtClean="0"/>
              <a:t>fec</a:t>
            </a:r>
            <a:r>
              <a:rPr lang="en-GB" dirty="0" smtClean="0"/>
              <a:t>]</a:t>
            </a:r>
            <a:r>
              <a:rPr lang="en-GB" dirty="0" err="1" smtClean="0"/>
              <a:t>ịt</a:t>
            </a:r>
            <a:r>
              <a:rPr lang="en-GB" dirty="0" smtClean="0"/>
              <a:t>			</a:t>
            </a:r>
            <a:endParaRPr lang="fi-FI" dirty="0" smtClean="0"/>
          </a:p>
          <a:p>
            <a:r>
              <a:rPr lang="fi-FI" dirty="0" smtClean="0"/>
              <a:t>2 [	       ]</a:t>
            </a:r>
            <a:r>
              <a:rPr lang="fi-FI" dirty="0" err="1" smtClean="0"/>
              <a:t>caris`si´mus</a:t>
            </a:r>
            <a:r>
              <a:rPr lang="fi-FI" dirty="0" smtClean="0"/>
              <a:t> </a:t>
            </a:r>
            <a:r>
              <a:rPr lang="fi-FI" dirty="0" err="1" smtClean="0"/>
              <a:t>atque</a:t>
            </a:r>
            <a:r>
              <a:rPr lang="fi-FI" dirty="0" smtClean="0"/>
              <a:t> </a:t>
            </a:r>
            <a:r>
              <a:rPr lang="fi-FI" dirty="0" err="1" smtClean="0"/>
              <a:t>fideli</a:t>
            </a:r>
            <a:r>
              <a:rPr lang="fi-FI" dirty="0" smtClean="0"/>
              <a:t>[</a:t>
            </a:r>
            <a:r>
              <a:rPr lang="fi-FI" dirty="0" err="1" smtClean="0"/>
              <a:t>ssimus</a:t>
            </a:r>
            <a:r>
              <a:rPr lang="fi-FI" dirty="0" smtClean="0"/>
              <a:t> </a:t>
            </a:r>
            <a:r>
              <a:rPr lang="fi-FI" dirty="0" err="1" smtClean="0"/>
              <a:t>mihi</a:t>
            </a:r>
            <a:r>
              <a:rPr lang="fi-FI" dirty="0" smtClean="0"/>
              <a:t> </a:t>
            </a:r>
            <a:r>
              <a:rPr lang="fi-FI" dirty="0" err="1" smtClean="0"/>
              <a:t>heres</a:t>
            </a:r>
            <a:r>
              <a:rPr lang="fi-FI" dirty="0" smtClean="0"/>
              <a:t> esto]</a:t>
            </a:r>
          </a:p>
          <a:p>
            <a:r>
              <a:rPr lang="en-GB" dirty="0" smtClean="0"/>
              <a:t>3 [</a:t>
            </a:r>
            <a:r>
              <a:rPr lang="en-GB" dirty="0" err="1" smtClean="0"/>
              <a:t>ceteri</a:t>
            </a:r>
            <a:r>
              <a:rPr lang="en-GB" dirty="0" smtClean="0"/>
              <a:t> </a:t>
            </a:r>
            <a:r>
              <a:rPr lang="en-GB" dirty="0" err="1" smtClean="0"/>
              <a:t>omnes</a:t>
            </a:r>
            <a:r>
              <a:rPr lang="en-GB" dirty="0" smtClean="0"/>
              <a:t> </a:t>
            </a:r>
            <a:r>
              <a:rPr lang="en-GB" dirty="0" err="1" smtClean="0"/>
              <a:t>exh</a:t>
            </a:r>
            <a:r>
              <a:rPr lang="en-GB" dirty="0" smtClean="0"/>
              <a:t>]</a:t>
            </a:r>
            <a:r>
              <a:rPr lang="en-GB" dirty="0" err="1" smtClean="0"/>
              <a:t>ẹṛedes</a:t>
            </a:r>
            <a:r>
              <a:rPr lang="en-GB" dirty="0" smtClean="0"/>
              <a:t> </a:t>
            </a:r>
            <a:r>
              <a:rPr lang="en-GB" dirty="0" err="1" smtClean="0"/>
              <a:t>sunto</a:t>
            </a:r>
            <a:r>
              <a:rPr lang="en-GB" dirty="0" smtClean="0"/>
              <a:t> </a:t>
            </a:r>
            <a:r>
              <a:rPr lang="en-GB" dirty="0" err="1" smtClean="0"/>
              <a:t>cernịt</a:t>
            </a:r>
            <a:r>
              <a:rPr lang="en-GB" dirty="0" smtClean="0"/>
              <a:t>̣[</a:t>
            </a:r>
            <a:r>
              <a:rPr lang="en-GB" dirty="0" err="1" smtClean="0"/>
              <a:t>oque</a:t>
            </a:r>
            <a:r>
              <a:rPr lang="en-GB" dirty="0" smtClean="0"/>
              <a:t> </a:t>
            </a:r>
            <a:r>
              <a:rPr lang="en-GB" dirty="0" err="1" smtClean="0"/>
              <a:t>hereditatem</a:t>
            </a:r>
            <a:r>
              <a:rPr lang="en-GB" dirty="0" smtClean="0"/>
              <a:t> </a:t>
            </a:r>
            <a:r>
              <a:rPr lang="en-GB" dirty="0" err="1" smtClean="0"/>
              <a:t>meam</a:t>
            </a:r>
            <a:r>
              <a:rPr lang="en-GB" dirty="0" smtClean="0"/>
              <a:t>]</a:t>
            </a:r>
            <a:endParaRPr lang="fi-FI" dirty="0" smtClean="0"/>
          </a:p>
          <a:p>
            <a:r>
              <a:rPr lang="en-GB" dirty="0" smtClean="0"/>
              <a:t>4 [in </a:t>
            </a:r>
            <a:r>
              <a:rPr lang="en-GB" dirty="0" err="1" smtClean="0"/>
              <a:t>diebus</a:t>
            </a:r>
            <a:r>
              <a:rPr lang="en-GB" dirty="0" smtClean="0"/>
              <a:t> C pro]x(</a:t>
            </a:r>
            <a:r>
              <a:rPr lang="en-GB" dirty="0" err="1" smtClean="0"/>
              <a:t>imis</a:t>
            </a:r>
            <a:r>
              <a:rPr lang="en-GB" dirty="0" smtClean="0"/>
              <a:t>) </a:t>
            </a:r>
            <a:r>
              <a:rPr lang="en-GB" dirty="0" err="1" smtClean="0"/>
              <a:t>quibụs</a:t>
            </a:r>
            <a:r>
              <a:rPr lang="en-GB" dirty="0" smtClean="0"/>
              <a:t> </a:t>
            </a:r>
            <a:r>
              <a:rPr lang="en-GB" dirty="0" err="1" smtClean="0"/>
              <a:t>scịet</a:t>
            </a:r>
            <a:r>
              <a:rPr lang="en-GB" dirty="0" smtClean="0"/>
              <a:t> </a:t>
            </a:r>
            <a:r>
              <a:rPr lang="en-GB" dirty="0" err="1" smtClean="0"/>
              <a:t>pọt</a:t>
            </a:r>
            <a:r>
              <a:rPr lang="en-GB" dirty="0" smtClean="0"/>
              <a:t>̣[</a:t>
            </a:r>
            <a:r>
              <a:rPr lang="en-GB" dirty="0" err="1" smtClean="0"/>
              <a:t>eritque</a:t>
            </a:r>
            <a:r>
              <a:rPr lang="en-GB" dirty="0" smtClean="0"/>
              <a:t> </a:t>
            </a:r>
            <a:r>
              <a:rPr lang="en-GB" dirty="0" err="1" smtClean="0"/>
              <a:t>testari</a:t>
            </a:r>
            <a:r>
              <a:rPr lang="en-GB" dirty="0" smtClean="0"/>
              <a:t> quod </a:t>
            </a:r>
            <a:r>
              <a:rPr lang="en-GB" dirty="0" err="1" smtClean="0"/>
              <a:t>ni</a:t>
            </a:r>
            <a:r>
              <a:rPr lang="en-GB" dirty="0" smtClean="0"/>
              <a:t> </a:t>
            </a:r>
            <a:r>
              <a:rPr lang="en-GB" dirty="0" err="1" smtClean="0"/>
              <a:t>ita</a:t>
            </a:r>
            <a:r>
              <a:rPr lang="en-GB" dirty="0" smtClean="0"/>
              <a:t>]</a:t>
            </a:r>
            <a:endParaRPr lang="fi-FI" dirty="0" smtClean="0"/>
          </a:p>
          <a:p>
            <a:r>
              <a:rPr lang="en-GB" dirty="0" smtClean="0"/>
              <a:t>5 [</a:t>
            </a:r>
            <a:r>
              <a:rPr lang="en-GB" dirty="0" err="1" smtClean="0"/>
              <a:t>creuerit</a:t>
            </a:r>
            <a:r>
              <a:rPr lang="en-GB" dirty="0" smtClean="0"/>
              <a:t> </a:t>
            </a:r>
            <a:r>
              <a:rPr lang="en-GB" dirty="0" err="1" smtClean="0"/>
              <a:t>nequ</a:t>
            </a:r>
            <a:r>
              <a:rPr lang="en-GB" dirty="0" smtClean="0"/>
              <a:t>]ẹ </a:t>
            </a:r>
            <a:r>
              <a:rPr lang="en-GB" dirty="0" err="1" smtClean="0"/>
              <a:t>adierit</a:t>
            </a:r>
            <a:r>
              <a:rPr lang="en-GB" dirty="0" smtClean="0"/>
              <a:t> </a:t>
            </a:r>
            <a:r>
              <a:rPr lang="en-GB" dirty="0" err="1" smtClean="0"/>
              <a:t>exherẹs</a:t>
            </a:r>
            <a:r>
              <a:rPr lang="en-GB" dirty="0" smtClean="0"/>
              <a:t>̣ [</a:t>
            </a:r>
            <a:r>
              <a:rPr lang="en-GB" dirty="0" err="1" smtClean="0"/>
              <a:t>es</a:t>
            </a:r>
            <a:r>
              <a:rPr lang="en-GB" dirty="0" smtClean="0"/>
              <a:t>]t[o tum 		]</a:t>
            </a:r>
            <a:endParaRPr lang="fi-FI" dirty="0" smtClean="0"/>
          </a:p>
          <a:p>
            <a:r>
              <a:rPr lang="en-GB" dirty="0" smtClean="0"/>
              <a:t>6 [      </a:t>
            </a:r>
            <a:r>
              <a:rPr lang="en-GB" dirty="0" err="1" smtClean="0"/>
              <a:t>mihi</a:t>
            </a:r>
            <a:r>
              <a:rPr lang="en-GB" dirty="0" smtClean="0"/>
              <a:t> </a:t>
            </a:r>
            <a:r>
              <a:rPr lang="en-GB" dirty="0" err="1" smtClean="0"/>
              <a:t>heres</a:t>
            </a:r>
            <a:r>
              <a:rPr lang="en-GB" dirty="0" smtClean="0"/>
              <a:t>] </a:t>
            </a:r>
            <a:r>
              <a:rPr lang="en-GB" dirty="0" err="1" smtClean="0"/>
              <a:t>esto</a:t>
            </a:r>
            <a:r>
              <a:rPr lang="en-GB" dirty="0" smtClean="0"/>
              <a:t> </a:t>
            </a:r>
            <a:r>
              <a:rPr lang="en-GB" dirty="0" err="1" smtClean="0"/>
              <a:t>ceteri</a:t>
            </a:r>
            <a:r>
              <a:rPr lang="en-GB" dirty="0" smtClean="0"/>
              <a:t> </a:t>
            </a:r>
            <a:r>
              <a:rPr lang="en-GB" dirty="0" err="1" smtClean="0"/>
              <a:t>omnes</a:t>
            </a:r>
            <a:r>
              <a:rPr lang="en-GB" dirty="0" smtClean="0"/>
              <a:t> </a:t>
            </a:r>
            <a:r>
              <a:rPr lang="en-GB" dirty="0" err="1" smtClean="0"/>
              <a:t>ẹx</a:t>
            </a:r>
            <a:r>
              <a:rPr lang="en-GB" dirty="0" smtClean="0"/>
              <a:t>̣[</a:t>
            </a:r>
            <a:r>
              <a:rPr lang="en-GB" dirty="0" err="1" smtClean="0"/>
              <a:t>heredes</a:t>
            </a:r>
            <a:r>
              <a:rPr lang="en-GB" dirty="0" smtClean="0"/>
              <a:t> </a:t>
            </a:r>
            <a:r>
              <a:rPr lang="en-GB" dirty="0" err="1" smtClean="0"/>
              <a:t>sunto</a:t>
            </a:r>
            <a:r>
              <a:rPr lang="en-GB" dirty="0" smtClean="0"/>
              <a:t> </a:t>
            </a:r>
            <a:r>
              <a:rPr lang="en-GB" dirty="0" err="1" smtClean="0"/>
              <a:t>cernitoque</a:t>
            </a:r>
            <a:r>
              <a:rPr lang="en-GB" dirty="0" smtClean="0"/>
              <a:t>]</a:t>
            </a:r>
            <a:endParaRPr lang="fi-FI" dirty="0" smtClean="0"/>
          </a:p>
          <a:p>
            <a:r>
              <a:rPr lang="en-GB" dirty="0" smtClean="0"/>
              <a:t>7 [</a:t>
            </a:r>
            <a:r>
              <a:rPr lang="en-GB" dirty="0" err="1" smtClean="0"/>
              <a:t>hereditatem</a:t>
            </a:r>
            <a:r>
              <a:rPr lang="en-GB" dirty="0" smtClean="0"/>
              <a:t>] </a:t>
            </a:r>
            <a:r>
              <a:rPr lang="en-GB" dirty="0" err="1" smtClean="0"/>
              <a:t>ṃeam</a:t>
            </a:r>
            <a:r>
              <a:rPr lang="en-GB" dirty="0" smtClean="0"/>
              <a:t> in </a:t>
            </a:r>
            <a:r>
              <a:rPr lang="en-GB" dirty="0" err="1" smtClean="0"/>
              <a:t>diebus</a:t>
            </a:r>
            <a:r>
              <a:rPr lang="en-GB" dirty="0" smtClean="0"/>
              <a:t> LX p̣[</a:t>
            </a:r>
            <a:r>
              <a:rPr lang="en-GB" dirty="0" err="1" smtClean="0"/>
              <a:t>roximis</a:t>
            </a:r>
            <a:r>
              <a:rPr lang="en-GB" dirty="0" smtClean="0"/>
              <a:t>		]</a:t>
            </a:r>
            <a:endParaRPr lang="fi-FI" dirty="0" smtClean="0"/>
          </a:p>
          <a:p>
            <a:r>
              <a:rPr lang="fi-FI" dirty="0" smtClean="0"/>
              <a:t>8 [	</a:t>
            </a:r>
            <a:r>
              <a:rPr lang="fi-FI" dirty="0" err="1" smtClean="0"/>
              <a:t>sepelir</a:t>
            </a:r>
            <a:r>
              <a:rPr lang="fi-FI" dirty="0" smtClean="0"/>
              <a:t>]</a:t>
            </a:r>
            <a:r>
              <a:rPr lang="fi-FI" dirty="0" err="1" smtClean="0"/>
              <a:t>ịque</a:t>
            </a:r>
            <a:r>
              <a:rPr lang="fi-FI" dirty="0" smtClean="0"/>
              <a:t> me </a:t>
            </a:r>
            <a:r>
              <a:rPr lang="fi-FI" dirty="0" err="1"/>
              <a:t>u</a:t>
            </a:r>
            <a:r>
              <a:rPr lang="fi-FI" dirty="0" err="1" smtClean="0"/>
              <a:t>olo</a:t>
            </a:r>
            <a:r>
              <a:rPr lang="fi-FI" dirty="0" smtClean="0"/>
              <a:t> </a:t>
            </a:r>
            <a:r>
              <a:rPr lang="fi-FI" dirty="0" err="1" smtClean="0"/>
              <a:t>cura</a:t>
            </a:r>
            <a:r>
              <a:rPr lang="fi-FI" dirty="0" smtClean="0"/>
              <a:t> et </a:t>
            </a:r>
            <a:r>
              <a:rPr lang="fi-FI" dirty="0" err="1" smtClean="0"/>
              <a:t>pieta</a:t>
            </a:r>
            <a:r>
              <a:rPr lang="fi-FI" dirty="0" smtClean="0"/>
              <a:t>̣[te	]</a:t>
            </a:r>
          </a:p>
          <a:p>
            <a:r>
              <a:rPr lang="fi-FI" dirty="0" smtClean="0"/>
              <a:t>9 [	]</a:t>
            </a:r>
            <a:r>
              <a:rPr lang="fi-FI" dirty="0" err="1"/>
              <a:t>u</a:t>
            </a:r>
            <a:r>
              <a:rPr lang="fi-FI" dirty="0" err="1" smtClean="0"/>
              <a:t>idebiturq</a:t>
            </a:r>
            <a:r>
              <a:rPr lang="fi-FI" dirty="0" smtClean="0"/>
              <a:t>[u]ẹ </a:t>
            </a:r>
            <a:r>
              <a:rPr lang="fi-FI" dirty="0" err="1" smtClean="0"/>
              <a:t>qui</a:t>
            </a:r>
            <a:r>
              <a:rPr lang="fi-FI" dirty="0" smtClean="0"/>
              <a:t> </a:t>
            </a:r>
            <a:r>
              <a:rPr lang="fi-FI" dirty="0" err="1" smtClean="0"/>
              <a:t>feci</a:t>
            </a:r>
            <a:r>
              <a:rPr lang="fi-FI" dirty="0" smtClean="0"/>
              <a:t>[t?</a:t>
            </a:r>
          </a:p>
          <a:p>
            <a:r>
              <a:rPr lang="en-US" dirty="0" smtClean="0"/>
              <a:t>10 </a:t>
            </a:r>
            <a:r>
              <a:rPr lang="en-US" dirty="0"/>
              <a:t>[	]</a:t>
            </a:r>
            <a:r>
              <a:rPr lang="en-US" dirty="0" err="1"/>
              <a:t>ṭti</a:t>
            </a:r>
            <a:r>
              <a:rPr lang="en-US" dirty="0"/>
              <a:t> me . </a:t>
            </a:r>
            <a:r>
              <a:rPr lang="en-US" dirty="0" err="1" smtClean="0"/>
              <a:t>ciuṃeụm</a:t>
            </a:r>
            <a:r>
              <a:rPr lang="en-US" dirty="0" smtClean="0"/>
              <a:t>̣  </a:t>
            </a:r>
            <a:r>
              <a:rPr lang="en-US" dirty="0">
                <a:solidFill>
                  <a:srgbClr val="7030A0"/>
                </a:solidFill>
              </a:rPr>
              <a:t>ho . </a:t>
            </a:r>
            <a:r>
              <a:rPr lang="en-US" dirty="0"/>
              <a:t>[			]</a:t>
            </a:r>
            <a:endParaRPr lang="fi-FI" dirty="0"/>
          </a:p>
          <a:p>
            <a:r>
              <a:rPr lang="en-US" dirty="0"/>
              <a:t>11 [	</a:t>
            </a:r>
            <a:r>
              <a:rPr lang="en-US" dirty="0" smtClean="0"/>
              <a:t>d(</a:t>
            </a:r>
            <a:r>
              <a:rPr lang="en-US" dirty="0" err="1" smtClean="0"/>
              <a:t>olus</a:t>
            </a:r>
            <a:r>
              <a:rPr lang="en-US" dirty="0" smtClean="0"/>
              <a:t>) · ]ṃ(</a:t>
            </a:r>
            <a:r>
              <a:rPr lang="en-US" dirty="0" err="1" smtClean="0"/>
              <a:t>alus</a:t>
            </a:r>
            <a:r>
              <a:rPr lang="en-US" dirty="0" smtClean="0"/>
              <a:t>) </a:t>
            </a:r>
            <a:r>
              <a:rPr lang="en-US" dirty="0"/>
              <a:t>· ab e(</a:t>
            </a:r>
            <a:r>
              <a:rPr lang="en-US" dirty="0" err="1"/>
              <a:t>sto</a:t>
            </a:r>
            <a:r>
              <a:rPr lang="en-US" dirty="0"/>
              <a:t>) · f(</a:t>
            </a:r>
            <a:r>
              <a:rPr lang="en-US" dirty="0" err="1"/>
              <a:t>amiliam</a:t>
            </a:r>
            <a:r>
              <a:rPr lang="en-US" dirty="0"/>
              <a:t>) · p(</a:t>
            </a:r>
            <a:r>
              <a:rPr lang="en-US" dirty="0" err="1"/>
              <a:t>ecuniam</a:t>
            </a:r>
            <a:r>
              <a:rPr lang="en-US" dirty="0"/>
              <a:t>) · q(</a:t>
            </a:r>
            <a:r>
              <a:rPr lang="en-US" dirty="0" err="1"/>
              <a:t>ue</a:t>
            </a:r>
            <a:r>
              <a:rPr lang="en-US" dirty="0"/>
              <a:t>) </a:t>
            </a:r>
            <a:r>
              <a:rPr lang="en-US" dirty="0" smtClean="0"/>
              <a:t>·[t f c e f]</a:t>
            </a:r>
            <a:endParaRPr lang="en-US" dirty="0"/>
          </a:p>
          <a:p>
            <a:r>
              <a:rPr lang="fi-FI" dirty="0" smtClean="0"/>
              <a:t>12 </a:t>
            </a:r>
            <a:r>
              <a:rPr lang="fi-FI" dirty="0"/>
              <a:t>[	</a:t>
            </a:r>
            <a:r>
              <a:rPr lang="fi-FI" dirty="0" smtClean="0"/>
              <a:t>]</a:t>
            </a:r>
            <a:r>
              <a:rPr lang="en-US" dirty="0"/>
              <a:t> </a:t>
            </a:r>
            <a:r>
              <a:rPr lang="en-US" dirty="0" smtClean="0"/>
              <a:t>.  </a:t>
            </a:r>
            <a:r>
              <a:rPr lang="en-US" dirty="0"/>
              <a:t>· </a:t>
            </a:r>
            <a:r>
              <a:rPr lang="en-US" dirty="0" err="1" smtClean="0"/>
              <a:t>i</a:t>
            </a:r>
            <a:r>
              <a:rPr lang="fi-FI" dirty="0" smtClean="0"/>
              <a:t> </a:t>
            </a:r>
            <a:r>
              <a:rPr lang="fi-FI" dirty="0" err="1" smtClean="0"/>
              <a:t>libr</a:t>
            </a:r>
            <a:r>
              <a:rPr lang="fi-FI" dirty="0" smtClean="0"/>
              <a:t>(</a:t>
            </a:r>
            <a:r>
              <a:rPr lang="fi-FI" dirty="0" err="1" smtClean="0"/>
              <a:t>ipende</a:t>
            </a:r>
            <a:r>
              <a:rPr lang="fi-FI" dirty="0" smtClean="0"/>
              <a:t>) C </a:t>
            </a:r>
            <a:r>
              <a:rPr lang="fi-FI" dirty="0"/>
              <a:t>· </a:t>
            </a:r>
            <a:r>
              <a:rPr lang="fi-FI" dirty="0" err="1"/>
              <a:t>I</a:t>
            </a:r>
            <a:r>
              <a:rPr lang="fi-FI" dirty="0" err="1" smtClean="0"/>
              <a:t>ulió</a:t>
            </a:r>
            <a:r>
              <a:rPr lang="fi-FI" dirty="0" smtClean="0"/>
              <a:t> </a:t>
            </a:r>
            <a:r>
              <a:rPr lang="fi-FI" dirty="0" err="1" smtClean="0"/>
              <a:t>Prisc</a:t>
            </a:r>
            <a:r>
              <a:rPr lang="fi-FI" dirty="0" smtClean="0"/>
              <a:t>[o</a:t>
            </a:r>
            <a:endParaRPr lang="fi-FI" dirty="0"/>
          </a:p>
          <a:p>
            <a:r>
              <a:rPr lang="fi-FI" dirty="0"/>
              <a:t>13 [	</a:t>
            </a:r>
            <a:r>
              <a:rPr lang="fi-FI" dirty="0" smtClean="0"/>
              <a:t>]u .</a:t>
            </a:r>
            <a:endParaRPr lang="fi-FI" dirty="0"/>
          </a:p>
          <a:p>
            <a:r>
              <a:rPr lang="fi-FI" dirty="0"/>
              <a:t>14 [		</a:t>
            </a:r>
            <a:r>
              <a:rPr lang="fi-FI" dirty="0" smtClean="0"/>
              <a:t>]</a:t>
            </a:r>
            <a:r>
              <a:rPr lang="en-GB" dirty="0"/>
              <a:t> p̣</a:t>
            </a:r>
            <a:r>
              <a:rPr lang="fi-FI" dirty="0" smtClean="0"/>
              <a:t> </a:t>
            </a:r>
            <a:r>
              <a:rPr lang="en-US" dirty="0" smtClean="0"/>
              <a:t>· </a:t>
            </a:r>
            <a:r>
              <a:rPr lang="fi-FI" dirty="0" err="1" smtClean="0"/>
              <a:t>aecit</a:t>
            </a:r>
            <a:r>
              <a:rPr lang="fi-FI" dirty="0" smtClean="0"/>
              <a:t>̣ </a:t>
            </a:r>
            <a:r>
              <a:rPr lang="en-US" dirty="0"/>
              <a:t> · </a:t>
            </a:r>
            <a:r>
              <a:rPr lang="fi-FI" dirty="0" smtClean="0"/>
              <a:t>   </a:t>
            </a:r>
            <a:r>
              <a:rPr lang="fi-FI" dirty="0"/>
              <a:t>. . . . </a:t>
            </a:r>
            <a:r>
              <a:rPr lang="en-GB" dirty="0"/>
              <a:t>d</a:t>
            </a:r>
            <a:endParaRPr lang="fi-FI" dirty="0"/>
          </a:p>
          <a:p>
            <a:r>
              <a:rPr lang="fi-FI" dirty="0"/>
              <a:t> 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071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87400"/>
            <a:ext cx="10515600" cy="5389563"/>
          </a:xfrm>
        </p:spPr>
        <p:txBody>
          <a:bodyPr/>
          <a:lstStyle/>
          <a:p>
            <a:r>
              <a:rPr lang="fi-FI" dirty="0" smtClean="0"/>
              <a:t>PC671.10 </a:t>
            </a:r>
            <a:r>
              <a:rPr lang="fi-FI" i="1" dirty="0"/>
              <a:t>ho[c</a:t>
            </a:r>
            <a:r>
              <a:rPr lang="fi-FI" i="1" dirty="0" smtClean="0"/>
              <a:t>]?</a:t>
            </a:r>
            <a:r>
              <a:rPr lang="fi-FI" dirty="0" smtClean="0"/>
              <a:t> </a:t>
            </a:r>
          </a:p>
          <a:p>
            <a:pPr marL="0" indent="0">
              <a:buNone/>
            </a:pPr>
            <a:r>
              <a:rPr lang="fi-FI" dirty="0">
                <a:sym typeface="Wingdings" panose="05000000000000000000" pitchFamily="2" charset="2"/>
              </a:rPr>
              <a:t>	</a:t>
            </a:r>
            <a:endParaRPr lang="fi-FI" i="1" dirty="0"/>
          </a:p>
          <a:p>
            <a:pPr marL="0" indent="0">
              <a:buNone/>
            </a:pPr>
            <a:r>
              <a:rPr lang="fi-FI" i="1" dirty="0" smtClean="0">
                <a:sym typeface="Wingdings" panose="05000000000000000000" pitchFamily="2" charset="2"/>
              </a:rPr>
              <a:t>	 </a:t>
            </a:r>
            <a:r>
              <a:rPr lang="en-US" i="1" dirty="0" smtClean="0"/>
              <a:t>ho[c </a:t>
            </a:r>
            <a:r>
              <a:rPr lang="en-US" i="1" dirty="0" err="1"/>
              <a:t>testamento</a:t>
            </a:r>
            <a:r>
              <a:rPr lang="en-US" i="1" dirty="0"/>
              <a:t> </a:t>
            </a:r>
            <a:r>
              <a:rPr lang="en-US" i="1" dirty="0" err="1" smtClean="0"/>
              <a:t>dolus</a:t>
            </a:r>
            <a:r>
              <a:rPr lang="en-US" i="1" dirty="0" smtClean="0"/>
              <a:t>] ṃ(</a:t>
            </a:r>
            <a:r>
              <a:rPr lang="en-US" i="1" dirty="0" err="1" smtClean="0"/>
              <a:t>alus</a:t>
            </a:r>
            <a:r>
              <a:rPr lang="en-US" i="1" dirty="0" smtClean="0"/>
              <a:t>) </a:t>
            </a:r>
            <a:r>
              <a:rPr lang="en-US" i="1" dirty="0" err="1" smtClean="0"/>
              <a:t>abe</a:t>
            </a:r>
            <a:r>
              <a:rPr lang="en-US" i="1" dirty="0" smtClean="0"/>
              <a:t>(</a:t>
            </a:r>
            <a:r>
              <a:rPr lang="en-US" i="1" dirty="0" err="1" smtClean="0"/>
              <a:t>sto</a:t>
            </a:r>
            <a:r>
              <a:rPr lang="en-US" i="1" dirty="0" smtClean="0"/>
              <a:t>)</a:t>
            </a:r>
            <a:r>
              <a:rPr lang="en-US" dirty="0" smtClean="0"/>
              <a:t>? </a:t>
            </a:r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 smtClean="0"/>
              <a:t>cf. </a:t>
            </a:r>
            <a:r>
              <a:rPr lang="en-US" i="1" dirty="0" err="1" smtClean="0"/>
              <a:t>huic</a:t>
            </a:r>
            <a:r>
              <a:rPr lang="en-US" i="1" dirty="0" smtClean="0"/>
              <a:t> </a:t>
            </a:r>
            <a:r>
              <a:rPr lang="en-US" i="1" dirty="0" err="1" smtClean="0"/>
              <a:t>testamen</a:t>
            </a:r>
            <a:r>
              <a:rPr lang="en-US" i="1" dirty="0" smtClean="0"/>
              <a:t>[to </a:t>
            </a:r>
            <a:r>
              <a:rPr lang="en-US" i="1" dirty="0" err="1"/>
              <a:t>dolus</a:t>
            </a:r>
            <a:r>
              <a:rPr lang="en-US" i="1" dirty="0"/>
              <a:t> malus </a:t>
            </a:r>
            <a:r>
              <a:rPr lang="en-US" i="1" dirty="0" err="1" smtClean="0"/>
              <a:t>abesto</a:t>
            </a:r>
            <a:r>
              <a:rPr lang="en-US" i="1" dirty="0"/>
              <a:t>] 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dirty="0" smtClean="0"/>
              <a:t>P</a:t>
            </a:r>
            <a:r>
              <a:rPr lang="en-US" dirty="0"/>
              <a:t>. Yale inv. </a:t>
            </a:r>
            <a:r>
              <a:rPr lang="en-US" dirty="0" smtClean="0"/>
              <a:t>1547 = </a:t>
            </a:r>
            <a:r>
              <a:rPr lang="en-US" dirty="0" err="1" smtClean="0"/>
              <a:t>ChLA</a:t>
            </a:r>
            <a:r>
              <a:rPr lang="en-US" dirty="0" smtClean="0"/>
              <a:t> IX 399</a:t>
            </a:r>
          </a:p>
          <a:p>
            <a:pPr marL="0" indent="0">
              <a:buNone/>
            </a:pPr>
            <a:endParaRPr lang="en-US" i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i="1" dirty="0" smtClean="0">
                <a:sym typeface="Wingdings" panose="05000000000000000000" pitchFamily="2" charset="2"/>
              </a:rPr>
              <a:t>	</a:t>
            </a:r>
            <a:r>
              <a:rPr lang="fi-FI" dirty="0" smtClean="0">
                <a:sym typeface="Wingdings" panose="05000000000000000000" pitchFamily="2" charset="2"/>
              </a:rPr>
              <a:t> </a:t>
            </a:r>
            <a:r>
              <a:rPr lang="fi-FI" i="1" dirty="0"/>
              <a:t>ho[c </a:t>
            </a:r>
            <a:r>
              <a:rPr lang="fi-FI" i="1" dirty="0" err="1"/>
              <a:t>testamentum</a:t>
            </a:r>
            <a:r>
              <a:rPr lang="fi-FI" i="1" dirty="0"/>
              <a:t>]?</a:t>
            </a:r>
            <a:r>
              <a:rPr lang="fi-FI" dirty="0"/>
              <a:t>. </a:t>
            </a:r>
          </a:p>
          <a:p>
            <a:pPr marL="0" indent="0">
              <a:buNone/>
            </a:pPr>
            <a:r>
              <a:rPr lang="fi-FI" dirty="0"/>
              <a:t>	Cf. </a:t>
            </a:r>
            <a:r>
              <a:rPr lang="fi-FI" i="1" dirty="0"/>
              <a:t>si </a:t>
            </a:r>
            <a:r>
              <a:rPr lang="fi-FI" i="1" dirty="0" err="1"/>
              <a:t>quid</a:t>
            </a:r>
            <a:r>
              <a:rPr lang="fi-FI" i="1" dirty="0"/>
              <a:t> </a:t>
            </a:r>
            <a:r>
              <a:rPr lang="fi-FI" i="1" dirty="0" err="1"/>
              <a:t>post</a:t>
            </a:r>
            <a:r>
              <a:rPr lang="fi-FI" i="1" dirty="0"/>
              <a:t> hoc </a:t>
            </a:r>
            <a:r>
              <a:rPr lang="fi-FI" i="1" dirty="0" err="1"/>
              <a:t>testamentum</a:t>
            </a:r>
            <a:r>
              <a:rPr lang="fi-FI" i="1" dirty="0"/>
              <a:t> (… </a:t>
            </a:r>
            <a:r>
              <a:rPr lang="fi-FI" i="1" dirty="0" err="1"/>
              <a:t>scriptum</a:t>
            </a:r>
            <a:r>
              <a:rPr lang="fi-FI" i="1" dirty="0"/>
              <a:t> sit)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922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61317" cy="685799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2800" y="261937"/>
            <a:ext cx="7035800" cy="6527800"/>
          </a:xfrm>
        </p:spPr>
        <p:txBody>
          <a:bodyPr>
            <a:normAutofit/>
          </a:bodyPr>
          <a:lstStyle/>
          <a:p>
            <a:r>
              <a:rPr lang="fi-FI" dirty="0"/>
              <a:t>P. Carlsberg 671, </a:t>
            </a:r>
            <a:r>
              <a:rPr lang="fi-FI" dirty="0" err="1"/>
              <a:t>recto</a:t>
            </a:r>
            <a:r>
              <a:rPr lang="fi-FI" dirty="0"/>
              <a:t>, </a:t>
            </a:r>
            <a:r>
              <a:rPr lang="fi-FI" dirty="0" err="1"/>
              <a:t>fragment</a:t>
            </a:r>
            <a:r>
              <a:rPr lang="fi-FI" dirty="0"/>
              <a:t> A + </a:t>
            </a:r>
            <a:r>
              <a:rPr lang="fi-FI" dirty="0" err="1"/>
              <a:t>Pap</a:t>
            </a:r>
            <a:r>
              <a:rPr lang="fi-FI" dirty="0"/>
              <a:t>. Berlin P. P 14470 b </a:t>
            </a:r>
            <a:endParaRPr lang="fi-FI" dirty="0" smtClean="0"/>
          </a:p>
          <a:p>
            <a:endParaRPr lang="fi-FI" dirty="0"/>
          </a:p>
          <a:p>
            <a:r>
              <a:rPr lang="en-GB" dirty="0" smtClean="0"/>
              <a:t>1 [  </a:t>
            </a:r>
            <a:r>
              <a:rPr lang="en-GB" dirty="0" err="1" smtClean="0"/>
              <a:t>testamentum</a:t>
            </a:r>
            <a:r>
              <a:rPr lang="en-GB" dirty="0" smtClean="0"/>
              <a:t> </a:t>
            </a:r>
            <a:r>
              <a:rPr lang="en-GB" dirty="0" err="1" smtClean="0"/>
              <a:t>fec</a:t>
            </a:r>
            <a:r>
              <a:rPr lang="en-GB" dirty="0" smtClean="0"/>
              <a:t>]</a:t>
            </a:r>
            <a:r>
              <a:rPr lang="en-GB" dirty="0" err="1" smtClean="0"/>
              <a:t>ịt</a:t>
            </a:r>
            <a:r>
              <a:rPr lang="en-GB" dirty="0" smtClean="0"/>
              <a:t>			</a:t>
            </a:r>
            <a:endParaRPr lang="fi-FI" dirty="0" smtClean="0"/>
          </a:p>
          <a:p>
            <a:r>
              <a:rPr lang="fi-FI" dirty="0" smtClean="0"/>
              <a:t>2 [	       ]</a:t>
            </a:r>
            <a:r>
              <a:rPr lang="fi-FI" dirty="0" err="1" smtClean="0"/>
              <a:t>caris`si´mus</a:t>
            </a:r>
            <a:r>
              <a:rPr lang="fi-FI" dirty="0" smtClean="0"/>
              <a:t> </a:t>
            </a:r>
            <a:r>
              <a:rPr lang="fi-FI" dirty="0" err="1" smtClean="0"/>
              <a:t>atque</a:t>
            </a:r>
            <a:r>
              <a:rPr lang="fi-FI" dirty="0" smtClean="0"/>
              <a:t> </a:t>
            </a:r>
            <a:r>
              <a:rPr lang="fi-FI" dirty="0" err="1" smtClean="0"/>
              <a:t>fideli</a:t>
            </a:r>
            <a:r>
              <a:rPr lang="fi-FI" dirty="0" smtClean="0"/>
              <a:t>[</a:t>
            </a:r>
            <a:r>
              <a:rPr lang="fi-FI" dirty="0" err="1" smtClean="0"/>
              <a:t>ssimus</a:t>
            </a:r>
            <a:r>
              <a:rPr lang="fi-FI" dirty="0" smtClean="0"/>
              <a:t> </a:t>
            </a:r>
            <a:r>
              <a:rPr lang="fi-FI" dirty="0" err="1" smtClean="0"/>
              <a:t>mihi</a:t>
            </a:r>
            <a:r>
              <a:rPr lang="fi-FI" dirty="0" smtClean="0"/>
              <a:t> </a:t>
            </a:r>
            <a:r>
              <a:rPr lang="fi-FI" dirty="0" err="1" smtClean="0"/>
              <a:t>heres</a:t>
            </a:r>
            <a:r>
              <a:rPr lang="fi-FI" dirty="0" smtClean="0"/>
              <a:t> esto]</a:t>
            </a:r>
          </a:p>
          <a:p>
            <a:r>
              <a:rPr lang="en-GB" dirty="0" smtClean="0"/>
              <a:t>3 [</a:t>
            </a:r>
            <a:r>
              <a:rPr lang="en-GB" dirty="0" err="1" smtClean="0"/>
              <a:t>ceteri</a:t>
            </a:r>
            <a:r>
              <a:rPr lang="en-GB" dirty="0" smtClean="0"/>
              <a:t> </a:t>
            </a:r>
            <a:r>
              <a:rPr lang="en-GB" dirty="0" err="1" smtClean="0"/>
              <a:t>omnes</a:t>
            </a:r>
            <a:r>
              <a:rPr lang="en-GB" dirty="0" smtClean="0"/>
              <a:t> </a:t>
            </a:r>
            <a:r>
              <a:rPr lang="en-GB" dirty="0" err="1" smtClean="0"/>
              <a:t>exh</a:t>
            </a:r>
            <a:r>
              <a:rPr lang="en-GB" dirty="0" smtClean="0"/>
              <a:t>]</a:t>
            </a:r>
            <a:r>
              <a:rPr lang="en-GB" dirty="0" err="1" smtClean="0"/>
              <a:t>ẹṛedes</a:t>
            </a:r>
            <a:r>
              <a:rPr lang="en-GB" dirty="0" smtClean="0"/>
              <a:t> </a:t>
            </a:r>
            <a:r>
              <a:rPr lang="en-GB" dirty="0" err="1" smtClean="0"/>
              <a:t>sunto</a:t>
            </a:r>
            <a:r>
              <a:rPr lang="en-GB" dirty="0" smtClean="0"/>
              <a:t> </a:t>
            </a:r>
            <a:r>
              <a:rPr lang="en-GB" dirty="0" err="1" smtClean="0"/>
              <a:t>cernịt</a:t>
            </a:r>
            <a:r>
              <a:rPr lang="en-GB" dirty="0" smtClean="0"/>
              <a:t>̣[</a:t>
            </a:r>
            <a:r>
              <a:rPr lang="en-GB" dirty="0" err="1" smtClean="0"/>
              <a:t>oque</a:t>
            </a:r>
            <a:r>
              <a:rPr lang="en-GB" dirty="0" smtClean="0"/>
              <a:t> </a:t>
            </a:r>
            <a:r>
              <a:rPr lang="en-GB" dirty="0" err="1" smtClean="0"/>
              <a:t>hereditatem</a:t>
            </a:r>
            <a:r>
              <a:rPr lang="en-GB" dirty="0" smtClean="0"/>
              <a:t> </a:t>
            </a:r>
            <a:r>
              <a:rPr lang="en-GB" dirty="0" err="1" smtClean="0"/>
              <a:t>meam</a:t>
            </a:r>
            <a:r>
              <a:rPr lang="en-GB" dirty="0" smtClean="0"/>
              <a:t>]</a:t>
            </a:r>
            <a:endParaRPr lang="fi-FI" dirty="0" smtClean="0"/>
          </a:p>
          <a:p>
            <a:r>
              <a:rPr lang="en-GB" dirty="0" smtClean="0"/>
              <a:t>4 [in </a:t>
            </a:r>
            <a:r>
              <a:rPr lang="en-GB" dirty="0" err="1" smtClean="0"/>
              <a:t>diebus</a:t>
            </a:r>
            <a:r>
              <a:rPr lang="en-GB" dirty="0" smtClean="0"/>
              <a:t> C pro]x(</a:t>
            </a:r>
            <a:r>
              <a:rPr lang="en-GB" dirty="0" err="1" smtClean="0"/>
              <a:t>imis</a:t>
            </a:r>
            <a:r>
              <a:rPr lang="en-GB" dirty="0" smtClean="0"/>
              <a:t>) </a:t>
            </a:r>
            <a:r>
              <a:rPr lang="en-GB" dirty="0" err="1" smtClean="0"/>
              <a:t>quibụs</a:t>
            </a:r>
            <a:r>
              <a:rPr lang="en-GB" dirty="0" smtClean="0"/>
              <a:t> </a:t>
            </a:r>
            <a:r>
              <a:rPr lang="en-GB" dirty="0" err="1" smtClean="0"/>
              <a:t>scịet</a:t>
            </a:r>
            <a:r>
              <a:rPr lang="en-GB" dirty="0" smtClean="0"/>
              <a:t> </a:t>
            </a:r>
            <a:r>
              <a:rPr lang="en-GB" dirty="0" err="1" smtClean="0"/>
              <a:t>pọt</a:t>
            </a:r>
            <a:r>
              <a:rPr lang="en-GB" dirty="0" smtClean="0"/>
              <a:t>̣[</a:t>
            </a:r>
            <a:r>
              <a:rPr lang="en-GB" dirty="0" err="1" smtClean="0"/>
              <a:t>eritque</a:t>
            </a:r>
            <a:r>
              <a:rPr lang="en-GB" dirty="0" smtClean="0"/>
              <a:t> </a:t>
            </a:r>
            <a:r>
              <a:rPr lang="en-GB" dirty="0" err="1" smtClean="0"/>
              <a:t>testari</a:t>
            </a:r>
            <a:r>
              <a:rPr lang="en-GB" dirty="0" smtClean="0"/>
              <a:t> quod </a:t>
            </a:r>
            <a:r>
              <a:rPr lang="en-GB" dirty="0" err="1" smtClean="0"/>
              <a:t>ni</a:t>
            </a:r>
            <a:r>
              <a:rPr lang="en-GB" dirty="0" smtClean="0"/>
              <a:t> </a:t>
            </a:r>
            <a:r>
              <a:rPr lang="en-GB" dirty="0" err="1" smtClean="0"/>
              <a:t>ita</a:t>
            </a:r>
            <a:r>
              <a:rPr lang="en-GB" dirty="0" smtClean="0"/>
              <a:t>]</a:t>
            </a:r>
            <a:endParaRPr lang="fi-FI" dirty="0" smtClean="0"/>
          </a:p>
          <a:p>
            <a:r>
              <a:rPr lang="en-GB" dirty="0" smtClean="0"/>
              <a:t>5 [</a:t>
            </a:r>
            <a:r>
              <a:rPr lang="en-GB" dirty="0" err="1" smtClean="0"/>
              <a:t>creuerit</a:t>
            </a:r>
            <a:r>
              <a:rPr lang="en-GB" dirty="0" smtClean="0"/>
              <a:t> </a:t>
            </a:r>
            <a:r>
              <a:rPr lang="en-GB" dirty="0" err="1" smtClean="0"/>
              <a:t>nequ</a:t>
            </a:r>
            <a:r>
              <a:rPr lang="en-GB" dirty="0" smtClean="0"/>
              <a:t>]ẹ </a:t>
            </a:r>
            <a:r>
              <a:rPr lang="en-GB" dirty="0" err="1" smtClean="0"/>
              <a:t>adierit</a:t>
            </a:r>
            <a:r>
              <a:rPr lang="en-GB" dirty="0" smtClean="0"/>
              <a:t> </a:t>
            </a:r>
            <a:r>
              <a:rPr lang="en-GB" dirty="0" err="1" smtClean="0"/>
              <a:t>exherẹs</a:t>
            </a:r>
            <a:r>
              <a:rPr lang="en-GB" dirty="0" smtClean="0"/>
              <a:t>̣ [</a:t>
            </a:r>
            <a:r>
              <a:rPr lang="en-GB" dirty="0" err="1" smtClean="0"/>
              <a:t>es</a:t>
            </a:r>
            <a:r>
              <a:rPr lang="en-GB" dirty="0" smtClean="0"/>
              <a:t>]t[o tum 		]</a:t>
            </a:r>
            <a:endParaRPr lang="fi-FI" dirty="0" smtClean="0"/>
          </a:p>
          <a:p>
            <a:r>
              <a:rPr lang="en-GB" dirty="0" smtClean="0"/>
              <a:t>6 [      </a:t>
            </a:r>
            <a:r>
              <a:rPr lang="en-GB" dirty="0" err="1" smtClean="0"/>
              <a:t>mihi</a:t>
            </a:r>
            <a:r>
              <a:rPr lang="en-GB" dirty="0" smtClean="0"/>
              <a:t> </a:t>
            </a:r>
            <a:r>
              <a:rPr lang="en-GB" dirty="0" err="1" smtClean="0"/>
              <a:t>heres</a:t>
            </a:r>
            <a:r>
              <a:rPr lang="en-GB" dirty="0" smtClean="0"/>
              <a:t>] </a:t>
            </a:r>
            <a:r>
              <a:rPr lang="en-GB" dirty="0" err="1" smtClean="0"/>
              <a:t>esto</a:t>
            </a:r>
            <a:r>
              <a:rPr lang="en-GB" dirty="0" smtClean="0"/>
              <a:t> </a:t>
            </a:r>
            <a:r>
              <a:rPr lang="en-GB" dirty="0" err="1" smtClean="0"/>
              <a:t>ceteri</a:t>
            </a:r>
            <a:r>
              <a:rPr lang="en-GB" dirty="0" smtClean="0"/>
              <a:t> </a:t>
            </a:r>
            <a:r>
              <a:rPr lang="en-GB" dirty="0" err="1" smtClean="0"/>
              <a:t>omnes</a:t>
            </a:r>
            <a:r>
              <a:rPr lang="en-GB" dirty="0" smtClean="0"/>
              <a:t> </a:t>
            </a:r>
            <a:r>
              <a:rPr lang="en-GB" dirty="0" err="1" smtClean="0"/>
              <a:t>ẹx</a:t>
            </a:r>
            <a:r>
              <a:rPr lang="en-GB" dirty="0" smtClean="0"/>
              <a:t>̣[</a:t>
            </a:r>
            <a:r>
              <a:rPr lang="en-GB" dirty="0" err="1" smtClean="0"/>
              <a:t>heredes</a:t>
            </a:r>
            <a:r>
              <a:rPr lang="en-GB" dirty="0" smtClean="0"/>
              <a:t> </a:t>
            </a:r>
            <a:r>
              <a:rPr lang="en-GB" dirty="0" err="1" smtClean="0"/>
              <a:t>sunto</a:t>
            </a:r>
            <a:r>
              <a:rPr lang="en-GB" dirty="0" smtClean="0"/>
              <a:t> </a:t>
            </a:r>
            <a:r>
              <a:rPr lang="en-GB" dirty="0" err="1" smtClean="0"/>
              <a:t>cernitoque</a:t>
            </a:r>
            <a:r>
              <a:rPr lang="en-GB" dirty="0" smtClean="0"/>
              <a:t>]</a:t>
            </a:r>
            <a:endParaRPr lang="fi-FI" dirty="0" smtClean="0"/>
          </a:p>
          <a:p>
            <a:r>
              <a:rPr lang="en-GB" dirty="0" smtClean="0"/>
              <a:t>7 [</a:t>
            </a:r>
            <a:r>
              <a:rPr lang="en-GB" dirty="0" err="1" smtClean="0"/>
              <a:t>hereditatem</a:t>
            </a:r>
            <a:r>
              <a:rPr lang="en-GB" dirty="0" smtClean="0"/>
              <a:t>] </a:t>
            </a:r>
            <a:r>
              <a:rPr lang="en-GB" dirty="0" err="1" smtClean="0"/>
              <a:t>ṃeam</a:t>
            </a:r>
            <a:r>
              <a:rPr lang="en-GB" dirty="0" smtClean="0"/>
              <a:t> in </a:t>
            </a:r>
            <a:r>
              <a:rPr lang="en-GB" dirty="0" err="1" smtClean="0"/>
              <a:t>diebus</a:t>
            </a:r>
            <a:r>
              <a:rPr lang="en-GB" dirty="0" smtClean="0"/>
              <a:t> LX p̣[</a:t>
            </a:r>
            <a:r>
              <a:rPr lang="en-GB" dirty="0" err="1" smtClean="0"/>
              <a:t>roximis</a:t>
            </a:r>
            <a:r>
              <a:rPr lang="en-GB" dirty="0" smtClean="0"/>
              <a:t>		]</a:t>
            </a:r>
            <a:endParaRPr lang="fi-FI" dirty="0" smtClean="0"/>
          </a:p>
          <a:p>
            <a:r>
              <a:rPr lang="fi-FI" dirty="0" smtClean="0"/>
              <a:t>8 [	</a:t>
            </a:r>
            <a:r>
              <a:rPr lang="fi-FI" dirty="0" err="1" smtClean="0"/>
              <a:t>sepelir</a:t>
            </a:r>
            <a:r>
              <a:rPr lang="fi-FI" dirty="0" smtClean="0"/>
              <a:t>]</a:t>
            </a:r>
            <a:r>
              <a:rPr lang="fi-FI" dirty="0" err="1" smtClean="0"/>
              <a:t>ịque</a:t>
            </a:r>
            <a:r>
              <a:rPr lang="fi-FI" dirty="0" smtClean="0"/>
              <a:t> me </a:t>
            </a:r>
            <a:r>
              <a:rPr lang="fi-FI" dirty="0" err="1"/>
              <a:t>u</a:t>
            </a:r>
            <a:r>
              <a:rPr lang="fi-FI" dirty="0" err="1" smtClean="0"/>
              <a:t>olo</a:t>
            </a:r>
            <a:r>
              <a:rPr lang="fi-FI" dirty="0" smtClean="0"/>
              <a:t> </a:t>
            </a:r>
            <a:r>
              <a:rPr lang="fi-FI" dirty="0" err="1" smtClean="0"/>
              <a:t>cura</a:t>
            </a:r>
            <a:r>
              <a:rPr lang="fi-FI" dirty="0" smtClean="0"/>
              <a:t> et </a:t>
            </a:r>
            <a:r>
              <a:rPr lang="fi-FI" dirty="0" err="1" smtClean="0"/>
              <a:t>pieta</a:t>
            </a:r>
            <a:r>
              <a:rPr lang="fi-FI" dirty="0" smtClean="0"/>
              <a:t>̣[te	]</a:t>
            </a:r>
          </a:p>
          <a:p>
            <a:r>
              <a:rPr lang="fi-FI" dirty="0" smtClean="0"/>
              <a:t>9 [	]</a:t>
            </a:r>
            <a:r>
              <a:rPr lang="fi-FI" dirty="0" err="1"/>
              <a:t>u</a:t>
            </a:r>
            <a:r>
              <a:rPr lang="fi-FI" dirty="0" err="1" smtClean="0"/>
              <a:t>idebiturq</a:t>
            </a:r>
            <a:r>
              <a:rPr lang="fi-FI" dirty="0" smtClean="0"/>
              <a:t>[u]ẹ </a:t>
            </a:r>
            <a:r>
              <a:rPr lang="fi-FI" dirty="0" err="1" smtClean="0"/>
              <a:t>qui</a:t>
            </a:r>
            <a:r>
              <a:rPr lang="fi-FI" dirty="0" smtClean="0"/>
              <a:t> </a:t>
            </a:r>
            <a:r>
              <a:rPr lang="fi-FI" dirty="0" err="1" smtClean="0"/>
              <a:t>feci</a:t>
            </a:r>
            <a:r>
              <a:rPr lang="fi-FI" dirty="0" smtClean="0"/>
              <a:t>[t?</a:t>
            </a:r>
          </a:p>
          <a:p>
            <a:r>
              <a:rPr lang="en-US" dirty="0" smtClean="0"/>
              <a:t>10 </a:t>
            </a:r>
            <a:r>
              <a:rPr lang="en-US" dirty="0"/>
              <a:t>[	]</a:t>
            </a:r>
            <a:r>
              <a:rPr lang="en-US" dirty="0" err="1"/>
              <a:t>ṭti</a:t>
            </a:r>
            <a:r>
              <a:rPr lang="en-US" dirty="0"/>
              <a:t> me . </a:t>
            </a:r>
            <a:r>
              <a:rPr lang="en-US" dirty="0" err="1" smtClean="0"/>
              <a:t>ciuṃeụm</a:t>
            </a:r>
            <a:r>
              <a:rPr lang="en-US" dirty="0" smtClean="0"/>
              <a:t>̣  </a:t>
            </a:r>
            <a:r>
              <a:rPr lang="en-US" dirty="0"/>
              <a:t>ho . [			]</a:t>
            </a:r>
            <a:endParaRPr lang="fi-FI" dirty="0"/>
          </a:p>
          <a:p>
            <a:r>
              <a:rPr lang="en-US" dirty="0"/>
              <a:t>11 [	</a:t>
            </a:r>
            <a:r>
              <a:rPr lang="en-US" dirty="0" smtClean="0"/>
              <a:t>d(</a:t>
            </a:r>
            <a:r>
              <a:rPr lang="en-US" dirty="0" err="1" smtClean="0"/>
              <a:t>olus</a:t>
            </a:r>
            <a:r>
              <a:rPr lang="en-US" dirty="0" smtClean="0"/>
              <a:t>) · ]ṃ(</a:t>
            </a:r>
            <a:r>
              <a:rPr lang="en-US" dirty="0" err="1" smtClean="0"/>
              <a:t>alus</a:t>
            </a:r>
            <a:r>
              <a:rPr lang="en-US" dirty="0" smtClean="0"/>
              <a:t>) </a:t>
            </a:r>
            <a:r>
              <a:rPr lang="en-US" dirty="0"/>
              <a:t>· ab e(</a:t>
            </a:r>
            <a:r>
              <a:rPr lang="en-US" dirty="0" err="1"/>
              <a:t>sto</a:t>
            </a:r>
            <a:r>
              <a:rPr lang="en-US" dirty="0">
                <a:solidFill>
                  <a:srgbClr val="7030A0"/>
                </a:solidFill>
              </a:rPr>
              <a:t>)</a:t>
            </a:r>
            <a:r>
              <a:rPr lang="en-US" dirty="0"/>
              <a:t> · </a:t>
            </a:r>
            <a:r>
              <a:rPr lang="en-US" dirty="0">
                <a:solidFill>
                  <a:srgbClr val="7030A0"/>
                </a:solidFill>
              </a:rPr>
              <a:t>f(</a:t>
            </a:r>
            <a:r>
              <a:rPr lang="en-US" dirty="0" err="1">
                <a:solidFill>
                  <a:srgbClr val="7030A0"/>
                </a:solidFill>
              </a:rPr>
              <a:t>amiliam</a:t>
            </a:r>
            <a:r>
              <a:rPr lang="en-US" dirty="0">
                <a:solidFill>
                  <a:srgbClr val="7030A0"/>
                </a:solidFill>
              </a:rPr>
              <a:t>) · p(</a:t>
            </a:r>
            <a:r>
              <a:rPr lang="en-US" dirty="0" err="1">
                <a:solidFill>
                  <a:srgbClr val="7030A0"/>
                </a:solidFill>
              </a:rPr>
              <a:t>ecuniam</a:t>
            </a:r>
            <a:r>
              <a:rPr lang="en-US" dirty="0">
                <a:solidFill>
                  <a:srgbClr val="7030A0"/>
                </a:solidFill>
              </a:rPr>
              <a:t>) · q(</a:t>
            </a:r>
            <a:r>
              <a:rPr lang="en-US" dirty="0" err="1">
                <a:solidFill>
                  <a:srgbClr val="7030A0"/>
                </a:solidFill>
              </a:rPr>
              <a:t>ue</a:t>
            </a:r>
            <a:r>
              <a:rPr lang="en-US" dirty="0">
                <a:solidFill>
                  <a:srgbClr val="7030A0"/>
                </a:solidFill>
              </a:rPr>
              <a:t>) </a:t>
            </a:r>
            <a:r>
              <a:rPr lang="en-US" dirty="0" smtClean="0">
                <a:solidFill>
                  <a:srgbClr val="7030A0"/>
                </a:solidFill>
              </a:rPr>
              <a:t>·[t f c e f]</a:t>
            </a:r>
            <a:endParaRPr lang="en-US" dirty="0">
              <a:solidFill>
                <a:srgbClr val="7030A0"/>
              </a:solidFill>
            </a:endParaRPr>
          </a:p>
          <a:p>
            <a:r>
              <a:rPr lang="fi-FI" dirty="0" smtClean="0"/>
              <a:t>12 </a:t>
            </a:r>
            <a:r>
              <a:rPr lang="fi-FI" dirty="0"/>
              <a:t>[	</a:t>
            </a:r>
            <a:r>
              <a:rPr lang="fi-FI" dirty="0" smtClean="0"/>
              <a:t>]</a:t>
            </a:r>
            <a:r>
              <a:rPr lang="en-US" dirty="0"/>
              <a:t> </a:t>
            </a:r>
            <a:r>
              <a:rPr lang="en-US" dirty="0" smtClean="0"/>
              <a:t>.  </a:t>
            </a:r>
            <a:r>
              <a:rPr lang="en-US" dirty="0"/>
              <a:t>· </a:t>
            </a:r>
            <a:r>
              <a:rPr lang="en-US" dirty="0" err="1" smtClean="0"/>
              <a:t>i</a:t>
            </a:r>
            <a:r>
              <a:rPr lang="fi-FI" dirty="0" smtClean="0"/>
              <a:t> </a:t>
            </a:r>
            <a:r>
              <a:rPr lang="fi-FI" dirty="0" err="1" smtClean="0"/>
              <a:t>libr</a:t>
            </a:r>
            <a:r>
              <a:rPr lang="fi-FI" dirty="0" smtClean="0"/>
              <a:t>(</a:t>
            </a:r>
            <a:r>
              <a:rPr lang="fi-FI" dirty="0" err="1" smtClean="0"/>
              <a:t>ipende</a:t>
            </a:r>
            <a:r>
              <a:rPr lang="fi-FI" dirty="0" smtClean="0"/>
              <a:t>) C </a:t>
            </a:r>
            <a:r>
              <a:rPr lang="fi-FI" dirty="0"/>
              <a:t>· </a:t>
            </a:r>
            <a:r>
              <a:rPr lang="fi-FI" dirty="0" err="1"/>
              <a:t>I</a:t>
            </a:r>
            <a:r>
              <a:rPr lang="fi-FI" dirty="0" err="1" smtClean="0"/>
              <a:t>ulió</a:t>
            </a:r>
            <a:r>
              <a:rPr lang="fi-FI" dirty="0" smtClean="0"/>
              <a:t> </a:t>
            </a:r>
            <a:r>
              <a:rPr lang="fi-FI" dirty="0" err="1" smtClean="0"/>
              <a:t>Prisc</a:t>
            </a:r>
            <a:r>
              <a:rPr lang="fi-FI" dirty="0" smtClean="0"/>
              <a:t>[o</a:t>
            </a:r>
            <a:endParaRPr lang="fi-FI" dirty="0"/>
          </a:p>
          <a:p>
            <a:r>
              <a:rPr lang="fi-FI" dirty="0"/>
              <a:t>13 [	</a:t>
            </a:r>
            <a:r>
              <a:rPr lang="fi-FI" dirty="0" smtClean="0"/>
              <a:t>]u .</a:t>
            </a:r>
            <a:endParaRPr lang="fi-FI" dirty="0"/>
          </a:p>
          <a:p>
            <a:r>
              <a:rPr lang="fi-FI" dirty="0"/>
              <a:t>14 [		</a:t>
            </a:r>
            <a:r>
              <a:rPr lang="fi-FI" dirty="0" smtClean="0"/>
              <a:t>]</a:t>
            </a:r>
            <a:r>
              <a:rPr lang="en-GB" dirty="0"/>
              <a:t> p̣</a:t>
            </a:r>
            <a:r>
              <a:rPr lang="fi-FI" dirty="0" smtClean="0"/>
              <a:t> </a:t>
            </a:r>
            <a:r>
              <a:rPr lang="en-US" dirty="0" smtClean="0"/>
              <a:t>· </a:t>
            </a:r>
            <a:r>
              <a:rPr lang="fi-FI" dirty="0" err="1" smtClean="0"/>
              <a:t>aecit</a:t>
            </a:r>
            <a:r>
              <a:rPr lang="fi-FI" dirty="0" smtClean="0"/>
              <a:t>̣ </a:t>
            </a:r>
            <a:r>
              <a:rPr lang="en-US" dirty="0"/>
              <a:t> · </a:t>
            </a:r>
            <a:r>
              <a:rPr lang="fi-FI" dirty="0" smtClean="0"/>
              <a:t>   </a:t>
            </a:r>
            <a:r>
              <a:rPr lang="fi-FI" dirty="0"/>
              <a:t>. . . . </a:t>
            </a:r>
            <a:r>
              <a:rPr lang="en-GB" dirty="0"/>
              <a:t>d</a:t>
            </a:r>
            <a:endParaRPr lang="fi-FI" dirty="0"/>
          </a:p>
          <a:p>
            <a:r>
              <a:rPr lang="fi-FI" dirty="0"/>
              <a:t> 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3294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PC671.11-12 </a:t>
            </a:r>
            <a:r>
              <a:rPr lang="en-US" dirty="0" smtClean="0"/>
              <a:t> </a:t>
            </a:r>
            <a:r>
              <a:rPr lang="en-US" i="1" dirty="0"/>
              <a:t>f(</a:t>
            </a:r>
            <a:r>
              <a:rPr lang="en-US" i="1" dirty="0" err="1"/>
              <a:t>amiliam</a:t>
            </a:r>
            <a:r>
              <a:rPr lang="en-US" i="1" dirty="0"/>
              <a:t>) · p(</a:t>
            </a:r>
            <a:r>
              <a:rPr lang="en-US" i="1" dirty="0" err="1"/>
              <a:t>ecuniam</a:t>
            </a:r>
            <a:r>
              <a:rPr lang="en-US" i="1" dirty="0"/>
              <a:t>) · q(</a:t>
            </a:r>
            <a:r>
              <a:rPr lang="en-US" i="1" dirty="0" err="1"/>
              <a:t>ue</a:t>
            </a:r>
            <a:r>
              <a:rPr lang="en-US" i="1" dirty="0"/>
              <a:t>) ·[</a:t>
            </a:r>
            <a:r>
              <a:rPr lang="en-US" i="1" dirty="0" smtClean="0"/>
              <a:t>t(</a:t>
            </a:r>
            <a:r>
              <a:rPr lang="en-US" i="1" dirty="0" err="1" smtClean="0"/>
              <a:t>estamenti</a:t>
            </a:r>
            <a:r>
              <a:rPr lang="en-US" i="1" dirty="0" smtClean="0"/>
              <a:t>) f(</a:t>
            </a:r>
            <a:r>
              <a:rPr lang="en-US" i="1" dirty="0" err="1" smtClean="0"/>
              <a:t>aciendi</a:t>
            </a:r>
            <a:r>
              <a:rPr lang="en-US" i="1" dirty="0" smtClean="0"/>
              <a:t>) c(</a:t>
            </a:r>
            <a:r>
              <a:rPr lang="en-US" i="1" dirty="0" err="1" smtClean="0"/>
              <a:t>ausa</a:t>
            </a:r>
            <a:r>
              <a:rPr lang="en-US" i="1" dirty="0" smtClean="0"/>
              <a:t>) e(</a:t>
            </a:r>
            <a:r>
              <a:rPr lang="en-US" i="1" dirty="0" err="1" smtClean="0"/>
              <a:t>mit</a:t>
            </a:r>
            <a:r>
              <a:rPr lang="en-US" i="1" dirty="0" smtClean="0"/>
              <a:t>) f(</a:t>
            </a:r>
            <a:r>
              <a:rPr lang="en-US" i="1" dirty="0" err="1" smtClean="0"/>
              <a:t>iduciarius</a:t>
            </a:r>
            <a:r>
              <a:rPr lang="en-US" i="1" dirty="0" smtClean="0"/>
              <a:t> X (</a:t>
            </a:r>
            <a:r>
              <a:rPr lang="en-US" i="1" dirty="0" err="1" smtClean="0"/>
              <a:t>sestertio</a:t>
            </a:r>
            <a:r>
              <a:rPr lang="en-US" i="1" dirty="0" smtClean="0"/>
              <a:t>) n(</a:t>
            </a:r>
            <a:r>
              <a:rPr lang="en-US" i="1" dirty="0" err="1" smtClean="0"/>
              <a:t>ummo</a:t>
            </a:r>
            <a:r>
              <a:rPr lang="en-US" i="1" dirty="0" smtClean="0"/>
              <a:t>)]</a:t>
            </a:r>
            <a:r>
              <a:rPr lang="fi-FI" i="1" dirty="0" smtClean="0"/>
              <a:t> </a:t>
            </a:r>
            <a:r>
              <a:rPr lang="en-US" i="1" dirty="0" smtClean="0"/>
              <a:t> · </a:t>
            </a:r>
            <a:r>
              <a:rPr lang="en-US" i="1" dirty="0" err="1"/>
              <a:t>i</a:t>
            </a:r>
            <a:r>
              <a:rPr lang="fi-FI" i="1" dirty="0"/>
              <a:t> </a:t>
            </a:r>
            <a:r>
              <a:rPr lang="fi-FI" i="1" dirty="0" err="1"/>
              <a:t>libr</a:t>
            </a:r>
            <a:r>
              <a:rPr lang="fi-FI" i="1" dirty="0"/>
              <a:t>(</a:t>
            </a:r>
            <a:r>
              <a:rPr lang="fi-FI" i="1" dirty="0" err="1"/>
              <a:t>ipende</a:t>
            </a:r>
            <a:r>
              <a:rPr lang="fi-FI" i="1" dirty="0"/>
              <a:t>) C · </a:t>
            </a:r>
            <a:r>
              <a:rPr lang="fi-FI" i="1" dirty="0" err="1"/>
              <a:t>Iulió</a:t>
            </a:r>
            <a:r>
              <a:rPr lang="fi-FI" i="1" dirty="0"/>
              <a:t> </a:t>
            </a:r>
            <a:r>
              <a:rPr lang="fi-FI" i="1" dirty="0" err="1" smtClean="0"/>
              <a:t>Prisc</a:t>
            </a:r>
            <a:r>
              <a:rPr lang="fi-FI" i="1" dirty="0" smtClean="0"/>
              <a:t>[o </a:t>
            </a:r>
            <a:r>
              <a:rPr lang="fi-FI" i="1" dirty="0" err="1" smtClean="0"/>
              <a:t>antestatus</a:t>
            </a:r>
            <a:r>
              <a:rPr lang="fi-FI" i="1" dirty="0" smtClean="0"/>
              <a:t> </a:t>
            </a:r>
            <a:r>
              <a:rPr lang="fi-FI" i="1" dirty="0" err="1" smtClean="0"/>
              <a:t>est</a:t>
            </a:r>
            <a:r>
              <a:rPr lang="fi-FI" i="1" dirty="0" smtClean="0"/>
              <a:t> Y]</a:t>
            </a:r>
            <a:endParaRPr lang="fi-FI" i="1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001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365125"/>
            <a:ext cx="10833100" cy="1273175"/>
          </a:xfrm>
        </p:spPr>
        <p:txBody>
          <a:bodyPr>
            <a:normAutofit fontScale="90000"/>
          </a:bodyPr>
          <a:lstStyle/>
          <a:p>
            <a:r>
              <a:rPr lang="fi-FI" dirty="0"/>
              <a:t>P. Carlsberg 671 + </a:t>
            </a:r>
            <a:r>
              <a:rPr lang="en-US" dirty="0"/>
              <a:t>PSI inv. I </a:t>
            </a:r>
            <a:r>
              <a:rPr lang="en-US" dirty="0" smtClean="0"/>
              <a:t>149 + </a:t>
            </a:r>
            <a:r>
              <a:rPr lang="fi-FI" dirty="0" err="1"/>
              <a:t>Pap</a:t>
            </a:r>
            <a:r>
              <a:rPr lang="fi-FI" dirty="0"/>
              <a:t>. Berlin P</a:t>
            </a:r>
            <a:r>
              <a:rPr lang="fi-FI" dirty="0" smtClean="0"/>
              <a:t>. P </a:t>
            </a:r>
            <a:r>
              <a:rPr lang="fi-FI" dirty="0"/>
              <a:t>14470 b </a:t>
            </a:r>
            <a:r>
              <a:rPr lang="fi-FI" dirty="0" err="1"/>
              <a:t>recto</a:t>
            </a:r>
            <a:r>
              <a:rPr lang="en-US" dirty="0" smtClean="0"/>
              <a:t> 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Fragments</a:t>
            </a:r>
            <a:r>
              <a:rPr lang="fi-FI" dirty="0" smtClean="0"/>
              <a:t> </a:t>
            </a:r>
            <a:r>
              <a:rPr lang="fi-FI" dirty="0"/>
              <a:t>in </a:t>
            </a:r>
            <a:r>
              <a:rPr lang="fi-FI" dirty="0" err="1" smtClean="0"/>
              <a:t>Copenhagen</a:t>
            </a:r>
            <a:r>
              <a:rPr lang="fi-FI" dirty="0" smtClean="0"/>
              <a:t>, Florence and Berlin</a:t>
            </a:r>
            <a:endParaRPr lang="fi-FI" dirty="0"/>
          </a:p>
          <a:p>
            <a:r>
              <a:rPr lang="fi-FI" dirty="0" smtClean="0"/>
              <a:t>Verso</a:t>
            </a:r>
            <a:r>
              <a:rPr lang="fi-FI" dirty="0"/>
              <a:t>: demotic and </a:t>
            </a:r>
            <a:r>
              <a:rPr lang="fi-FI" dirty="0" err="1"/>
              <a:t>hieratic</a:t>
            </a:r>
            <a:r>
              <a:rPr lang="fi-FI" dirty="0"/>
              <a:t> </a:t>
            </a:r>
            <a:r>
              <a:rPr lang="fi-FI" dirty="0" err="1" smtClean="0"/>
              <a:t>writing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Tebtunis</a:t>
            </a:r>
            <a:r>
              <a:rPr lang="fi-FI" dirty="0"/>
              <a:t> </a:t>
            </a:r>
            <a:r>
              <a:rPr lang="fi-FI" dirty="0" err="1"/>
              <a:t>temple</a:t>
            </a:r>
            <a:r>
              <a:rPr lang="fi-FI" dirty="0"/>
              <a:t> </a:t>
            </a:r>
            <a:r>
              <a:rPr lang="fi-FI" dirty="0" err="1"/>
              <a:t>library</a:t>
            </a:r>
            <a:r>
              <a:rPr lang="fi-FI" dirty="0"/>
              <a:t> </a:t>
            </a:r>
            <a:r>
              <a:rPr lang="fi-FI" dirty="0" smtClean="0"/>
              <a:t>(</a:t>
            </a:r>
            <a:r>
              <a:rPr lang="fi-FI" dirty="0" err="1" smtClean="0"/>
              <a:t>magical</a:t>
            </a:r>
            <a:r>
              <a:rPr lang="fi-FI" dirty="0" smtClean="0"/>
              <a:t> </a:t>
            </a:r>
            <a:r>
              <a:rPr lang="fi-FI" dirty="0" err="1" smtClean="0"/>
              <a:t>spells</a:t>
            </a:r>
            <a:r>
              <a:rPr lang="fi-FI" dirty="0" smtClean="0"/>
              <a:t>, </a:t>
            </a:r>
            <a:r>
              <a:rPr lang="fi-FI" dirty="0" err="1" smtClean="0"/>
              <a:t>water</a:t>
            </a:r>
            <a:r>
              <a:rPr lang="fi-FI" dirty="0" smtClean="0"/>
              <a:t>)</a:t>
            </a:r>
            <a:endParaRPr lang="fi-FI" dirty="0"/>
          </a:p>
          <a:p>
            <a:r>
              <a:rPr lang="fi-FI" dirty="0" err="1" smtClean="0"/>
              <a:t>Recto</a:t>
            </a:r>
            <a:r>
              <a:rPr lang="fi-FI" dirty="0"/>
              <a:t>: </a:t>
            </a:r>
            <a:r>
              <a:rPr lang="fi-FI" dirty="0" err="1"/>
              <a:t>Latin</a:t>
            </a:r>
            <a:r>
              <a:rPr lang="fi-FI" dirty="0"/>
              <a:t> and </a:t>
            </a:r>
            <a:r>
              <a:rPr lang="fi-FI" dirty="0" err="1"/>
              <a:t>Greek</a:t>
            </a:r>
            <a:r>
              <a:rPr lang="fi-FI" dirty="0"/>
              <a:t> </a:t>
            </a:r>
            <a:r>
              <a:rPr lang="fi-FI" dirty="0" err="1"/>
              <a:t>writing</a:t>
            </a:r>
            <a:endParaRPr lang="fi-FI" dirty="0"/>
          </a:p>
          <a:p>
            <a:r>
              <a:rPr lang="fi-FI" dirty="0" smtClean="0"/>
              <a:t>2nd </a:t>
            </a:r>
            <a:r>
              <a:rPr lang="fi-FI" dirty="0" err="1"/>
              <a:t>century</a:t>
            </a:r>
            <a:r>
              <a:rPr lang="fi-FI" dirty="0"/>
              <a:t> AD (?)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115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99" y="430615"/>
            <a:ext cx="5913207" cy="607773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05600" y="779462"/>
            <a:ext cx="5202767" cy="5380038"/>
          </a:xfrm>
        </p:spPr>
        <p:txBody>
          <a:bodyPr/>
          <a:lstStyle/>
          <a:p>
            <a:r>
              <a:rPr lang="fi-FI" dirty="0" smtClean="0"/>
              <a:t>P. Carlsberg 671, </a:t>
            </a:r>
            <a:r>
              <a:rPr lang="fi-FI" dirty="0" err="1" smtClean="0"/>
              <a:t>recto</a:t>
            </a:r>
            <a:r>
              <a:rPr lang="fi-FI" dirty="0" smtClean="0"/>
              <a:t>, </a:t>
            </a:r>
            <a:r>
              <a:rPr lang="fi-FI" dirty="0" err="1" smtClean="0"/>
              <a:t>fragment</a:t>
            </a:r>
            <a:r>
              <a:rPr lang="fi-FI" dirty="0" smtClean="0"/>
              <a:t> B</a:t>
            </a:r>
          </a:p>
          <a:p>
            <a:endParaRPr lang="fi-FI" dirty="0"/>
          </a:p>
          <a:p>
            <a:r>
              <a:rPr lang="en-US" dirty="0"/>
              <a:t>1   P̩ˌ . . LX</a:t>
            </a:r>
            <a:r>
              <a:rPr lang="en-GB" dirty="0"/>
              <a:t>Ị </a:t>
            </a:r>
            <a:endParaRPr lang="fi-FI" dirty="0"/>
          </a:p>
          <a:p>
            <a:r>
              <a:rPr lang="en-US" dirty="0"/>
              <a:t>2 . . . .  ETH . . B</a:t>
            </a:r>
            <a:endParaRPr lang="fi-FI" dirty="0"/>
          </a:p>
          <a:p>
            <a:r>
              <a:rPr lang="en-US" dirty="0"/>
              <a:t>(</a:t>
            </a:r>
            <a:r>
              <a:rPr lang="en-US" dirty="0" err="1"/>
              <a:t>vacat</a:t>
            </a:r>
            <a:r>
              <a:rPr lang="en-US" dirty="0"/>
              <a:t>) </a:t>
            </a:r>
            <a:endParaRPr lang="fi-FI" dirty="0"/>
          </a:p>
          <a:p>
            <a:r>
              <a:rPr lang="en-US" dirty="0"/>
              <a:t>3 </a:t>
            </a:r>
            <a:r>
              <a:rPr lang="en-US" dirty="0" smtClean="0"/>
              <a:t>Ṣ . IMARE</a:t>
            </a:r>
            <a:r>
              <a:rPr lang="en-US" dirty="0"/>
              <a:t> </a:t>
            </a:r>
            <a:r>
              <a:rPr lang="en-US" dirty="0" smtClean="0"/>
              <a:t>   M</a:t>
            </a:r>
            <a:endParaRPr lang="fi-FI" dirty="0"/>
          </a:p>
          <a:p>
            <a:r>
              <a:rPr lang="en-US" dirty="0"/>
              <a:t>4   SE  IN</a:t>
            </a:r>
            <a:endParaRPr lang="fi-FI" dirty="0"/>
          </a:p>
          <a:p>
            <a:r>
              <a:rPr lang="en-US" dirty="0"/>
              <a:t>5 EM </a:t>
            </a:r>
            <a:r>
              <a:rPr lang="en-US" dirty="0" smtClean="0"/>
              <a:t> I . </a:t>
            </a:r>
            <a:r>
              <a:rPr lang="en-US" dirty="0"/>
              <a:t>. </a:t>
            </a:r>
            <a:r>
              <a:rPr lang="en-US" dirty="0" smtClean="0"/>
              <a:t>BS</a:t>
            </a:r>
            <a:endParaRPr lang="fi-FI" dirty="0"/>
          </a:p>
          <a:p>
            <a:r>
              <a:rPr lang="en-US" dirty="0"/>
              <a:t> </a:t>
            </a:r>
            <a:endParaRPr lang="fi-FI" dirty="0"/>
          </a:p>
          <a:p>
            <a:r>
              <a:rPr lang="en-US" dirty="0"/>
              <a:t>(a symbol)</a:t>
            </a:r>
            <a:endParaRPr lang="fi-FI" dirty="0"/>
          </a:p>
          <a:p>
            <a:r>
              <a:rPr lang="en-US" dirty="0"/>
              <a:t> </a:t>
            </a:r>
            <a:endParaRPr lang="fi-FI" dirty="0"/>
          </a:p>
          <a:p>
            <a:r>
              <a:rPr lang="fi-FI" cap="all" dirty="0" smtClean="0"/>
              <a:t>. σ</a:t>
            </a:r>
            <a:r>
              <a:rPr lang="en-US" cap="all" dirty="0" smtClean="0"/>
              <a:t> </a:t>
            </a:r>
            <a:r>
              <a:rPr lang="en-US" cap="all" dirty="0"/>
              <a:t>. </a:t>
            </a:r>
            <a:r>
              <a:rPr lang="fi-FI" cap="all" dirty="0"/>
              <a:t>. επ</a:t>
            </a:r>
            <a:r>
              <a:rPr lang="fi-FI" cap="all" dirty="0" err="1"/>
              <a:t>ωτι</a:t>
            </a:r>
            <a:r>
              <a:rPr lang="fi-FI" cap="all" dirty="0"/>
              <a:t>αṆ</a:t>
            </a:r>
            <a:r>
              <a:rPr lang="en-US" cap="all" dirty="0"/>
              <a:t> 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746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269372"/>
            <a:ext cx="5134097" cy="6063124"/>
          </a:xfrm>
          <a:prstGeom prst="rect">
            <a:avLst/>
          </a:prstGeom>
        </p:spPr>
      </p:pic>
      <p:pic>
        <p:nvPicPr>
          <p:cNvPr id="6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224" y="278099"/>
            <a:ext cx="6072675" cy="6114168"/>
          </a:xfrm>
        </p:spPr>
      </p:pic>
      <p:sp>
        <p:nvSpPr>
          <p:cNvPr id="2" name="TextBox 1"/>
          <p:cNvSpPr txBox="1"/>
          <p:nvPr/>
        </p:nvSpPr>
        <p:spPr>
          <a:xfrm>
            <a:off x="88900" y="104272"/>
            <a:ext cx="156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P. Carlsberg 671</a:t>
            </a:r>
            <a:endParaRPr lang="fi-FI" dirty="0"/>
          </a:p>
        </p:txBody>
      </p:sp>
      <p:sp>
        <p:nvSpPr>
          <p:cNvPr id="3" name="TextBox 2"/>
          <p:cNvSpPr txBox="1"/>
          <p:nvPr/>
        </p:nvSpPr>
        <p:spPr>
          <a:xfrm>
            <a:off x="6150097" y="565937"/>
            <a:ext cx="1736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PSI </a:t>
            </a:r>
            <a:r>
              <a:rPr lang="fi-FI" dirty="0" err="1" smtClean="0"/>
              <a:t>inv</a:t>
            </a:r>
            <a:r>
              <a:rPr lang="fi-FI" dirty="0" smtClean="0"/>
              <a:t>. I 149</a:t>
            </a:r>
            <a:endParaRPr lang="fi-FI" dirty="0"/>
          </a:p>
        </p:txBody>
      </p:sp>
      <p:sp>
        <p:nvSpPr>
          <p:cNvPr id="4" name="TextBox 3"/>
          <p:cNvSpPr txBox="1"/>
          <p:nvPr/>
        </p:nvSpPr>
        <p:spPr>
          <a:xfrm>
            <a:off x="241300" y="6392267"/>
            <a:ext cx="30843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Photo </a:t>
            </a:r>
            <a:r>
              <a:rPr lang="fi-FI" sz="1200" dirty="0" err="1" smtClean="0"/>
              <a:t>courtesy</a:t>
            </a:r>
            <a:r>
              <a:rPr lang="fi-FI" sz="1200" dirty="0" smtClean="0"/>
              <a:t> of Carlsberg papyrus </a:t>
            </a:r>
            <a:r>
              <a:rPr lang="fi-FI" sz="1200" dirty="0" err="1" smtClean="0"/>
              <a:t>collection</a:t>
            </a:r>
            <a:endParaRPr lang="fi-FI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150097" y="6466234"/>
            <a:ext cx="3264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Photo </a:t>
            </a:r>
            <a:r>
              <a:rPr lang="fi-FI" sz="1200" dirty="0" err="1" smtClean="0"/>
              <a:t>courtesy</a:t>
            </a:r>
            <a:r>
              <a:rPr lang="fi-FI" sz="1200" dirty="0" smtClean="0"/>
              <a:t> of </a:t>
            </a:r>
            <a:r>
              <a:rPr lang="fi-FI" sz="1200" dirty="0" err="1" smtClean="0"/>
              <a:t>Istituto</a:t>
            </a:r>
            <a:r>
              <a:rPr lang="fi-FI" sz="1200" dirty="0" smtClean="0"/>
              <a:t> </a:t>
            </a:r>
            <a:r>
              <a:rPr lang="fi-FI" sz="1200" dirty="0" err="1" smtClean="0"/>
              <a:t>papirologico</a:t>
            </a:r>
            <a:r>
              <a:rPr lang="fi-FI" sz="1200" dirty="0" smtClean="0"/>
              <a:t> ”G. </a:t>
            </a:r>
            <a:r>
              <a:rPr lang="fi-FI" sz="1200" dirty="0" err="1" smtClean="0"/>
              <a:t>Vitelli</a:t>
            </a:r>
            <a:r>
              <a:rPr lang="fi-FI" sz="1200" dirty="0" smtClean="0"/>
              <a:t>”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30534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1688" y="457200"/>
            <a:ext cx="3932237" cy="1600200"/>
          </a:xfrm>
        </p:spPr>
        <p:txBody>
          <a:bodyPr/>
          <a:lstStyle/>
          <a:p>
            <a:r>
              <a:rPr lang="fi-FI" dirty="0" err="1"/>
              <a:t>Pap</a:t>
            </a:r>
            <a:r>
              <a:rPr lang="fi-FI" dirty="0"/>
              <a:t>. Berlin P. P 14470 b </a:t>
            </a:r>
            <a:r>
              <a:rPr lang="fi-FI" dirty="0" err="1" smtClean="0"/>
              <a:t>recto</a:t>
            </a:r>
            <a:endParaRPr lang="fi-FI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100"/>
            <a:ext cx="7067440" cy="471328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1687" y="2082800"/>
            <a:ext cx="3932237" cy="3811588"/>
          </a:xfrm>
        </p:spPr>
        <p:txBody>
          <a:bodyPr>
            <a:normAutofit/>
          </a:bodyPr>
          <a:lstStyle/>
          <a:p>
            <a:r>
              <a:rPr lang="fi-FI" sz="2400" dirty="0" smtClean="0"/>
              <a:t>-</a:t>
            </a:r>
            <a:r>
              <a:rPr lang="fi-FI" sz="2400" dirty="0" err="1" smtClean="0"/>
              <a:t>Joins</a:t>
            </a:r>
            <a:r>
              <a:rPr lang="fi-FI" sz="2400" dirty="0" smtClean="0"/>
              <a:t> </a:t>
            </a:r>
            <a:r>
              <a:rPr lang="fi-FI" sz="2400" dirty="0" err="1" smtClean="0"/>
              <a:t>with</a:t>
            </a:r>
            <a:r>
              <a:rPr lang="fi-FI" sz="2400" dirty="0" smtClean="0"/>
              <a:t> P. Carlsberg 671 </a:t>
            </a:r>
            <a:r>
              <a:rPr lang="fi-FI" sz="2400" dirty="0" err="1" smtClean="0"/>
              <a:t>frag</a:t>
            </a:r>
            <a:r>
              <a:rPr lang="fi-FI" sz="2400" dirty="0" smtClean="0"/>
              <a:t> A. </a:t>
            </a:r>
          </a:p>
          <a:p>
            <a:r>
              <a:rPr lang="fi-FI" sz="2400" dirty="0" smtClean="0"/>
              <a:t>(Susanne </a:t>
            </a:r>
            <a:r>
              <a:rPr lang="fi-FI" sz="2400" dirty="0" err="1" smtClean="0"/>
              <a:t>Töpfer</a:t>
            </a:r>
            <a:r>
              <a:rPr lang="fi-FI" sz="2400" dirty="0" smtClean="0"/>
              <a:t>)</a:t>
            </a:r>
            <a:endParaRPr lang="fi-FI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460500" y="4890056"/>
            <a:ext cx="4547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Photo </a:t>
            </a:r>
            <a:r>
              <a:rPr lang="fi-FI" sz="1200" dirty="0" err="1" smtClean="0"/>
              <a:t>courtesy</a:t>
            </a:r>
            <a:r>
              <a:rPr lang="fi-FI" sz="1200" dirty="0" smtClean="0"/>
              <a:t> of </a:t>
            </a:r>
            <a:r>
              <a:rPr lang="fi-FI" sz="1200" dirty="0" err="1" smtClean="0"/>
              <a:t>Ägyptisches</a:t>
            </a:r>
            <a:r>
              <a:rPr lang="fi-FI" sz="1200" dirty="0" smtClean="0"/>
              <a:t> </a:t>
            </a:r>
            <a:r>
              <a:rPr lang="fi-FI" sz="1200" dirty="0" err="1" smtClean="0"/>
              <a:t>Museum</a:t>
            </a:r>
            <a:r>
              <a:rPr lang="fi-FI" sz="1200" dirty="0" smtClean="0"/>
              <a:t> </a:t>
            </a:r>
            <a:r>
              <a:rPr lang="fi-FI" sz="1200" dirty="0" err="1" smtClean="0"/>
              <a:t>und</a:t>
            </a:r>
            <a:r>
              <a:rPr lang="fi-FI" sz="1200" dirty="0" smtClean="0"/>
              <a:t> </a:t>
            </a:r>
            <a:r>
              <a:rPr lang="fi-FI" sz="1200" dirty="0" err="1" smtClean="0"/>
              <a:t>Papyrussammlung</a:t>
            </a:r>
            <a:r>
              <a:rPr lang="fi-FI" sz="1200" dirty="0" smtClean="0"/>
              <a:t>, Berlin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99500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4400" y="0"/>
            <a:ext cx="3921125" cy="723900"/>
          </a:xfrm>
        </p:spPr>
        <p:txBody>
          <a:bodyPr/>
          <a:lstStyle/>
          <a:p>
            <a:r>
              <a:rPr lang="fi-FI" dirty="0" smtClean="0"/>
              <a:t>P. Carlsberg 671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0200" y="723901"/>
            <a:ext cx="4505325" cy="58943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Fragment A: part </a:t>
            </a:r>
            <a:r>
              <a:rPr lang="en-GB" sz="2000" dirty="0"/>
              <a:t>of a Roman will. </a:t>
            </a: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</a:t>
            </a:r>
            <a:r>
              <a:rPr lang="en-US" sz="2000" dirty="0" smtClean="0"/>
              <a:t>areless and irregular cursive </a:t>
            </a:r>
            <a:r>
              <a:rPr lang="en-US" sz="2000" dirty="0"/>
              <a:t>hand. 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</a:t>
            </a:r>
            <a:r>
              <a:rPr lang="en-US" sz="2000" dirty="0" smtClean="0"/>
              <a:t>ragment B: Latin </a:t>
            </a:r>
            <a:r>
              <a:rPr lang="en-US" sz="2000" dirty="0"/>
              <a:t>writing and a word in Greek. 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hand in </a:t>
            </a:r>
            <a:r>
              <a:rPr lang="en-US" sz="2000" dirty="0"/>
              <a:t>fragment B</a:t>
            </a:r>
            <a:r>
              <a:rPr lang="en-US" sz="2000" dirty="0" smtClean="0"/>
              <a:t> resembles partly </a:t>
            </a:r>
            <a:r>
              <a:rPr lang="en-US" sz="2000" dirty="0"/>
              <a:t>the hand </a:t>
            </a:r>
            <a:r>
              <a:rPr lang="en-US" sz="2000" dirty="0" smtClean="0"/>
              <a:t>in fragment </a:t>
            </a:r>
            <a:r>
              <a:rPr lang="en-US" sz="2000" dirty="0"/>
              <a:t>A</a:t>
            </a:r>
            <a:r>
              <a:rPr lang="en-US" sz="2000" dirty="0" smtClean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traces of letters in </a:t>
            </a:r>
            <a:r>
              <a:rPr lang="en-US" sz="2000" dirty="0" smtClean="0"/>
              <a:t>fragments </a:t>
            </a:r>
            <a:r>
              <a:rPr lang="en-US" sz="2000" dirty="0"/>
              <a:t>C</a:t>
            </a:r>
            <a:r>
              <a:rPr lang="en-US" sz="2000" dirty="0" smtClean="0"/>
              <a:t> </a:t>
            </a:r>
            <a:r>
              <a:rPr lang="en-US" sz="2000" dirty="0"/>
              <a:t>and </a:t>
            </a:r>
            <a:r>
              <a:rPr lang="en-US" sz="2000" dirty="0" smtClean="0"/>
              <a:t>E possibly the </a:t>
            </a:r>
            <a:r>
              <a:rPr lang="en-US" sz="2000" dirty="0"/>
              <a:t>same hand as fragment </a:t>
            </a:r>
            <a:r>
              <a:rPr lang="en-US" sz="2000" dirty="0" smtClean="0"/>
              <a:t>A. </a:t>
            </a:r>
            <a:r>
              <a:rPr lang="en-US" sz="2000" dirty="0"/>
              <a:t> </a:t>
            </a:r>
            <a:endParaRPr lang="fi-FI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47" y="0"/>
            <a:ext cx="5807177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62100" y="203200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11500" y="114300"/>
            <a:ext cx="46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33900" y="1054100"/>
            <a:ext cx="39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4200" y="2565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14800" y="2374900"/>
            <a:ext cx="33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99748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1478" y="111034"/>
            <a:ext cx="3932237" cy="698863"/>
          </a:xfrm>
        </p:spPr>
        <p:txBody>
          <a:bodyPr/>
          <a:lstStyle/>
          <a:p>
            <a:r>
              <a:rPr lang="fi-FI" dirty="0" smtClean="0"/>
              <a:t>PSI </a:t>
            </a:r>
            <a:r>
              <a:rPr lang="en-US" dirty="0"/>
              <a:t>inv. I 149</a:t>
            </a:r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6"/>
            <a:ext cx="6869385" cy="684719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9648" y="1525309"/>
            <a:ext cx="4262573" cy="506562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Greek </a:t>
            </a:r>
            <a:r>
              <a:rPr lang="en-US" sz="2000" dirty="0"/>
              <a:t>writing on </a:t>
            </a:r>
            <a:r>
              <a:rPr lang="en-US" sz="2000" dirty="0" smtClean="0"/>
              <a:t>fragment B and traces of Greek letters on fragment 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</a:t>
            </a:r>
            <a:r>
              <a:rPr lang="en-US" sz="2000" dirty="0" smtClean="0"/>
              <a:t>races </a:t>
            </a:r>
            <a:r>
              <a:rPr lang="en-US" sz="2000" dirty="0"/>
              <a:t>of Latin letters in </a:t>
            </a:r>
            <a:r>
              <a:rPr lang="en-US" sz="2000" dirty="0" smtClean="0"/>
              <a:t>fragments C and 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Same document or smaller pieces of papyri glued together for making larger manuscripts?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09451" y="809897"/>
            <a:ext cx="378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37806" y="809897"/>
            <a:ext cx="36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8274" y="3200400"/>
            <a:ext cx="418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49039" y="134904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52160" y="460465"/>
            <a:ext cx="36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91435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Roman </a:t>
            </a:r>
            <a:r>
              <a:rPr lang="fi-FI" dirty="0" err="1" smtClean="0"/>
              <a:t>testaments</a:t>
            </a:r>
            <a:r>
              <a:rPr lang="fi-FI" dirty="0" smtClean="0"/>
              <a:t> in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papyri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Migliardi</a:t>
            </a:r>
            <a:r>
              <a:rPr lang="en-US" dirty="0"/>
              <a:t> </a:t>
            </a:r>
            <a:r>
              <a:rPr lang="en-US" dirty="0" err="1"/>
              <a:t>Zingale</a:t>
            </a:r>
            <a:r>
              <a:rPr lang="en-US" dirty="0"/>
              <a:t>, L. (1997</a:t>
            </a:r>
            <a:r>
              <a:rPr lang="en-US" baseline="30000" dirty="0"/>
              <a:t>3</a:t>
            </a:r>
            <a:r>
              <a:rPr lang="en-US" dirty="0"/>
              <a:t>) </a:t>
            </a:r>
            <a:r>
              <a:rPr lang="en-US" i="1" dirty="0"/>
              <a:t>I </a:t>
            </a:r>
            <a:r>
              <a:rPr lang="en-US" i="1" dirty="0" err="1"/>
              <a:t>testamenti</a:t>
            </a:r>
            <a:r>
              <a:rPr lang="en-US" i="1" dirty="0"/>
              <a:t> Romani </a:t>
            </a:r>
            <a:r>
              <a:rPr lang="en-US" i="1" dirty="0" err="1"/>
              <a:t>nei</a:t>
            </a:r>
            <a:r>
              <a:rPr lang="en-US" i="1" dirty="0"/>
              <a:t> </a:t>
            </a:r>
            <a:r>
              <a:rPr lang="en-US" i="1" dirty="0" err="1"/>
              <a:t>papiri</a:t>
            </a:r>
            <a:r>
              <a:rPr lang="en-US" i="1" dirty="0"/>
              <a:t> e </a:t>
            </a:r>
            <a:r>
              <a:rPr lang="en-US" i="1" dirty="0" err="1"/>
              <a:t>nelle</a:t>
            </a:r>
            <a:r>
              <a:rPr lang="en-US" i="1" dirty="0"/>
              <a:t> </a:t>
            </a:r>
            <a:r>
              <a:rPr lang="en-US" i="1" dirty="0" err="1"/>
              <a:t>tavolette</a:t>
            </a:r>
            <a:r>
              <a:rPr lang="en-US" i="1" dirty="0"/>
              <a:t> </a:t>
            </a:r>
            <a:r>
              <a:rPr lang="en-US" i="1" dirty="0" err="1"/>
              <a:t>d’Egitto</a:t>
            </a:r>
            <a:r>
              <a:rPr lang="en-US" i="1" dirty="0"/>
              <a:t>. </a:t>
            </a:r>
            <a:r>
              <a:rPr lang="en-US" i="1" dirty="0" err="1"/>
              <a:t>Silloge</a:t>
            </a:r>
            <a:r>
              <a:rPr lang="en-US" i="1" dirty="0"/>
              <a:t> di </a:t>
            </a:r>
            <a:r>
              <a:rPr lang="en-US" i="1" dirty="0" err="1"/>
              <a:t>documenti</a:t>
            </a:r>
            <a:r>
              <a:rPr lang="en-US" i="1" dirty="0"/>
              <a:t> dal I al IV </a:t>
            </a:r>
            <a:r>
              <a:rPr lang="en-US" i="1" dirty="0" err="1"/>
              <a:t>secolo</a:t>
            </a:r>
            <a:r>
              <a:rPr lang="en-US" dirty="0"/>
              <a:t>, Torino: </a:t>
            </a:r>
            <a:r>
              <a:rPr lang="en-US" dirty="0" err="1"/>
              <a:t>Giappichelli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smtClean="0">
                <a:sym typeface="Wingdings" panose="05000000000000000000" pitchFamily="2" charset="2"/>
              </a:rPr>
              <a:t> 12 texts in Latin, 18 texts in Greek</a:t>
            </a:r>
            <a:endParaRPr lang="fi-FI" dirty="0"/>
          </a:p>
          <a:p>
            <a:r>
              <a:rPr lang="en-US" dirty="0"/>
              <a:t>Nowak, M. (2015) </a:t>
            </a:r>
            <a:r>
              <a:rPr lang="en-US" i="1" dirty="0"/>
              <a:t>Wills in the Roman Empire</a:t>
            </a:r>
            <a:r>
              <a:rPr lang="en-US" dirty="0"/>
              <a:t>. The Journal of juristic papyrology, Supplement XXIII. Warsaw: University of Warsaw and The Raphael </a:t>
            </a:r>
            <a:r>
              <a:rPr lang="en-US" dirty="0" err="1"/>
              <a:t>Taubenschlag</a:t>
            </a:r>
            <a:r>
              <a:rPr lang="en-US" dirty="0"/>
              <a:t> Foundation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>
                <a:sym typeface="Wingdings" panose="05000000000000000000" pitchFamily="2" charset="2"/>
              </a:rPr>
              <a:t> 13 texts in Latin, 21 texts in Greek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Latin wills on papyri are usually copies of originals on wax tablets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Greek texts are translations of Latin originals until the first half of the third century (Severus Alexander)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0572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69897" cy="5156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00" y="3511425"/>
            <a:ext cx="4267200" cy="3289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94938"/>
            <a:ext cx="4298221" cy="66630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04405" y="533400"/>
            <a:ext cx="467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P. Carlsberg </a:t>
            </a:r>
            <a:r>
              <a:rPr lang="fi-FI" dirty="0"/>
              <a:t>671 + </a:t>
            </a:r>
            <a:r>
              <a:rPr lang="fi-FI" dirty="0" err="1"/>
              <a:t>Pap</a:t>
            </a:r>
            <a:r>
              <a:rPr lang="fi-FI" dirty="0"/>
              <a:t>. Berlin P. P 14470 b </a:t>
            </a:r>
            <a:r>
              <a:rPr lang="fi-FI" dirty="0" err="1"/>
              <a:t>recto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558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61317" cy="685799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2800" y="261937"/>
            <a:ext cx="7035800" cy="6527800"/>
          </a:xfrm>
        </p:spPr>
        <p:txBody>
          <a:bodyPr>
            <a:normAutofit/>
          </a:bodyPr>
          <a:lstStyle/>
          <a:p>
            <a:r>
              <a:rPr lang="fi-FI" dirty="0"/>
              <a:t>P. Carlsberg 671, </a:t>
            </a:r>
            <a:r>
              <a:rPr lang="fi-FI" dirty="0" err="1"/>
              <a:t>recto</a:t>
            </a:r>
            <a:r>
              <a:rPr lang="fi-FI" dirty="0"/>
              <a:t>, </a:t>
            </a:r>
            <a:r>
              <a:rPr lang="fi-FI" dirty="0" err="1"/>
              <a:t>fragment</a:t>
            </a:r>
            <a:r>
              <a:rPr lang="fi-FI" dirty="0"/>
              <a:t> A + </a:t>
            </a:r>
            <a:r>
              <a:rPr lang="fi-FI" dirty="0" err="1"/>
              <a:t>Pap</a:t>
            </a:r>
            <a:r>
              <a:rPr lang="fi-FI" dirty="0"/>
              <a:t>. Berlin P. P 14470 b </a:t>
            </a:r>
            <a:r>
              <a:rPr lang="fi-FI" dirty="0" err="1" smtClean="0"/>
              <a:t>recto</a:t>
            </a:r>
            <a:endParaRPr lang="fi-FI" dirty="0" smtClean="0"/>
          </a:p>
          <a:p>
            <a:endParaRPr lang="fi-FI" dirty="0"/>
          </a:p>
          <a:p>
            <a:r>
              <a:rPr lang="en-GB" dirty="0" smtClean="0"/>
              <a:t>1 [  </a:t>
            </a:r>
            <a:r>
              <a:rPr lang="en-GB" dirty="0" err="1" smtClean="0"/>
              <a:t>testamentum</a:t>
            </a:r>
            <a:r>
              <a:rPr lang="en-GB" dirty="0" smtClean="0"/>
              <a:t> </a:t>
            </a:r>
            <a:r>
              <a:rPr lang="en-GB" dirty="0" err="1" smtClean="0"/>
              <a:t>fec</a:t>
            </a:r>
            <a:r>
              <a:rPr lang="en-GB" dirty="0" smtClean="0"/>
              <a:t>]</a:t>
            </a:r>
            <a:r>
              <a:rPr lang="en-GB" dirty="0" err="1" smtClean="0"/>
              <a:t>ịt</a:t>
            </a:r>
            <a:r>
              <a:rPr lang="en-GB" dirty="0" smtClean="0"/>
              <a:t>			</a:t>
            </a:r>
            <a:endParaRPr lang="fi-FI" dirty="0" smtClean="0"/>
          </a:p>
          <a:p>
            <a:r>
              <a:rPr lang="fi-FI" dirty="0" smtClean="0"/>
              <a:t>2 [	       ]</a:t>
            </a:r>
            <a:r>
              <a:rPr lang="fi-FI" dirty="0" err="1" smtClean="0"/>
              <a:t>caris`si´mus</a:t>
            </a:r>
            <a:r>
              <a:rPr lang="fi-FI" dirty="0" smtClean="0"/>
              <a:t> </a:t>
            </a:r>
            <a:r>
              <a:rPr lang="fi-FI" dirty="0" err="1" smtClean="0"/>
              <a:t>atque</a:t>
            </a:r>
            <a:r>
              <a:rPr lang="fi-FI" dirty="0" smtClean="0"/>
              <a:t> </a:t>
            </a:r>
            <a:r>
              <a:rPr lang="fi-FI" dirty="0" err="1" smtClean="0"/>
              <a:t>fideli</a:t>
            </a:r>
            <a:r>
              <a:rPr lang="fi-FI" dirty="0" smtClean="0"/>
              <a:t>[</a:t>
            </a:r>
            <a:r>
              <a:rPr lang="fi-FI" dirty="0" err="1" smtClean="0"/>
              <a:t>ssimus</a:t>
            </a:r>
            <a:r>
              <a:rPr lang="fi-FI" dirty="0" smtClean="0"/>
              <a:t> </a:t>
            </a:r>
            <a:r>
              <a:rPr lang="fi-FI" dirty="0" err="1" smtClean="0"/>
              <a:t>mihi</a:t>
            </a:r>
            <a:r>
              <a:rPr lang="fi-FI" dirty="0" smtClean="0"/>
              <a:t> </a:t>
            </a:r>
            <a:r>
              <a:rPr lang="fi-FI" dirty="0" err="1" smtClean="0"/>
              <a:t>heres</a:t>
            </a:r>
            <a:r>
              <a:rPr lang="fi-FI" dirty="0" smtClean="0"/>
              <a:t> esto]</a:t>
            </a:r>
          </a:p>
          <a:p>
            <a:r>
              <a:rPr lang="en-GB" dirty="0" smtClean="0"/>
              <a:t>3 [</a:t>
            </a:r>
            <a:r>
              <a:rPr lang="en-GB" dirty="0" err="1" smtClean="0"/>
              <a:t>ceteri</a:t>
            </a:r>
            <a:r>
              <a:rPr lang="en-GB" dirty="0" smtClean="0"/>
              <a:t> </a:t>
            </a:r>
            <a:r>
              <a:rPr lang="en-GB" dirty="0" err="1" smtClean="0"/>
              <a:t>omnes</a:t>
            </a:r>
            <a:r>
              <a:rPr lang="en-GB" dirty="0" smtClean="0"/>
              <a:t> </a:t>
            </a:r>
            <a:r>
              <a:rPr lang="en-GB" dirty="0" err="1" smtClean="0"/>
              <a:t>exh</a:t>
            </a:r>
            <a:r>
              <a:rPr lang="en-GB" dirty="0" smtClean="0"/>
              <a:t>]</a:t>
            </a:r>
            <a:r>
              <a:rPr lang="en-GB" dirty="0" err="1" smtClean="0"/>
              <a:t>ẹṛedes</a:t>
            </a:r>
            <a:r>
              <a:rPr lang="en-GB" dirty="0" smtClean="0"/>
              <a:t> </a:t>
            </a:r>
            <a:r>
              <a:rPr lang="en-GB" dirty="0" err="1" smtClean="0"/>
              <a:t>sunto</a:t>
            </a:r>
            <a:r>
              <a:rPr lang="en-GB" dirty="0" smtClean="0"/>
              <a:t> </a:t>
            </a:r>
            <a:r>
              <a:rPr lang="en-GB" dirty="0" err="1" smtClean="0"/>
              <a:t>cernịt</a:t>
            </a:r>
            <a:r>
              <a:rPr lang="en-GB" dirty="0" smtClean="0"/>
              <a:t>̣[</a:t>
            </a:r>
            <a:r>
              <a:rPr lang="en-GB" dirty="0" err="1" smtClean="0"/>
              <a:t>oque</a:t>
            </a:r>
            <a:r>
              <a:rPr lang="en-GB" dirty="0" smtClean="0"/>
              <a:t> </a:t>
            </a:r>
            <a:r>
              <a:rPr lang="en-GB" dirty="0" err="1" smtClean="0"/>
              <a:t>hereditatem</a:t>
            </a:r>
            <a:r>
              <a:rPr lang="en-GB" dirty="0" smtClean="0"/>
              <a:t> </a:t>
            </a:r>
            <a:r>
              <a:rPr lang="en-GB" dirty="0" err="1" smtClean="0"/>
              <a:t>meam</a:t>
            </a:r>
            <a:r>
              <a:rPr lang="en-GB" dirty="0" smtClean="0"/>
              <a:t>]</a:t>
            </a:r>
            <a:endParaRPr lang="fi-FI" dirty="0" smtClean="0"/>
          </a:p>
          <a:p>
            <a:r>
              <a:rPr lang="en-GB" dirty="0" smtClean="0"/>
              <a:t>4 [in </a:t>
            </a:r>
            <a:r>
              <a:rPr lang="en-GB" dirty="0" err="1" smtClean="0"/>
              <a:t>diebus</a:t>
            </a:r>
            <a:r>
              <a:rPr lang="en-GB" dirty="0" smtClean="0"/>
              <a:t> C pro]x(</a:t>
            </a:r>
            <a:r>
              <a:rPr lang="en-GB" dirty="0" err="1" smtClean="0"/>
              <a:t>imis</a:t>
            </a:r>
            <a:r>
              <a:rPr lang="en-GB" dirty="0" smtClean="0"/>
              <a:t>) </a:t>
            </a:r>
            <a:r>
              <a:rPr lang="en-GB" dirty="0" err="1" smtClean="0"/>
              <a:t>quibụs</a:t>
            </a:r>
            <a:r>
              <a:rPr lang="en-GB" dirty="0" smtClean="0"/>
              <a:t> </a:t>
            </a:r>
            <a:r>
              <a:rPr lang="en-GB" dirty="0" err="1" smtClean="0"/>
              <a:t>scịet</a:t>
            </a:r>
            <a:r>
              <a:rPr lang="en-GB" dirty="0" smtClean="0"/>
              <a:t> </a:t>
            </a:r>
            <a:r>
              <a:rPr lang="en-GB" dirty="0" err="1" smtClean="0"/>
              <a:t>pọt</a:t>
            </a:r>
            <a:r>
              <a:rPr lang="en-GB" dirty="0" smtClean="0"/>
              <a:t>̣[</a:t>
            </a:r>
            <a:r>
              <a:rPr lang="en-GB" dirty="0" err="1" smtClean="0"/>
              <a:t>eritque</a:t>
            </a:r>
            <a:r>
              <a:rPr lang="en-GB" dirty="0" smtClean="0"/>
              <a:t> </a:t>
            </a:r>
            <a:r>
              <a:rPr lang="en-GB" dirty="0" err="1" smtClean="0"/>
              <a:t>testari</a:t>
            </a:r>
            <a:r>
              <a:rPr lang="en-GB" dirty="0" smtClean="0"/>
              <a:t> quod </a:t>
            </a:r>
            <a:r>
              <a:rPr lang="en-GB" dirty="0" err="1" smtClean="0"/>
              <a:t>ni</a:t>
            </a:r>
            <a:r>
              <a:rPr lang="en-GB" dirty="0" smtClean="0"/>
              <a:t> </a:t>
            </a:r>
            <a:r>
              <a:rPr lang="en-GB" dirty="0" err="1" smtClean="0"/>
              <a:t>ita</a:t>
            </a:r>
            <a:r>
              <a:rPr lang="en-GB" dirty="0" smtClean="0"/>
              <a:t>]</a:t>
            </a:r>
            <a:endParaRPr lang="fi-FI" dirty="0" smtClean="0"/>
          </a:p>
          <a:p>
            <a:r>
              <a:rPr lang="en-GB" dirty="0" smtClean="0"/>
              <a:t>5 [</a:t>
            </a:r>
            <a:r>
              <a:rPr lang="en-GB" dirty="0" err="1" smtClean="0"/>
              <a:t>creuerit</a:t>
            </a:r>
            <a:r>
              <a:rPr lang="en-GB" dirty="0" smtClean="0"/>
              <a:t> </a:t>
            </a:r>
            <a:r>
              <a:rPr lang="en-GB" dirty="0" err="1" smtClean="0"/>
              <a:t>nequ</a:t>
            </a:r>
            <a:r>
              <a:rPr lang="en-GB" dirty="0" smtClean="0"/>
              <a:t>]ẹ </a:t>
            </a:r>
            <a:r>
              <a:rPr lang="en-GB" dirty="0" err="1" smtClean="0"/>
              <a:t>adierit</a:t>
            </a:r>
            <a:r>
              <a:rPr lang="en-GB" dirty="0" smtClean="0"/>
              <a:t> </a:t>
            </a:r>
            <a:r>
              <a:rPr lang="en-GB" dirty="0" err="1" smtClean="0"/>
              <a:t>exherẹs</a:t>
            </a:r>
            <a:r>
              <a:rPr lang="en-GB" dirty="0" smtClean="0"/>
              <a:t>̣ [</a:t>
            </a:r>
            <a:r>
              <a:rPr lang="en-GB" dirty="0" err="1" smtClean="0"/>
              <a:t>es</a:t>
            </a:r>
            <a:r>
              <a:rPr lang="en-GB" dirty="0" smtClean="0"/>
              <a:t>]t[o tum 		]</a:t>
            </a:r>
            <a:endParaRPr lang="fi-FI" dirty="0" smtClean="0"/>
          </a:p>
          <a:p>
            <a:r>
              <a:rPr lang="en-GB" dirty="0" smtClean="0"/>
              <a:t>6 [      </a:t>
            </a:r>
            <a:r>
              <a:rPr lang="en-GB" dirty="0" err="1" smtClean="0"/>
              <a:t>mihi</a:t>
            </a:r>
            <a:r>
              <a:rPr lang="en-GB" dirty="0" smtClean="0"/>
              <a:t> </a:t>
            </a:r>
            <a:r>
              <a:rPr lang="en-GB" dirty="0" err="1" smtClean="0"/>
              <a:t>heres</a:t>
            </a:r>
            <a:r>
              <a:rPr lang="en-GB" dirty="0" smtClean="0"/>
              <a:t>] </a:t>
            </a:r>
            <a:r>
              <a:rPr lang="en-GB" dirty="0" err="1" smtClean="0"/>
              <a:t>esto</a:t>
            </a:r>
            <a:r>
              <a:rPr lang="en-GB" dirty="0" smtClean="0"/>
              <a:t> </a:t>
            </a:r>
            <a:r>
              <a:rPr lang="en-GB" dirty="0" err="1" smtClean="0"/>
              <a:t>ceteri</a:t>
            </a:r>
            <a:r>
              <a:rPr lang="en-GB" dirty="0" smtClean="0"/>
              <a:t> </a:t>
            </a:r>
            <a:r>
              <a:rPr lang="en-GB" dirty="0" err="1" smtClean="0"/>
              <a:t>omnes</a:t>
            </a:r>
            <a:r>
              <a:rPr lang="en-GB" dirty="0" smtClean="0"/>
              <a:t> </a:t>
            </a:r>
            <a:r>
              <a:rPr lang="en-GB" dirty="0" err="1" smtClean="0"/>
              <a:t>ẹx</a:t>
            </a:r>
            <a:r>
              <a:rPr lang="en-GB" dirty="0" smtClean="0"/>
              <a:t>̣[</a:t>
            </a:r>
            <a:r>
              <a:rPr lang="en-GB" dirty="0" err="1" smtClean="0"/>
              <a:t>heredes</a:t>
            </a:r>
            <a:r>
              <a:rPr lang="en-GB" dirty="0" smtClean="0"/>
              <a:t> </a:t>
            </a:r>
            <a:r>
              <a:rPr lang="en-GB" dirty="0" err="1" smtClean="0"/>
              <a:t>sunto</a:t>
            </a:r>
            <a:r>
              <a:rPr lang="en-GB" dirty="0" smtClean="0"/>
              <a:t> </a:t>
            </a:r>
            <a:r>
              <a:rPr lang="en-GB" dirty="0" err="1" smtClean="0"/>
              <a:t>cernitoque</a:t>
            </a:r>
            <a:r>
              <a:rPr lang="en-GB" dirty="0" smtClean="0"/>
              <a:t>]</a:t>
            </a:r>
            <a:endParaRPr lang="fi-FI" dirty="0" smtClean="0"/>
          </a:p>
          <a:p>
            <a:r>
              <a:rPr lang="en-GB" dirty="0" smtClean="0"/>
              <a:t>7 [</a:t>
            </a:r>
            <a:r>
              <a:rPr lang="en-GB" dirty="0" err="1" smtClean="0"/>
              <a:t>hereditatem</a:t>
            </a:r>
            <a:r>
              <a:rPr lang="en-GB" dirty="0" smtClean="0"/>
              <a:t>] </a:t>
            </a:r>
            <a:r>
              <a:rPr lang="en-GB" dirty="0" err="1" smtClean="0"/>
              <a:t>ṃeam</a:t>
            </a:r>
            <a:r>
              <a:rPr lang="en-GB" dirty="0" smtClean="0"/>
              <a:t> in </a:t>
            </a:r>
            <a:r>
              <a:rPr lang="en-GB" dirty="0" err="1" smtClean="0"/>
              <a:t>diebus</a:t>
            </a:r>
            <a:r>
              <a:rPr lang="en-GB" dirty="0" smtClean="0"/>
              <a:t> LX p̣[</a:t>
            </a:r>
            <a:r>
              <a:rPr lang="en-GB" dirty="0" err="1" smtClean="0"/>
              <a:t>roximis</a:t>
            </a:r>
            <a:r>
              <a:rPr lang="en-GB" dirty="0" smtClean="0"/>
              <a:t>		]</a:t>
            </a:r>
            <a:endParaRPr lang="fi-FI" dirty="0" smtClean="0"/>
          </a:p>
          <a:p>
            <a:r>
              <a:rPr lang="fi-FI" dirty="0" smtClean="0"/>
              <a:t>8 [	</a:t>
            </a:r>
            <a:r>
              <a:rPr lang="fi-FI" dirty="0" err="1" smtClean="0"/>
              <a:t>sepelir</a:t>
            </a:r>
            <a:r>
              <a:rPr lang="fi-FI" dirty="0" smtClean="0"/>
              <a:t>]</a:t>
            </a:r>
            <a:r>
              <a:rPr lang="fi-FI" dirty="0" err="1" smtClean="0"/>
              <a:t>ịque</a:t>
            </a:r>
            <a:r>
              <a:rPr lang="fi-FI" dirty="0" smtClean="0"/>
              <a:t> me </a:t>
            </a:r>
            <a:r>
              <a:rPr lang="fi-FI" dirty="0" err="1"/>
              <a:t>u</a:t>
            </a:r>
            <a:r>
              <a:rPr lang="fi-FI" dirty="0" err="1" smtClean="0"/>
              <a:t>olo</a:t>
            </a:r>
            <a:r>
              <a:rPr lang="fi-FI" dirty="0" smtClean="0"/>
              <a:t> </a:t>
            </a:r>
            <a:r>
              <a:rPr lang="fi-FI" dirty="0" err="1" smtClean="0"/>
              <a:t>cura</a:t>
            </a:r>
            <a:r>
              <a:rPr lang="fi-FI" dirty="0" smtClean="0"/>
              <a:t> et </a:t>
            </a:r>
            <a:r>
              <a:rPr lang="fi-FI" dirty="0" err="1" smtClean="0"/>
              <a:t>pieta</a:t>
            </a:r>
            <a:r>
              <a:rPr lang="fi-FI" dirty="0" smtClean="0"/>
              <a:t>̣[te	]</a:t>
            </a:r>
          </a:p>
          <a:p>
            <a:r>
              <a:rPr lang="fi-FI" dirty="0" smtClean="0"/>
              <a:t>9 [	]</a:t>
            </a:r>
            <a:r>
              <a:rPr lang="fi-FI" dirty="0" err="1"/>
              <a:t>u</a:t>
            </a:r>
            <a:r>
              <a:rPr lang="fi-FI" dirty="0" err="1" smtClean="0"/>
              <a:t>idebiturq</a:t>
            </a:r>
            <a:r>
              <a:rPr lang="fi-FI" dirty="0" smtClean="0"/>
              <a:t>[u]ẹ </a:t>
            </a:r>
            <a:r>
              <a:rPr lang="fi-FI" dirty="0" err="1" smtClean="0"/>
              <a:t>qui</a:t>
            </a:r>
            <a:r>
              <a:rPr lang="fi-FI" dirty="0" smtClean="0"/>
              <a:t> </a:t>
            </a:r>
            <a:r>
              <a:rPr lang="fi-FI" dirty="0" err="1" smtClean="0"/>
              <a:t>feci</a:t>
            </a:r>
            <a:r>
              <a:rPr lang="fi-FI" dirty="0" smtClean="0"/>
              <a:t>[t?</a:t>
            </a:r>
          </a:p>
          <a:p>
            <a:r>
              <a:rPr lang="en-US" dirty="0" smtClean="0"/>
              <a:t>10 </a:t>
            </a:r>
            <a:r>
              <a:rPr lang="en-US" dirty="0"/>
              <a:t>[	]</a:t>
            </a:r>
            <a:r>
              <a:rPr lang="en-US" dirty="0" err="1"/>
              <a:t>ṭti</a:t>
            </a:r>
            <a:r>
              <a:rPr lang="en-US" dirty="0"/>
              <a:t> me . </a:t>
            </a:r>
            <a:r>
              <a:rPr lang="en-US" dirty="0" err="1" smtClean="0"/>
              <a:t>ciuṃeụm</a:t>
            </a:r>
            <a:r>
              <a:rPr lang="en-US" dirty="0" smtClean="0"/>
              <a:t>̣  </a:t>
            </a:r>
            <a:r>
              <a:rPr lang="en-US" dirty="0"/>
              <a:t>ho . [			]</a:t>
            </a:r>
            <a:endParaRPr lang="fi-FI" dirty="0"/>
          </a:p>
          <a:p>
            <a:r>
              <a:rPr lang="en-US" dirty="0"/>
              <a:t>11 [	</a:t>
            </a:r>
            <a:r>
              <a:rPr lang="en-US" dirty="0" smtClean="0"/>
              <a:t>d(</a:t>
            </a:r>
            <a:r>
              <a:rPr lang="en-US" dirty="0" err="1" smtClean="0"/>
              <a:t>olus</a:t>
            </a:r>
            <a:r>
              <a:rPr lang="en-US" dirty="0" smtClean="0"/>
              <a:t>) · ]ṃ(</a:t>
            </a:r>
            <a:r>
              <a:rPr lang="en-US" dirty="0" err="1" smtClean="0"/>
              <a:t>alus</a:t>
            </a:r>
            <a:r>
              <a:rPr lang="en-US" dirty="0" smtClean="0"/>
              <a:t>) </a:t>
            </a:r>
            <a:r>
              <a:rPr lang="en-US" dirty="0"/>
              <a:t>· ab e(</a:t>
            </a:r>
            <a:r>
              <a:rPr lang="en-US" dirty="0" err="1"/>
              <a:t>sto</a:t>
            </a:r>
            <a:r>
              <a:rPr lang="en-US" dirty="0"/>
              <a:t>) · f(</a:t>
            </a:r>
            <a:r>
              <a:rPr lang="en-US" dirty="0" err="1"/>
              <a:t>amiliam</a:t>
            </a:r>
            <a:r>
              <a:rPr lang="en-US" dirty="0"/>
              <a:t>) · p(</a:t>
            </a:r>
            <a:r>
              <a:rPr lang="en-US" dirty="0" err="1"/>
              <a:t>ecuniam</a:t>
            </a:r>
            <a:r>
              <a:rPr lang="en-US" dirty="0"/>
              <a:t>) · q(</a:t>
            </a:r>
            <a:r>
              <a:rPr lang="en-US" dirty="0" err="1"/>
              <a:t>ue</a:t>
            </a:r>
            <a:r>
              <a:rPr lang="en-US" dirty="0"/>
              <a:t>) </a:t>
            </a:r>
            <a:r>
              <a:rPr lang="en-US" dirty="0" smtClean="0"/>
              <a:t>·[t f c e f]</a:t>
            </a:r>
            <a:endParaRPr lang="en-US" dirty="0"/>
          </a:p>
          <a:p>
            <a:r>
              <a:rPr lang="fi-FI" dirty="0" smtClean="0"/>
              <a:t>12 </a:t>
            </a:r>
            <a:r>
              <a:rPr lang="fi-FI" dirty="0"/>
              <a:t>[	</a:t>
            </a:r>
            <a:r>
              <a:rPr lang="fi-FI" dirty="0" smtClean="0"/>
              <a:t>]</a:t>
            </a:r>
            <a:r>
              <a:rPr lang="en-US" dirty="0"/>
              <a:t> </a:t>
            </a:r>
            <a:r>
              <a:rPr lang="en-US" dirty="0" smtClean="0"/>
              <a:t>.  </a:t>
            </a:r>
            <a:r>
              <a:rPr lang="en-US" dirty="0"/>
              <a:t>· </a:t>
            </a:r>
            <a:r>
              <a:rPr lang="en-US" dirty="0" err="1" smtClean="0"/>
              <a:t>i</a:t>
            </a:r>
            <a:r>
              <a:rPr lang="fi-FI" dirty="0" smtClean="0"/>
              <a:t> </a:t>
            </a:r>
            <a:r>
              <a:rPr lang="fi-FI" dirty="0" err="1" smtClean="0"/>
              <a:t>libr</a:t>
            </a:r>
            <a:r>
              <a:rPr lang="fi-FI" dirty="0" smtClean="0"/>
              <a:t>(</a:t>
            </a:r>
            <a:r>
              <a:rPr lang="fi-FI" dirty="0" err="1" smtClean="0"/>
              <a:t>ipende</a:t>
            </a:r>
            <a:r>
              <a:rPr lang="fi-FI" dirty="0" smtClean="0"/>
              <a:t>) C </a:t>
            </a:r>
            <a:r>
              <a:rPr lang="fi-FI" dirty="0"/>
              <a:t>· </a:t>
            </a:r>
            <a:r>
              <a:rPr lang="fi-FI" dirty="0" err="1"/>
              <a:t>I</a:t>
            </a:r>
            <a:r>
              <a:rPr lang="fi-FI" dirty="0" err="1" smtClean="0"/>
              <a:t>ulió</a:t>
            </a:r>
            <a:r>
              <a:rPr lang="fi-FI" dirty="0" smtClean="0"/>
              <a:t> </a:t>
            </a:r>
            <a:r>
              <a:rPr lang="fi-FI" dirty="0" err="1" smtClean="0"/>
              <a:t>Prisc</a:t>
            </a:r>
            <a:r>
              <a:rPr lang="fi-FI" dirty="0" smtClean="0"/>
              <a:t>[o</a:t>
            </a:r>
            <a:endParaRPr lang="fi-FI" dirty="0"/>
          </a:p>
          <a:p>
            <a:r>
              <a:rPr lang="fi-FI" dirty="0"/>
              <a:t>13 [	</a:t>
            </a:r>
            <a:r>
              <a:rPr lang="fi-FI" dirty="0" smtClean="0"/>
              <a:t>]u .</a:t>
            </a:r>
            <a:endParaRPr lang="fi-FI" dirty="0"/>
          </a:p>
          <a:p>
            <a:r>
              <a:rPr lang="fi-FI" dirty="0"/>
              <a:t>14 [		</a:t>
            </a:r>
            <a:r>
              <a:rPr lang="fi-FI" dirty="0" smtClean="0"/>
              <a:t>]</a:t>
            </a:r>
            <a:r>
              <a:rPr lang="en-GB" dirty="0"/>
              <a:t> p̣</a:t>
            </a:r>
            <a:r>
              <a:rPr lang="fi-FI" dirty="0" smtClean="0"/>
              <a:t> </a:t>
            </a:r>
            <a:r>
              <a:rPr lang="en-US" dirty="0" smtClean="0"/>
              <a:t>· </a:t>
            </a:r>
            <a:r>
              <a:rPr lang="fi-FI" dirty="0" err="1" smtClean="0"/>
              <a:t>aecit</a:t>
            </a:r>
            <a:r>
              <a:rPr lang="fi-FI" dirty="0" smtClean="0"/>
              <a:t>̣ </a:t>
            </a:r>
            <a:r>
              <a:rPr lang="en-US" dirty="0"/>
              <a:t> · </a:t>
            </a:r>
            <a:r>
              <a:rPr lang="fi-FI" dirty="0" smtClean="0"/>
              <a:t>   </a:t>
            </a:r>
            <a:r>
              <a:rPr lang="fi-FI" dirty="0"/>
              <a:t>. . . . </a:t>
            </a:r>
            <a:r>
              <a:rPr lang="en-GB" dirty="0"/>
              <a:t>d</a:t>
            </a:r>
            <a:endParaRPr lang="fi-FI" dirty="0"/>
          </a:p>
          <a:p>
            <a:r>
              <a:rPr lang="fi-FI" dirty="0"/>
              <a:t> 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09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2195</TotalTime>
  <Words>667</Words>
  <Application>Microsoft Office PowerPoint</Application>
  <PresentationFormat>Widescreen</PresentationFormat>
  <Paragraphs>178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Theme</vt:lpstr>
      <vt:lpstr>An unpublished Latin testament  P. Carlsberg 671 recto +  Pap. Berlin P. P 14470 b recto</vt:lpstr>
      <vt:lpstr>P. Carlsberg 671 + PSI inv. I 149 + Pap. Berlin P. P 14470 b recto </vt:lpstr>
      <vt:lpstr>PowerPoint Presentation</vt:lpstr>
      <vt:lpstr>Pap. Berlin P. P 14470 b recto</vt:lpstr>
      <vt:lpstr>P. Carlsberg 671</vt:lpstr>
      <vt:lpstr>PSI inv. I 149 </vt:lpstr>
      <vt:lpstr>Roman testaments in the papyri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Helsinki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unpublished Latin testament</dc:title>
  <dc:creator>Halla-aho, Hilla T</dc:creator>
  <cp:lastModifiedBy>Halla-aho, Hilla T</cp:lastModifiedBy>
  <cp:revision>170</cp:revision>
  <dcterms:created xsi:type="dcterms:W3CDTF">2016-05-10T06:41:52Z</dcterms:created>
  <dcterms:modified xsi:type="dcterms:W3CDTF">2016-09-29T06:36:09Z</dcterms:modified>
</cp:coreProperties>
</file>