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4"/>
  </p:notesMasterIdLst>
  <p:handoutMasterIdLst>
    <p:handoutMasterId r:id="rId5"/>
  </p:handoutMasterIdLst>
  <p:sldIdLst>
    <p:sldId id="256" r:id="rId2"/>
    <p:sldId id="257" r:id="rId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6" d="100"/>
          <a:sy n="76" d="100"/>
        </p:scale>
        <p:origin x="-1600"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presProps" Target="presProps.xml"/><Relationship Id="rId8" Type="http://schemas.openxmlformats.org/officeDocument/2006/relationships/viewProps" Target="viewProps.xml"/><Relationship Id="rId9" Type="http://schemas.openxmlformats.org/officeDocument/2006/relationships/theme" Target="theme/theme1.xml"/><Relationship Id="rId1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02EF91-7065-7143-9FDF-E98329E509FF}" type="datetime1">
              <a:rPr lang="fi-FI" smtClean="0"/>
              <a:t>5.10.15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CAC1F10-0D63-ED48-8C57-912C4D2E4424}" type="slidenum">
              <a:rPr lang="en-US" smtClean="0"/>
              <a:t>‹#›</a:t>
            </a:fld>
            <a:endParaRPr lang="en-US"/>
          </a:p>
        </p:txBody>
      </p:sp>
    </p:spTree>
    <p:extLst>
      <p:ext uri="{BB962C8B-B14F-4D97-AF65-F5344CB8AC3E}">
        <p14:creationId xmlns:p14="http://schemas.microsoft.com/office/powerpoint/2010/main" val="3663416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D3C8648-045C-E240-BCE8-DF2AC9822D43}" type="datetime1">
              <a:rPr lang="fi-FI" smtClean="0"/>
              <a:t>5.10.15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A4ACB7-098A-5B4A-9AC2-4FA4AAD92A6C}" type="slidenum">
              <a:rPr lang="en-US" smtClean="0"/>
              <a:t>‹#›</a:t>
            </a:fld>
            <a:endParaRPr lang="en-US"/>
          </a:p>
        </p:txBody>
      </p:sp>
    </p:spTree>
    <p:extLst>
      <p:ext uri="{BB962C8B-B14F-4D97-AF65-F5344CB8AC3E}">
        <p14:creationId xmlns:p14="http://schemas.microsoft.com/office/powerpoint/2010/main" val="161913682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4ACB7-098A-5B4A-9AC2-4FA4AAD92A6C}" type="slidenum">
              <a:rPr lang="en-US" smtClean="0"/>
              <a:t>1</a:t>
            </a:fld>
            <a:endParaRPr lang="en-US"/>
          </a:p>
        </p:txBody>
      </p:sp>
    </p:spTree>
    <p:extLst>
      <p:ext uri="{BB962C8B-B14F-4D97-AF65-F5344CB8AC3E}">
        <p14:creationId xmlns:p14="http://schemas.microsoft.com/office/powerpoint/2010/main" val="2710585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1A4ACB7-098A-5B4A-9AC2-4FA4AAD92A6C}" type="slidenum">
              <a:rPr lang="en-US" smtClean="0"/>
              <a:t>2</a:t>
            </a:fld>
            <a:endParaRPr lang="en-US"/>
          </a:p>
        </p:txBody>
      </p:sp>
    </p:spTree>
    <p:extLst>
      <p:ext uri="{BB962C8B-B14F-4D97-AF65-F5344CB8AC3E}">
        <p14:creationId xmlns:p14="http://schemas.microsoft.com/office/powerpoint/2010/main" val="1349301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fi-FI"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Click to edit Master subtitle style</a:t>
            </a:r>
            <a:endParaRPr lang="en-US"/>
          </a:p>
        </p:txBody>
      </p:sp>
      <p:sp>
        <p:nvSpPr>
          <p:cNvPr id="4" name="Date Placeholder 3"/>
          <p:cNvSpPr>
            <a:spLocks noGrp="1"/>
          </p:cNvSpPr>
          <p:nvPr>
            <p:ph type="dt" sz="half" idx="10"/>
          </p:nvPr>
        </p:nvSpPr>
        <p:spPr/>
        <p:txBody>
          <a:bodyPr/>
          <a:lstStyle/>
          <a:p>
            <a:fld id="{30EE020B-EC37-B745-A58B-5EFC76C4CE50}" type="datetime1">
              <a:rPr lang="fi-FI" smtClean="0"/>
              <a:t>5.10.15</a:t>
            </a:fld>
            <a:endParaRPr lang="en-US"/>
          </a:p>
        </p:txBody>
      </p:sp>
      <p:sp>
        <p:nvSpPr>
          <p:cNvPr id="5" name="Footer Placeholder 4"/>
          <p:cNvSpPr>
            <a:spLocks noGrp="1"/>
          </p:cNvSpPr>
          <p:nvPr>
            <p:ph type="ftr" sz="quarter" idx="11"/>
          </p:nvPr>
        </p:nvSpPr>
        <p:spPr/>
        <p:txBody>
          <a:bodyPr/>
          <a:lstStyle/>
          <a:p>
            <a:r>
              <a:rPr lang="en-US" smtClean="0"/>
              <a:t>AGORA for the Study of Social Justice and Equality in Education</a:t>
            </a:r>
            <a:endParaRPr lang="en-US"/>
          </a:p>
        </p:txBody>
      </p:sp>
      <p:sp>
        <p:nvSpPr>
          <p:cNvPr id="6" name="Slide Number Placeholder 5"/>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812868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C82A171A-D045-004D-97F0-48B593A587E3}" type="datetime1">
              <a:rPr lang="fi-FI" smtClean="0"/>
              <a:t>5.10.15</a:t>
            </a:fld>
            <a:endParaRPr lang="en-US"/>
          </a:p>
        </p:txBody>
      </p:sp>
      <p:sp>
        <p:nvSpPr>
          <p:cNvPr id="5" name="Footer Placeholder 4"/>
          <p:cNvSpPr>
            <a:spLocks noGrp="1"/>
          </p:cNvSpPr>
          <p:nvPr>
            <p:ph type="ftr" sz="quarter" idx="11"/>
          </p:nvPr>
        </p:nvSpPr>
        <p:spPr/>
        <p:txBody>
          <a:bodyPr/>
          <a:lstStyle/>
          <a:p>
            <a:r>
              <a:rPr lang="en-US" smtClean="0"/>
              <a:t>AGORA for the Study of Social Justice and Equality in Education</a:t>
            </a:r>
            <a:endParaRPr lang="en-US"/>
          </a:p>
        </p:txBody>
      </p:sp>
      <p:sp>
        <p:nvSpPr>
          <p:cNvPr id="6" name="Slide Number Placeholder 5"/>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3805295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fi-FI"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5D756984-C8A5-1F4D-85AC-D16F335892BC}" type="datetime1">
              <a:rPr lang="fi-FI" smtClean="0"/>
              <a:t>5.10.15</a:t>
            </a:fld>
            <a:endParaRPr lang="en-US"/>
          </a:p>
        </p:txBody>
      </p:sp>
      <p:sp>
        <p:nvSpPr>
          <p:cNvPr id="5" name="Footer Placeholder 4"/>
          <p:cNvSpPr>
            <a:spLocks noGrp="1"/>
          </p:cNvSpPr>
          <p:nvPr>
            <p:ph type="ftr" sz="quarter" idx="11"/>
          </p:nvPr>
        </p:nvSpPr>
        <p:spPr/>
        <p:txBody>
          <a:bodyPr/>
          <a:lstStyle/>
          <a:p>
            <a:r>
              <a:rPr lang="en-US" smtClean="0"/>
              <a:t>AGORA for the Study of Social Justice and Equality in Education</a:t>
            </a:r>
            <a:endParaRPr lang="en-US"/>
          </a:p>
        </p:txBody>
      </p:sp>
      <p:sp>
        <p:nvSpPr>
          <p:cNvPr id="6" name="Slide Number Placeholder 5"/>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3839296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idx="1"/>
          </p:nvPr>
        </p:nvSpPr>
        <p:spPr/>
        <p:txBody>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10"/>
          </p:nvPr>
        </p:nvSpPr>
        <p:spPr/>
        <p:txBody>
          <a:bodyPr/>
          <a:lstStyle/>
          <a:p>
            <a:fld id="{27B1A079-E9CA-8A40-B590-6499629E2A3A}" type="datetime1">
              <a:rPr lang="fi-FI" smtClean="0"/>
              <a:t>5.10.15</a:t>
            </a:fld>
            <a:endParaRPr lang="en-US"/>
          </a:p>
        </p:txBody>
      </p:sp>
      <p:sp>
        <p:nvSpPr>
          <p:cNvPr id="5" name="Footer Placeholder 4"/>
          <p:cNvSpPr>
            <a:spLocks noGrp="1"/>
          </p:cNvSpPr>
          <p:nvPr>
            <p:ph type="ftr" sz="quarter" idx="11"/>
          </p:nvPr>
        </p:nvSpPr>
        <p:spPr/>
        <p:txBody>
          <a:bodyPr/>
          <a:lstStyle/>
          <a:p>
            <a:r>
              <a:rPr lang="en-US" smtClean="0"/>
              <a:t>AGORA for the Study of Social Justice and Equality in Education</a:t>
            </a:r>
            <a:endParaRPr lang="en-US"/>
          </a:p>
        </p:txBody>
      </p:sp>
      <p:sp>
        <p:nvSpPr>
          <p:cNvPr id="6" name="Slide Number Placeholder 5"/>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374054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i-FI"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Click to edit Master text styles</a:t>
            </a:r>
          </a:p>
        </p:txBody>
      </p:sp>
      <p:sp>
        <p:nvSpPr>
          <p:cNvPr id="4" name="Date Placeholder 3"/>
          <p:cNvSpPr>
            <a:spLocks noGrp="1"/>
          </p:cNvSpPr>
          <p:nvPr>
            <p:ph type="dt" sz="half" idx="10"/>
          </p:nvPr>
        </p:nvSpPr>
        <p:spPr/>
        <p:txBody>
          <a:bodyPr/>
          <a:lstStyle/>
          <a:p>
            <a:fld id="{0B72E3FA-7569-5E4C-8066-159744554871}" type="datetime1">
              <a:rPr lang="fi-FI" smtClean="0"/>
              <a:t>5.10.15</a:t>
            </a:fld>
            <a:endParaRPr lang="en-US"/>
          </a:p>
        </p:txBody>
      </p:sp>
      <p:sp>
        <p:nvSpPr>
          <p:cNvPr id="5" name="Footer Placeholder 4"/>
          <p:cNvSpPr>
            <a:spLocks noGrp="1"/>
          </p:cNvSpPr>
          <p:nvPr>
            <p:ph type="ftr" sz="quarter" idx="11"/>
          </p:nvPr>
        </p:nvSpPr>
        <p:spPr/>
        <p:txBody>
          <a:bodyPr/>
          <a:lstStyle/>
          <a:p>
            <a:r>
              <a:rPr lang="en-US" smtClean="0"/>
              <a:t>AGORA for the Study of Social Justice and Equality in Education</a:t>
            </a:r>
            <a:endParaRPr lang="en-US"/>
          </a:p>
        </p:txBody>
      </p:sp>
      <p:sp>
        <p:nvSpPr>
          <p:cNvPr id="6" name="Slide Number Placeholder 5"/>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1268915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Date Placeholder 4"/>
          <p:cNvSpPr>
            <a:spLocks noGrp="1"/>
          </p:cNvSpPr>
          <p:nvPr>
            <p:ph type="dt" sz="half" idx="10"/>
          </p:nvPr>
        </p:nvSpPr>
        <p:spPr/>
        <p:txBody>
          <a:bodyPr/>
          <a:lstStyle/>
          <a:p>
            <a:fld id="{B844392E-2419-6B41-8D4E-9E007DBD2452}" type="datetime1">
              <a:rPr lang="fi-FI" smtClean="0"/>
              <a:t>5.10.15</a:t>
            </a:fld>
            <a:endParaRPr lang="en-US"/>
          </a:p>
        </p:txBody>
      </p:sp>
      <p:sp>
        <p:nvSpPr>
          <p:cNvPr id="6" name="Footer Placeholder 5"/>
          <p:cNvSpPr>
            <a:spLocks noGrp="1"/>
          </p:cNvSpPr>
          <p:nvPr>
            <p:ph type="ftr" sz="quarter" idx="11"/>
          </p:nvPr>
        </p:nvSpPr>
        <p:spPr/>
        <p:txBody>
          <a:bodyPr/>
          <a:lstStyle/>
          <a:p>
            <a:r>
              <a:rPr lang="en-US" smtClean="0"/>
              <a:t>AGORA for the Study of Social Justice and Equality in Education</a:t>
            </a:r>
            <a:endParaRPr lang="en-US"/>
          </a:p>
        </p:txBody>
      </p:sp>
      <p:sp>
        <p:nvSpPr>
          <p:cNvPr id="7" name="Slide Number Placeholder 6"/>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548124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i-FI"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7" name="Date Placeholder 6"/>
          <p:cNvSpPr>
            <a:spLocks noGrp="1"/>
          </p:cNvSpPr>
          <p:nvPr>
            <p:ph type="dt" sz="half" idx="10"/>
          </p:nvPr>
        </p:nvSpPr>
        <p:spPr/>
        <p:txBody>
          <a:bodyPr/>
          <a:lstStyle/>
          <a:p>
            <a:fld id="{37F92CAF-0D45-6D43-BCF5-FADC6F50D55A}" type="datetime1">
              <a:rPr lang="fi-FI" smtClean="0"/>
              <a:t>5.10.15</a:t>
            </a:fld>
            <a:endParaRPr lang="en-US"/>
          </a:p>
        </p:txBody>
      </p:sp>
      <p:sp>
        <p:nvSpPr>
          <p:cNvPr id="8" name="Footer Placeholder 7"/>
          <p:cNvSpPr>
            <a:spLocks noGrp="1"/>
          </p:cNvSpPr>
          <p:nvPr>
            <p:ph type="ftr" sz="quarter" idx="11"/>
          </p:nvPr>
        </p:nvSpPr>
        <p:spPr/>
        <p:txBody>
          <a:bodyPr/>
          <a:lstStyle/>
          <a:p>
            <a:r>
              <a:rPr lang="en-US" smtClean="0"/>
              <a:t>AGORA for the Study of Social Justice and Equality in Education</a:t>
            </a:r>
            <a:endParaRPr lang="en-US"/>
          </a:p>
        </p:txBody>
      </p:sp>
      <p:sp>
        <p:nvSpPr>
          <p:cNvPr id="9" name="Slide Number Placeholder 8"/>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1147017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Click to edit Master title style</a:t>
            </a:r>
            <a:endParaRPr lang="en-US"/>
          </a:p>
        </p:txBody>
      </p:sp>
      <p:sp>
        <p:nvSpPr>
          <p:cNvPr id="3" name="Date Placeholder 2"/>
          <p:cNvSpPr>
            <a:spLocks noGrp="1"/>
          </p:cNvSpPr>
          <p:nvPr>
            <p:ph type="dt" sz="half" idx="10"/>
          </p:nvPr>
        </p:nvSpPr>
        <p:spPr/>
        <p:txBody>
          <a:bodyPr/>
          <a:lstStyle/>
          <a:p>
            <a:fld id="{FEC04B65-0AA0-884D-938A-F63217702013}" type="datetime1">
              <a:rPr lang="fi-FI" smtClean="0"/>
              <a:t>5.10.15</a:t>
            </a:fld>
            <a:endParaRPr lang="en-US"/>
          </a:p>
        </p:txBody>
      </p:sp>
      <p:sp>
        <p:nvSpPr>
          <p:cNvPr id="4" name="Footer Placeholder 3"/>
          <p:cNvSpPr>
            <a:spLocks noGrp="1"/>
          </p:cNvSpPr>
          <p:nvPr>
            <p:ph type="ftr" sz="quarter" idx="11"/>
          </p:nvPr>
        </p:nvSpPr>
        <p:spPr/>
        <p:txBody>
          <a:bodyPr/>
          <a:lstStyle/>
          <a:p>
            <a:r>
              <a:rPr lang="en-US" smtClean="0"/>
              <a:t>AGORA for the Study of Social Justice and Equality in Education</a:t>
            </a:r>
            <a:endParaRPr lang="en-US"/>
          </a:p>
        </p:txBody>
      </p:sp>
      <p:sp>
        <p:nvSpPr>
          <p:cNvPr id="5" name="Slide Number Placeholder 4"/>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41341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819DE9-7DCD-9F47-BF15-3CA7787F5670}" type="datetime1">
              <a:rPr lang="fi-FI" smtClean="0"/>
              <a:t>5.10.15</a:t>
            </a:fld>
            <a:endParaRPr lang="en-US"/>
          </a:p>
        </p:txBody>
      </p:sp>
      <p:sp>
        <p:nvSpPr>
          <p:cNvPr id="3" name="Footer Placeholder 2"/>
          <p:cNvSpPr>
            <a:spLocks noGrp="1"/>
          </p:cNvSpPr>
          <p:nvPr>
            <p:ph type="ftr" sz="quarter" idx="11"/>
          </p:nvPr>
        </p:nvSpPr>
        <p:spPr/>
        <p:txBody>
          <a:bodyPr/>
          <a:lstStyle/>
          <a:p>
            <a:r>
              <a:rPr lang="en-US" smtClean="0"/>
              <a:t>AGORA for the Study of Social Justice and Equality in Education</a:t>
            </a:r>
            <a:endParaRPr lang="en-US"/>
          </a:p>
        </p:txBody>
      </p:sp>
      <p:sp>
        <p:nvSpPr>
          <p:cNvPr id="4" name="Slide Number Placeholder 3"/>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656239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fi-FI"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8D7616DC-2A0F-6343-8796-5256E47FA0FC}" type="datetime1">
              <a:rPr lang="fi-FI" smtClean="0"/>
              <a:t>5.10.15</a:t>
            </a:fld>
            <a:endParaRPr lang="en-US"/>
          </a:p>
        </p:txBody>
      </p:sp>
      <p:sp>
        <p:nvSpPr>
          <p:cNvPr id="6" name="Footer Placeholder 5"/>
          <p:cNvSpPr>
            <a:spLocks noGrp="1"/>
          </p:cNvSpPr>
          <p:nvPr>
            <p:ph type="ftr" sz="quarter" idx="11"/>
          </p:nvPr>
        </p:nvSpPr>
        <p:spPr/>
        <p:txBody>
          <a:bodyPr/>
          <a:lstStyle/>
          <a:p>
            <a:r>
              <a:rPr lang="en-US" smtClean="0"/>
              <a:t>AGORA for the Study of Social Justice and Equality in Education</a:t>
            </a:r>
            <a:endParaRPr lang="en-US"/>
          </a:p>
        </p:txBody>
      </p:sp>
      <p:sp>
        <p:nvSpPr>
          <p:cNvPr id="7" name="Slide Number Placeholder 6"/>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3521776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fi-FI"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Click to edit Master text styles</a:t>
            </a:r>
          </a:p>
        </p:txBody>
      </p:sp>
      <p:sp>
        <p:nvSpPr>
          <p:cNvPr id="5" name="Date Placeholder 4"/>
          <p:cNvSpPr>
            <a:spLocks noGrp="1"/>
          </p:cNvSpPr>
          <p:nvPr>
            <p:ph type="dt" sz="half" idx="10"/>
          </p:nvPr>
        </p:nvSpPr>
        <p:spPr/>
        <p:txBody>
          <a:bodyPr/>
          <a:lstStyle/>
          <a:p>
            <a:fld id="{B86D40A8-76BF-4D48-8EB2-B010C663550D}" type="datetime1">
              <a:rPr lang="fi-FI" smtClean="0"/>
              <a:t>5.10.15</a:t>
            </a:fld>
            <a:endParaRPr lang="en-US"/>
          </a:p>
        </p:txBody>
      </p:sp>
      <p:sp>
        <p:nvSpPr>
          <p:cNvPr id="6" name="Footer Placeholder 5"/>
          <p:cNvSpPr>
            <a:spLocks noGrp="1"/>
          </p:cNvSpPr>
          <p:nvPr>
            <p:ph type="ftr" sz="quarter" idx="11"/>
          </p:nvPr>
        </p:nvSpPr>
        <p:spPr/>
        <p:txBody>
          <a:bodyPr/>
          <a:lstStyle/>
          <a:p>
            <a:r>
              <a:rPr lang="en-US" smtClean="0"/>
              <a:t>AGORA for the Study of Social Justice and Equality in Education</a:t>
            </a:r>
            <a:endParaRPr lang="en-US"/>
          </a:p>
        </p:txBody>
      </p:sp>
      <p:sp>
        <p:nvSpPr>
          <p:cNvPr id="7" name="Slide Number Placeholder 6"/>
          <p:cNvSpPr>
            <a:spLocks noGrp="1"/>
          </p:cNvSpPr>
          <p:nvPr>
            <p:ph type="sldNum" sz="quarter" idx="12"/>
          </p:nvPr>
        </p:nvSpPr>
        <p:spPr/>
        <p:txBody>
          <a:bodyPr/>
          <a:lstStyle/>
          <a:p>
            <a:fld id="{0A96280B-F2F1-044B-8D4B-D2C4529E3A81}" type="slidenum">
              <a:rPr lang="en-US" smtClean="0"/>
              <a:t>‹#›</a:t>
            </a:fld>
            <a:endParaRPr lang="en-US"/>
          </a:p>
        </p:txBody>
      </p:sp>
    </p:spTree>
    <p:extLst>
      <p:ext uri="{BB962C8B-B14F-4D97-AF65-F5344CB8AC3E}">
        <p14:creationId xmlns:p14="http://schemas.microsoft.com/office/powerpoint/2010/main" val="295387562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i-FI" smtClean="0"/>
              <a:t>Click to edit Master text styles</a:t>
            </a:r>
          </a:p>
          <a:p>
            <a:pPr lvl="1"/>
            <a:r>
              <a:rPr lang="fi-FI" smtClean="0"/>
              <a:t>Second level</a:t>
            </a:r>
          </a:p>
          <a:p>
            <a:pPr lvl="2"/>
            <a:r>
              <a:rPr lang="fi-FI" smtClean="0"/>
              <a:t>Third level</a:t>
            </a:r>
          </a:p>
          <a:p>
            <a:pPr lvl="3"/>
            <a:r>
              <a:rPr lang="fi-FI" smtClean="0"/>
              <a:t>Fourth level</a:t>
            </a:r>
          </a:p>
          <a:p>
            <a:pPr lvl="4"/>
            <a:r>
              <a:rPr lang="fi-FI"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285B8B-8ED8-814A-BF30-DB99C2B27739}" type="datetime1">
              <a:rPr lang="fi-FI" smtClean="0"/>
              <a:t>5.10.15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AGORA for the Study of Social Justice and Equality in Education</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96280B-F2F1-044B-8D4B-D2C4529E3A81}" type="slidenum">
              <a:rPr lang="en-US" smtClean="0"/>
              <a:t>‹#›</a:t>
            </a:fld>
            <a:endParaRPr lang="en-US"/>
          </a:p>
        </p:txBody>
      </p:sp>
    </p:spTree>
    <p:extLst>
      <p:ext uri="{BB962C8B-B14F-4D97-AF65-F5344CB8AC3E}">
        <p14:creationId xmlns:p14="http://schemas.microsoft.com/office/powerpoint/2010/main" val="2393768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402828"/>
            <a:ext cx="7772400" cy="1470025"/>
          </a:xfrm>
        </p:spPr>
        <p:txBody>
          <a:bodyPr>
            <a:normAutofit fontScale="90000"/>
          </a:bodyPr>
          <a:lstStyle/>
          <a:p>
            <a:r>
              <a:rPr lang="en-US" b="0" i="0" dirty="0" smtClean="0">
                <a:solidFill>
                  <a:srgbClr val="008000"/>
                </a:solidFill>
                <a:latin typeface="Franklin Gothic Medium"/>
                <a:ea typeface="Lucida Grande"/>
                <a:cs typeface="Franklin Gothic Medium"/>
              </a:rPr>
              <a:t>AGORA for the Study of Social Justice and Equality in Education</a:t>
            </a:r>
            <a:endParaRPr lang="en-US" dirty="0">
              <a:solidFill>
                <a:srgbClr val="008000"/>
              </a:solidFill>
              <a:latin typeface="Franklin Gothic Medium"/>
              <a:cs typeface="Franklin Gothic Medium"/>
            </a:endParaRPr>
          </a:p>
        </p:txBody>
      </p:sp>
      <p:sp>
        <p:nvSpPr>
          <p:cNvPr id="3" name="Subtitle 2"/>
          <p:cNvSpPr>
            <a:spLocks noGrp="1"/>
          </p:cNvSpPr>
          <p:nvPr>
            <p:ph type="subTitle" idx="1"/>
          </p:nvPr>
        </p:nvSpPr>
        <p:spPr>
          <a:xfrm>
            <a:off x="1371600" y="5058266"/>
            <a:ext cx="6400800" cy="1797113"/>
          </a:xfrm>
        </p:spPr>
        <p:txBody>
          <a:bodyPr>
            <a:normAutofit fontScale="47500" lnSpcReduction="20000"/>
          </a:bodyPr>
          <a:lstStyle/>
          <a:p>
            <a:endParaRPr lang="en-US" dirty="0">
              <a:solidFill>
                <a:srgbClr val="008000"/>
              </a:solidFill>
              <a:latin typeface="Franklin Gothic Medium"/>
              <a:cs typeface="Franklin Gothic Medium"/>
            </a:endParaRPr>
          </a:p>
          <a:p>
            <a:r>
              <a:rPr lang="en-US" dirty="0">
                <a:solidFill>
                  <a:srgbClr val="008000"/>
                </a:solidFill>
                <a:latin typeface="Franklin Gothic Medium"/>
                <a:cs typeface="Franklin Gothic Medium"/>
              </a:rPr>
              <a:t> UNIVERSITY OF </a:t>
            </a:r>
            <a:r>
              <a:rPr lang="en-US" dirty="0" smtClean="0">
                <a:solidFill>
                  <a:srgbClr val="008000"/>
                </a:solidFill>
                <a:latin typeface="Franklin Gothic Medium"/>
                <a:cs typeface="Franklin Gothic Medium"/>
              </a:rPr>
              <a:t>HELSINKI</a:t>
            </a:r>
            <a:endParaRPr lang="en-US" dirty="0">
              <a:solidFill>
                <a:srgbClr val="008000"/>
              </a:solidFill>
              <a:latin typeface="Franklin Gothic Medium"/>
              <a:cs typeface="Franklin Gothic Medium"/>
            </a:endParaRPr>
          </a:p>
          <a:p>
            <a:r>
              <a:rPr lang="en-US" dirty="0">
                <a:solidFill>
                  <a:srgbClr val="008000"/>
                </a:solidFill>
                <a:latin typeface="Franklin Gothic Medium"/>
                <a:cs typeface="Franklin Gothic Medium"/>
              </a:rPr>
              <a:t>SILTAVUORENPENGER 5A </a:t>
            </a:r>
            <a:r>
              <a:rPr lang="en-US" dirty="0" smtClean="0">
                <a:solidFill>
                  <a:srgbClr val="008000"/>
                </a:solidFill>
                <a:latin typeface="Franklin Gothic Medium"/>
                <a:cs typeface="Franklin Gothic Medium"/>
              </a:rPr>
              <a:t>/ PL 9</a:t>
            </a:r>
          </a:p>
          <a:p>
            <a:r>
              <a:rPr lang="en-US" dirty="0" smtClean="0">
                <a:solidFill>
                  <a:srgbClr val="008000"/>
                </a:solidFill>
                <a:latin typeface="Franklin Gothic Medium"/>
                <a:cs typeface="Franklin Gothic Medium"/>
              </a:rPr>
              <a:t>00014 </a:t>
            </a:r>
            <a:r>
              <a:rPr lang="en-US" dirty="0">
                <a:solidFill>
                  <a:srgbClr val="008000"/>
                </a:solidFill>
                <a:latin typeface="Franklin Gothic Medium"/>
                <a:cs typeface="Franklin Gothic Medium"/>
              </a:rPr>
              <a:t>UNIVERSITY OF HELSINKI</a:t>
            </a:r>
          </a:p>
          <a:p>
            <a:r>
              <a:rPr lang="en-US" dirty="0" err="1">
                <a:solidFill>
                  <a:schemeClr val="bg1">
                    <a:lumMod val="50000"/>
                  </a:schemeClr>
                </a:solidFill>
                <a:latin typeface="Franklin Gothic Medium"/>
                <a:cs typeface="Franklin Gothic Medium"/>
              </a:rPr>
              <a:t>blogs.helsinki.fi</a:t>
            </a:r>
            <a:r>
              <a:rPr lang="en-US" dirty="0">
                <a:solidFill>
                  <a:schemeClr val="bg1">
                    <a:lumMod val="50000"/>
                  </a:schemeClr>
                </a:solidFill>
                <a:latin typeface="Franklin Gothic Medium"/>
                <a:cs typeface="Franklin Gothic Medium"/>
              </a:rPr>
              <a:t>/agora-</a:t>
            </a:r>
            <a:r>
              <a:rPr lang="en-US" dirty="0" err="1">
                <a:solidFill>
                  <a:schemeClr val="bg1">
                    <a:lumMod val="50000"/>
                  </a:schemeClr>
                </a:solidFill>
                <a:latin typeface="Franklin Gothic Medium"/>
                <a:cs typeface="Franklin Gothic Medium"/>
              </a:rPr>
              <a:t>sje</a:t>
            </a:r>
            <a:endParaRPr lang="en-US" dirty="0">
              <a:solidFill>
                <a:schemeClr val="bg1">
                  <a:lumMod val="50000"/>
                </a:schemeClr>
              </a:solidFill>
              <a:latin typeface="Franklin Gothic Medium"/>
              <a:cs typeface="Franklin Gothic Medium"/>
            </a:endParaRPr>
          </a:p>
          <a:p>
            <a:r>
              <a:rPr lang="en-US" dirty="0">
                <a:solidFill>
                  <a:schemeClr val="bg1">
                    <a:lumMod val="50000"/>
                  </a:schemeClr>
                </a:solidFill>
                <a:latin typeface="Franklin Gothic Medium"/>
                <a:cs typeface="Franklin Gothic Medium"/>
              </a:rPr>
              <a:t>FB: </a:t>
            </a:r>
            <a:r>
              <a:rPr lang="en-US" dirty="0" err="1">
                <a:solidFill>
                  <a:schemeClr val="bg1">
                    <a:lumMod val="50000"/>
                  </a:schemeClr>
                </a:solidFill>
                <a:latin typeface="Franklin Gothic Medium"/>
                <a:cs typeface="Franklin Gothic Medium"/>
              </a:rPr>
              <a:t>facebook.com</a:t>
            </a:r>
            <a:r>
              <a:rPr lang="en-US" dirty="0">
                <a:solidFill>
                  <a:schemeClr val="bg1">
                    <a:lumMod val="50000"/>
                  </a:schemeClr>
                </a:solidFill>
                <a:latin typeface="Franklin Gothic Medium"/>
                <a:cs typeface="Franklin Gothic Medium"/>
              </a:rPr>
              <a:t>/</a:t>
            </a:r>
            <a:r>
              <a:rPr lang="en-US" dirty="0" err="1">
                <a:solidFill>
                  <a:schemeClr val="bg1">
                    <a:lumMod val="50000"/>
                  </a:schemeClr>
                </a:solidFill>
                <a:latin typeface="Franklin Gothic Medium"/>
                <a:cs typeface="Franklin Gothic Medium"/>
              </a:rPr>
              <a:t>AGORAsocjust</a:t>
            </a:r>
            <a:r>
              <a:rPr lang="en-US" dirty="0">
                <a:solidFill>
                  <a:schemeClr val="bg1">
                    <a:lumMod val="50000"/>
                  </a:schemeClr>
                </a:solidFill>
                <a:latin typeface="Franklin Gothic Medium"/>
                <a:cs typeface="Franklin Gothic Medium"/>
              </a:rPr>
              <a:t> </a:t>
            </a:r>
            <a:endParaRPr lang="en-US" dirty="0" smtClean="0">
              <a:solidFill>
                <a:schemeClr val="bg1">
                  <a:lumMod val="50000"/>
                </a:schemeClr>
              </a:solidFill>
              <a:latin typeface="Franklin Gothic Medium"/>
              <a:cs typeface="Franklin Gothic Medium"/>
            </a:endParaRPr>
          </a:p>
          <a:p>
            <a:r>
              <a:rPr lang="en-US" dirty="0" smtClean="0">
                <a:solidFill>
                  <a:schemeClr val="bg1">
                    <a:lumMod val="50000"/>
                  </a:schemeClr>
                </a:solidFill>
                <a:latin typeface="Franklin Gothic Medium"/>
                <a:cs typeface="Franklin Gothic Medium"/>
              </a:rPr>
              <a:t>TWITTER</a:t>
            </a:r>
            <a:r>
              <a:rPr lang="en-US" dirty="0">
                <a:solidFill>
                  <a:schemeClr val="bg1">
                    <a:lumMod val="50000"/>
                  </a:schemeClr>
                </a:solidFill>
                <a:latin typeface="Franklin Gothic Medium"/>
                <a:cs typeface="Franklin Gothic Medium"/>
              </a:rPr>
              <a:t>: </a:t>
            </a:r>
            <a:r>
              <a:rPr lang="en-US" dirty="0" err="1">
                <a:solidFill>
                  <a:schemeClr val="bg1">
                    <a:lumMod val="50000"/>
                  </a:schemeClr>
                </a:solidFill>
                <a:latin typeface="Franklin Gothic Medium"/>
                <a:cs typeface="Franklin Gothic Medium"/>
              </a:rPr>
              <a:t>twitter.com</a:t>
            </a:r>
            <a:r>
              <a:rPr lang="en-US" dirty="0">
                <a:solidFill>
                  <a:schemeClr val="bg1">
                    <a:lumMod val="50000"/>
                  </a:schemeClr>
                </a:solidFill>
                <a:latin typeface="Franklin Gothic Medium"/>
                <a:cs typeface="Franklin Gothic Medium"/>
              </a:rPr>
              <a:t>/</a:t>
            </a:r>
            <a:r>
              <a:rPr lang="en-US" dirty="0" err="1">
                <a:solidFill>
                  <a:schemeClr val="bg1">
                    <a:lumMod val="50000"/>
                  </a:schemeClr>
                </a:solidFill>
                <a:latin typeface="Franklin Gothic Medium"/>
                <a:cs typeface="Franklin Gothic Medium"/>
              </a:rPr>
              <a:t>AGORAsocjust</a:t>
            </a:r>
            <a:endParaRPr lang="en-US" dirty="0">
              <a:solidFill>
                <a:schemeClr val="bg1">
                  <a:lumMod val="50000"/>
                </a:schemeClr>
              </a:solidFill>
              <a:latin typeface="Franklin Gothic Medium"/>
              <a:cs typeface="Franklin Gothic Medium"/>
            </a:endParaRPr>
          </a:p>
        </p:txBody>
      </p:sp>
      <p:pic>
        <p:nvPicPr>
          <p:cNvPr id="5" name="Picture 4" descr="juurakk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3189228"/>
          </a:xfrm>
          <a:prstGeom prst="rect">
            <a:avLst/>
          </a:prstGeom>
        </p:spPr>
      </p:pic>
    </p:spTree>
    <p:extLst>
      <p:ext uri="{BB962C8B-B14F-4D97-AF65-F5344CB8AC3E}">
        <p14:creationId xmlns:p14="http://schemas.microsoft.com/office/powerpoint/2010/main" val="211437003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4635"/>
            <a:ext cx="8229600" cy="5498098"/>
          </a:xfrm>
        </p:spPr>
        <p:txBody>
          <a:bodyPr>
            <a:noAutofit/>
          </a:bodyPr>
          <a:lstStyle/>
          <a:p>
            <a:pPr marL="0" indent="0">
              <a:buNone/>
            </a:pPr>
            <a:r>
              <a:rPr lang="fi-FI" sz="1400" dirty="0" smtClean="0">
                <a:latin typeface="Geneva"/>
                <a:cs typeface="Geneva"/>
              </a:rPr>
              <a:t>AGORA Kasvatuksen ja koulutuksen oikeudenmukaisuuden ja tasa-arvon tutkimuskeskus vahvistaa laaja-alaista ja yhteiskuntatieteellistä tutkimusta, opetusta ja yhteiskunnallista vaikuttamista. </a:t>
            </a:r>
            <a:r>
              <a:rPr lang="fi-FI" sz="1400" dirty="0" err="1" smtClean="0">
                <a:latin typeface="Geneva"/>
                <a:cs typeface="Geneva"/>
              </a:rPr>
              <a:t>AGORAssa</a:t>
            </a:r>
            <a:r>
              <a:rPr lang="fi-FI" sz="1400" dirty="0" smtClean="0">
                <a:latin typeface="Geneva"/>
                <a:cs typeface="Geneva"/>
              </a:rPr>
              <a:t> työskentelee tutkimusryhmiä ja yksittäisiä tutkijoita, ja se toimii yhteistyössä eri yliopistojen, koulutusorganisaatioiden, järjestöjen ja poliittisten päättäjien kanssa järjestämällä seminaareja, tutkijavierailuja ja julkaisemalla aktiivisesti. AGORA toimii myös </a:t>
            </a:r>
            <a:r>
              <a:rPr lang="fi-FI" sz="1400" dirty="0" err="1" smtClean="0">
                <a:latin typeface="Geneva"/>
                <a:cs typeface="Geneva"/>
              </a:rPr>
              <a:t>Justice</a:t>
            </a:r>
            <a:r>
              <a:rPr lang="fi-FI" sz="1400" dirty="0" smtClean="0">
                <a:latin typeface="Geneva"/>
                <a:cs typeface="Geneva"/>
              </a:rPr>
              <a:t> </a:t>
            </a:r>
            <a:r>
              <a:rPr lang="fi-FI" sz="1400" dirty="0" err="1" smtClean="0">
                <a:latin typeface="Geneva"/>
                <a:cs typeface="Geneva"/>
              </a:rPr>
              <a:t>through</a:t>
            </a:r>
            <a:r>
              <a:rPr lang="fi-FI" sz="1400" dirty="0" smtClean="0">
                <a:latin typeface="Geneva"/>
                <a:cs typeface="Geneva"/>
              </a:rPr>
              <a:t> </a:t>
            </a:r>
            <a:r>
              <a:rPr lang="fi-FI" sz="1400" dirty="0" err="1" smtClean="0">
                <a:latin typeface="Geneva"/>
                <a:cs typeface="Geneva"/>
              </a:rPr>
              <a:t>Education</a:t>
            </a:r>
            <a:r>
              <a:rPr lang="fi-FI" sz="1400" dirty="0" smtClean="0">
                <a:latin typeface="Geneva"/>
                <a:cs typeface="Geneva"/>
              </a:rPr>
              <a:t> in the </a:t>
            </a:r>
            <a:r>
              <a:rPr lang="fi-FI" sz="1400" dirty="0" err="1" smtClean="0">
                <a:latin typeface="Geneva"/>
                <a:cs typeface="Geneva"/>
              </a:rPr>
              <a:t>Nordic</a:t>
            </a:r>
            <a:r>
              <a:rPr lang="fi-FI" sz="1400" dirty="0" smtClean="0">
                <a:latin typeface="Geneva"/>
                <a:cs typeface="Geneva"/>
              </a:rPr>
              <a:t> </a:t>
            </a:r>
            <a:r>
              <a:rPr lang="fi-FI" sz="1400" dirty="0" err="1" smtClean="0">
                <a:latin typeface="Geneva"/>
                <a:cs typeface="Geneva"/>
              </a:rPr>
              <a:t>Countries</a:t>
            </a:r>
            <a:r>
              <a:rPr lang="fi-FI" sz="1400" dirty="0" smtClean="0">
                <a:latin typeface="Geneva"/>
                <a:cs typeface="Geneva"/>
              </a:rPr>
              <a:t> -pohjoismaisen Huippuyksikön Helsingin alueellisena keskuksena 2014-2018.</a:t>
            </a:r>
          </a:p>
          <a:p>
            <a:pPr marL="0" indent="0">
              <a:buNone/>
            </a:pPr>
            <a:endParaRPr lang="en-US" sz="1400" dirty="0" smtClean="0">
              <a:latin typeface="Geneva"/>
              <a:cs typeface="Geneva"/>
            </a:endParaRPr>
          </a:p>
          <a:p>
            <a:pPr marL="0" indent="0">
              <a:buNone/>
            </a:pPr>
            <a:endParaRPr lang="sv-SE" sz="1400" dirty="0" smtClean="0">
              <a:latin typeface="Geneva"/>
              <a:cs typeface="Geneva"/>
            </a:endParaRPr>
          </a:p>
          <a:p>
            <a:pPr marL="0" indent="0">
              <a:buNone/>
            </a:pPr>
            <a:r>
              <a:rPr lang="sv-SE" sz="1400" dirty="0" smtClean="0">
                <a:latin typeface="Geneva"/>
                <a:cs typeface="Geneva"/>
              </a:rPr>
              <a:t>Forskningscentret AGORA - Rättvisa och likvärdighet i utbildning stärker och utvecklar den redan existerande och brett förankrade samhällsvetenskapliga forskningen, undervisningen och samhällsdialogen vid Helsingfors universitets beteendevetenskapliga fakultet. Inom AGORA verkar ett brett spektrum av forskargrupper och enskilda forskare. Centret samarbetar med övriga universitet, utbildningsarrangörer, organisationer, offentliga organ och politiker genom att ordna seminarier, forskarbesök, och genom att aktivt publicera sig. AGORA fungerar också som det nordiska excellenscentret </a:t>
            </a:r>
            <a:r>
              <a:rPr lang="sv-SE" sz="1400" dirty="0" err="1" smtClean="0">
                <a:latin typeface="Geneva"/>
                <a:cs typeface="Geneva"/>
              </a:rPr>
              <a:t>JustEd:s</a:t>
            </a:r>
            <a:r>
              <a:rPr lang="sv-SE" sz="1400" dirty="0" smtClean="0">
                <a:latin typeface="Geneva"/>
                <a:cs typeface="Geneva"/>
              </a:rPr>
              <a:t> lokala centrum.</a:t>
            </a:r>
          </a:p>
          <a:p>
            <a:pPr marL="0" indent="0">
              <a:buNone/>
            </a:pPr>
            <a:endParaRPr lang="en-US" sz="1400" dirty="0" smtClean="0">
              <a:latin typeface="Geneva"/>
              <a:cs typeface="Geneva"/>
            </a:endParaRPr>
          </a:p>
          <a:p>
            <a:pPr marL="0" indent="0">
              <a:buNone/>
            </a:pPr>
            <a:endParaRPr lang="en-US" sz="1400" dirty="0" smtClean="0">
              <a:latin typeface="Geneva"/>
              <a:cs typeface="Geneva"/>
            </a:endParaRPr>
          </a:p>
          <a:p>
            <a:pPr marL="0" indent="0">
              <a:buNone/>
            </a:pPr>
            <a:r>
              <a:rPr lang="en-US" sz="1400" dirty="0" smtClean="0">
                <a:latin typeface="Geneva"/>
                <a:cs typeface="Geneva"/>
              </a:rPr>
              <a:t>AGORA for the study of social justice and equality in education is a research </a:t>
            </a:r>
            <a:r>
              <a:rPr lang="en-US" sz="1400" dirty="0" err="1" smtClean="0">
                <a:latin typeface="Geneva"/>
                <a:cs typeface="Geneva"/>
              </a:rPr>
              <a:t>centre</a:t>
            </a:r>
            <a:r>
              <a:rPr lang="en-US" sz="1400" dirty="0" smtClean="0">
                <a:latin typeface="Geneva"/>
                <a:cs typeface="Geneva"/>
              </a:rPr>
              <a:t> at the University of Helsinki. AGORA consists of research groups and individual researchers that share multidisciplinary approach to the questions of social justice and equality through the whole educational system and beyond. Collaboration with public, private and third sector </a:t>
            </a:r>
            <a:r>
              <a:rPr lang="en-US" sz="1400" dirty="0" err="1" smtClean="0">
                <a:latin typeface="Geneva"/>
                <a:cs typeface="Geneva"/>
              </a:rPr>
              <a:t>organisations</a:t>
            </a:r>
            <a:r>
              <a:rPr lang="en-US" sz="1400" dirty="0" smtClean="0">
                <a:latin typeface="Geneva"/>
                <a:cs typeface="Geneva"/>
              </a:rPr>
              <a:t> is active. AGORA is also the Helsinki </a:t>
            </a:r>
            <a:r>
              <a:rPr lang="en-US" sz="1400" dirty="0" err="1" smtClean="0">
                <a:latin typeface="Geneva"/>
                <a:cs typeface="Geneva"/>
              </a:rPr>
              <a:t>centre</a:t>
            </a:r>
            <a:r>
              <a:rPr lang="en-US" sz="1400" dirty="0" smtClean="0">
                <a:latin typeface="Geneva"/>
                <a:cs typeface="Geneva"/>
              </a:rPr>
              <a:t> for the Nordic Centre of Excellence: Justice through Education in the Nordic Countries.</a:t>
            </a:r>
            <a:endParaRPr lang="en-US" sz="1400" dirty="0">
              <a:latin typeface="Geneva"/>
              <a:cs typeface="Geneva"/>
            </a:endParaRPr>
          </a:p>
        </p:txBody>
      </p:sp>
      <p:sp>
        <p:nvSpPr>
          <p:cNvPr id="4" name="Footer Placeholder 3"/>
          <p:cNvSpPr>
            <a:spLocks noGrp="1"/>
          </p:cNvSpPr>
          <p:nvPr>
            <p:ph type="ftr" sz="quarter" idx="11"/>
          </p:nvPr>
        </p:nvSpPr>
        <p:spPr/>
        <p:txBody>
          <a:bodyPr/>
          <a:lstStyle/>
          <a:p>
            <a:r>
              <a:rPr lang="en-US" smtClean="0"/>
              <a:t>AGORA for the Study of Social Justice and Equality in Education</a:t>
            </a:r>
            <a:endParaRPr lang="en-US"/>
          </a:p>
        </p:txBody>
      </p:sp>
      <p:sp>
        <p:nvSpPr>
          <p:cNvPr id="5" name="Slide Number Placeholder 4"/>
          <p:cNvSpPr>
            <a:spLocks noGrp="1"/>
          </p:cNvSpPr>
          <p:nvPr>
            <p:ph type="sldNum" sz="quarter" idx="12"/>
          </p:nvPr>
        </p:nvSpPr>
        <p:spPr/>
        <p:txBody>
          <a:bodyPr/>
          <a:lstStyle/>
          <a:p>
            <a:fld id="{0A96280B-F2F1-044B-8D4B-D2C4529E3A81}" type="slidenum">
              <a:rPr lang="en-US" smtClean="0"/>
              <a:t>2</a:t>
            </a:fld>
            <a:endParaRPr lang="en-US"/>
          </a:p>
        </p:txBody>
      </p:sp>
      <p:sp>
        <p:nvSpPr>
          <p:cNvPr id="6" name="Date Placeholder 5"/>
          <p:cNvSpPr>
            <a:spLocks noGrp="1"/>
          </p:cNvSpPr>
          <p:nvPr>
            <p:ph type="dt" sz="half" idx="10"/>
          </p:nvPr>
        </p:nvSpPr>
        <p:spPr/>
        <p:txBody>
          <a:bodyPr/>
          <a:lstStyle/>
          <a:p>
            <a:fld id="{B0E8537E-DAED-2A49-9DFD-67D342F09A3E}" type="datetime1">
              <a:rPr lang="fi-FI" smtClean="0"/>
              <a:t>5.10.15</a:t>
            </a:fld>
            <a:endParaRPr lang="en-US"/>
          </a:p>
        </p:txBody>
      </p:sp>
      <p:cxnSp>
        <p:nvCxnSpPr>
          <p:cNvPr id="9" name="Straight Connector 8"/>
          <p:cNvCxnSpPr/>
          <p:nvPr/>
        </p:nvCxnSpPr>
        <p:spPr>
          <a:xfrm flipV="1">
            <a:off x="584815" y="2289482"/>
            <a:ext cx="7936775" cy="33423"/>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584815" y="4363710"/>
            <a:ext cx="7936775" cy="33423"/>
          </a:xfrm>
          <a:prstGeom prst="line">
            <a:avLst/>
          </a:prstGeom>
          <a:ln>
            <a:solidFill>
              <a:srgbClr val="00800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389104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108</TotalTime>
  <Words>288</Words>
  <Application>Microsoft Macintosh PowerPoint</Application>
  <PresentationFormat>On-screen Show (4:3)</PresentationFormat>
  <Paragraphs>20</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AGORA for the Study of Social Justice and Equality in Education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AGORA for the Study of Social Justice and Equality in Education</dc:title>
  <dc:creator>Sonja Raunio</dc:creator>
  <cp:lastModifiedBy>Sonja Raunio</cp:lastModifiedBy>
  <cp:revision>4</cp:revision>
  <cp:lastPrinted>2015-10-05T10:29:52Z</cp:lastPrinted>
  <dcterms:created xsi:type="dcterms:W3CDTF">2015-10-05T08:30:16Z</dcterms:created>
  <dcterms:modified xsi:type="dcterms:W3CDTF">2015-10-05T10:30:01Z</dcterms:modified>
</cp:coreProperties>
</file>