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424" r:id="rId3"/>
    <p:sldId id="430" r:id="rId4"/>
    <p:sldId id="426" r:id="rId5"/>
    <p:sldId id="427" r:id="rId6"/>
    <p:sldId id="428" r:id="rId7"/>
    <p:sldId id="452" r:id="rId8"/>
    <p:sldId id="456" r:id="rId9"/>
    <p:sldId id="457" r:id="rId10"/>
    <p:sldId id="458" r:id="rId11"/>
    <p:sldId id="467" r:id="rId12"/>
    <p:sldId id="433" r:id="rId13"/>
    <p:sldId id="465" r:id="rId14"/>
    <p:sldId id="364" r:id="rId15"/>
    <p:sldId id="366" r:id="rId16"/>
    <p:sldId id="369" r:id="rId17"/>
    <p:sldId id="443" r:id="rId18"/>
    <p:sldId id="438" r:id="rId19"/>
    <p:sldId id="439" r:id="rId20"/>
    <p:sldId id="440" r:id="rId21"/>
    <p:sldId id="441" r:id="rId22"/>
    <p:sldId id="453" r:id="rId23"/>
    <p:sldId id="384" r:id="rId24"/>
    <p:sldId id="385" r:id="rId25"/>
    <p:sldId id="386" r:id="rId26"/>
    <p:sldId id="464" r:id="rId27"/>
    <p:sldId id="388" r:id="rId28"/>
    <p:sldId id="455" r:id="rId29"/>
    <p:sldId id="390" r:id="rId30"/>
    <p:sldId id="393" r:id="rId31"/>
    <p:sldId id="394" r:id="rId32"/>
    <p:sldId id="395" r:id="rId33"/>
    <p:sldId id="463" r:id="rId34"/>
    <p:sldId id="415" r:id="rId35"/>
    <p:sldId id="416" r:id="rId36"/>
    <p:sldId id="362" r:id="rId37"/>
    <p:sldId id="418" r:id="rId38"/>
    <p:sldId id="328" r:id="rId39"/>
    <p:sldId id="330" r:id="rId40"/>
    <p:sldId id="331" r:id="rId41"/>
    <p:sldId id="332" r:id="rId42"/>
    <p:sldId id="333" r:id="rId43"/>
    <p:sldId id="335" r:id="rId44"/>
    <p:sldId id="355" r:id="rId45"/>
  </p:sldIdLst>
  <p:sldSz cx="9144000" cy="6858000" type="screen4x3"/>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sto, Antti O" initials="KAO" lastIdx="2" clrIdx="0">
    <p:extLst>
      <p:ext uri="{19B8F6BF-5375-455C-9EA6-DF929625EA0E}">
        <p15:presenceInfo xmlns:p15="http://schemas.microsoft.com/office/powerpoint/2012/main" userId="S-1-5-21-16020293-282541685-632688529-13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4" autoAdjust="0"/>
    <p:restoredTop sz="94660"/>
  </p:normalViewPr>
  <p:slideViewPr>
    <p:cSldViewPr snapToGrid="0" snapToObjects="1">
      <p:cViewPr varScale="1">
        <p:scale>
          <a:sx n="127" d="100"/>
          <a:sy n="127" d="100"/>
        </p:scale>
        <p:origin x="738"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atkk\home\h\haapola\Ilkan%20data\HANKE\Ikihyva\Koettu%20hyvinvointi\Hyvinvointiosioiden%20merkitys%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stacked"/>
        <c:varyColors val="0"/>
        <c:ser>
          <c:idx val="0"/>
          <c:order val="0"/>
          <c:tx>
            <c:strRef>
              <c:f>merk2005!$F$3</c:f>
              <c:strCache>
                <c:ptCount val="1"/>
                <c:pt idx="0">
                  <c:v>big or very big (4-5)</c:v>
                </c:pt>
              </c:strCache>
            </c:strRef>
          </c:tx>
          <c:spPr>
            <a:solidFill>
              <a:srgbClr val="4F81BD">
                <a:lumMod val="75000"/>
              </a:srgbClr>
            </a:solidFill>
          </c:spPr>
          <c:invertIfNegative val="0"/>
          <c:cat>
            <c:strRef>
              <c:f>merk2005!$C$4:$C$33</c:f>
              <c:strCache>
                <c:ptCount val="30"/>
                <c:pt idx="0">
                  <c:v>Health</c:v>
                </c:pt>
                <c:pt idx="1">
                  <c:v>Relations to family members</c:v>
                </c:pt>
                <c:pt idx="2">
                  <c:v>Physical fitness</c:v>
                </c:pt>
                <c:pt idx="3">
                  <c:v>Living in an environment that feels like home</c:v>
                </c:pt>
                <c:pt idx="4">
                  <c:v>Nature and possibility to wander in nature</c:v>
                </c:pt>
                <c:pt idx="5">
                  <c:v>Confidential human relationships</c:v>
                </c:pt>
                <c:pt idx="6">
                  <c:v>Cleanness of environment</c:v>
                </c:pt>
                <c:pt idx="7">
                  <c:v>Sense of being loved</c:v>
                </c:pt>
                <c:pt idx="8">
                  <c:v>Pleasurable everyday things</c:v>
                </c:pt>
                <c:pt idx="9">
                  <c:v>Possibility for physical exercise</c:v>
                </c:pt>
                <c:pt idx="10">
                  <c:v>Proximity of services</c:v>
                </c:pt>
                <c:pt idx="11">
                  <c:v>Beauty of the neighbourhood</c:v>
                </c:pt>
                <c:pt idx="12">
                  <c:v>Standard of equipment of the home</c:v>
                </c:pt>
                <c:pt idx="13">
                  <c:v>Relations to relatives</c:v>
                </c:pt>
                <c:pt idx="14">
                  <c:v>Size of the apartment</c:v>
                </c:pt>
                <c:pt idx="15">
                  <c:v>Income and consumption possibilities</c:v>
                </c:pt>
                <c:pt idx="16">
                  <c:v>Financial situation</c:v>
                </c:pt>
                <c:pt idx="17">
                  <c:v>Good sex life</c:v>
                </c:pt>
                <c:pt idx="18">
                  <c:v>Relations to neighbours</c:v>
                </c:pt>
                <c:pt idx="19">
                  <c:v>Possibility to travel</c:v>
                </c:pt>
                <c:pt idx="20">
                  <c:v>Appreciation shown by others</c:v>
                </c:pt>
                <c:pt idx="21">
                  <c:v>Religiousness</c:v>
                </c:pt>
                <c:pt idx="22">
                  <c:v>Possibility to study and learn new things</c:v>
                </c:pt>
                <c:pt idx="23">
                  <c:v>Looking good</c:v>
                </c:pt>
                <c:pt idx="24">
                  <c:v>Belonging to a community</c:v>
                </c:pt>
                <c:pt idx="25">
                  <c:v>Cultural activities</c:v>
                </c:pt>
                <c:pt idx="26">
                  <c:v>Entertainment and having fun</c:v>
                </c:pt>
                <c:pt idx="27">
                  <c:v>Helping and voluntary work</c:v>
                </c:pt>
                <c:pt idx="28">
                  <c:v>Possibility to influence on local matters</c:v>
                </c:pt>
                <c:pt idx="29">
                  <c:v>Organizational and residential activity</c:v>
                </c:pt>
              </c:strCache>
            </c:strRef>
          </c:cat>
          <c:val>
            <c:numRef>
              <c:f>merk2005!$F$4:$F$33</c:f>
              <c:numCache>
                <c:formatCode>0%</c:formatCode>
                <c:ptCount val="30"/>
                <c:pt idx="0">
                  <c:v>0.95699999999999996</c:v>
                </c:pt>
                <c:pt idx="1">
                  <c:v>0.91200000000000003</c:v>
                </c:pt>
                <c:pt idx="2">
                  <c:v>0.89200000000000002</c:v>
                </c:pt>
                <c:pt idx="3">
                  <c:v>0.88500000000000001</c:v>
                </c:pt>
                <c:pt idx="4">
                  <c:v>0.80900000000000005</c:v>
                </c:pt>
                <c:pt idx="5">
                  <c:v>0.76900000000000002</c:v>
                </c:pt>
                <c:pt idx="6">
                  <c:v>0.77400000000000002</c:v>
                </c:pt>
                <c:pt idx="7">
                  <c:v>0.71199999999999997</c:v>
                </c:pt>
                <c:pt idx="8">
                  <c:v>0.66600000000000004</c:v>
                </c:pt>
                <c:pt idx="9">
                  <c:v>0.66100000000000003</c:v>
                </c:pt>
                <c:pt idx="10">
                  <c:v>0.63400000000000001</c:v>
                </c:pt>
                <c:pt idx="11">
                  <c:v>0.63100000000000001</c:v>
                </c:pt>
                <c:pt idx="12">
                  <c:v>0.58799999999999997</c:v>
                </c:pt>
                <c:pt idx="13">
                  <c:v>0.52600000000000002</c:v>
                </c:pt>
                <c:pt idx="14">
                  <c:v>0.47</c:v>
                </c:pt>
                <c:pt idx="15">
                  <c:v>0.36899999999999999</c:v>
                </c:pt>
                <c:pt idx="16">
                  <c:v>0.36599999999999999</c:v>
                </c:pt>
                <c:pt idx="17">
                  <c:v>0.46400000000000002</c:v>
                </c:pt>
                <c:pt idx="18">
                  <c:v>0.36699999999999999</c:v>
                </c:pt>
                <c:pt idx="19">
                  <c:v>0.34899999999999998</c:v>
                </c:pt>
                <c:pt idx="20">
                  <c:v>0.34200000000000003</c:v>
                </c:pt>
                <c:pt idx="21">
                  <c:v>0.33</c:v>
                </c:pt>
                <c:pt idx="22">
                  <c:v>0.30299999999999999</c:v>
                </c:pt>
                <c:pt idx="23">
                  <c:v>0.20699999999999999</c:v>
                </c:pt>
                <c:pt idx="24">
                  <c:v>0.247</c:v>
                </c:pt>
                <c:pt idx="25">
                  <c:v>0.245</c:v>
                </c:pt>
                <c:pt idx="26">
                  <c:v>0.20200000000000001</c:v>
                </c:pt>
                <c:pt idx="27">
                  <c:v>0.183</c:v>
                </c:pt>
                <c:pt idx="28">
                  <c:v>0.17599999999999999</c:v>
                </c:pt>
                <c:pt idx="29">
                  <c:v>0.104</c:v>
                </c:pt>
              </c:numCache>
            </c:numRef>
          </c:val>
        </c:ser>
        <c:ser>
          <c:idx val="1"/>
          <c:order val="1"/>
          <c:tx>
            <c:strRef>
              <c:f>merk2005!$G$3</c:f>
              <c:strCache>
                <c:ptCount val="1"/>
                <c:pt idx="0">
                  <c:v>moderate (3)</c:v>
                </c:pt>
              </c:strCache>
            </c:strRef>
          </c:tx>
          <c:spPr>
            <a:solidFill>
              <a:srgbClr val="0070C0">
                <a:alpha val="49000"/>
              </a:srgbClr>
            </a:solidFill>
          </c:spPr>
          <c:invertIfNegative val="0"/>
          <c:cat>
            <c:strRef>
              <c:f>merk2005!$C$4:$C$33</c:f>
              <c:strCache>
                <c:ptCount val="30"/>
                <c:pt idx="0">
                  <c:v>Health</c:v>
                </c:pt>
                <c:pt idx="1">
                  <c:v>Relations to family members</c:v>
                </c:pt>
                <c:pt idx="2">
                  <c:v>Physical fitness</c:v>
                </c:pt>
                <c:pt idx="3">
                  <c:v>Living in an environment that feels like home</c:v>
                </c:pt>
                <c:pt idx="4">
                  <c:v>Nature and possibility to wander in nature</c:v>
                </c:pt>
                <c:pt idx="5">
                  <c:v>Confidential human relationships</c:v>
                </c:pt>
                <c:pt idx="6">
                  <c:v>Cleanness of environment</c:v>
                </c:pt>
                <c:pt idx="7">
                  <c:v>Sense of being loved</c:v>
                </c:pt>
                <c:pt idx="8">
                  <c:v>Pleasurable everyday things</c:v>
                </c:pt>
                <c:pt idx="9">
                  <c:v>Possibility for physical exercise</c:v>
                </c:pt>
                <c:pt idx="10">
                  <c:v>Proximity of services</c:v>
                </c:pt>
                <c:pt idx="11">
                  <c:v>Beauty of the neighbourhood</c:v>
                </c:pt>
                <c:pt idx="12">
                  <c:v>Standard of equipment of the home</c:v>
                </c:pt>
                <c:pt idx="13">
                  <c:v>Relations to relatives</c:v>
                </c:pt>
                <c:pt idx="14">
                  <c:v>Size of the apartment</c:v>
                </c:pt>
                <c:pt idx="15">
                  <c:v>Income and consumption possibilities</c:v>
                </c:pt>
                <c:pt idx="16">
                  <c:v>Financial situation</c:v>
                </c:pt>
                <c:pt idx="17">
                  <c:v>Good sex life</c:v>
                </c:pt>
                <c:pt idx="18">
                  <c:v>Relations to neighbours</c:v>
                </c:pt>
                <c:pt idx="19">
                  <c:v>Possibility to travel</c:v>
                </c:pt>
                <c:pt idx="20">
                  <c:v>Appreciation shown by others</c:v>
                </c:pt>
                <c:pt idx="21">
                  <c:v>Religiousness</c:v>
                </c:pt>
                <c:pt idx="22">
                  <c:v>Possibility to study and learn new things</c:v>
                </c:pt>
                <c:pt idx="23">
                  <c:v>Looking good</c:v>
                </c:pt>
                <c:pt idx="24">
                  <c:v>Belonging to a community</c:v>
                </c:pt>
                <c:pt idx="25">
                  <c:v>Cultural activities</c:v>
                </c:pt>
                <c:pt idx="26">
                  <c:v>Entertainment and having fun</c:v>
                </c:pt>
                <c:pt idx="27">
                  <c:v>Helping and voluntary work</c:v>
                </c:pt>
                <c:pt idx="28">
                  <c:v>Possibility to influence on local matters</c:v>
                </c:pt>
                <c:pt idx="29">
                  <c:v>Organizational and residential activity</c:v>
                </c:pt>
              </c:strCache>
            </c:strRef>
          </c:cat>
          <c:val>
            <c:numRef>
              <c:f>merk2005!$G$4:$G$33</c:f>
              <c:numCache>
                <c:formatCode>0%</c:formatCode>
                <c:ptCount val="30"/>
                <c:pt idx="0">
                  <c:v>3.6999999999999998E-2</c:v>
                </c:pt>
                <c:pt idx="1">
                  <c:v>6.6000000000000003E-2</c:v>
                </c:pt>
                <c:pt idx="2">
                  <c:v>9.6000000000000002E-2</c:v>
                </c:pt>
                <c:pt idx="3">
                  <c:v>0.104</c:v>
                </c:pt>
                <c:pt idx="4">
                  <c:v>0.17</c:v>
                </c:pt>
                <c:pt idx="5">
                  <c:v>0.191</c:v>
                </c:pt>
                <c:pt idx="6">
                  <c:v>0.20599999999999999</c:v>
                </c:pt>
                <c:pt idx="7">
                  <c:v>0.22600000000000001</c:v>
                </c:pt>
                <c:pt idx="8">
                  <c:v>0.29399999999999998</c:v>
                </c:pt>
                <c:pt idx="9">
                  <c:v>0.28499999999999998</c:v>
                </c:pt>
                <c:pt idx="10">
                  <c:v>0.30599999999999999</c:v>
                </c:pt>
                <c:pt idx="11">
                  <c:v>0.32800000000000001</c:v>
                </c:pt>
                <c:pt idx="12">
                  <c:v>0.376</c:v>
                </c:pt>
                <c:pt idx="13">
                  <c:v>0.36199999999999999</c:v>
                </c:pt>
                <c:pt idx="14">
                  <c:v>0.45700000000000002</c:v>
                </c:pt>
                <c:pt idx="15">
                  <c:v>0.56000000000000005</c:v>
                </c:pt>
                <c:pt idx="16">
                  <c:v>0.55300000000000005</c:v>
                </c:pt>
                <c:pt idx="17">
                  <c:v>0.32700000000000001</c:v>
                </c:pt>
                <c:pt idx="18">
                  <c:v>0.435</c:v>
                </c:pt>
                <c:pt idx="19">
                  <c:v>0.42</c:v>
                </c:pt>
                <c:pt idx="20">
                  <c:v>0.45800000000000002</c:v>
                </c:pt>
                <c:pt idx="21">
                  <c:v>0.33700000000000002</c:v>
                </c:pt>
                <c:pt idx="22">
                  <c:v>0.42299999999999999</c:v>
                </c:pt>
                <c:pt idx="23">
                  <c:v>0.51600000000000001</c:v>
                </c:pt>
                <c:pt idx="24">
                  <c:v>0.32400000000000001</c:v>
                </c:pt>
                <c:pt idx="25">
                  <c:v>0.378</c:v>
                </c:pt>
                <c:pt idx="26">
                  <c:v>0.435</c:v>
                </c:pt>
                <c:pt idx="27">
                  <c:v>0.40100000000000002</c:v>
                </c:pt>
                <c:pt idx="28">
                  <c:v>0.39</c:v>
                </c:pt>
                <c:pt idx="29">
                  <c:v>0.29899999999999999</c:v>
                </c:pt>
              </c:numCache>
            </c:numRef>
          </c:val>
        </c:ser>
        <c:ser>
          <c:idx val="2"/>
          <c:order val="2"/>
          <c:tx>
            <c:strRef>
              <c:f>merk2005!$H$3</c:f>
              <c:strCache>
                <c:ptCount val="1"/>
                <c:pt idx="0">
                  <c:v>small or insignificant (1-2)</c:v>
                </c:pt>
              </c:strCache>
            </c:strRef>
          </c:tx>
          <c:spPr>
            <a:solidFill>
              <a:srgbClr val="00B0F0">
                <a:alpha val="24000"/>
              </a:srgbClr>
            </a:solidFill>
          </c:spPr>
          <c:invertIfNegative val="0"/>
          <c:cat>
            <c:strRef>
              <c:f>merk2005!$C$4:$C$33</c:f>
              <c:strCache>
                <c:ptCount val="30"/>
                <c:pt idx="0">
                  <c:v>Health</c:v>
                </c:pt>
                <c:pt idx="1">
                  <c:v>Relations to family members</c:v>
                </c:pt>
                <c:pt idx="2">
                  <c:v>Physical fitness</c:v>
                </c:pt>
                <c:pt idx="3">
                  <c:v>Living in an environment that feels like home</c:v>
                </c:pt>
                <c:pt idx="4">
                  <c:v>Nature and possibility to wander in nature</c:v>
                </c:pt>
                <c:pt idx="5">
                  <c:v>Confidential human relationships</c:v>
                </c:pt>
                <c:pt idx="6">
                  <c:v>Cleanness of environment</c:v>
                </c:pt>
                <c:pt idx="7">
                  <c:v>Sense of being loved</c:v>
                </c:pt>
                <c:pt idx="8">
                  <c:v>Pleasurable everyday things</c:v>
                </c:pt>
                <c:pt idx="9">
                  <c:v>Possibility for physical exercise</c:v>
                </c:pt>
                <c:pt idx="10">
                  <c:v>Proximity of services</c:v>
                </c:pt>
                <c:pt idx="11">
                  <c:v>Beauty of the neighbourhood</c:v>
                </c:pt>
                <c:pt idx="12">
                  <c:v>Standard of equipment of the home</c:v>
                </c:pt>
                <c:pt idx="13">
                  <c:v>Relations to relatives</c:v>
                </c:pt>
                <c:pt idx="14">
                  <c:v>Size of the apartment</c:v>
                </c:pt>
                <c:pt idx="15">
                  <c:v>Income and consumption possibilities</c:v>
                </c:pt>
                <c:pt idx="16">
                  <c:v>Financial situation</c:v>
                </c:pt>
                <c:pt idx="17">
                  <c:v>Good sex life</c:v>
                </c:pt>
                <c:pt idx="18">
                  <c:v>Relations to neighbours</c:v>
                </c:pt>
                <c:pt idx="19">
                  <c:v>Possibility to travel</c:v>
                </c:pt>
                <c:pt idx="20">
                  <c:v>Appreciation shown by others</c:v>
                </c:pt>
                <c:pt idx="21">
                  <c:v>Religiousness</c:v>
                </c:pt>
                <c:pt idx="22">
                  <c:v>Possibility to study and learn new things</c:v>
                </c:pt>
                <c:pt idx="23">
                  <c:v>Looking good</c:v>
                </c:pt>
                <c:pt idx="24">
                  <c:v>Belonging to a community</c:v>
                </c:pt>
                <c:pt idx="25">
                  <c:v>Cultural activities</c:v>
                </c:pt>
                <c:pt idx="26">
                  <c:v>Entertainment and having fun</c:v>
                </c:pt>
                <c:pt idx="27">
                  <c:v>Helping and voluntary work</c:v>
                </c:pt>
                <c:pt idx="28">
                  <c:v>Possibility to influence on local matters</c:v>
                </c:pt>
                <c:pt idx="29">
                  <c:v>Organizational and residential activity</c:v>
                </c:pt>
              </c:strCache>
            </c:strRef>
          </c:cat>
          <c:val>
            <c:numRef>
              <c:f>merk2005!$H$4:$H$33</c:f>
              <c:numCache>
                <c:formatCode>0%</c:formatCode>
                <c:ptCount val="30"/>
                <c:pt idx="0">
                  <c:v>7.0000000000000001E-3</c:v>
                </c:pt>
                <c:pt idx="1">
                  <c:v>2.1000000000000001E-2</c:v>
                </c:pt>
                <c:pt idx="2">
                  <c:v>1.0999999999999999E-2</c:v>
                </c:pt>
                <c:pt idx="3">
                  <c:v>0.01</c:v>
                </c:pt>
                <c:pt idx="4">
                  <c:v>2.1000000000000001E-2</c:v>
                </c:pt>
                <c:pt idx="5">
                  <c:v>0.04</c:v>
                </c:pt>
                <c:pt idx="6">
                  <c:v>0.02</c:v>
                </c:pt>
                <c:pt idx="7">
                  <c:v>6.0999999999999999E-2</c:v>
                </c:pt>
                <c:pt idx="8">
                  <c:v>3.9E-2</c:v>
                </c:pt>
                <c:pt idx="9">
                  <c:v>5.5E-2</c:v>
                </c:pt>
                <c:pt idx="10">
                  <c:v>5.8999999999999997E-2</c:v>
                </c:pt>
                <c:pt idx="11">
                  <c:v>0.04</c:v>
                </c:pt>
                <c:pt idx="12">
                  <c:v>3.5999999999999997E-2</c:v>
                </c:pt>
                <c:pt idx="13">
                  <c:v>0.112</c:v>
                </c:pt>
                <c:pt idx="14">
                  <c:v>7.2999999999999995E-2</c:v>
                </c:pt>
                <c:pt idx="15">
                  <c:v>7.0000000000000007E-2</c:v>
                </c:pt>
                <c:pt idx="16">
                  <c:v>0.08</c:v>
                </c:pt>
                <c:pt idx="17">
                  <c:v>0.21</c:v>
                </c:pt>
                <c:pt idx="18">
                  <c:v>0.19700000000000001</c:v>
                </c:pt>
                <c:pt idx="19">
                  <c:v>0.23100000000000001</c:v>
                </c:pt>
                <c:pt idx="20">
                  <c:v>0.2</c:v>
                </c:pt>
                <c:pt idx="21">
                  <c:v>0.33300000000000002</c:v>
                </c:pt>
                <c:pt idx="22">
                  <c:v>0.27500000000000002</c:v>
                </c:pt>
                <c:pt idx="23">
                  <c:v>0.27600000000000002</c:v>
                </c:pt>
                <c:pt idx="24">
                  <c:v>0.42899999999999999</c:v>
                </c:pt>
                <c:pt idx="25">
                  <c:v>0.377</c:v>
                </c:pt>
                <c:pt idx="26">
                  <c:v>0.36299999999999999</c:v>
                </c:pt>
                <c:pt idx="27">
                  <c:v>0.41599999999999998</c:v>
                </c:pt>
                <c:pt idx="28">
                  <c:v>0.434</c:v>
                </c:pt>
                <c:pt idx="29">
                  <c:v>0.59599999999999997</c:v>
                </c:pt>
              </c:numCache>
            </c:numRef>
          </c:val>
        </c:ser>
        <c:dLbls>
          <c:showLegendKey val="0"/>
          <c:showVal val="0"/>
          <c:showCatName val="0"/>
          <c:showSerName val="0"/>
          <c:showPercent val="0"/>
          <c:showBubbleSize val="0"/>
        </c:dLbls>
        <c:gapWidth val="28"/>
        <c:overlap val="100"/>
        <c:axId val="200626952"/>
        <c:axId val="203287760"/>
      </c:barChart>
      <c:catAx>
        <c:axId val="200626952"/>
        <c:scaling>
          <c:orientation val="maxMin"/>
        </c:scaling>
        <c:delete val="0"/>
        <c:axPos val="l"/>
        <c:numFmt formatCode="General" sourceLinked="0"/>
        <c:majorTickMark val="out"/>
        <c:minorTickMark val="none"/>
        <c:tickLblPos val="nextTo"/>
        <c:spPr>
          <a:ln w="19050"/>
        </c:spPr>
        <c:txPr>
          <a:bodyPr/>
          <a:lstStyle/>
          <a:p>
            <a:pPr>
              <a:defRPr sz="1200">
                <a:latin typeface="+mn-lt"/>
                <a:cs typeface="Arial" pitchFamily="34" charset="0"/>
              </a:defRPr>
            </a:pPr>
            <a:endParaRPr lang="fi-FI"/>
          </a:p>
        </c:txPr>
        <c:crossAx val="203287760"/>
        <c:crosses val="autoZero"/>
        <c:auto val="1"/>
        <c:lblAlgn val="ctr"/>
        <c:lblOffset val="100"/>
        <c:tickLblSkip val="1"/>
        <c:noMultiLvlLbl val="0"/>
      </c:catAx>
      <c:valAx>
        <c:axId val="203287760"/>
        <c:scaling>
          <c:orientation val="minMax"/>
          <c:max val="1"/>
          <c:min val="0"/>
        </c:scaling>
        <c:delete val="0"/>
        <c:axPos val="t"/>
        <c:majorGridlines/>
        <c:numFmt formatCode="0%" sourceLinked="1"/>
        <c:majorTickMark val="out"/>
        <c:minorTickMark val="none"/>
        <c:tickLblPos val="high"/>
        <c:txPr>
          <a:bodyPr/>
          <a:lstStyle/>
          <a:p>
            <a:pPr>
              <a:defRPr sz="1200"/>
            </a:pPr>
            <a:endParaRPr lang="fi-FI"/>
          </a:p>
        </c:txPr>
        <c:crossAx val="200626952"/>
        <c:crosses val="autoZero"/>
        <c:crossBetween val="between"/>
        <c:majorUnit val="0.25"/>
      </c:valAx>
    </c:plotArea>
    <c:legend>
      <c:legendPos val="b"/>
      <c:layout>
        <c:manualLayout>
          <c:xMode val="edge"/>
          <c:yMode val="edge"/>
          <c:x val="0.18671973446485299"/>
          <c:y val="0.94661920229380403"/>
          <c:w val="0.63518374649677301"/>
          <c:h val="4.2386192854026297E-2"/>
        </c:manualLayout>
      </c:layout>
      <c:overlay val="0"/>
      <c:txPr>
        <a:bodyPr/>
        <a:lstStyle/>
        <a:p>
          <a:pPr>
            <a:defRPr sz="1200" b="1">
              <a:latin typeface="+mn-lt"/>
              <a:cs typeface="Arial" pitchFamily="34" charset="0"/>
            </a:defRPr>
          </a:pPr>
          <a:endParaRPr lang="fi-FI"/>
        </a:p>
      </c:tx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11-22T11:39:32.495" idx="1">
    <p:pos x="10" y="10"/>
    <p:text/>
    <p:extLst>
      <p:ext uri="{C676402C-5697-4E1C-873F-D02D1690AC5C}">
        <p15:threadingInfo xmlns:p15="http://schemas.microsoft.com/office/powerpoint/2012/main" timeZoneBias="-120"/>
      </p:ext>
    </p:extLst>
  </p:cm>
  <p:cm authorId="1" dt="2016-11-22T11:39:33.634" idx="2">
    <p:pos x="146" y="146"/>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40" cy="511730"/>
          </a:xfrm>
          <a:prstGeom prst="rect">
            <a:avLst/>
          </a:prstGeom>
        </p:spPr>
        <p:txBody>
          <a:bodyPr vert="horz" lIns="94612" tIns="47306" rIns="94612" bIns="47306" rtlCol="0"/>
          <a:lstStyle>
            <a:lvl1pPr algn="l">
              <a:defRPr sz="1300"/>
            </a:lvl1pPr>
          </a:lstStyle>
          <a:p>
            <a:endParaRPr lang="fi-FI"/>
          </a:p>
        </p:txBody>
      </p:sp>
      <p:sp>
        <p:nvSpPr>
          <p:cNvPr id="3" name="Date Placeholder 2"/>
          <p:cNvSpPr>
            <a:spLocks noGrp="1"/>
          </p:cNvSpPr>
          <p:nvPr>
            <p:ph type="dt" sz="quarter" idx="1"/>
          </p:nvPr>
        </p:nvSpPr>
        <p:spPr>
          <a:xfrm>
            <a:off x="4023092" y="1"/>
            <a:ext cx="3077740" cy="511730"/>
          </a:xfrm>
          <a:prstGeom prst="rect">
            <a:avLst/>
          </a:prstGeom>
        </p:spPr>
        <p:txBody>
          <a:bodyPr vert="horz" lIns="94612" tIns="47306" rIns="94612" bIns="47306" rtlCol="0"/>
          <a:lstStyle>
            <a:lvl1pPr algn="r">
              <a:defRPr sz="1300"/>
            </a:lvl1pPr>
          </a:lstStyle>
          <a:p>
            <a:fld id="{BEF00173-6CF7-4A33-95D5-8430DCBCEC1A}" type="datetimeFigureOut">
              <a:rPr lang="fi-FI" smtClean="0"/>
              <a:t>22.11.2016</a:t>
            </a:fld>
            <a:endParaRPr lang="fi-FI"/>
          </a:p>
        </p:txBody>
      </p:sp>
      <p:sp>
        <p:nvSpPr>
          <p:cNvPr id="4" name="Footer Placeholder 3"/>
          <p:cNvSpPr>
            <a:spLocks noGrp="1"/>
          </p:cNvSpPr>
          <p:nvPr>
            <p:ph type="ftr" sz="quarter" idx="2"/>
          </p:nvPr>
        </p:nvSpPr>
        <p:spPr>
          <a:xfrm>
            <a:off x="1" y="9721107"/>
            <a:ext cx="3077740" cy="511730"/>
          </a:xfrm>
          <a:prstGeom prst="rect">
            <a:avLst/>
          </a:prstGeom>
        </p:spPr>
        <p:txBody>
          <a:bodyPr vert="horz" lIns="94612" tIns="47306" rIns="94612" bIns="47306" rtlCol="0" anchor="b"/>
          <a:lstStyle>
            <a:lvl1pPr algn="l">
              <a:defRPr sz="1300"/>
            </a:lvl1pPr>
          </a:lstStyle>
          <a:p>
            <a:endParaRPr lang="fi-FI"/>
          </a:p>
        </p:txBody>
      </p:sp>
      <p:sp>
        <p:nvSpPr>
          <p:cNvPr id="5" name="Slide Number Placeholder 4"/>
          <p:cNvSpPr>
            <a:spLocks noGrp="1"/>
          </p:cNvSpPr>
          <p:nvPr>
            <p:ph type="sldNum" sz="quarter" idx="3"/>
          </p:nvPr>
        </p:nvSpPr>
        <p:spPr>
          <a:xfrm>
            <a:off x="4023092" y="9721107"/>
            <a:ext cx="3077740" cy="511730"/>
          </a:xfrm>
          <a:prstGeom prst="rect">
            <a:avLst/>
          </a:prstGeom>
        </p:spPr>
        <p:txBody>
          <a:bodyPr vert="horz" lIns="94612" tIns="47306" rIns="94612" bIns="47306" rtlCol="0" anchor="b"/>
          <a:lstStyle>
            <a:lvl1pPr algn="r">
              <a:defRPr sz="1300"/>
            </a:lvl1pPr>
          </a:lstStyle>
          <a:p>
            <a:fld id="{F0F936F2-1289-4EF3-8257-0B7DF118912C}" type="slidenum">
              <a:rPr lang="fi-FI" smtClean="0"/>
              <a:t>‹#›</a:t>
            </a:fld>
            <a:endParaRPr lang="fi-FI"/>
          </a:p>
        </p:txBody>
      </p:sp>
    </p:spTree>
    <p:extLst>
      <p:ext uri="{BB962C8B-B14F-4D97-AF65-F5344CB8AC3E}">
        <p14:creationId xmlns:p14="http://schemas.microsoft.com/office/powerpoint/2010/main" val="3441142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40" cy="511730"/>
          </a:xfrm>
          <a:prstGeom prst="rect">
            <a:avLst/>
          </a:prstGeom>
        </p:spPr>
        <p:txBody>
          <a:bodyPr vert="horz" lIns="94612" tIns="47306" rIns="94612" bIns="47306" rtlCol="0"/>
          <a:lstStyle>
            <a:lvl1pPr algn="l">
              <a:defRPr sz="1300"/>
            </a:lvl1pPr>
          </a:lstStyle>
          <a:p>
            <a:endParaRPr lang="en-US"/>
          </a:p>
        </p:txBody>
      </p:sp>
      <p:sp>
        <p:nvSpPr>
          <p:cNvPr id="3" name="Date Placeholder 2"/>
          <p:cNvSpPr>
            <a:spLocks noGrp="1"/>
          </p:cNvSpPr>
          <p:nvPr>
            <p:ph type="dt" idx="1"/>
          </p:nvPr>
        </p:nvSpPr>
        <p:spPr>
          <a:xfrm>
            <a:off x="4023092" y="1"/>
            <a:ext cx="3077740" cy="511730"/>
          </a:xfrm>
          <a:prstGeom prst="rect">
            <a:avLst/>
          </a:prstGeom>
        </p:spPr>
        <p:txBody>
          <a:bodyPr vert="horz" lIns="94612" tIns="47306" rIns="94612" bIns="47306" rtlCol="0"/>
          <a:lstStyle>
            <a:lvl1pPr algn="r">
              <a:defRPr sz="1300"/>
            </a:lvl1pPr>
          </a:lstStyle>
          <a:p>
            <a:fld id="{1E2C4790-7291-8544-8442-5C9C120BFB53}" type="datetimeFigureOut">
              <a:rPr lang="en-US" smtClean="0"/>
              <a:pPr/>
              <a:t>11/22/2016</a:t>
            </a:fld>
            <a:endParaRPr lang="en-US"/>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612" tIns="47306" rIns="94612" bIns="47306" rtlCol="0" anchor="ctr"/>
          <a:lstStyle/>
          <a:p>
            <a:endParaRPr lang="en-US"/>
          </a:p>
        </p:txBody>
      </p:sp>
      <p:sp>
        <p:nvSpPr>
          <p:cNvPr id="5" name="Notes Placeholder 4"/>
          <p:cNvSpPr>
            <a:spLocks noGrp="1"/>
          </p:cNvSpPr>
          <p:nvPr>
            <p:ph type="body" sz="quarter" idx="3"/>
          </p:nvPr>
        </p:nvSpPr>
        <p:spPr>
          <a:xfrm>
            <a:off x="710248" y="4861443"/>
            <a:ext cx="5681980" cy="4605575"/>
          </a:xfrm>
          <a:prstGeom prst="rect">
            <a:avLst/>
          </a:prstGeom>
        </p:spPr>
        <p:txBody>
          <a:bodyPr vert="horz" lIns="94612" tIns="47306" rIns="94612" bIns="47306"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1" y="9721107"/>
            <a:ext cx="3077740" cy="511730"/>
          </a:xfrm>
          <a:prstGeom prst="rect">
            <a:avLst/>
          </a:prstGeom>
        </p:spPr>
        <p:txBody>
          <a:bodyPr vert="horz" lIns="94612" tIns="47306" rIns="94612" bIns="47306"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21107"/>
            <a:ext cx="3077740" cy="511730"/>
          </a:xfrm>
          <a:prstGeom prst="rect">
            <a:avLst/>
          </a:prstGeom>
        </p:spPr>
        <p:txBody>
          <a:bodyPr vert="horz" lIns="94612" tIns="47306" rIns="94612" bIns="47306" rtlCol="0" anchor="b"/>
          <a:lstStyle>
            <a:lvl1pPr algn="r">
              <a:defRPr sz="1300"/>
            </a:lvl1pPr>
          </a:lstStyle>
          <a:p>
            <a:fld id="{6538733A-FB8F-1E4F-ACE9-C7470D911CAE}" type="slidenum">
              <a:rPr lang="en-US" smtClean="0"/>
              <a:pPr/>
              <a:t>‹#›</a:t>
            </a:fld>
            <a:endParaRPr lang="en-US"/>
          </a:p>
        </p:txBody>
      </p:sp>
    </p:spTree>
    <p:extLst>
      <p:ext uri="{BB962C8B-B14F-4D97-AF65-F5344CB8AC3E}">
        <p14:creationId xmlns:p14="http://schemas.microsoft.com/office/powerpoint/2010/main" val="475640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538733A-FB8F-1E4F-ACE9-C7470D911CAE}" type="slidenum">
              <a:rPr lang="en-US" smtClean="0"/>
              <a:pPr/>
              <a:t>1</a:t>
            </a:fld>
            <a:endParaRPr lang="en-US"/>
          </a:p>
        </p:txBody>
      </p:sp>
    </p:spTree>
    <p:extLst>
      <p:ext uri="{BB962C8B-B14F-4D97-AF65-F5344CB8AC3E}">
        <p14:creationId xmlns:p14="http://schemas.microsoft.com/office/powerpoint/2010/main" val="416481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710578" y="4860693"/>
            <a:ext cx="5681321" cy="4605742"/>
          </a:xfrm>
          <a:noFill/>
          <a:ln/>
        </p:spPr>
        <p:txBody>
          <a:bodyPr/>
          <a:lstStyle/>
          <a:p>
            <a:pPr eaLnBrk="1" hangingPunct="1"/>
            <a:r>
              <a:rPr lang="fi-FI" sz="1500" dirty="0" err="1">
                <a:latin typeface="Arial" pitchFamily="34" charset="0"/>
              </a:rPr>
              <a:t>TK:n</a:t>
            </a:r>
            <a:r>
              <a:rPr lang="fi-FI" sz="1500" dirty="0">
                <a:latin typeface="Arial" pitchFamily="34" charset="0"/>
              </a:rPr>
              <a:t> väestöennusteeseen perustuva ennust</a:t>
            </a:r>
            <a:r>
              <a:rPr lang="fi-FI" dirty="0" smtClean="0">
                <a:latin typeface="Arial" pitchFamily="34" charset="0"/>
              </a:rPr>
              <a:t>e, oikeasti  määräytyy toteutuneiden kuolleisuuslukujen perusteella:</a:t>
            </a:r>
          </a:p>
          <a:p>
            <a:pPr eaLnBrk="1" hangingPunct="1"/>
            <a:r>
              <a:rPr lang="fi-FI" dirty="0" smtClean="0">
                <a:latin typeface="Arial" pitchFamily="34" charset="0"/>
              </a:rPr>
              <a:t>2009 1947 1,0000</a:t>
            </a:r>
          </a:p>
          <a:p>
            <a:pPr eaLnBrk="1" hangingPunct="1"/>
            <a:r>
              <a:rPr lang="fi-FI" dirty="0" smtClean="0">
                <a:latin typeface="Arial" pitchFamily="34" charset="0"/>
              </a:rPr>
              <a:t>2010 1948 0,99170</a:t>
            </a:r>
          </a:p>
          <a:p>
            <a:pPr eaLnBrk="1" hangingPunct="1"/>
            <a:r>
              <a:rPr lang="fi-FI" dirty="0" smtClean="0">
                <a:latin typeface="Arial" pitchFamily="34" charset="0"/>
              </a:rPr>
              <a:t>2011 1949 0,98689</a:t>
            </a:r>
          </a:p>
          <a:p>
            <a:pPr eaLnBrk="1" hangingPunct="1"/>
            <a:endParaRPr lang="en-GB" dirty="0" smtClean="0"/>
          </a:p>
        </p:txBody>
      </p:sp>
    </p:spTree>
    <p:extLst>
      <p:ext uri="{BB962C8B-B14F-4D97-AF65-F5344CB8AC3E}">
        <p14:creationId xmlns:p14="http://schemas.microsoft.com/office/powerpoint/2010/main" val="39621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lang="en-US"/>
          </a:p>
        </p:txBody>
      </p:sp>
      <p:sp>
        <p:nvSpPr>
          <p:cNvPr id="4" name="Date Placeholder 3"/>
          <p:cNvSpPr>
            <a:spLocks noGrp="1"/>
          </p:cNvSpPr>
          <p:nvPr>
            <p:ph type="dt" sz="half" idx="10"/>
          </p:nvPr>
        </p:nvSpPr>
        <p:spPr/>
        <p:txBody>
          <a:bodyPr/>
          <a:lstStyle/>
          <a:p>
            <a:fld id="{DC5D93FE-8215-4BAF-BC4B-1281C71AF082}" type="datetime1">
              <a:rPr lang="en-US" smtClean="0"/>
              <a:t>11/22/2016</a:t>
            </a:fld>
            <a:endParaRPr lang="en-US"/>
          </a:p>
        </p:txBody>
      </p:sp>
      <p:sp>
        <p:nvSpPr>
          <p:cNvPr id="5" name="Footer Placeholder 4"/>
          <p:cNvSpPr>
            <a:spLocks noGrp="1"/>
          </p:cNvSpPr>
          <p:nvPr>
            <p:ph type="ftr" sz="quarter" idx="11"/>
          </p:nvPr>
        </p:nvSpPr>
        <p:spPr/>
        <p:txBody>
          <a:bodyPr/>
          <a:lstStyle/>
          <a:p>
            <a:r>
              <a:rPr lang="en-US" smtClean="0"/>
              <a:t>antti karisto</a:t>
            </a:r>
            <a:endParaRPr lang="en-US"/>
          </a:p>
        </p:txBody>
      </p:sp>
      <p:sp>
        <p:nvSpPr>
          <p:cNvPr id="6" name="Slide Number Placeholder 5"/>
          <p:cNvSpPr>
            <a:spLocks noGrp="1"/>
          </p:cNvSpPr>
          <p:nvPr>
            <p:ph type="sldNum" sz="quarter" idx="12"/>
          </p:nvPr>
        </p:nvSpPr>
        <p:spPr/>
        <p:txBody>
          <a:bodyPr/>
          <a:lstStyle/>
          <a:p>
            <a:fld id="{971C2016-3F98-094A-B1D3-E1AB39671F49}" type="slidenum">
              <a:rPr lang="en-US" smtClean="0"/>
              <a:pPr/>
              <a:t>‹#›</a:t>
            </a:fld>
            <a:endParaRPr lang="en-US"/>
          </a:p>
        </p:txBody>
      </p:sp>
    </p:spTree>
    <p:extLst>
      <p:ext uri="{BB962C8B-B14F-4D97-AF65-F5344CB8AC3E}">
        <p14:creationId xmlns:p14="http://schemas.microsoft.com/office/powerpoint/2010/main" val="13888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2435C278-66EF-439E-9A63-5EFBCF794C39}" type="datetime1">
              <a:rPr lang="en-US" smtClean="0"/>
              <a:t>11/22/2016</a:t>
            </a:fld>
            <a:endParaRPr lang="en-US"/>
          </a:p>
        </p:txBody>
      </p:sp>
      <p:sp>
        <p:nvSpPr>
          <p:cNvPr id="5" name="Footer Placeholder 4"/>
          <p:cNvSpPr>
            <a:spLocks noGrp="1"/>
          </p:cNvSpPr>
          <p:nvPr>
            <p:ph type="ftr" sz="quarter" idx="11"/>
          </p:nvPr>
        </p:nvSpPr>
        <p:spPr/>
        <p:txBody>
          <a:bodyPr/>
          <a:lstStyle/>
          <a:p>
            <a:r>
              <a:rPr lang="en-US" smtClean="0"/>
              <a:t>antti karisto</a:t>
            </a:r>
            <a:endParaRPr lang="en-US"/>
          </a:p>
        </p:txBody>
      </p:sp>
      <p:sp>
        <p:nvSpPr>
          <p:cNvPr id="6" name="Slide Number Placeholder 5"/>
          <p:cNvSpPr>
            <a:spLocks noGrp="1"/>
          </p:cNvSpPr>
          <p:nvPr>
            <p:ph type="sldNum" sz="quarter" idx="12"/>
          </p:nvPr>
        </p:nvSpPr>
        <p:spPr/>
        <p:txBody>
          <a:bodyPr/>
          <a:lstStyle/>
          <a:p>
            <a:fld id="{971C2016-3F98-094A-B1D3-E1AB39671F49}" type="slidenum">
              <a:rPr lang="en-US" smtClean="0"/>
              <a:pPr/>
              <a:t>‹#›</a:t>
            </a:fld>
            <a:endParaRPr lang="en-US"/>
          </a:p>
        </p:txBody>
      </p:sp>
    </p:spTree>
    <p:extLst>
      <p:ext uri="{BB962C8B-B14F-4D97-AF65-F5344CB8AC3E}">
        <p14:creationId xmlns:p14="http://schemas.microsoft.com/office/powerpoint/2010/main" val="226881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B58DF5F9-6447-4673-ABC0-09B35F6398D5}" type="datetime1">
              <a:rPr lang="en-US" smtClean="0"/>
              <a:t>11/22/2016</a:t>
            </a:fld>
            <a:endParaRPr lang="en-US"/>
          </a:p>
        </p:txBody>
      </p:sp>
      <p:sp>
        <p:nvSpPr>
          <p:cNvPr id="5" name="Footer Placeholder 4"/>
          <p:cNvSpPr>
            <a:spLocks noGrp="1"/>
          </p:cNvSpPr>
          <p:nvPr>
            <p:ph type="ftr" sz="quarter" idx="11"/>
          </p:nvPr>
        </p:nvSpPr>
        <p:spPr/>
        <p:txBody>
          <a:bodyPr/>
          <a:lstStyle/>
          <a:p>
            <a:r>
              <a:rPr lang="en-US" smtClean="0"/>
              <a:t>antti karisto</a:t>
            </a:r>
            <a:endParaRPr lang="en-US"/>
          </a:p>
        </p:txBody>
      </p:sp>
      <p:sp>
        <p:nvSpPr>
          <p:cNvPr id="6" name="Slide Number Placeholder 5"/>
          <p:cNvSpPr>
            <a:spLocks noGrp="1"/>
          </p:cNvSpPr>
          <p:nvPr>
            <p:ph type="sldNum" sz="quarter" idx="12"/>
          </p:nvPr>
        </p:nvSpPr>
        <p:spPr/>
        <p:txBody>
          <a:bodyPr/>
          <a:lstStyle/>
          <a:p>
            <a:fld id="{971C2016-3F98-094A-B1D3-E1AB39671F49}" type="slidenum">
              <a:rPr lang="en-US" smtClean="0"/>
              <a:pPr/>
              <a:t>‹#›</a:t>
            </a:fld>
            <a:endParaRPr lang="en-US"/>
          </a:p>
        </p:txBody>
      </p:sp>
    </p:spTree>
    <p:extLst>
      <p:ext uri="{BB962C8B-B14F-4D97-AF65-F5344CB8AC3E}">
        <p14:creationId xmlns:p14="http://schemas.microsoft.com/office/powerpoint/2010/main" val="417372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8A410916-9CAF-49FF-8837-5587E73DC290}" type="datetime1">
              <a:rPr lang="en-US" smtClean="0"/>
              <a:t>11/22/2016</a:t>
            </a:fld>
            <a:endParaRPr lang="en-US"/>
          </a:p>
        </p:txBody>
      </p:sp>
      <p:sp>
        <p:nvSpPr>
          <p:cNvPr id="5" name="Footer Placeholder 4"/>
          <p:cNvSpPr>
            <a:spLocks noGrp="1"/>
          </p:cNvSpPr>
          <p:nvPr>
            <p:ph type="ftr" sz="quarter" idx="11"/>
          </p:nvPr>
        </p:nvSpPr>
        <p:spPr/>
        <p:txBody>
          <a:bodyPr/>
          <a:lstStyle/>
          <a:p>
            <a:r>
              <a:rPr lang="en-US" smtClean="0"/>
              <a:t>antti karisto</a:t>
            </a:r>
            <a:endParaRPr lang="en-US"/>
          </a:p>
        </p:txBody>
      </p:sp>
      <p:sp>
        <p:nvSpPr>
          <p:cNvPr id="6" name="Slide Number Placeholder 5"/>
          <p:cNvSpPr>
            <a:spLocks noGrp="1"/>
          </p:cNvSpPr>
          <p:nvPr>
            <p:ph type="sldNum" sz="quarter" idx="12"/>
          </p:nvPr>
        </p:nvSpPr>
        <p:spPr/>
        <p:txBody>
          <a:bodyPr/>
          <a:lstStyle/>
          <a:p>
            <a:fld id="{971C2016-3F98-094A-B1D3-E1AB39671F49}" type="slidenum">
              <a:rPr lang="en-US" smtClean="0"/>
              <a:pPr/>
              <a:t>‹#›</a:t>
            </a:fld>
            <a:endParaRPr lang="en-US"/>
          </a:p>
        </p:txBody>
      </p:sp>
    </p:spTree>
    <p:extLst>
      <p:ext uri="{BB962C8B-B14F-4D97-AF65-F5344CB8AC3E}">
        <p14:creationId xmlns:p14="http://schemas.microsoft.com/office/powerpoint/2010/main" val="14228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Click to edit Master text styles</a:t>
            </a:r>
          </a:p>
        </p:txBody>
      </p:sp>
      <p:sp>
        <p:nvSpPr>
          <p:cNvPr id="4" name="Date Placeholder 3"/>
          <p:cNvSpPr>
            <a:spLocks noGrp="1"/>
          </p:cNvSpPr>
          <p:nvPr>
            <p:ph type="dt" sz="half" idx="10"/>
          </p:nvPr>
        </p:nvSpPr>
        <p:spPr/>
        <p:txBody>
          <a:bodyPr/>
          <a:lstStyle/>
          <a:p>
            <a:fld id="{57A2B82D-D59E-41A1-9ADF-F3333AC353C7}" type="datetime1">
              <a:rPr lang="en-US" smtClean="0"/>
              <a:t>11/22/2016</a:t>
            </a:fld>
            <a:endParaRPr lang="en-US"/>
          </a:p>
        </p:txBody>
      </p:sp>
      <p:sp>
        <p:nvSpPr>
          <p:cNvPr id="5" name="Footer Placeholder 4"/>
          <p:cNvSpPr>
            <a:spLocks noGrp="1"/>
          </p:cNvSpPr>
          <p:nvPr>
            <p:ph type="ftr" sz="quarter" idx="11"/>
          </p:nvPr>
        </p:nvSpPr>
        <p:spPr/>
        <p:txBody>
          <a:bodyPr/>
          <a:lstStyle/>
          <a:p>
            <a:r>
              <a:rPr lang="en-US" smtClean="0"/>
              <a:t>antti karisto</a:t>
            </a:r>
            <a:endParaRPr lang="en-US"/>
          </a:p>
        </p:txBody>
      </p:sp>
      <p:sp>
        <p:nvSpPr>
          <p:cNvPr id="6" name="Slide Number Placeholder 5"/>
          <p:cNvSpPr>
            <a:spLocks noGrp="1"/>
          </p:cNvSpPr>
          <p:nvPr>
            <p:ph type="sldNum" sz="quarter" idx="12"/>
          </p:nvPr>
        </p:nvSpPr>
        <p:spPr/>
        <p:txBody>
          <a:bodyPr/>
          <a:lstStyle/>
          <a:p>
            <a:fld id="{971C2016-3F98-094A-B1D3-E1AB39671F49}" type="slidenum">
              <a:rPr lang="en-US" smtClean="0"/>
              <a:pPr/>
              <a:t>‹#›</a:t>
            </a:fld>
            <a:endParaRPr lang="en-US"/>
          </a:p>
        </p:txBody>
      </p:sp>
    </p:spTree>
    <p:extLst>
      <p:ext uri="{BB962C8B-B14F-4D97-AF65-F5344CB8AC3E}">
        <p14:creationId xmlns:p14="http://schemas.microsoft.com/office/powerpoint/2010/main" val="292455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Date Placeholder 4"/>
          <p:cNvSpPr>
            <a:spLocks noGrp="1"/>
          </p:cNvSpPr>
          <p:nvPr>
            <p:ph type="dt" sz="half" idx="10"/>
          </p:nvPr>
        </p:nvSpPr>
        <p:spPr/>
        <p:txBody>
          <a:bodyPr/>
          <a:lstStyle/>
          <a:p>
            <a:fld id="{039D9D83-7E24-48DA-A0AB-60D2DE14EBE8}" type="datetime1">
              <a:rPr lang="en-US" smtClean="0"/>
              <a:t>11/22/2016</a:t>
            </a:fld>
            <a:endParaRPr lang="en-US"/>
          </a:p>
        </p:txBody>
      </p:sp>
      <p:sp>
        <p:nvSpPr>
          <p:cNvPr id="6" name="Footer Placeholder 5"/>
          <p:cNvSpPr>
            <a:spLocks noGrp="1"/>
          </p:cNvSpPr>
          <p:nvPr>
            <p:ph type="ftr" sz="quarter" idx="11"/>
          </p:nvPr>
        </p:nvSpPr>
        <p:spPr/>
        <p:txBody>
          <a:bodyPr/>
          <a:lstStyle/>
          <a:p>
            <a:r>
              <a:rPr lang="en-US" smtClean="0"/>
              <a:t>antti karisto</a:t>
            </a:r>
            <a:endParaRPr lang="en-US"/>
          </a:p>
        </p:txBody>
      </p:sp>
      <p:sp>
        <p:nvSpPr>
          <p:cNvPr id="7" name="Slide Number Placeholder 6"/>
          <p:cNvSpPr>
            <a:spLocks noGrp="1"/>
          </p:cNvSpPr>
          <p:nvPr>
            <p:ph type="sldNum" sz="quarter" idx="12"/>
          </p:nvPr>
        </p:nvSpPr>
        <p:spPr/>
        <p:txBody>
          <a:bodyPr/>
          <a:lstStyle/>
          <a:p>
            <a:fld id="{971C2016-3F98-094A-B1D3-E1AB39671F49}" type="slidenum">
              <a:rPr lang="en-US" smtClean="0"/>
              <a:pPr/>
              <a:t>‹#›</a:t>
            </a:fld>
            <a:endParaRPr lang="en-US"/>
          </a:p>
        </p:txBody>
      </p:sp>
    </p:spTree>
    <p:extLst>
      <p:ext uri="{BB962C8B-B14F-4D97-AF65-F5344CB8AC3E}">
        <p14:creationId xmlns:p14="http://schemas.microsoft.com/office/powerpoint/2010/main" val="224276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7" name="Date Placeholder 6"/>
          <p:cNvSpPr>
            <a:spLocks noGrp="1"/>
          </p:cNvSpPr>
          <p:nvPr>
            <p:ph type="dt" sz="half" idx="10"/>
          </p:nvPr>
        </p:nvSpPr>
        <p:spPr/>
        <p:txBody>
          <a:bodyPr/>
          <a:lstStyle/>
          <a:p>
            <a:fld id="{908F1C13-358E-4D87-B08E-5602BB40FFDB}" type="datetime1">
              <a:rPr lang="en-US" smtClean="0"/>
              <a:t>11/22/2016</a:t>
            </a:fld>
            <a:endParaRPr lang="en-US"/>
          </a:p>
        </p:txBody>
      </p:sp>
      <p:sp>
        <p:nvSpPr>
          <p:cNvPr id="8" name="Footer Placeholder 7"/>
          <p:cNvSpPr>
            <a:spLocks noGrp="1"/>
          </p:cNvSpPr>
          <p:nvPr>
            <p:ph type="ftr" sz="quarter" idx="11"/>
          </p:nvPr>
        </p:nvSpPr>
        <p:spPr/>
        <p:txBody>
          <a:bodyPr/>
          <a:lstStyle/>
          <a:p>
            <a:r>
              <a:rPr lang="en-US" smtClean="0"/>
              <a:t>antti karisto</a:t>
            </a:r>
            <a:endParaRPr lang="en-US"/>
          </a:p>
        </p:txBody>
      </p:sp>
      <p:sp>
        <p:nvSpPr>
          <p:cNvPr id="9" name="Slide Number Placeholder 8"/>
          <p:cNvSpPr>
            <a:spLocks noGrp="1"/>
          </p:cNvSpPr>
          <p:nvPr>
            <p:ph type="sldNum" sz="quarter" idx="12"/>
          </p:nvPr>
        </p:nvSpPr>
        <p:spPr/>
        <p:txBody>
          <a:bodyPr/>
          <a:lstStyle/>
          <a:p>
            <a:fld id="{971C2016-3F98-094A-B1D3-E1AB39671F49}" type="slidenum">
              <a:rPr lang="en-US" smtClean="0"/>
              <a:pPr/>
              <a:t>‹#›</a:t>
            </a:fld>
            <a:endParaRPr lang="en-US"/>
          </a:p>
        </p:txBody>
      </p:sp>
    </p:spTree>
    <p:extLst>
      <p:ext uri="{BB962C8B-B14F-4D97-AF65-F5344CB8AC3E}">
        <p14:creationId xmlns:p14="http://schemas.microsoft.com/office/powerpoint/2010/main" val="12057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Date Placeholder 2"/>
          <p:cNvSpPr>
            <a:spLocks noGrp="1"/>
          </p:cNvSpPr>
          <p:nvPr>
            <p:ph type="dt" sz="half" idx="10"/>
          </p:nvPr>
        </p:nvSpPr>
        <p:spPr/>
        <p:txBody>
          <a:bodyPr/>
          <a:lstStyle/>
          <a:p>
            <a:fld id="{AF00207C-EC2C-49FF-A107-675809F6070C}" type="datetime1">
              <a:rPr lang="en-US" smtClean="0"/>
              <a:t>11/22/2016</a:t>
            </a:fld>
            <a:endParaRPr lang="en-US"/>
          </a:p>
        </p:txBody>
      </p:sp>
      <p:sp>
        <p:nvSpPr>
          <p:cNvPr id="4" name="Footer Placeholder 3"/>
          <p:cNvSpPr>
            <a:spLocks noGrp="1"/>
          </p:cNvSpPr>
          <p:nvPr>
            <p:ph type="ftr" sz="quarter" idx="11"/>
          </p:nvPr>
        </p:nvSpPr>
        <p:spPr/>
        <p:txBody>
          <a:bodyPr/>
          <a:lstStyle/>
          <a:p>
            <a:r>
              <a:rPr lang="en-US" smtClean="0"/>
              <a:t>antti karisto</a:t>
            </a:r>
            <a:endParaRPr lang="en-US"/>
          </a:p>
        </p:txBody>
      </p:sp>
      <p:sp>
        <p:nvSpPr>
          <p:cNvPr id="5" name="Slide Number Placeholder 4"/>
          <p:cNvSpPr>
            <a:spLocks noGrp="1"/>
          </p:cNvSpPr>
          <p:nvPr>
            <p:ph type="sldNum" sz="quarter" idx="12"/>
          </p:nvPr>
        </p:nvSpPr>
        <p:spPr/>
        <p:txBody>
          <a:bodyPr/>
          <a:lstStyle/>
          <a:p>
            <a:fld id="{971C2016-3F98-094A-B1D3-E1AB39671F49}" type="slidenum">
              <a:rPr lang="en-US" smtClean="0"/>
              <a:pPr/>
              <a:t>‹#›</a:t>
            </a:fld>
            <a:endParaRPr lang="en-US"/>
          </a:p>
        </p:txBody>
      </p:sp>
    </p:spTree>
    <p:extLst>
      <p:ext uri="{BB962C8B-B14F-4D97-AF65-F5344CB8AC3E}">
        <p14:creationId xmlns:p14="http://schemas.microsoft.com/office/powerpoint/2010/main" val="216597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A932B-541B-43B4-9C96-7FC18E9A3CBC}" type="datetime1">
              <a:rPr lang="en-US" smtClean="0"/>
              <a:t>11/22/2016</a:t>
            </a:fld>
            <a:endParaRPr lang="en-US"/>
          </a:p>
        </p:txBody>
      </p:sp>
      <p:sp>
        <p:nvSpPr>
          <p:cNvPr id="3" name="Footer Placeholder 2"/>
          <p:cNvSpPr>
            <a:spLocks noGrp="1"/>
          </p:cNvSpPr>
          <p:nvPr>
            <p:ph type="ftr" sz="quarter" idx="11"/>
          </p:nvPr>
        </p:nvSpPr>
        <p:spPr/>
        <p:txBody>
          <a:bodyPr/>
          <a:lstStyle/>
          <a:p>
            <a:r>
              <a:rPr lang="en-US" smtClean="0"/>
              <a:t>antti karisto</a:t>
            </a:r>
            <a:endParaRPr lang="en-US"/>
          </a:p>
        </p:txBody>
      </p:sp>
      <p:sp>
        <p:nvSpPr>
          <p:cNvPr id="4" name="Slide Number Placeholder 3"/>
          <p:cNvSpPr>
            <a:spLocks noGrp="1"/>
          </p:cNvSpPr>
          <p:nvPr>
            <p:ph type="sldNum" sz="quarter" idx="12"/>
          </p:nvPr>
        </p:nvSpPr>
        <p:spPr/>
        <p:txBody>
          <a:bodyPr/>
          <a:lstStyle/>
          <a:p>
            <a:fld id="{971C2016-3F98-094A-B1D3-E1AB39671F49}" type="slidenum">
              <a:rPr lang="en-US" smtClean="0"/>
              <a:pPr/>
              <a:t>‹#›</a:t>
            </a:fld>
            <a:endParaRPr lang="en-US"/>
          </a:p>
        </p:txBody>
      </p:sp>
    </p:spTree>
    <p:extLst>
      <p:ext uri="{BB962C8B-B14F-4D97-AF65-F5344CB8AC3E}">
        <p14:creationId xmlns:p14="http://schemas.microsoft.com/office/powerpoint/2010/main" val="297267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E3160924-8FE9-430B-A346-0793D1EC866F}" type="datetime1">
              <a:rPr lang="en-US" smtClean="0"/>
              <a:t>11/22/2016</a:t>
            </a:fld>
            <a:endParaRPr lang="en-US"/>
          </a:p>
        </p:txBody>
      </p:sp>
      <p:sp>
        <p:nvSpPr>
          <p:cNvPr id="6" name="Footer Placeholder 5"/>
          <p:cNvSpPr>
            <a:spLocks noGrp="1"/>
          </p:cNvSpPr>
          <p:nvPr>
            <p:ph type="ftr" sz="quarter" idx="11"/>
          </p:nvPr>
        </p:nvSpPr>
        <p:spPr/>
        <p:txBody>
          <a:bodyPr/>
          <a:lstStyle/>
          <a:p>
            <a:r>
              <a:rPr lang="en-US" smtClean="0"/>
              <a:t>antti karisto</a:t>
            </a:r>
            <a:endParaRPr lang="en-US"/>
          </a:p>
        </p:txBody>
      </p:sp>
      <p:sp>
        <p:nvSpPr>
          <p:cNvPr id="7" name="Slide Number Placeholder 6"/>
          <p:cNvSpPr>
            <a:spLocks noGrp="1"/>
          </p:cNvSpPr>
          <p:nvPr>
            <p:ph type="sldNum" sz="quarter" idx="12"/>
          </p:nvPr>
        </p:nvSpPr>
        <p:spPr/>
        <p:txBody>
          <a:bodyPr/>
          <a:lstStyle/>
          <a:p>
            <a:fld id="{971C2016-3F98-094A-B1D3-E1AB39671F49}" type="slidenum">
              <a:rPr lang="en-US" smtClean="0"/>
              <a:pPr/>
              <a:t>‹#›</a:t>
            </a:fld>
            <a:endParaRPr lang="en-US"/>
          </a:p>
        </p:txBody>
      </p:sp>
    </p:spTree>
    <p:extLst>
      <p:ext uri="{BB962C8B-B14F-4D97-AF65-F5344CB8AC3E}">
        <p14:creationId xmlns:p14="http://schemas.microsoft.com/office/powerpoint/2010/main" val="159925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0F084BD8-50D0-4AC8-90FA-355721A4D6DC}" type="datetime1">
              <a:rPr lang="en-US" smtClean="0"/>
              <a:t>11/22/2016</a:t>
            </a:fld>
            <a:endParaRPr lang="en-US"/>
          </a:p>
        </p:txBody>
      </p:sp>
      <p:sp>
        <p:nvSpPr>
          <p:cNvPr id="6" name="Footer Placeholder 5"/>
          <p:cNvSpPr>
            <a:spLocks noGrp="1"/>
          </p:cNvSpPr>
          <p:nvPr>
            <p:ph type="ftr" sz="quarter" idx="11"/>
          </p:nvPr>
        </p:nvSpPr>
        <p:spPr/>
        <p:txBody>
          <a:bodyPr/>
          <a:lstStyle/>
          <a:p>
            <a:r>
              <a:rPr lang="en-US" smtClean="0"/>
              <a:t>antti karisto</a:t>
            </a:r>
            <a:endParaRPr lang="en-US"/>
          </a:p>
        </p:txBody>
      </p:sp>
      <p:sp>
        <p:nvSpPr>
          <p:cNvPr id="7" name="Slide Number Placeholder 6"/>
          <p:cNvSpPr>
            <a:spLocks noGrp="1"/>
          </p:cNvSpPr>
          <p:nvPr>
            <p:ph type="sldNum" sz="quarter" idx="12"/>
          </p:nvPr>
        </p:nvSpPr>
        <p:spPr/>
        <p:txBody>
          <a:bodyPr/>
          <a:lstStyle/>
          <a:p>
            <a:fld id="{971C2016-3F98-094A-B1D3-E1AB39671F49}" type="slidenum">
              <a:rPr lang="en-US" smtClean="0"/>
              <a:pPr/>
              <a:t>‹#›</a:t>
            </a:fld>
            <a:endParaRPr lang="en-US"/>
          </a:p>
        </p:txBody>
      </p:sp>
    </p:spTree>
    <p:extLst>
      <p:ext uri="{BB962C8B-B14F-4D97-AF65-F5344CB8AC3E}">
        <p14:creationId xmlns:p14="http://schemas.microsoft.com/office/powerpoint/2010/main" val="275209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6D0F6-2C97-4FE6-8D4D-2D315F64AEA2}" type="datetime1">
              <a:rPr lang="en-US" smtClean="0"/>
              <a:t>11/22/2016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antti karisto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C2016-3F98-094A-B1D3-E1AB39671F49}" type="slidenum">
              <a:rPr lang="en-US" smtClean="0"/>
              <a:pPr/>
              <a:t>‹#›</a:t>
            </a:fld>
            <a:endParaRPr lang="en-US"/>
          </a:p>
        </p:txBody>
      </p:sp>
    </p:spTree>
    <p:extLst>
      <p:ext uri="{BB962C8B-B14F-4D97-AF65-F5344CB8AC3E}">
        <p14:creationId xmlns:p14="http://schemas.microsoft.com/office/powerpoint/2010/main" val="937723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mhlw.go.jp/english/database/db-ls/l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541"/>
          </a:xfrm>
        </p:spPr>
        <p:txBody>
          <a:bodyPr>
            <a:normAutofit fontScale="90000"/>
          </a:bodyPr>
          <a:lstStyle/>
          <a:p>
            <a:endParaRPr lang="fi-FI" dirty="0"/>
          </a:p>
        </p:txBody>
      </p:sp>
      <p:sp>
        <p:nvSpPr>
          <p:cNvPr id="5" name="Content Placeholder 4"/>
          <p:cNvSpPr>
            <a:spLocks noGrp="1"/>
          </p:cNvSpPr>
          <p:nvPr>
            <p:ph idx="1"/>
          </p:nvPr>
        </p:nvSpPr>
        <p:spPr>
          <a:xfrm>
            <a:off x="457200" y="737938"/>
            <a:ext cx="8229600" cy="5388226"/>
          </a:xfrm>
        </p:spPr>
        <p:txBody>
          <a:bodyPr/>
          <a:lstStyle/>
          <a:p>
            <a:pPr marL="0" indent="0">
              <a:buNone/>
            </a:pPr>
            <a:r>
              <a:rPr lang="en-US" dirty="0" err="1" smtClean="0">
                <a:latin typeface="Book Antiqua" panose="02040602050305030304" pitchFamily="18" charset="0"/>
              </a:rPr>
              <a:t>Vanhenemisen</a:t>
            </a:r>
            <a:r>
              <a:rPr lang="en-US" dirty="0" smtClean="0">
                <a:latin typeface="Book Antiqua" panose="02040602050305030304" pitchFamily="18" charset="0"/>
              </a:rPr>
              <a:t> </a:t>
            </a:r>
            <a:r>
              <a:rPr lang="en-US" dirty="0" err="1" smtClean="0">
                <a:latin typeface="Book Antiqua" panose="02040602050305030304" pitchFamily="18" charset="0"/>
              </a:rPr>
              <a:t>tutkimuksen</a:t>
            </a:r>
            <a:r>
              <a:rPr lang="en-US" dirty="0" smtClean="0">
                <a:latin typeface="Book Antiqua" panose="02040602050305030304" pitchFamily="18" charset="0"/>
              </a:rPr>
              <a:t> </a:t>
            </a:r>
            <a:r>
              <a:rPr lang="en-US" dirty="0" err="1" smtClean="0">
                <a:latin typeface="Book Antiqua" panose="02040602050305030304" pitchFamily="18" charset="0"/>
              </a:rPr>
              <a:t>johdantokurssi</a:t>
            </a:r>
            <a:endParaRPr lang="en-US" dirty="0" smtClean="0">
              <a:latin typeface="Book Antiqua" panose="02040602050305030304" pitchFamily="18" charset="0"/>
            </a:endParaRPr>
          </a:p>
          <a:p>
            <a:pPr marL="0" indent="0">
              <a:buNone/>
            </a:pPr>
            <a:r>
              <a:rPr lang="en-US" dirty="0" smtClean="0">
                <a:latin typeface="Book Antiqua" panose="02040602050305030304" pitchFamily="18" charset="0"/>
              </a:rPr>
              <a:t>Antti </a:t>
            </a:r>
            <a:r>
              <a:rPr lang="en-US" dirty="0" err="1" smtClean="0">
                <a:latin typeface="Book Antiqua" panose="02040602050305030304" pitchFamily="18" charset="0"/>
              </a:rPr>
              <a:t>Karisto</a:t>
            </a:r>
            <a:endParaRPr lang="en-US" dirty="0" smtClean="0">
              <a:latin typeface="Book Antiqua" panose="02040602050305030304" pitchFamily="18" charset="0"/>
            </a:endParaRPr>
          </a:p>
          <a:p>
            <a:pPr marL="0" indent="0">
              <a:buNone/>
            </a:pPr>
            <a:r>
              <a:rPr lang="en-US" dirty="0" smtClean="0">
                <a:latin typeface="Book Antiqua" panose="02040602050305030304" pitchFamily="18" charset="0"/>
              </a:rPr>
              <a:t>22.11.2016</a:t>
            </a:r>
          </a:p>
          <a:p>
            <a:pPr marL="0" indent="0">
              <a:buNone/>
            </a:pPr>
            <a:endParaRPr lang="en-US" sz="4000" dirty="0" smtClean="0">
              <a:latin typeface="Book Antiqua" panose="02040602050305030304" pitchFamily="18" charset="0"/>
            </a:endParaRPr>
          </a:p>
          <a:p>
            <a:pPr marL="0" indent="0" algn="ctr">
              <a:buNone/>
            </a:pPr>
            <a:r>
              <a:rPr lang="en-US" sz="4000" dirty="0" err="1" smtClean="0">
                <a:latin typeface="Book Antiqua" panose="02040602050305030304" pitchFamily="18" charset="0"/>
              </a:rPr>
              <a:t>Sukupolvikonflikti</a:t>
            </a:r>
            <a:r>
              <a:rPr lang="en-US" sz="4000" dirty="0" smtClean="0">
                <a:latin typeface="Book Antiqua" panose="02040602050305030304" pitchFamily="18" charset="0"/>
              </a:rPr>
              <a:t> </a:t>
            </a:r>
          </a:p>
          <a:p>
            <a:pPr marL="0" indent="0" algn="ctr">
              <a:buNone/>
            </a:pPr>
            <a:r>
              <a:rPr lang="en-US" sz="4000" dirty="0" err="1" smtClean="0">
                <a:latin typeface="Book Antiqua" panose="02040602050305030304" pitchFamily="18" charset="0"/>
              </a:rPr>
              <a:t>vai</a:t>
            </a:r>
            <a:r>
              <a:rPr lang="en-US" sz="4000" dirty="0" smtClean="0">
                <a:latin typeface="Book Antiqua" panose="02040602050305030304" pitchFamily="18" charset="0"/>
              </a:rPr>
              <a:t> </a:t>
            </a:r>
          </a:p>
          <a:p>
            <a:pPr marL="0" indent="0" algn="ctr">
              <a:buNone/>
            </a:pPr>
            <a:r>
              <a:rPr lang="en-US" sz="4000" dirty="0" err="1" smtClean="0">
                <a:latin typeface="Book Antiqua" panose="02040602050305030304" pitchFamily="18" charset="0"/>
              </a:rPr>
              <a:t>sukupolvisolidaarisuus</a:t>
            </a:r>
            <a:r>
              <a:rPr lang="en-US" sz="4000" dirty="0" smtClean="0">
                <a:latin typeface="Book Antiqua" panose="02040602050305030304" pitchFamily="18" charset="0"/>
              </a:rPr>
              <a:t>? </a:t>
            </a:r>
          </a:p>
          <a:p>
            <a:endParaRPr lang="en-US" dirty="0" smtClean="0"/>
          </a:p>
          <a:p>
            <a:pPr marL="0" indent="0">
              <a:buNone/>
            </a:pPr>
            <a:endParaRPr lang="en-US" dirty="0"/>
          </a:p>
        </p:txBody>
      </p:sp>
      <p:sp>
        <p:nvSpPr>
          <p:cNvPr id="2" name="Footer Placeholder 1"/>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068104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fi-FI" altLang="fi-FI" smtClean="0"/>
          </a:p>
        </p:txBody>
      </p:sp>
      <p:sp>
        <p:nvSpPr>
          <p:cNvPr id="51203" name="Content Placeholder 2"/>
          <p:cNvSpPr>
            <a:spLocks noGrp="1"/>
          </p:cNvSpPr>
          <p:nvPr>
            <p:ph idx="1"/>
          </p:nvPr>
        </p:nvSpPr>
        <p:spPr>
          <a:xfrm>
            <a:off x="539750" y="1196975"/>
            <a:ext cx="7993063" cy="4594225"/>
          </a:xfrm>
        </p:spPr>
        <p:txBody>
          <a:bodyPr/>
          <a:lstStyle/>
          <a:p>
            <a:pPr marL="0" indent="0">
              <a:buFontTx/>
              <a:buNone/>
            </a:pPr>
            <a:endParaRPr lang="fi-FI" altLang="fi-FI" sz="3200" smtClean="0">
              <a:latin typeface="Book Antiqua" panose="02040602050305030304" pitchFamily="18" charset="0"/>
            </a:endParaRPr>
          </a:p>
          <a:p>
            <a:pPr marL="0" indent="0">
              <a:buFontTx/>
              <a:buNone/>
            </a:pPr>
            <a:r>
              <a:rPr lang="fi-FI" altLang="fi-FI" sz="3200" smtClean="0">
                <a:latin typeface="Book Antiqua" panose="02040602050305030304" pitchFamily="18" charset="0"/>
              </a:rPr>
              <a:t>Biggsin ja Lowensteinin kuvaus muistuttaa hieman Charles Taylorin ajatuksia siitä, kuinka erilaisuuden tunnistamisesta voi seurata sen tunnustaminen. Tai Zygmunt Baumanin visioita siitä, että erilaisuuden sietämisessä on suvaitsevaisuuden siemen ja siinä taas solidaarisuuden mahdollisuus.</a:t>
            </a:r>
          </a:p>
        </p:txBody>
      </p:sp>
      <p:sp>
        <p:nvSpPr>
          <p:cNvPr id="51204"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2000"/>
              </a:spcBef>
              <a:buSzPct val="90000"/>
              <a:buBlip>
                <a:blip r:embed="rId2"/>
              </a:buBlip>
              <a:defRPr sz="2400">
                <a:solidFill>
                  <a:schemeClr val="tx1"/>
                </a:solidFill>
                <a:latin typeface="Goudy Old Style" panose="02020502050305020303" pitchFamily="18" charset="0"/>
                <a:ea typeface="MS PGothic" panose="020B0600070205080204" pitchFamily="34" charset="-128"/>
              </a:defRPr>
            </a:lvl1pPr>
            <a:lvl2pPr marL="742950" indent="-285750" eaLnBrk="0" hangingPunct="0">
              <a:spcBef>
                <a:spcPts val="600"/>
              </a:spcBef>
              <a:buSzPct val="90000"/>
              <a:buBlip>
                <a:blip r:embed="rId3"/>
              </a:buBlip>
              <a:defRPr sz="2200">
                <a:solidFill>
                  <a:schemeClr val="tx1"/>
                </a:solidFill>
                <a:latin typeface="Goudy Old Style" panose="02020502050305020303" pitchFamily="18" charset="0"/>
                <a:ea typeface="MS PGothic" panose="020B0600070205080204" pitchFamily="34" charset="-128"/>
              </a:defRPr>
            </a:lvl2pPr>
            <a:lvl3pPr marL="1143000" indent="-228600" eaLnBrk="0" hangingPunct="0">
              <a:spcBef>
                <a:spcPts val="600"/>
              </a:spcBef>
              <a:buSzPct val="90000"/>
              <a:buBlip>
                <a:blip r:embed="rId4"/>
              </a:buBlip>
              <a:defRPr sz="2000">
                <a:solidFill>
                  <a:schemeClr val="tx1"/>
                </a:solidFill>
                <a:latin typeface="Goudy Old Style" panose="02020502050305020303" pitchFamily="18" charset="0"/>
                <a:ea typeface="MS PGothic" panose="020B0600070205080204" pitchFamily="34" charset="-128"/>
              </a:defRPr>
            </a:lvl3pPr>
            <a:lvl4pPr marL="1600200" indent="-228600" eaLnBrk="0" hangingPunct="0">
              <a:spcBef>
                <a:spcPts val="600"/>
              </a:spcBef>
              <a:buSzPct val="90000"/>
              <a:buBlip>
                <a:blip r:embed="rId4"/>
              </a:buBlip>
              <a:defRPr>
                <a:solidFill>
                  <a:schemeClr val="tx1"/>
                </a:solidFill>
                <a:latin typeface="Goudy Old Style" panose="02020502050305020303" pitchFamily="18" charset="0"/>
                <a:ea typeface="MS PGothic" panose="020B0600070205080204" pitchFamily="34" charset="-128"/>
              </a:defRPr>
            </a:lvl4pPr>
            <a:lvl5pPr marL="2057400" indent="-228600" eaLnBrk="0" hangingPunct="0">
              <a:spcBef>
                <a:spcPts val="600"/>
              </a:spcBef>
              <a:buSzPct val="90000"/>
              <a:buBlip>
                <a:blip r:embed="rId4"/>
              </a:buBlip>
              <a:defRPr>
                <a:solidFill>
                  <a:schemeClr val="tx1"/>
                </a:solidFill>
                <a:latin typeface="Goudy Old Style" panose="02020502050305020303" pitchFamily="18" charset="0"/>
                <a:ea typeface="MS PGothic" panose="020B0600070205080204" pitchFamily="34" charset="-128"/>
              </a:defRPr>
            </a:lvl5pPr>
            <a:lvl6pPr marL="2514600" indent="-228600" eaLnBrk="0" fontAlgn="base" hangingPunct="0">
              <a:spcBef>
                <a:spcPts val="600"/>
              </a:spcBef>
              <a:spcAft>
                <a:spcPct val="0"/>
              </a:spcAft>
              <a:buSzPct val="90000"/>
              <a:buBlip>
                <a:blip r:embed="rId4"/>
              </a:buBlip>
              <a:defRPr>
                <a:solidFill>
                  <a:schemeClr val="tx1"/>
                </a:solidFill>
                <a:latin typeface="Goudy Old Style" panose="02020502050305020303" pitchFamily="18" charset="0"/>
                <a:ea typeface="MS PGothic" panose="020B0600070205080204" pitchFamily="34" charset="-128"/>
              </a:defRPr>
            </a:lvl6pPr>
            <a:lvl7pPr marL="2971800" indent="-228600" eaLnBrk="0" fontAlgn="base" hangingPunct="0">
              <a:spcBef>
                <a:spcPts val="600"/>
              </a:spcBef>
              <a:spcAft>
                <a:spcPct val="0"/>
              </a:spcAft>
              <a:buSzPct val="90000"/>
              <a:buBlip>
                <a:blip r:embed="rId4"/>
              </a:buBlip>
              <a:defRPr>
                <a:solidFill>
                  <a:schemeClr val="tx1"/>
                </a:solidFill>
                <a:latin typeface="Goudy Old Style" panose="02020502050305020303" pitchFamily="18" charset="0"/>
                <a:ea typeface="MS PGothic" panose="020B0600070205080204" pitchFamily="34" charset="-128"/>
              </a:defRPr>
            </a:lvl7pPr>
            <a:lvl8pPr marL="3429000" indent="-228600" eaLnBrk="0" fontAlgn="base" hangingPunct="0">
              <a:spcBef>
                <a:spcPts val="600"/>
              </a:spcBef>
              <a:spcAft>
                <a:spcPct val="0"/>
              </a:spcAft>
              <a:buSzPct val="90000"/>
              <a:buBlip>
                <a:blip r:embed="rId4"/>
              </a:buBlip>
              <a:defRPr>
                <a:solidFill>
                  <a:schemeClr val="tx1"/>
                </a:solidFill>
                <a:latin typeface="Goudy Old Style" panose="02020502050305020303" pitchFamily="18" charset="0"/>
                <a:ea typeface="MS PGothic" panose="020B0600070205080204" pitchFamily="34" charset="-128"/>
              </a:defRPr>
            </a:lvl8pPr>
            <a:lvl9pPr marL="3886200" indent="-228600" eaLnBrk="0" fontAlgn="base" hangingPunct="0">
              <a:spcBef>
                <a:spcPts val="600"/>
              </a:spcBef>
              <a:spcAft>
                <a:spcPct val="0"/>
              </a:spcAft>
              <a:buSzPct val="90000"/>
              <a:buBlip>
                <a:blip r:embed="rId4"/>
              </a:buBlip>
              <a:defRPr>
                <a:solidFill>
                  <a:schemeClr val="tx1"/>
                </a:solidFill>
                <a:latin typeface="Goudy Old Style" panose="02020502050305020303" pitchFamily="18" charset="0"/>
                <a:ea typeface="MS PGothic" panose="020B0600070205080204" pitchFamily="34" charset="-128"/>
              </a:defRPr>
            </a:lvl9pPr>
          </a:lstStyle>
          <a:p>
            <a:pPr eaLnBrk="1" hangingPunct="1">
              <a:spcBef>
                <a:spcPct val="0"/>
              </a:spcBef>
              <a:buSzTx/>
              <a:buFontTx/>
              <a:buNone/>
            </a:pPr>
            <a:r>
              <a:rPr lang="en-US" altLang="fi-FI" sz="1100" smtClean="0">
                <a:latin typeface="Rockwell" panose="02060603020205020403" pitchFamily="18" charset="0"/>
              </a:rPr>
              <a:t>antti karisto</a:t>
            </a:r>
          </a:p>
        </p:txBody>
      </p:sp>
    </p:spTree>
    <p:extLst>
      <p:ext uri="{BB962C8B-B14F-4D97-AF65-F5344CB8AC3E}">
        <p14:creationId xmlns:p14="http://schemas.microsoft.com/office/powerpoint/2010/main" val="4136999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274638"/>
            <a:ext cx="8229600" cy="6388948"/>
          </a:xfrm>
        </p:spPr>
        <p:txBody>
          <a:bodyPr>
            <a:normAutofit/>
          </a:bodyPr>
          <a:lstStyle/>
          <a:p>
            <a:pPr marL="0" indent="0">
              <a:buNone/>
            </a:pPr>
            <a:r>
              <a:rPr lang="en-US" dirty="0" err="1" smtClean="0">
                <a:latin typeface="Book Antiqua"/>
                <a:cs typeface="Book Antiqua"/>
              </a:rPr>
              <a:t>Sukupolvien</a:t>
            </a:r>
            <a:r>
              <a:rPr lang="en-US" dirty="0" smtClean="0">
                <a:latin typeface="Book Antiqua"/>
                <a:cs typeface="Book Antiqua"/>
              </a:rPr>
              <a:t> </a:t>
            </a:r>
            <a:r>
              <a:rPr lang="en-US" dirty="0" err="1" smtClean="0">
                <a:latin typeface="Book Antiqua"/>
                <a:cs typeface="Book Antiqua"/>
              </a:rPr>
              <a:t>suhteita</a:t>
            </a:r>
            <a:r>
              <a:rPr lang="en-US" dirty="0" smtClean="0">
                <a:latin typeface="Book Antiqua"/>
                <a:cs typeface="Book Antiqua"/>
              </a:rPr>
              <a:t> </a:t>
            </a:r>
            <a:r>
              <a:rPr lang="en-US" dirty="0" err="1" smtClean="0">
                <a:latin typeface="Book Antiqua"/>
                <a:cs typeface="Book Antiqua"/>
              </a:rPr>
              <a:t>ei</a:t>
            </a:r>
            <a:r>
              <a:rPr lang="en-US" dirty="0" smtClean="0">
                <a:latin typeface="Book Antiqua"/>
                <a:cs typeface="Book Antiqua"/>
              </a:rPr>
              <a:t> </a:t>
            </a:r>
            <a:r>
              <a:rPr lang="en-US" dirty="0" err="1" smtClean="0">
                <a:latin typeface="Book Antiqua"/>
                <a:cs typeface="Book Antiqua"/>
              </a:rPr>
              <a:t>pidä</a:t>
            </a:r>
            <a:r>
              <a:rPr lang="en-US" dirty="0" smtClean="0">
                <a:latin typeface="Book Antiqua"/>
                <a:cs typeface="Book Antiqua"/>
              </a:rPr>
              <a:t> </a:t>
            </a:r>
            <a:r>
              <a:rPr lang="en-US" dirty="0" err="1" smtClean="0">
                <a:latin typeface="Book Antiqua"/>
                <a:cs typeface="Book Antiqua"/>
              </a:rPr>
              <a:t>surkutella</a:t>
            </a:r>
            <a:r>
              <a:rPr lang="en-US" dirty="0" smtClean="0">
                <a:latin typeface="Book Antiqua"/>
                <a:cs typeface="Book Antiqua"/>
              </a:rPr>
              <a:t> </a:t>
            </a:r>
            <a:r>
              <a:rPr lang="en-US" dirty="0" err="1" smtClean="0">
                <a:latin typeface="Book Antiqua"/>
                <a:cs typeface="Book Antiqua"/>
              </a:rPr>
              <a:t>tutkimatta</a:t>
            </a:r>
            <a:r>
              <a:rPr lang="en-US" dirty="0" smtClean="0">
                <a:latin typeface="Book Antiqua"/>
                <a:cs typeface="Book Antiqua"/>
              </a:rPr>
              <a:t> </a:t>
            </a:r>
            <a:r>
              <a:rPr lang="en-US" dirty="0" err="1" smtClean="0">
                <a:latin typeface="Book Antiqua"/>
                <a:cs typeface="Book Antiqua"/>
              </a:rPr>
              <a:t>niitä</a:t>
            </a:r>
            <a:r>
              <a:rPr lang="en-US" dirty="0" smtClean="0">
                <a:latin typeface="Book Antiqua"/>
                <a:cs typeface="Book Antiqua"/>
              </a:rPr>
              <a:t>. </a:t>
            </a:r>
          </a:p>
          <a:p>
            <a:pPr marL="0" indent="0">
              <a:buNone/>
            </a:pPr>
            <a:endParaRPr lang="en-US" dirty="0" smtClean="0">
              <a:latin typeface="Book Antiqua"/>
              <a:cs typeface="Book Antiqua"/>
            </a:endParaRPr>
          </a:p>
          <a:p>
            <a:pPr marL="0" indent="0">
              <a:buNone/>
            </a:pPr>
            <a:r>
              <a:rPr lang="en-US" dirty="0" err="1">
                <a:latin typeface="Book Antiqua"/>
                <a:cs typeface="Book Antiqua"/>
              </a:rPr>
              <a:t>Historiallinen</a:t>
            </a:r>
            <a:r>
              <a:rPr lang="en-US" dirty="0">
                <a:latin typeface="Book Antiqua"/>
                <a:cs typeface="Book Antiqua"/>
              </a:rPr>
              <a:t> </a:t>
            </a:r>
            <a:r>
              <a:rPr lang="en-US" dirty="0" err="1">
                <a:latin typeface="Book Antiqua"/>
                <a:cs typeface="Book Antiqua"/>
              </a:rPr>
              <a:t>harha</a:t>
            </a:r>
            <a:r>
              <a:rPr lang="en-US" dirty="0">
                <a:latin typeface="Book Antiqua"/>
                <a:cs typeface="Book Antiqua"/>
              </a:rPr>
              <a:t>: </a:t>
            </a:r>
            <a:r>
              <a:rPr lang="en-US" dirty="0" err="1">
                <a:latin typeface="Book Antiqua"/>
                <a:cs typeface="Book Antiqua"/>
              </a:rPr>
              <a:t>kuvitelma</a:t>
            </a:r>
            <a:r>
              <a:rPr lang="en-US" dirty="0">
                <a:latin typeface="Book Antiqua"/>
                <a:cs typeface="Book Antiqua"/>
              </a:rPr>
              <a:t>, </a:t>
            </a:r>
            <a:r>
              <a:rPr lang="en-US" dirty="0" err="1">
                <a:latin typeface="Book Antiqua"/>
                <a:cs typeface="Book Antiqua"/>
              </a:rPr>
              <a:t>että</a:t>
            </a:r>
            <a:r>
              <a:rPr lang="en-US" dirty="0">
                <a:latin typeface="Book Antiqua"/>
                <a:cs typeface="Book Antiqua"/>
              </a:rPr>
              <a:t> “</a:t>
            </a:r>
            <a:r>
              <a:rPr lang="en-US" dirty="0" err="1">
                <a:latin typeface="Book Antiqua"/>
                <a:cs typeface="Book Antiqua"/>
              </a:rPr>
              <a:t>ennen</a:t>
            </a:r>
            <a:r>
              <a:rPr lang="en-US" dirty="0">
                <a:latin typeface="Book Antiqua"/>
                <a:cs typeface="Book Antiqua"/>
              </a:rPr>
              <a:t> </a:t>
            </a:r>
            <a:r>
              <a:rPr lang="en-US" dirty="0" err="1">
                <a:latin typeface="Book Antiqua"/>
                <a:cs typeface="Book Antiqua"/>
              </a:rPr>
              <a:t>vanhaan</a:t>
            </a:r>
            <a:r>
              <a:rPr lang="en-US" dirty="0">
                <a:latin typeface="Book Antiqua"/>
                <a:cs typeface="Book Antiqua"/>
              </a:rPr>
              <a:t>” </a:t>
            </a:r>
            <a:r>
              <a:rPr lang="en-US" dirty="0" err="1">
                <a:latin typeface="Book Antiqua"/>
                <a:cs typeface="Book Antiqua"/>
              </a:rPr>
              <a:t>meilläkin</a:t>
            </a:r>
            <a:r>
              <a:rPr lang="en-US" dirty="0">
                <a:latin typeface="Book Antiqua"/>
                <a:cs typeface="Book Antiqua"/>
              </a:rPr>
              <a:t> </a:t>
            </a:r>
            <a:r>
              <a:rPr lang="en-US" dirty="0" err="1">
                <a:latin typeface="Book Antiqua"/>
                <a:cs typeface="Book Antiqua"/>
              </a:rPr>
              <a:t>vallitsi</a:t>
            </a:r>
            <a:r>
              <a:rPr lang="en-US" dirty="0">
                <a:latin typeface="Book Antiqua"/>
                <a:cs typeface="Book Antiqua"/>
              </a:rPr>
              <a:t> </a:t>
            </a:r>
            <a:r>
              <a:rPr lang="en-US" dirty="0" err="1">
                <a:latin typeface="Book Antiqua"/>
                <a:cs typeface="Book Antiqua"/>
              </a:rPr>
              <a:t>rikkumaton</a:t>
            </a:r>
            <a:r>
              <a:rPr lang="en-US" dirty="0">
                <a:latin typeface="Book Antiqua"/>
                <a:cs typeface="Book Antiqua"/>
              </a:rPr>
              <a:t> </a:t>
            </a:r>
            <a:r>
              <a:rPr lang="en-US" dirty="0" err="1">
                <a:latin typeface="Book Antiqua"/>
                <a:cs typeface="Book Antiqua"/>
              </a:rPr>
              <a:t>sukupolvisolidaarisuus</a:t>
            </a:r>
            <a:r>
              <a:rPr lang="en-US" dirty="0">
                <a:latin typeface="Book Antiqua"/>
                <a:cs typeface="Book Antiqua"/>
              </a:rPr>
              <a:t> </a:t>
            </a:r>
            <a:r>
              <a:rPr lang="en-US" dirty="0" err="1">
                <a:latin typeface="Book Antiqua"/>
                <a:cs typeface="Book Antiqua"/>
              </a:rPr>
              <a:t>ja</a:t>
            </a:r>
            <a:r>
              <a:rPr lang="en-US" dirty="0">
                <a:latin typeface="Book Antiqua"/>
                <a:cs typeface="Book Antiqua"/>
              </a:rPr>
              <a:t> </a:t>
            </a:r>
            <a:r>
              <a:rPr lang="en-US" dirty="0" err="1">
                <a:latin typeface="Book Antiqua"/>
                <a:cs typeface="Book Antiqua"/>
              </a:rPr>
              <a:t>että</a:t>
            </a:r>
            <a:r>
              <a:rPr lang="en-US" dirty="0">
                <a:latin typeface="Book Antiqua"/>
                <a:cs typeface="Book Antiqua"/>
              </a:rPr>
              <a:t> </a:t>
            </a:r>
            <a:r>
              <a:rPr lang="en-US" dirty="0" err="1">
                <a:latin typeface="Book Antiqua"/>
                <a:cs typeface="Book Antiqua"/>
              </a:rPr>
              <a:t>vanhuksista</a:t>
            </a:r>
            <a:r>
              <a:rPr lang="en-US" dirty="0">
                <a:latin typeface="Book Antiqua"/>
                <a:cs typeface="Book Antiqua"/>
              </a:rPr>
              <a:t> </a:t>
            </a:r>
            <a:r>
              <a:rPr lang="en-US" dirty="0" err="1">
                <a:latin typeface="Book Antiqua"/>
                <a:cs typeface="Book Antiqua"/>
              </a:rPr>
              <a:t>pidettiin</a:t>
            </a:r>
            <a:r>
              <a:rPr lang="en-US" dirty="0">
                <a:latin typeface="Book Antiqua"/>
                <a:cs typeface="Book Antiqua"/>
              </a:rPr>
              <a:t> </a:t>
            </a:r>
            <a:r>
              <a:rPr lang="en-US" dirty="0" err="1">
                <a:latin typeface="Book Antiqua"/>
                <a:cs typeface="Book Antiqua"/>
              </a:rPr>
              <a:t>hyvää</a:t>
            </a:r>
            <a:r>
              <a:rPr lang="en-US" dirty="0">
                <a:latin typeface="Book Antiqua"/>
                <a:cs typeface="Book Antiqua"/>
              </a:rPr>
              <a:t> </a:t>
            </a:r>
            <a:r>
              <a:rPr lang="en-US" dirty="0" err="1">
                <a:latin typeface="Book Antiqua"/>
                <a:cs typeface="Book Antiqua"/>
              </a:rPr>
              <a:t>huolta</a:t>
            </a:r>
            <a:r>
              <a:rPr lang="en-US" dirty="0">
                <a:latin typeface="Book Antiqua"/>
                <a:cs typeface="Book Antiqua"/>
              </a:rPr>
              <a:t> </a:t>
            </a:r>
            <a:r>
              <a:rPr lang="en-US" dirty="0" err="1">
                <a:latin typeface="Book Antiqua"/>
                <a:cs typeface="Book Antiqua"/>
              </a:rPr>
              <a:t>suvun</a:t>
            </a:r>
            <a:r>
              <a:rPr lang="en-US" dirty="0">
                <a:latin typeface="Book Antiqua"/>
                <a:cs typeface="Book Antiqua"/>
              </a:rPr>
              <a:t> </a:t>
            </a:r>
            <a:r>
              <a:rPr lang="en-US" dirty="0" err="1">
                <a:latin typeface="Book Antiqua"/>
                <a:cs typeface="Book Antiqua"/>
              </a:rPr>
              <a:t>voimin</a:t>
            </a:r>
            <a:r>
              <a:rPr lang="en-US" dirty="0">
                <a:latin typeface="Book Antiqua"/>
                <a:cs typeface="Book Antiqua"/>
              </a:rPr>
              <a:t>. </a:t>
            </a:r>
          </a:p>
          <a:p>
            <a:pPr marL="0" indent="0">
              <a:buNone/>
            </a:pPr>
            <a:endParaRPr lang="en-US" dirty="0" smtClean="0">
              <a:latin typeface="Book Antiqua"/>
              <a:cs typeface="Book Antiqua"/>
            </a:endParaRPr>
          </a:p>
          <a:p>
            <a:pPr marL="0" indent="0">
              <a:buNone/>
            </a:pPr>
            <a:r>
              <a:rPr lang="en-US" dirty="0" err="1" smtClean="0">
                <a:latin typeface="Book Antiqua"/>
                <a:cs typeface="Book Antiqua"/>
              </a:rPr>
              <a:t>Orientalistinen</a:t>
            </a:r>
            <a:r>
              <a:rPr lang="en-US" dirty="0" smtClean="0">
                <a:latin typeface="Book Antiqua"/>
                <a:cs typeface="Book Antiqua"/>
              </a:rPr>
              <a:t> </a:t>
            </a:r>
            <a:r>
              <a:rPr lang="en-US" dirty="0" err="1" smtClean="0">
                <a:latin typeface="Book Antiqua"/>
                <a:cs typeface="Book Antiqua"/>
              </a:rPr>
              <a:t>harha</a:t>
            </a:r>
            <a:r>
              <a:rPr lang="en-US" dirty="0" smtClean="0">
                <a:latin typeface="Book Antiqua"/>
                <a:cs typeface="Book Antiqua"/>
              </a:rPr>
              <a:t>: </a:t>
            </a:r>
            <a:r>
              <a:rPr lang="en-US" dirty="0" err="1" smtClean="0">
                <a:latin typeface="Book Antiqua"/>
                <a:cs typeface="Book Antiqua"/>
              </a:rPr>
              <a:t>kuvitelma</a:t>
            </a:r>
            <a:r>
              <a:rPr lang="en-US" dirty="0" smtClean="0">
                <a:latin typeface="Book Antiqua"/>
                <a:cs typeface="Book Antiqua"/>
              </a:rPr>
              <a:t>, </a:t>
            </a:r>
            <a:r>
              <a:rPr lang="en-US" dirty="0" err="1" smtClean="0">
                <a:latin typeface="Book Antiqua"/>
                <a:cs typeface="Book Antiqua"/>
              </a:rPr>
              <a:t>että</a:t>
            </a:r>
            <a:r>
              <a:rPr lang="en-US" dirty="0" smtClean="0">
                <a:latin typeface="Book Antiqua"/>
                <a:cs typeface="Book Antiqua"/>
              </a:rPr>
              <a:t> </a:t>
            </a:r>
            <a:r>
              <a:rPr lang="en-US" dirty="0" err="1" smtClean="0">
                <a:latin typeface="Book Antiqua"/>
                <a:cs typeface="Book Antiqua"/>
              </a:rPr>
              <a:t>oman</a:t>
            </a:r>
            <a:r>
              <a:rPr lang="en-US" dirty="0" smtClean="0">
                <a:latin typeface="Book Antiqua"/>
                <a:cs typeface="Book Antiqua"/>
              </a:rPr>
              <a:t> </a:t>
            </a:r>
            <a:r>
              <a:rPr lang="en-US" dirty="0" err="1" smtClean="0">
                <a:latin typeface="Book Antiqua"/>
                <a:cs typeface="Book Antiqua"/>
              </a:rPr>
              <a:t>kulttuuripiirimme</a:t>
            </a:r>
            <a:r>
              <a:rPr lang="en-US" dirty="0" smtClean="0">
                <a:latin typeface="Book Antiqua"/>
                <a:cs typeface="Book Antiqua"/>
              </a:rPr>
              <a:t> </a:t>
            </a:r>
            <a:r>
              <a:rPr lang="en-US" dirty="0" err="1" smtClean="0">
                <a:latin typeface="Book Antiqua"/>
                <a:cs typeface="Book Antiqua"/>
              </a:rPr>
              <a:t>ulkopuolisissa</a:t>
            </a:r>
            <a:r>
              <a:rPr lang="en-US" dirty="0" smtClean="0">
                <a:latin typeface="Book Antiqua"/>
                <a:cs typeface="Book Antiqua"/>
              </a:rPr>
              <a:t> </a:t>
            </a:r>
            <a:r>
              <a:rPr lang="en-US" dirty="0" err="1" smtClean="0">
                <a:latin typeface="Book Antiqua"/>
                <a:cs typeface="Book Antiqua"/>
              </a:rPr>
              <a:t>yhteiskunnissa</a:t>
            </a:r>
            <a:r>
              <a:rPr lang="en-US" dirty="0" smtClean="0">
                <a:latin typeface="Book Antiqua"/>
                <a:cs typeface="Book Antiqua"/>
              </a:rPr>
              <a:t> </a:t>
            </a:r>
            <a:r>
              <a:rPr lang="en-US" dirty="0" err="1" smtClean="0">
                <a:latin typeface="Book Antiqua"/>
                <a:cs typeface="Book Antiqua"/>
              </a:rPr>
              <a:t>avunanto</a:t>
            </a:r>
            <a:r>
              <a:rPr lang="en-US" dirty="0" smtClean="0">
                <a:latin typeface="Book Antiqua"/>
                <a:cs typeface="Book Antiqua"/>
              </a:rPr>
              <a:t> on </a:t>
            </a:r>
            <a:r>
              <a:rPr lang="en-US" dirty="0" err="1" smtClean="0">
                <a:latin typeface="Book Antiqua"/>
                <a:cs typeface="Book Antiqua"/>
              </a:rPr>
              <a:t>arkipäivää</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vanhempien</a:t>
            </a:r>
            <a:r>
              <a:rPr lang="en-US" dirty="0" smtClean="0">
                <a:latin typeface="Book Antiqua"/>
                <a:cs typeface="Book Antiqua"/>
              </a:rPr>
              <a:t> </a:t>
            </a:r>
            <a:r>
              <a:rPr lang="en-US" dirty="0" err="1" smtClean="0">
                <a:latin typeface="Book Antiqua"/>
                <a:cs typeface="Book Antiqua"/>
              </a:rPr>
              <a:t>kunnioitus</a:t>
            </a:r>
            <a:r>
              <a:rPr lang="en-US" dirty="0" smtClean="0">
                <a:latin typeface="Book Antiqua"/>
                <a:cs typeface="Book Antiqua"/>
              </a:rPr>
              <a:t> </a:t>
            </a:r>
            <a:r>
              <a:rPr lang="en-US" dirty="0" err="1" smtClean="0">
                <a:latin typeface="Book Antiqua"/>
                <a:cs typeface="Book Antiqua"/>
              </a:rPr>
              <a:t>varauksetonta</a:t>
            </a:r>
            <a:r>
              <a:rPr lang="en-US" dirty="0" smtClean="0">
                <a:latin typeface="Book Antiqua"/>
                <a:cs typeface="Book Antiqua"/>
              </a:rPr>
              <a:t>.</a:t>
            </a:r>
          </a:p>
          <a:p>
            <a:pPr marL="0" indent="0">
              <a:buNone/>
            </a:pP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26854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83124"/>
            <a:ext cx="8229600" cy="5243040"/>
          </a:xfrm>
        </p:spPr>
        <p:txBody>
          <a:bodyPr>
            <a:normAutofit fontScale="70000" lnSpcReduction="20000"/>
          </a:bodyPr>
          <a:lstStyle/>
          <a:p>
            <a:pPr marL="0" indent="0">
              <a:lnSpc>
                <a:spcPct val="120000"/>
              </a:lnSpc>
              <a:spcBef>
                <a:spcPts val="0"/>
              </a:spcBef>
              <a:buNone/>
            </a:pPr>
            <a:r>
              <a:rPr lang="fi-FI" sz="3400" dirty="0">
                <a:latin typeface="Book Antiqua"/>
                <a:cs typeface="Book Antiqua"/>
              </a:rPr>
              <a:t>Eräänä päivänä vanhus istui tavallisuuden mukaan loukossaan. Mies ja vaimo istuivat pöydän ääressä, ja lattialla heidän nelivuotias poika vuoleskeli puupalikkaa.</a:t>
            </a:r>
            <a:endParaRPr lang="en-US" sz="3400" dirty="0">
              <a:latin typeface="Book Antiqua"/>
              <a:cs typeface="Book Antiqua"/>
            </a:endParaRPr>
          </a:p>
          <a:p>
            <a:pPr marL="0" indent="0">
              <a:lnSpc>
                <a:spcPct val="120000"/>
              </a:lnSpc>
              <a:spcBef>
                <a:spcPts val="0"/>
              </a:spcBef>
              <a:buNone/>
            </a:pPr>
            <a:r>
              <a:rPr lang="fi-FI" sz="3400" dirty="0" smtClean="0">
                <a:latin typeface="Book Antiqua"/>
                <a:cs typeface="Book Antiqua"/>
              </a:rPr>
              <a:t>   "</a:t>
            </a:r>
            <a:r>
              <a:rPr lang="fi-FI" sz="3400" dirty="0">
                <a:latin typeface="Book Antiqua"/>
                <a:cs typeface="Book Antiqua"/>
              </a:rPr>
              <a:t>Mitä sinä siitä palikasta teet, poikaseni? Hevosta varmaankin?" puheli hänelle isä</a:t>
            </a:r>
            <a:r>
              <a:rPr lang="fi-FI" sz="3400" dirty="0" smtClean="0">
                <a:latin typeface="Book Antiqua"/>
                <a:cs typeface="Book Antiqua"/>
              </a:rPr>
              <a:t>.</a:t>
            </a:r>
            <a:endParaRPr lang="en-US" sz="3400" dirty="0">
              <a:latin typeface="Book Antiqua"/>
              <a:cs typeface="Book Antiqua"/>
            </a:endParaRPr>
          </a:p>
          <a:p>
            <a:pPr marL="0" indent="0">
              <a:lnSpc>
                <a:spcPct val="120000"/>
              </a:lnSpc>
              <a:spcBef>
                <a:spcPts val="0"/>
              </a:spcBef>
              <a:buNone/>
            </a:pPr>
            <a:r>
              <a:rPr lang="en-US" sz="3400" dirty="0">
                <a:latin typeface="Book Antiqua"/>
                <a:cs typeface="Book Antiqua"/>
              </a:rPr>
              <a:t> </a:t>
            </a:r>
            <a:r>
              <a:rPr lang="en-US" sz="3400" dirty="0" smtClean="0">
                <a:latin typeface="Book Antiqua"/>
                <a:cs typeface="Book Antiqua"/>
              </a:rPr>
              <a:t>  </a:t>
            </a:r>
            <a:r>
              <a:rPr lang="fi-FI" sz="3400" dirty="0" smtClean="0">
                <a:latin typeface="Book Antiqua"/>
                <a:cs typeface="Book Antiqua"/>
              </a:rPr>
              <a:t>"</a:t>
            </a:r>
            <a:r>
              <a:rPr lang="fi-FI" sz="3400" dirty="0">
                <a:latin typeface="Book Antiqua"/>
                <a:cs typeface="Book Antiqua"/>
              </a:rPr>
              <a:t>Enpä teekään hevosta!" poika vastasi. "Teen tästä purtilon</a:t>
            </a:r>
            <a:r>
              <a:rPr lang="fi-FI" sz="3400" dirty="0" smtClean="0">
                <a:latin typeface="Book Antiqua"/>
                <a:cs typeface="Book Antiqua"/>
              </a:rPr>
              <a:t>.”</a:t>
            </a:r>
            <a:endParaRPr lang="en-US" sz="3400" dirty="0">
              <a:latin typeface="Book Antiqua"/>
              <a:cs typeface="Book Antiqua"/>
            </a:endParaRPr>
          </a:p>
          <a:p>
            <a:pPr marL="0" indent="0">
              <a:lnSpc>
                <a:spcPct val="120000"/>
              </a:lnSpc>
              <a:spcBef>
                <a:spcPts val="0"/>
              </a:spcBef>
              <a:buNone/>
            </a:pPr>
            <a:r>
              <a:rPr lang="en-US" sz="3400" dirty="0">
                <a:latin typeface="Book Antiqua"/>
                <a:cs typeface="Book Antiqua"/>
              </a:rPr>
              <a:t> </a:t>
            </a:r>
            <a:r>
              <a:rPr lang="en-US" sz="3400" dirty="0" smtClean="0">
                <a:latin typeface="Book Antiqua"/>
                <a:cs typeface="Book Antiqua"/>
              </a:rPr>
              <a:t>  </a:t>
            </a:r>
            <a:r>
              <a:rPr lang="fi-FI" sz="3400" dirty="0" smtClean="0">
                <a:latin typeface="Book Antiqua"/>
                <a:cs typeface="Book Antiqua"/>
              </a:rPr>
              <a:t>"</a:t>
            </a:r>
            <a:r>
              <a:rPr lang="fi-FI" sz="3400" dirty="0">
                <a:latin typeface="Book Antiqua"/>
                <a:cs typeface="Book Antiqua"/>
              </a:rPr>
              <a:t>Porsaalleko?" kysyi isä</a:t>
            </a:r>
            <a:r>
              <a:rPr lang="fi-FI" sz="3400" dirty="0" smtClean="0">
                <a:latin typeface="Book Antiqua"/>
                <a:cs typeface="Book Antiqua"/>
              </a:rPr>
              <a:t>.</a:t>
            </a:r>
            <a:endParaRPr lang="en-US" sz="3400" dirty="0">
              <a:latin typeface="Book Antiqua"/>
              <a:cs typeface="Book Antiqua"/>
            </a:endParaRPr>
          </a:p>
          <a:p>
            <a:pPr marL="0" indent="0">
              <a:lnSpc>
                <a:spcPct val="120000"/>
              </a:lnSpc>
              <a:spcBef>
                <a:spcPts val="0"/>
              </a:spcBef>
              <a:buNone/>
            </a:pPr>
            <a:r>
              <a:rPr lang="en-US" sz="3400" dirty="0">
                <a:latin typeface="Book Antiqua"/>
                <a:cs typeface="Book Antiqua"/>
              </a:rPr>
              <a:t> </a:t>
            </a:r>
            <a:r>
              <a:rPr lang="en-US" sz="3400" dirty="0" smtClean="0">
                <a:latin typeface="Book Antiqua"/>
                <a:cs typeface="Book Antiqua"/>
              </a:rPr>
              <a:t>  </a:t>
            </a:r>
            <a:r>
              <a:rPr lang="fi-FI" sz="3400" dirty="0" smtClean="0">
                <a:latin typeface="Book Antiqua"/>
                <a:cs typeface="Book Antiqua"/>
              </a:rPr>
              <a:t>"</a:t>
            </a:r>
            <a:r>
              <a:rPr lang="fi-FI" sz="3400" dirty="0">
                <a:latin typeface="Book Antiqua"/>
                <a:cs typeface="Book Antiqua"/>
              </a:rPr>
              <a:t>Enpä teekään porsaalle, vaan isälle ja äidille. Kun tulette vanhoiksi, pääsette loukkoon syömään tästä niin kuin isoisäkin."</a:t>
            </a:r>
            <a:endParaRPr lang="en-US" sz="3400" dirty="0">
              <a:latin typeface="Book Antiqua"/>
              <a:cs typeface="Book Antiqua"/>
            </a:endParaRPr>
          </a:p>
          <a:p>
            <a:pPr marL="0" indent="0">
              <a:lnSpc>
                <a:spcPct val="120000"/>
              </a:lnSpc>
              <a:spcBef>
                <a:spcPts val="0"/>
              </a:spcBef>
              <a:buNone/>
            </a:pPr>
            <a:r>
              <a:rPr lang="fi-FI" sz="3400" dirty="0">
                <a:latin typeface="Book Antiqua"/>
                <a:cs typeface="Book Antiqua"/>
              </a:rPr>
              <a:t> </a:t>
            </a:r>
            <a:endParaRPr lang="en-US" sz="3400" dirty="0">
              <a:latin typeface="Book Antiqua"/>
              <a:cs typeface="Book Antiqua"/>
            </a:endParaRPr>
          </a:p>
          <a:p>
            <a:pPr marL="0" indent="0">
              <a:lnSpc>
                <a:spcPct val="120000"/>
              </a:lnSpc>
              <a:spcBef>
                <a:spcPts val="0"/>
              </a:spcBef>
              <a:buNone/>
            </a:pPr>
            <a:r>
              <a:rPr lang="fi-FI" sz="3400" dirty="0" smtClean="0">
                <a:latin typeface="Book Antiqua"/>
                <a:cs typeface="Book Antiqua"/>
              </a:rPr>
              <a:t>		Zacharias </a:t>
            </a:r>
            <a:r>
              <a:rPr lang="fi-FI" sz="3400" dirty="0">
                <a:latin typeface="Book Antiqua"/>
                <a:cs typeface="Book Antiqua"/>
              </a:rPr>
              <a:t>Topelius: Kunnioita isääsi ja äitiäsi. </a:t>
            </a:r>
            <a:endParaRPr lang="en-US" sz="3400" dirty="0">
              <a:latin typeface="Book Antiqua"/>
              <a:cs typeface="Book Antiqua"/>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226160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a:xfrm>
            <a:off x="1331640" y="116632"/>
            <a:ext cx="7416824" cy="828752"/>
          </a:xfrm>
        </p:spPr>
        <p:txBody>
          <a:bodyPr>
            <a:noAutofit/>
          </a:bodyPr>
          <a:lstStyle/>
          <a:p>
            <a:pPr algn="ctr"/>
            <a:r>
              <a:rPr lang="fi-FI" sz="2800" dirty="0" smtClean="0"/>
              <a:t>The </a:t>
            </a:r>
            <a:r>
              <a:rPr lang="fi-FI" sz="2800" dirty="0" err="1" smtClean="0"/>
              <a:t>importance</a:t>
            </a:r>
            <a:r>
              <a:rPr lang="fi-FI" sz="2800" dirty="0" smtClean="0"/>
              <a:t> of </a:t>
            </a:r>
            <a:r>
              <a:rPr lang="fi-FI" sz="2800" dirty="0" err="1" smtClean="0"/>
              <a:t>various</a:t>
            </a:r>
            <a:r>
              <a:rPr lang="fi-FI" sz="2800" dirty="0" smtClean="0"/>
              <a:t> </a:t>
            </a:r>
            <a:r>
              <a:rPr lang="fi-FI" sz="2800" dirty="0" err="1" smtClean="0"/>
              <a:t>aspects</a:t>
            </a:r>
            <a:r>
              <a:rPr lang="fi-FI" sz="2800" dirty="0" smtClean="0"/>
              <a:t> of life </a:t>
            </a:r>
            <a:br>
              <a:rPr lang="fi-FI" sz="2800" dirty="0" smtClean="0"/>
            </a:br>
            <a:r>
              <a:rPr lang="fi-FI" sz="2800" dirty="0" smtClean="0"/>
              <a:t>for </a:t>
            </a:r>
            <a:r>
              <a:rPr lang="fi-FI" sz="2800" dirty="0" err="1" smtClean="0"/>
              <a:t>personal</a:t>
            </a:r>
            <a:r>
              <a:rPr lang="fi-FI" sz="2800" dirty="0" smtClean="0"/>
              <a:t> </a:t>
            </a:r>
            <a:r>
              <a:rPr lang="fi-FI" sz="2800" dirty="0" err="1" smtClean="0"/>
              <a:t>well-being</a:t>
            </a:r>
            <a:endParaRPr lang="fi-FI" sz="2800" dirty="0"/>
          </a:p>
        </p:txBody>
      </p:sp>
      <p:graphicFrame>
        <p:nvGraphicFramePr>
          <p:cNvPr id="5" name="Kaavio 4"/>
          <p:cNvGraphicFramePr>
            <a:graphicFrameLocks noGrp="1" noChangeAspect="1"/>
          </p:cNvGraphicFramePr>
          <p:nvPr>
            <p:extLst>
              <p:ext uri="{D42A27DB-BD31-4B8C-83A1-F6EECF244321}">
                <p14:modId xmlns:p14="http://schemas.microsoft.com/office/powerpoint/2010/main" val="3844609295"/>
              </p:ext>
            </p:extLst>
          </p:nvPr>
        </p:nvGraphicFramePr>
        <p:xfrm>
          <a:off x="287595" y="1050134"/>
          <a:ext cx="8836495" cy="577556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63957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274638"/>
            <a:ext cx="8229600" cy="6388948"/>
          </a:xfrm>
        </p:spPr>
        <p:txBody>
          <a:bodyPr>
            <a:normAutofit fontScale="92500" lnSpcReduction="20000"/>
          </a:bodyPr>
          <a:lstStyle/>
          <a:p>
            <a:pPr marL="0" indent="0">
              <a:buNone/>
            </a:pPr>
            <a:endParaRPr lang="en-US" dirty="0" smtClean="0">
              <a:latin typeface="Book Antiqua"/>
              <a:cs typeface="Book Antiqua"/>
            </a:endParaRPr>
          </a:p>
          <a:p>
            <a:pPr marL="0" indent="0">
              <a:buNone/>
            </a:pPr>
            <a:r>
              <a:rPr lang="en-US" sz="3500" dirty="0" err="1" smtClean="0">
                <a:latin typeface="Book Antiqua"/>
                <a:cs typeface="Book Antiqua"/>
              </a:rPr>
              <a:t>Suomi</a:t>
            </a:r>
            <a:r>
              <a:rPr lang="en-US" sz="3500" dirty="0" smtClean="0">
                <a:latin typeface="Book Antiqua"/>
                <a:cs typeface="Book Antiqua"/>
              </a:rPr>
              <a:t> on “</a:t>
            </a:r>
            <a:r>
              <a:rPr lang="en-US" sz="3500" dirty="0" err="1" smtClean="0">
                <a:latin typeface="Book Antiqua"/>
                <a:cs typeface="Book Antiqua"/>
              </a:rPr>
              <a:t>heikon</a:t>
            </a:r>
            <a:r>
              <a:rPr lang="en-US" sz="3500" dirty="0" smtClean="0">
                <a:latin typeface="Book Antiqua"/>
                <a:cs typeface="Book Antiqua"/>
              </a:rPr>
              <a:t> </a:t>
            </a:r>
            <a:r>
              <a:rPr lang="en-US" sz="3500" dirty="0" err="1" smtClean="0">
                <a:latin typeface="Book Antiqua"/>
                <a:cs typeface="Book Antiqua"/>
              </a:rPr>
              <a:t>perheen</a:t>
            </a:r>
            <a:r>
              <a:rPr lang="en-US" sz="3500" dirty="0" smtClean="0">
                <a:latin typeface="Book Antiqua"/>
                <a:cs typeface="Book Antiqua"/>
              </a:rPr>
              <a:t> </a:t>
            </a:r>
            <a:r>
              <a:rPr lang="en-US" sz="3500" dirty="0" err="1" smtClean="0">
                <a:latin typeface="Book Antiqua"/>
                <a:cs typeface="Book Antiqua"/>
              </a:rPr>
              <a:t>maa</a:t>
            </a:r>
            <a:r>
              <a:rPr lang="en-US" sz="3500" dirty="0" smtClean="0">
                <a:latin typeface="Book Antiqua"/>
                <a:cs typeface="Book Antiqua"/>
              </a:rPr>
              <a:t>”, </a:t>
            </a:r>
            <a:r>
              <a:rPr lang="en-US" sz="3500" dirty="0" err="1" smtClean="0">
                <a:latin typeface="Book Antiqua"/>
                <a:cs typeface="Book Antiqua"/>
              </a:rPr>
              <a:t>jossa</a:t>
            </a:r>
            <a:r>
              <a:rPr lang="en-US" sz="3500" dirty="0" smtClean="0">
                <a:latin typeface="Book Antiqua"/>
                <a:cs typeface="Book Antiqua"/>
              </a:rPr>
              <a:t> </a:t>
            </a:r>
            <a:r>
              <a:rPr lang="en-US" sz="3500" dirty="0" err="1" smtClean="0">
                <a:latin typeface="Book Antiqua"/>
                <a:cs typeface="Book Antiqua"/>
              </a:rPr>
              <a:t>useamman</a:t>
            </a:r>
            <a:r>
              <a:rPr lang="en-US" sz="3500" dirty="0" smtClean="0">
                <a:latin typeface="Book Antiqua"/>
                <a:cs typeface="Book Antiqua"/>
              </a:rPr>
              <a:t> </a:t>
            </a:r>
            <a:r>
              <a:rPr lang="en-US" sz="3500" dirty="0" err="1" smtClean="0">
                <a:latin typeface="Book Antiqua"/>
                <a:cs typeface="Book Antiqua"/>
              </a:rPr>
              <a:t>aikuissukupolven</a:t>
            </a:r>
            <a:r>
              <a:rPr lang="en-US" sz="3500" dirty="0" smtClean="0">
                <a:latin typeface="Book Antiqua"/>
                <a:cs typeface="Book Antiqua"/>
              </a:rPr>
              <a:t> </a:t>
            </a:r>
            <a:r>
              <a:rPr lang="en-US" sz="3500" dirty="0" err="1" smtClean="0">
                <a:latin typeface="Book Antiqua"/>
                <a:cs typeface="Book Antiqua"/>
              </a:rPr>
              <a:t>yhdessä</a:t>
            </a:r>
            <a:r>
              <a:rPr lang="en-US" sz="3500" dirty="0" smtClean="0">
                <a:latin typeface="Book Antiqua"/>
                <a:cs typeface="Book Antiqua"/>
              </a:rPr>
              <a:t> </a:t>
            </a:r>
            <a:r>
              <a:rPr lang="en-US" sz="3500" dirty="0" err="1" smtClean="0">
                <a:latin typeface="Book Antiqua"/>
                <a:cs typeface="Book Antiqua"/>
              </a:rPr>
              <a:t>asuminen</a:t>
            </a:r>
            <a:r>
              <a:rPr lang="en-US" sz="3500" dirty="0" smtClean="0">
                <a:latin typeface="Book Antiqua"/>
                <a:cs typeface="Book Antiqua"/>
              </a:rPr>
              <a:t> on </a:t>
            </a:r>
            <a:r>
              <a:rPr lang="en-US" sz="3500" dirty="0" err="1" smtClean="0">
                <a:latin typeface="Book Antiqua"/>
                <a:cs typeface="Book Antiqua"/>
              </a:rPr>
              <a:t>harvinaista</a:t>
            </a:r>
            <a:r>
              <a:rPr lang="en-US" sz="3500" dirty="0" smtClean="0">
                <a:latin typeface="Book Antiqua"/>
                <a:cs typeface="Book Antiqua"/>
              </a:rPr>
              <a:t>. </a:t>
            </a:r>
          </a:p>
          <a:p>
            <a:pPr marL="0" indent="0">
              <a:buNone/>
            </a:pPr>
            <a:endParaRPr lang="en-US" sz="3500" dirty="0">
              <a:latin typeface="Book Antiqua"/>
              <a:cs typeface="Book Antiqua"/>
            </a:endParaRPr>
          </a:p>
          <a:p>
            <a:pPr marL="0" indent="0">
              <a:buNone/>
            </a:pPr>
            <a:r>
              <a:rPr lang="en-US" sz="3500" dirty="0" err="1" smtClean="0">
                <a:latin typeface="Book Antiqua"/>
                <a:cs typeface="Book Antiqua"/>
              </a:rPr>
              <a:t>Japani</a:t>
            </a:r>
            <a:r>
              <a:rPr lang="en-US" sz="3500" dirty="0" smtClean="0">
                <a:latin typeface="Book Antiqua"/>
                <a:cs typeface="Book Antiqua"/>
              </a:rPr>
              <a:t> on “</a:t>
            </a:r>
            <a:r>
              <a:rPr lang="en-US" sz="3500" dirty="0" err="1" smtClean="0">
                <a:latin typeface="Book Antiqua"/>
                <a:cs typeface="Book Antiqua"/>
              </a:rPr>
              <a:t>vahvan</a:t>
            </a:r>
            <a:r>
              <a:rPr lang="en-US" sz="3500" dirty="0" smtClean="0">
                <a:latin typeface="Book Antiqua"/>
                <a:cs typeface="Book Antiqua"/>
              </a:rPr>
              <a:t> </a:t>
            </a:r>
            <a:r>
              <a:rPr lang="en-US" sz="3500" dirty="0" err="1" smtClean="0">
                <a:latin typeface="Book Antiqua"/>
                <a:cs typeface="Book Antiqua"/>
              </a:rPr>
              <a:t>perheen</a:t>
            </a:r>
            <a:r>
              <a:rPr lang="en-US" sz="3500" dirty="0" smtClean="0">
                <a:latin typeface="Book Antiqua"/>
                <a:cs typeface="Book Antiqua"/>
              </a:rPr>
              <a:t> </a:t>
            </a:r>
            <a:r>
              <a:rPr lang="en-US" sz="3500" dirty="0" err="1" smtClean="0">
                <a:latin typeface="Book Antiqua"/>
                <a:cs typeface="Book Antiqua"/>
              </a:rPr>
              <a:t>maa</a:t>
            </a:r>
            <a:r>
              <a:rPr lang="en-US" sz="3500" dirty="0" smtClean="0">
                <a:latin typeface="Book Antiqua"/>
                <a:cs typeface="Book Antiqua"/>
              </a:rPr>
              <a:t>”, </a:t>
            </a:r>
            <a:r>
              <a:rPr lang="en-US" sz="3500" dirty="0" err="1" smtClean="0">
                <a:latin typeface="Book Antiqua"/>
                <a:cs typeface="Book Antiqua"/>
              </a:rPr>
              <a:t>jossa</a:t>
            </a:r>
            <a:r>
              <a:rPr lang="en-US" sz="3500" dirty="0" smtClean="0">
                <a:latin typeface="Book Antiqua"/>
                <a:cs typeface="Book Antiqua"/>
              </a:rPr>
              <a:t> </a:t>
            </a:r>
            <a:r>
              <a:rPr lang="en-US" sz="3500" dirty="0" err="1" smtClean="0">
                <a:latin typeface="Book Antiqua"/>
                <a:cs typeface="Book Antiqua"/>
              </a:rPr>
              <a:t>yhdessä</a:t>
            </a:r>
            <a:r>
              <a:rPr lang="en-US" sz="3500" dirty="0" smtClean="0">
                <a:latin typeface="Book Antiqua"/>
                <a:cs typeface="Book Antiqua"/>
              </a:rPr>
              <a:t> </a:t>
            </a:r>
            <a:r>
              <a:rPr lang="en-US" sz="3500" dirty="0" err="1" smtClean="0">
                <a:latin typeface="Book Antiqua"/>
                <a:cs typeface="Book Antiqua"/>
              </a:rPr>
              <a:t>asuminen</a:t>
            </a:r>
            <a:r>
              <a:rPr lang="en-US" sz="3500" dirty="0" smtClean="0">
                <a:latin typeface="Book Antiqua"/>
                <a:cs typeface="Book Antiqua"/>
              </a:rPr>
              <a:t> on </a:t>
            </a:r>
            <a:r>
              <a:rPr lang="en-US" sz="3500" dirty="0" err="1" smtClean="0">
                <a:latin typeface="Book Antiqua"/>
                <a:cs typeface="Book Antiqua"/>
              </a:rPr>
              <a:t>yleistä</a:t>
            </a:r>
            <a:r>
              <a:rPr lang="en-US" sz="3500" dirty="0" smtClean="0">
                <a:latin typeface="Book Antiqua"/>
                <a:cs typeface="Book Antiqua"/>
              </a:rPr>
              <a:t>. </a:t>
            </a:r>
            <a:r>
              <a:rPr lang="en-US" sz="3500" dirty="0" err="1" smtClean="0">
                <a:latin typeface="Book Antiqua"/>
                <a:cs typeface="Book Antiqua"/>
              </a:rPr>
              <a:t>Kolmasosa</a:t>
            </a:r>
            <a:r>
              <a:rPr lang="en-US" sz="3500" dirty="0" smtClean="0">
                <a:latin typeface="Book Antiqua"/>
                <a:cs typeface="Book Antiqua"/>
              </a:rPr>
              <a:t> </a:t>
            </a:r>
            <a:r>
              <a:rPr lang="en-US" sz="3500" dirty="0" err="1" smtClean="0">
                <a:latin typeface="Book Antiqua"/>
                <a:cs typeface="Book Antiqua"/>
              </a:rPr>
              <a:t>suuriin</a:t>
            </a:r>
            <a:r>
              <a:rPr lang="en-US" sz="3500" dirty="0" smtClean="0">
                <a:latin typeface="Book Antiqua"/>
                <a:cs typeface="Book Antiqua"/>
              </a:rPr>
              <a:t> </a:t>
            </a:r>
            <a:r>
              <a:rPr lang="en-US" sz="3500" dirty="0" err="1" smtClean="0">
                <a:latin typeface="Book Antiqua"/>
                <a:cs typeface="Book Antiqua"/>
              </a:rPr>
              <a:t>ikäluokkiin</a:t>
            </a:r>
            <a:r>
              <a:rPr lang="en-US" sz="3500" dirty="0" smtClean="0">
                <a:latin typeface="Book Antiqua"/>
                <a:cs typeface="Book Antiqua"/>
              </a:rPr>
              <a:t> </a:t>
            </a:r>
            <a:r>
              <a:rPr lang="en-US" sz="3500" dirty="0" err="1" smtClean="0">
                <a:latin typeface="Book Antiqua"/>
                <a:cs typeface="Book Antiqua"/>
              </a:rPr>
              <a:t>kuuluvista</a:t>
            </a:r>
            <a:r>
              <a:rPr lang="en-US" sz="3500" dirty="0" smtClean="0">
                <a:latin typeface="Book Antiqua"/>
                <a:cs typeface="Book Antiqua"/>
              </a:rPr>
              <a:t> (1946–55 </a:t>
            </a:r>
            <a:r>
              <a:rPr lang="en-US" sz="3500" dirty="0" err="1" smtClean="0">
                <a:latin typeface="Book Antiqua"/>
                <a:cs typeface="Book Antiqua"/>
              </a:rPr>
              <a:t>syntyneistä</a:t>
            </a:r>
            <a:r>
              <a:rPr lang="en-US" sz="3500" dirty="0" smtClean="0">
                <a:latin typeface="Book Antiqua"/>
                <a:cs typeface="Book Antiqua"/>
              </a:rPr>
              <a:t>) </a:t>
            </a:r>
            <a:r>
              <a:rPr lang="en-US" sz="3500" dirty="0" err="1" smtClean="0">
                <a:latin typeface="Book Antiqua"/>
                <a:cs typeface="Book Antiqua"/>
              </a:rPr>
              <a:t>asui</a:t>
            </a:r>
            <a:r>
              <a:rPr lang="en-US" sz="3500" dirty="0" smtClean="0">
                <a:latin typeface="Book Antiqua"/>
                <a:cs typeface="Book Antiqua"/>
              </a:rPr>
              <a:t> </a:t>
            </a:r>
            <a:r>
              <a:rPr lang="en-US" sz="3500" dirty="0" err="1" smtClean="0">
                <a:latin typeface="Book Antiqua"/>
                <a:cs typeface="Book Antiqua"/>
              </a:rPr>
              <a:t>vuonna</a:t>
            </a:r>
            <a:r>
              <a:rPr lang="en-US" sz="3500" dirty="0" smtClean="0">
                <a:latin typeface="Book Antiqua"/>
                <a:cs typeface="Book Antiqua"/>
              </a:rPr>
              <a:t> 2005 </a:t>
            </a:r>
            <a:r>
              <a:rPr lang="en-US" sz="3500" dirty="0" err="1" smtClean="0">
                <a:latin typeface="Book Antiqua"/>
                <a:cs typeface="Book Antiqua"/>
              </a:rPr>
              <a:t>yhdessä</a:t>
            </a:r>
            <a:r>
              <a:rPr lang="en-US" sz="3500" dirty="0" smtClean="0">
                <a:latin typeface="Book Antiqua"/>
                <a:cs typeface="Book Antiqua"/>
              </a:rPr>
              <a:t> </a:t>
            </a:r>
            <a:r>
              <a:rPr lang="en-US" sz="3500" dirty="0" err="1" smtClean="0">
                <a:latin typeface="Book Antiqua"/>
                <a:cs typeface="Book Antiqua"/>
              </a:rPr>
              <a:t>vanhempiensa</a:t>
            </a:r>
            <a:r>
              <a:rPr lang="en-US" sz="3500" dirty="0" smtClean="0">
                <a:latin typeface="Book Antiqua"/>
                <a:cs typeface="Book Antiqua"/>
              </a:rPr>
              <a:t> </a:t>
            </a:r>
            <a:r>
              <a:rPr lang="en-US" sz="3500" dirty="0" err="1" smtClean="0">
                <a:latin typeface="Book Antiqua"/>
                <a:cs typeface="Book Antiqua"/>
              </a:rPr>
              <a:t>kanssa</a:t>
            </a:r>
            <a:r>
              <a:rPr lang="en-US" sz="3500" dirty="0" smtClean="0">
                <a:latin typeface="Book Antiqua"/>
                <a:cs typeface="Book Antiqua"/>
              </a:rPr>
              <a:t>. </a:t>
            </a:r>
          </a:p>
          <a:p>
            <a:pPr marL="0" indent="0">
              <a:buNone/>
            </a:pPr>
            <a:endParaRPr lang="en-US" sz="3500" dirty="0">
              <a:latin typeface="Book Antiqua"/>
              <a:cs typeface="Book Antiqua"/>
            </a:endParaRPr>
          </a:p>
          <a:p>
            <a:pPr marL="0" indent="0">
              <a:buNone/>
            </a:pPr>
            <a:r>
              <a:rPr lang="en-US" sz="3500" dirty="0" smtClean="0">
                <a:hlinkClick r:id="rId2"/>
              </a:rPr>
              <a:t>http</a:t>
            </a:r>
            <a:r>
              <a:rPr lang="en-US" sz="3500" dirty="0">
                <a:hlinkClick r:id="rId2"/>
              </a:rPr>
              <a:t>://www.mhlw.go.jp/english/database/db-ls/ls.html</a:t>
            </a:r>
            <a:r>
              <a:rPr lang="en-US" sz="3500" dirty="0"/>
              <a:t>). </a:t>
            </a:r>
            <a:endParaRPr lang="en-US" sz="3500" dirty="0">
              <a:latin typeface="Book Antiqua"/>
              <a:cs typeface="Book Antiqua"/>
            </a:endParaRPr>
          </a:p>
          <a:p>
            <a:pPr marL="0" indent="0">
              <a:buNone/>
            </a:pPr>
            <a:r>
              <a:rPr lang="en-US" dirty="0" smtClean="0">
                <a:latin typeface="Book Antiqua"/>
                <a:cs typeface="Book Antiqua"/>
              </a:rPr>
              <a:t>	</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636233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274638"/>
            <a:ext cx="8229600" cy="6388948"/>
          </a:xfrm>
        </p:spPr>
        <p:txBody>
          <a:bodyPr>
            <a:normAutofit/>
          </a:bodyPr>
          <a:lstStyle/>
          <a:p>
            <a:pPr marL="0" indent="0">
              <a:buNone/>
            </a:pPr>
            <a:endParaRPr lang="en-US" dirty="0" smtClean="0">
              <a:latin typeface="Book Antiqua"/>
              <a:cs typeface="Book Antiqua"/>
            </a:endParaRPr>
          </a:p>
          <a:p>
            <a:pPr marL="0" indent="0">
              <a:buNone/>
            </a:pPr>
            <a:r>
              <a:rPr lang="en-US" dirty="0" err="1" smtClean="0">
                <a:latin typeface="Book Antiqua"/>
                <a:cs typeface="Book Antiqua"/>
              </a:rPr>
              <a:t>Sukupolvien</a:t>
            </a:r>
            <a:r>
              <a:rPr lang="en-US" dirty="0" smtClean="0">
                <a:latin typeface="Book Antiqua"/>
                <a:cs typeface="Book Antiqua"/>
              </a:rPr>
              <a:t> </a:t>
            </a:r>
            <a:r>
              <a:rPr lang="en-US" dirty="0" err="1" smtClean="0">
                <a:latin typeface="Book Antiqua"/>
                <a:cs typeface="Book Antiqua"/>
              </a:rPr>
              <a:t>yhdessä</a:t>
            </a:r>
            <a:r>
              <a:rPr lang="en-US" dirty="0" smtClean="0">
                <a:latin typeface="Book Antiqua"/>
                <a:cs typeface="Book Antiqua"/>
              </a:rPr>
              <a:t> </a:t>
            </a:r>
            <a:r>
              <a:rPr lang="en-US" dirty="0" err="1" smtClean="0">
                <a:latin typeface="Book Antiqua"/>
                <a:cs typeface="Book Antiqua"/>
              </a:rPr>
              <a:t>asuminen</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sukupolvien</a:t>
            </a:r>
            <a:r>
              <a:rPr lang="en-US" dirty="0" smtClean="0">
                <a:latin typeface="Book Antiqua"/>
                <a:cs typeface="Book Antiqua"/>
              </a:rPr>
              <a:t> </a:t>
            </a:r>
            <a:r>
              <a:rPr lang="en-US" dirty="0" err="1" smtClean="0">
                <a:latin typeface="Book Antiqua"/>
                <a:cs typeface="Book Antiqua"/>
              </a:rPr>
              <a:t>yhteys</a:t>
            </a:r>
            <a:r>
              <a:rPr lang="en-US" dirty="0" smtClean="0">
                <a:latin typeface="Book Antiqua"/>
                <a:cs typeface="Book Antiqua"/>
              </a:rPr>
              <a:t> </a:t>
            </a:r>
            <a:r>
              <a:rPr lang="en-US" dirty="0" err="1" smtClean="0">
                <a:latin typeface="Book Antiqua"/>
                <a:cs typeface="Book Antiqua"/>
              </a:rPr>
              <a:t>ovat</a:t>
            </a:r>
            <a:r>
              <a:rPr lang="en-US" dirty="0" smtClean="0">
                <a:latin typeface="Book Antiqua"/>
                <a:cs typeface="Book Antiqua"/>
              </a:rPr>
              <a:t> </a:t>
            </a:r>
            <a:r>
              <a:rPr lang="en-US" dirty="0" err="1" smtClean="0">
                <a:latin typeface="Book Antiqua"/>
                <a:cs typeface="Book Antiqua"/>
              </a:rPr>
              <a:t>kuitenkin</a:t>
            </a:r>
            <a:r>
              <a:rPr lang="en-US" dirty="0" smtClean="0">
                <a:latin typeface="Book Antiqua"/>
                <a:cs typeface="Book Antiqua"/>
              </a:rPr>
              <a:t> </a:t>
            </a:r>
            <a:r>
              <a:rPr lang="en-US" dirty="0" err="1" smtClean="0">
                <a:latin typeface="Book Antiqua"/>
                <a:cs typeface="Book Antiqua"/>
              </a:rPr>
              <a:t>eri</a:t>
            </a:r>
            <a:r>
              <a:rPr lang="en-US" dirty="0" smtClean="0">
                <a:latin typeface="Book Antiqua"/>
                <a:cs typeface="Book Antiqua"/>
              </a:rPr>
              <a:t> </a:t>
            </a:r>
            <a:r>
              <a:rPr lang="en-US" dirty="0" err="1" smtClean="0">
                <a:latin typeface="Book Antiqua"/>
                <a:cs typeface="Book Antiqua"/>
              </a:rPr>
              <a:t>asioita</a:t>
            </a:r>
            <a:r>
              <a:rPr lang="en-US" dirty="0" smtClean="0">
                <a:latin typeface="Book Antiqua"/>
                <a:cs typeface="Book Antiqua"/>
              </a:rPr>
              <a:t>, </a:t>
            </a:r>
            <a:r>
              <a:rPr lang="en-US" dirty="0" err="1" smtClean="0">
                <a:latin typeface="Book Antiqua"/>
                <a:cs typeface="Book Antiqua"/>
              </a:rPr>
              <a:t>samoin</a:t>
            </a:r>
            <a:r>
              <a:rPr lang="en-US" dirty="0" smtClean="0">
                <a:latin typeface="Book Antiqua"/>
                <a:cs typeface="Book Antiqua"/>
              </a:rPr>
              <a:t> </a:t>
            </a:r>
            <a:r>
              <a:rPr lang="en-US" dirty="0" err="1" smtClean="0">
                <a:latin typeface="Book Antiqua"/>
                <a:cs typeface="Book Antiqua"/>
              </a:rPr>
              <a:t>kuin</a:t>
            </a:r>
            <a:r>
              <a:rPr lang="en-US" dirty="0" smtClean="0">
                <a:latin typeface="Book Antiqua"/>
                <a:cs typeface="Book Antiqua"/>
              </a:rPr>
              <a:t> </a:t>
            </a:r>
            <a:r>
              <a:rPr lang="en-US" dirty="0" err="1" smtClean="0">
                <a:latin typeface="Book Antiqua"/>
                <a:cs typeface="Book Antiqua"/>
              </a:rPr>
              <a:t>yksin</a:t>
            </a:r>
            <a:r>
              <a:rPr lang="en-US" dirty="0" smtClean="0">
                <a:latin typeface="Book Antiqua"/>
                <a:cs typeface="Book Antiqua"/>
              </a:rPr>
              <a:t> </a:t>
            </a:r>
            <a:r>
              <a:rPr lang="en-US" dirty="0" err="1" smtClean="0">
                <a:latin typeface="Book Antiqua"/>
                <a:cs typeface="Book Antiqua"/>
              </a:rPr>
              <a:t>asuminen</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yksinäisyys</a:t>
            </a:r>
            <a:r>
              <a:rPr lang="en-US" dirty="0" smtClean="0">
                <a:latin typeface="Book Antiqua"/>
                <a:cs typeface="Book Antiqua"/>
              </a:rPr>
              <a:t>.</a:t>
            </a:r>
          </a:p>
          <a:p>
            <a:pPr marL="0" indent="0">
              <a:buNone/>
            </a:pPr>
            <a:endParaRPr lang="en-US" dirty="0">
              <a:latin typeface="Book Antiqua"/>
              <a:cs typeface="Book Antiqua"/>
            </a:endParaRPr>
          </a:p>
          <a:p>
            <a:pPr marL="0" indent="0">
              <a:buNone/>
            </a:pPr>
            <a:r>
              <a:rPr lang="en-US" dirty="0" err="1" smtClean="0">
                <a:latin typeface="Book Antiqua"/>
                <a:cs typeface="Book Antiqua"/>
              </a:rPr>
              <a:t>Esim</a:t>
            </a:r>
            <a:r>
              <a:rPr lang="en-US" dirty="0" smtClean="0">
                <a:latin typeface="Book Antiqua"/>
                <a:cs typeface="Book Antiqua"/>
              </a:rPr>
              <a:t>. </a:t>
            </a:r>
            <a:r>
              <a:rPr lang="en-US" dirty="0" err="1" smtClean="0">
                <a:latin typeface="Book Antiqua"/>
                <a:cs typeface="Book Antiqua"/>
              </a:rPr>
              <a:t>Kreikassa</a:t>
            </a:r>
            <a:r>
              <a:rPr lang="en-US" dirty="0" smtClean="0">
                <a:latin typeface="Book Antiqua"/>
                <a:cs typeface="Book Antiqua"/>
              </a:rPr>
              <a:t> </a:t>
            </a:r>
            <a:r>
              <a:rPr lang="en-US" dirty="0" err="1" smtClean="0">
                <a:latin typeface="Book Antiqua"/>
                <a:cs typeface="Book Antiqua"/>
              </a:rPr>
              <a:t>vanhusten</a:t>
            </a:r>
            <a:r>
              <a:rPr lang="en-US" dirty="0" smtClean="0">
                <a:latin typeface="Book Antiqua"/>
                <a:cs typeface="Book Antiqua"/>
              </a:rPr>
              <a:t> </a:t>
            </a:r>
            <a:r>
              <a:rPr lang="en-US" dirty="0" err="1" smtClean="0">
                <a:latin typeface="Book Antiqua"/>
                <a:cs typeface="Book Antiqua"/>
              </a:rPr>
              <a:t>yksin</a:t>
            </a:r>
            <a:r>
              <a:rPr lang="en-US" dirty="0" smtClean="0">
                <a:latin typeface="Book Antiqua"/>
                <a:cs typeface="Book Antiqua"/>
              </a:rPr>
              <a:t> </a:t>
            </a:r>
            <a:r>
              <a:rPr lang="en-US" dirty="0" err="1" smtClean="0">
                <a:latin typeface="Book Antiqua"/>
                <a:cs typeface="Book Antiqua"/>
              </a:rPr>
              <a:t>asuminen</a:t>
            </a:r>
            <a:r>
              <a:rPr lang="en-US" dirty="0" smtClean="0">
                <a:latin typeface="Book Antiqua"/>
                <a:cs typeface="Book Antiqua"/>
              </a:rPr>
              <a:t> on </a:t>
            </a:r>
            <a:r>
              <a:rPr lang="en-US" dirty="0" err="1" smtClean="0">
                <a:latin typeface="Book Antiqua"/>
                <a:cs typeface="Book Antiqua"/>
              </a:rPr>
              <a:t>paljon</a:t>
            </a:r>
            <a:r>
              <a:rPr lang="en-US" dirty="0" smtClean="0">
                <a:latin typeface="Book Antiqua"/>
                <a:cs typeface="Book Antiqua"/>
              </a:rPr>
              <a:t> </a:t>
            </a:r>
            <a:r>
              <a:rPr lang="en-US" dirty="0" err="1" smtClean="0">
                <a:latin typeface="Book Antiqua"/>
                <a:cs typeface="Book Antiqua"/>
              </a:rPr>
              <a:t>harvinaisempaa</a:t>
            </a:r>
            <a:r>
              <a:rPr lang="en-US" dirty="0" smtClean="0">
                <a:latin typeface="Book Antiqua"/>
                <a:cs typeface="Book Antiqua"/>
              </a:rPr>
              <a:t> </a:t>
            </a:r>
            <a:r>
              <a:rPr lang="en-US" dirty="0" err="1" smtClean="0">
                <a:latin typeface="Book Antiqua"/>
                <a:cs typeface="Book Antiqua"/>
              </a:rPr>
              <a:t>kuin</a:t>
            </a:r>
            <a:r>
              <a:rPr lang="en-US" dirty="0" smtClean="0">
                <a:latin typeface="Book Antiqua"/>
                <a:cs typeface="Book Antiqua"/>
              </a:rPr>
              <a:t> </a:t>
            </a:r>
            <a:r>
              <a:rPr lang="en-US" dirty="0" err="1" smtClean="0">
                <a:latin typeface="Book Antiqua"/>
                <a:cs typeface="Book Antiqua"/>
              </a:rPr>
              <a:t>Suomessa</a:t>
            </a:r>
            <a:r>
              <a:rPr lang="en-US" dirty="0" smtClean="0">
                <a:latin typeface="Book Antiqua"/>
                <a:cs typeface="Book Antiqua"/>
              </a:rPr>
              <a:t>, </a:t>
            </a:r>
            <a:r>
              <a:rPr lang="en-US" dirty="0" err="1" smtClean="0">
                <a:latin typeface="Book Antiqua"/>
                <a:cs typeface="Book Antiqua"/>
              </a:rPr>
              <a:t>mutta</a:t>
            </a:r>
            <a:r>
              <a:rPr lang="en-US" dirty="0" smtClean="0">
                <a:latin typeface="Book Antiqua"/>
                <a:cs typeface="Book Antiqua"/>
              </a:rPr>
              <a:t> </a:t>
            </a:r>
            <a:r>
              <a:rPr lang="en-US" dirty="0" err="1" smtClean="0">
                <a:latin typeface="Book Antiqua"/>
                <a:cs typeface="Book Antiqua"/>
              </a:rPr>
              <a:t>yksinäisyyden</a:t>
            </a:r>
            <a:r>
              <a:rPr lang="en-US" dirty="0" smtClean="0">
                <a:latin typeface="Book Antiqua"/>
                <a:cs typeface="Book Antiqua"/>
              </a:rPr>
              <a:t> </a:t>
            </a:r>
            <a:r>
              <a:rPr lang="en-US" dirty="0" err="1" smtClean="0">
                <a:latin typeface="Book Antiqua"/>
                <a:cs typeface="Book Antiqua"/>
              </a:rPr>
              <a:t>kokemukset</a:t>
            </a:r>
            <a:r>
              <a:rPr lang="en-US" dirty="0" smtClean="0">
                <a:latin typeface="Book Antiqua"/>
                <a:cs typeface="Book Antiqua"/>
              </a:rPr>
              <a:t> </a:t>
            </a:r>
            <a:r>
              <a:rPr lang="en-US" dirty="0" err="1" smtClean="0">
                <a:latin typeface="Book Antiqua"/>
                <a:cs typeface="Book Antiqua"/>
              </a:rPr>
              <a:t>yleisempiä</a:t>
            </a:r>
            <a:r>
              <a:rPr lang="en-US" dirty="0" smtClean="0">
                <a:latin typeface="Book Antiqua"/>
                <a:cs typeface="Book Antiqua"/>
              </a:rPr>
              <a:t> (</a:t>
            </a:r>
            <a:r>
              <a:rPr lang="en-US" dirty="0" err="1" smtClean="0">
                <a:latin typeface="Book Antiqua"/>
                <a:cs typeface="Book Antiqua"/>
              </a:rPr>
              <a:t>Jylhä</a:t>
            </a:r>
            <a:r>
              <a:rPr lang="en-US" dirty="0" smtClean="0">
                <a:latin typeface="Book Antiqua"/>
                <a:cs typeface="Book Antiqua"/>
              </a:rPr>
              <a:t> &amp; </a:t>
            </a:r>
            <a:r>
              <a:rPr lang="en-US" dirty="0" err="1" smtClean="0">
                <a:latin typeface="Book Antiqua"/>
                <a:cs typeface="Book Antiqua"/>
              </a:rPr>
              <a:t>Jokela</a:t>
            </a:r>
            <a:r>
              <a:rPr lang="en-US" dirty="0" smtClean="0">
                <a:latin typeface="Book Antiqua"/>
                <a:cs typeface="Book Antiqua"/>
              </a:rPr>
              <a:t> 1990).	</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4162321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5719"/>
          </a:xfrm>
        </p:spPr>
        <p:txBody>
          <a:bodyPr>
            <a:normAutofit fontScale="90000"/>
          </a:bodyPr>
          <a:lstStyle/>
          <a:p>
            <a:endParaRPr lang="en-US" dirty="0"/>
          </a:p>
        </p:txBody>
      </p:sp>
      <p:pic>
        <p:nvPicPr>
          <p:cNvPr id="7" name="Content Placeholder 6" descr="sukupolvien ketju.jpg"/>
          <p:cNvPicPr>
            <a:picLocks noGrp="1" noChangeAspect="1"/>
          </p:cNvPicPr>
          <p:nvPr>
            <p:ph sz="half" idx="1"/>
          </p:nvPr>
        </p:nvPicPr>
        <p:blipFill>
          <a:blip r:embed="rId2">
            <a:extLst>
              <a:ext uri="{28A0092B-C50C-407E-A947-70E740481C1C}">
                <a14:useLocalDpi xmlns:a14="http://schemas.microsoft.com/office/drawing/2010/main" val="0"/>
              </a:ext>
            </a:extLst>
          </a:blip>
          <a:srcRect t="10799" b="10799"/>
          <a:stretch>
            <a:fillRect/>
          </a:stretch>
        </p:blipFill>
        <p:spPr>
          <a:xfrm>
            <a:off x="457200" y="813328"/>
            <a:ext cx="4038600" cy="5312835"/>
          </a:xfrm>
        </p:spPr>
      </p:pic>
      <p:sp>
        <p:nvSpPr>
          <p:cNvPr id="6" name="Content Placeholder 5"/>
          <p:cNvSpPr>
            <a:spLocks noGrp="1"/>
          </p:cNvSpPr>
          <p:nvPr>
            <p:ph sz="half" idx="2"/>
          </p:nvPr>
        </p:nvSpPr>
        <p:spPr>
          <a:xfrm>
            <a:off x="4648200" y="813328"/>
            <a:ext cx="4038600" cy="5312835"/>
          </a:xfrm>
        </p:spPr>
        <p:txBody>
          <a:bodyPr>
            <a:normAutofit/>
          </a:bodyPr>
          <a:lstStyle/>
          <a:p>
            <a:pPr marL="0" indent="0">
              <a:buNone/>
            </a:pPr>
            <a:endParaRPr lang="en-US" dirty="0" smtClean="0">
              <a:latin typeface="Book Antiqua"/>
              <a:cs typeface="Book Antiqua"/>
            </a:endParaRPr>
          </a:p>
          <a:p>
            <a:pPr marL="0" indent="0">
              <a:buNone/>
            </a:pPr>
            <a:r>
              <a:rPr lang="en-US" dirty="0" err="1" smtClean="0">
                <a:latin typeface="Book Antiqua"/>
                <a:cs typeface="Book Antiqua"/>
              </a:rPr>
              <a:t>Suomessa</a:t>
            </a:r>
            <a:r>
              <a:rPr lang="en-US" dirty="0" smtClean="0">
                <a:latin typeface="Book Antiqua"/>
                <a:cs typeface="Book Antiqua"/>
              </a:rPr>
              <a:t> ja </a:t>
            </a:r>
            <a:r>
              <a:rPr lang="en-US" dirty="0" err="1" smtClean="0">
                <a:latin typeface="Book Antiqua"/>
                <a:cs typeface="Book Antiqua"/>
              </a:rPr>
              <a:t>Pohjois-maissa</a:t>
            </a:r>
            <a:r>
              <a:rPr lang="en-US" dirty="0" smtClean="0">
                <a:latin typeface="Book Antiqua"/>
                <a:cs typeface="Book Antiqua"/>
              </a:rPr>
              <a:t> </a:t>
            </a:r>
            <a:r>
              <a:rPr lang="en-US" dirty="0" err="1" smtClean="0">
                <a:latin typeface="Book Antiqua"/>
                <a:cs typeface="Book Antiqua"/>
              </a:rPr>
              <a:t>sukupolvien</a:t>
            </a:r>
            <a:r>
              <a:rPr lang="en-US" dirty="0" smtClean="0">
                <a:latin typeface="Book Antiqua"/>
                <a:cs typeface="Book Antiqua"/>
              </a:rPr>
              <a:t> </a:t>
            </a:r>
            <a:r>
              <a:rPr lang="en-US" dirty="0" err="1" smtClean="0">
                <a:latin typeface="Book Antiqua"/>
                <a:cs typeface="Book Antiqua"/>
              </a:rPr>
              <a:t>välinen</a:t>
            </a:r>
            <a:r>
              <a:rPr lang="en-US" dirty="0" smtClean="0">
                <a:latin typeface="Book Antiqua"/>
                <a:cs typeface="Book Antiqua"/>
              </a:rPr>
              <a:t> </a:t>
            </a:r>
            <a:r>
              <a:rPr lang="en-US" dirty="0" err="1" smtClean="0">
                <a:latin typeface="Book Antiqua"/>
                <a:cs typeface="Book Antiqua"/>
              </a:rPr>
              <a:t>auttaminen</a:t>
            </a:r>
            <a:r>
              <a:rPr lang="en-US" dirty="0" smtClean="0">
                <a:latin typeface="Book Antiqua"/>
                <a:cs typeface="Book Antiqua"/>
              </a:rPr>
              <a:t> on </a:t>
            </a:r>
            <a:r>
              <a:rPr lang="en-US" dirty="0" err="1" smtClean="0">
                <a:latin typeface="Book Antiqua"/>
                <a:cs typeface="Book Antiqua"/>
              </a:rPr>
              <a:t>yleisempää</a:t>
            </a:r>
            <a:r>
              <a:rPr lang="en-US" dirty="0" smtClean="0">
                <a:latin typeface="Book Antiqua"/>
                <a:cs typeface="Book Antiqua"/>
              </a:rPr>
              <a:t> </a:t>
            </a:r>
            <a:r>
              <a:rPr lang="en-US" dirty="0" err="1" smtClean="0">
                <a:latin typeface="Book Antiqua"/>
                <a:cs typeface="Book Antiqua"/>
              </a:rPr>
              <a:t>kuin</a:t>
            </a:r>
            <a:r>
              <a:rPr lang="en-US" dirty="0" smtClean="0">
                <a:latin typeface="Book Antiqua"/>
                <a:cs typeface="Book Antiqua"/>
              </a:rPr>
              <a:t> </a:t>
            </a:r>
            <a:r>
              <a:rPr lang="en-US" dirty="0" err="1" smtClean="0">
                <a:latin typeface="Book Antiqua"/>
                <a:cs typeface="Book Antiqua"/>
              </a:rPr>
              <a:t>eteläeurooppalaisissa</a:t>
            </a:r>
            <a:r>
              <a:rPr lang="en-US" dirty="0" smtClean="0">
                <a:latin typeface="Book Antiqua"/>
                <a:cs typeface="Book Antiqua"/>
              </a:rPr>
              <a:t> “</a:t>
            </a:r>
            <a:r>
              <a:rPr lang="en-US" dirty="0" err="1" smtClean="0">
                <a:latin typeface="Book Antiqua"/>
                <a:cs typeface="Book Antiqua"/>
              </a:rPr>
              <a:t>vahvan</a:t>
            </a:r>
            <a:r>
              <a:rPr lang="en-US" dirty="0" smtClean="0">
                <a:latin typeface="Book Antiqua"/>
                <a:cs typeface="Book Antiqua"/>
              </a:rPr>
              <a:t> </a:t>
            </a:r>
            <a:r>
              <a:rPr lang="en-US" dirty="0" err="1" smtClean="0">
                <a:latin typeface="Book Antiqua"/>
                <a:cs typeface="Book Antiqua"/>
              </a:rPr>
              <a:t>perheen</a:t>
            </a:r>
            <a:r>
              <a:rPr lang="en-US" dirty="0" smtClean="0">
                <a:latin typeface="Book Antiqua"/>
                <a:cs typeface="Book Antiqua"/>
              </a:rPr>
              <a:t> </a:t>
            </a:r>
            <a:r>
              <a:rPr lang="en-US" dirty="0" err="1" smtClean="0">
                <a:latin typeface="Book Antiqua"/>
                <a:cs typeface="Book Antiqua"/>
              </a:rPr>
              <a:t>maissa</a:t>
            </a:r>
            <a:r>
              <a:rPr lang="en-US" dirty="0" smtClean="0">
                <a:latin typeface="Book Antiqua"/>
                <a:cs typeface="Book Antiqua"/>
              </a:rPr>
              <a:t>”, </a:t>
            </a:r>
            <a:r>
              <a:rPr lang="en-US" dirty="0" err="1" smtClean="0">
                <a:latin typeface="Book Antiqua"/>
                <a:cs typeface="Book Antiqua"/>
              </a:rPr>
              <a:t>vaikka</a:t>
            </a:r>
            <a:r>
              <a:rPr lang="en-US" dirty="0" smtClean="0">
                <a:latin typeface="Book Antiqua"/>
                <a:cs typeface="Book Antiqua"/>
              </a:rPr>
              <a:t> </a:t>
            </a:r>
            <a:r>
              <a:rPr lang="en-US" dirty="0" err="1" smtClean="0">
                <a:latin typeface="Book Antiqua"/>
                <a:cs typeface="Book Antiqua"/>
              </a:rPr>
              <a:t>niissä</a:t>
            </a:r>
            <a:r>
              <a:rPr lang="en-US" dirty="0" smtClean="0">
                <a:latin typeface="Book Antiqua"/>
                <a:cs typeface="Book Antiqua"/>
              </a:rPr>
              <a:t> </a:t>
            </a:r>
            <a:r>
              <a:rPr lang="en-US" dirty="0" err="1" smtClean="0">
                <a:latin typeface="Book Antiqua"/>
                <a:cs typeface="Book Antiqua"/>
              </a:rPr>
              <a:t>auttamista</a:t>
            </a:r>
            <a:r>
              <a:rPr lang="en-US" dirty="0" smtClean="0">
                <a:latin typeface="Book Antiqua"/>
                <a:cs typeface="Book Antiqua"/>
              </a:rPr>
              <a:t> </a:t>
            </a:r>
            <a:r>
              <a:rPr lang="en-US" dirty="0" err="1" smtClean="0">
                <a:latin typeface="Book Antiqua"/>
                <a:cs typeface="Book Antiqua"/>
              </a:rPr>
              <a:t>pidetään</a:t>
            </a:r>
            <a:r>
              <a:rPr lang="en-US" dirty="0" smtClean="0">
                <a:latin typeface="Book Antiqua"/>
                <a:cs typeface="Book Antiqua"/>
              </a:rPr>
              <a:t> </a:t>
            </a:r>
            <a:r>
              <a:rPr lang="en-US" dirty="0" err="1" smtClean="0">
                <a:latin typeface="Book Antiqua"/>
                <a:cs typeface="Book Antiqua"/>
              </a:rPr>
              <a:t>velvollisuutena</a:t>
            </a:r>
            <a:r>
              <a:rPr lang="en-US" dirty="0" smtClean="0">
                <a:latin typeface="Book Antiqua"/>
                <a:cs typeface="Book Antiqua"/>
              </a:rPr>
              <a:t> </a:t>
            </a:r>
            <a:r>
              <a:rPr lang="en-US" dirty="0" err="1" smtClean="0">
                <a:latin typeface="Book Antiqua"/>
                <a:cs typeface="Book Antiqua"/>
              </a:rPr>
              <a:t>yleisemmin</a:t>
            </a:r>
            <a:r>
              <a:rPr lang="en-US" dirty="0" smtClean="0">
                <a:latin typeface="Book Antiqua"/>
                <a:cs typeface="Book Antiqua"/>
              </a:rPr>
              <a:t> </a:t>
            </a:r>
            <a:r>
              <a:rPr lang="en-US" dirty="0" err="1" smtClean="0">
                <a:latin typeface="Book Antiqua"/>
                <a:cs typeface="Book Antiqua"/>
              </a:rPr>
              <a:t>kuin</a:t>
            </a:r>
            <a:r>
              <a:rPr lang="en-US" dirty="0" smtClean="0">
                <a:latin typeface="Book Antiqua"/>
                <a:cs typeface="Book Antiqua"/>
              </a:rPr>
              <a:t> </a:t>
            </a:r>
            <a:r>
              <a:rPr lang="en-US" dirty="0" err="1" smtClean="0">
                <a:latin typeface="Book Antiqua"/>
                <a:cs typeface="Book Antiqua"/>
              </a:rPr>
              <a:t>meillä</a:t>
            </a:r>
            <a:r>
              <a:rPr lang="en-US" dirty="0" smtClean="0">
                <a:latin typeface="Book Antiqua"/>
                <a:cs typeface="Book Antiqua"/>
              </a:rPr>
              <a:t>. </a:t>
            </a:r>
          </a:p>
          <a:p>
            <a:pPr marL="0" indent="0">
              <a:buNone/>
            </a:pPr>
            <a:endParaRPr lang="en-US" dirty="0" smtClean="0">
              <a:latin typeface="Book Antiqua"/>
              <a:cs typeface="Book Antiqua"/>
            </a:endParaRPr>
          </a:p>
          <a:p>
            <a:endParaRPr lang="en-US" dirty="0"/>
          </a:p>
        </p:txBody>
      </p:sp>
      <p:sp>
        <p:nvSpPr>
          <p:cNvPr id="2" name="Footer Placeholder 1"/>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366611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2409" y="1600200"/>
            <a:ext cx="8229600" cy="4525963"/>
          </a:xfrm>
        </p:spPr>
        <p:txBody>
          <a:bodyPr>
            <a:normAutofit fontScale="92500" lnSpcReduction="20000"/>
          </a:bodyPr>
          <a:lstStyle/>
          <a:p>
            <a:pPr marL="0" indent="0">
              <a:buNone/>
            </a:pPr>
            <a:r>
              <a:rPr lang="en-US" sz="3600" dirty="0" err="1" smtClean="0">
                <a:latin typeface="Book Antiqua"/>
                <a:cs typeface="Book Antiqua"/>
              </a:rPr>
              <a:t>Virallisen</a:t>
            </a:r>
            <a:r>
              <a:rPr lang="en-US" sz="3600" dirty="0" smtClean="0">
                <a:latin typeface="Book Antiqua"/>
                <a:cs typeface="Book Antiqua"/>
              </a:rPr>
              <a:t> </a:t>
            </a:r>
            <a:r>
              <a:rPr lang="en-US" sz="3600" dirty="0" err="1" smtClean="0">
                <a:latin typeface="Book Antiqua"/>
                <a:cs typeface="Book Antiqua"/>
              </a:rPr>
              <a:t>ja</a:t>
            </a:r>
            <a:r>
              <a:rPr lang="en-US" sz="3600" dirty="0" smtClean="0">
                <a:latin typeface="Book Antiqua"/>
                <a:cs typeface="Book Antiqua"/>
              </a:rPr>
              <a:t> </a:t>
            </a:r>
            <a:r>
              <a:rPr lang="en-US" sz="3600" dirty="0" err="1" smtClean="0">
                <a:latin typeface="Book Antiqua"/>
                <a:cs typeface="Book Antiqua"/>
              </a:rPr>
              <a:t>epävirallisen</a:t>
            </a:r>
            <a:r>
              <a:rPr lang="en-US" sz="3600" dirty="0" smtClean="0">
                <a:latin typeface="Book Antiqua"/>
                <a:cs typeface="Book Antiqua"/>
              </a:rPr>
              <a:t> </a:t>
            </a:r>
            <a:r>
              <a:rPr lang="en-US" sz="3600" dirty="0" err="1" smtClean="0">
                <a:latin typeface="Book Antiqua"/>
                <a:cs typeface="Book Antiqua"/>
              </a:rPr>
              <a:t>avun</a:t>
            </a:r>
            <a:r>
              <a:rPr lang="en-US" sz="3600" dirty="0" smtClean="0">
                <a:latin typeface="Book Antiqua"/>
                <a:cs typeface="Book Antiqua"/>
              </a:rPr>
              <a:t> </a:t>
            </a:r>
            <a:r>
              <a:rPr lang="en-US" sz="3600" dirty="0" err="1" smtClean="0">
                <a:latin typeface="Book Antiqua"/>
                <a:cs typeface="Book Antiqua"/>
              </a:rPr>
              <a:t>suhde</a:t>
            </a:r>
            <a:r>
              <a:rPr lang="en-US" sz="3600" dirty="0" smtClean="0">
                <a:latin typeface="Book Antiqua"/>
                <a:cs typeface="Book Antiqua"/>
              </a:rPr>
              <a:t>?</a:t>
            </a:r>
          </a:p>
          <a:p>
            <a:pPr marL="0" indent="0">
              <a:buNone/>
            </a:pPr>
            <a:endParaRPr lang="en-US" sz="3600" dirty="0">
              <a:latin typeface="Book Antiqua"/>
              <a:cs typeface="Book Antiqua"/>
            </a:endParaRPr>
          </a:p>
          <a:p>
            <a:pPr marL="0" indent="0">
              <a:buNone/>
            </a:pPr>
            <a:r>
              <a:rPr lang="en-US" sz="3600" dirty="0" err="1" smtClean="0">
                <a:latin typeface="Book Antiqua"/>
                <a:cs typeface="Book Antiqua"/>
              </a:rPr>
              <a:t>Sammuttaako</a:t>
            </a:r>
            <a:r>
              <a:rPr lang="en-US" sz="3600" dirty="0">
                <a:latin typeface="Book Antiqua"/>
                <a:cs typeface="Book Antiqua"/>
              </a:rPr>
              <a:t> </a:t>
            </a:r>
            <a:r>
              <a:rPr lang="en-US" sz="3600" dirty="0" err="1" smtClean="0">
                <a:latin typeface="Book Antiqua"/>
                <a:cs typeface="Book Antiqua"/>
              </a:rPr>
              <a:t>hyvinvointivaltio</a:t>
            </a:r>
            <a:r>
              <a:rPr lang="en-US" sz="3600" dirty="0" smtClean="0">
                <a:latin typeface="Book Antiqua"/>
                <a:cs typeface="Book Antiqua"/>
              </a:rPr>
              <a:t> </a:t>
            </a:r>
            <a:r>
              <a:rPr lang="en-US" sz="3600" dirty="0" err="1" smtClean="0">
                <a:latin typeface="Book Antiqua"/>
                <a:cs typeface="Book Antiqua"/>
              </a:rPr>
              <a:t>ihmisten</a:t>
            </a:r>
            <a:r>
              <a:rPr lang="en-US" sz="3600" dirty="0" smtClean="0">
                <a:latin typeface="Book Antiqua"/>
                <a:cs typeface="Book Antiqua"/>
              </a:rPr>
              <a:t> </a:t>
            </a:r>
            <a:r>
              <a:rPr lang="en-US" sz="3600" dirty="0" err="1" smtClean="0">
                <a:latin typeface="Book Antiqua"/>
                <a:cs typeface="Book Antiqua"/>
              </a:rPr>
              <a:t>oman</a:t>
            </a:r>
            <a:r>
              <a:rPr lang="en-US" sz="3600" dirty="0" smtClean="0">
                <a:latin typeface="Book Antiqua"/>
                <a:cs typeface="Book Antiqua"/>
              </a:rPr>
              <a:t> </a:t>
            </a:r>
            <a:r>
              <a:rPr lang="en-US" sz="3600" dirty="0" err="1" smtClean="0">
                <a:latin typeface="Book Antiqua"/>
                <a:cs typeface="Book Antiqua"/>
              </a:rPr>
              <a:t>vastuun</a:t>
            </a:r>
            <a:r>
              <a:rPr lang="en-US" sz="3600" dirty="0" smtClean="0">
                <a:latin typeface="Book Antiqua"/>
                <a:cs typeface="Book Antiqua"/>
              </a:rPr>
              <a:t> </a:t>
            </a:r>
            <a:r>
              <a:rPr lang="en-US" sz="3600" dirty="0" err="1" smtClean="0">
                <a:latin typeface="Book Antiqua"/>
                <a:cs typeface="Book Antiqua"/>
              </a:rPr>
              <a:t>ja</a:t>
            </a:r>
            <a:r>
              <a:rPr lang="en-US" sz="3600" dirty="0" smtClean="0">
                <a:latin typeface="Book Antiqua"/>
                <a:cs typeface="Book Antiqua"/>
              </a:rPr>
              <a:t> </a:t>
            </a:r>
            <a:r>
              <a:rPr lang="en-US" sz="3600" dirty="0" err="1" smtClean="0">
                <a:latin typeface="Book Antiqua"/>
                <a:cs typeface="Book Antiqua"/>
              </a:rPr>
              <a:t>auttamishalun</a:t>
            </a:r>
            <a:r>
              <a:rPr lang="en-US" sz="3600" dirty="0" smtClean="0">
                <a:latin typeface="Book Antiqua"/>
                <a:cs typeface="Book Antiqua"/>
              </a:rPr>
              <a:t>?</a:t>
            </a:r>
          </a:p>
          <a:p>
            <a:pPr marL="0" indent="0">
              <a:buNone/>
            </a:pPr>
            <a:endParaRPr lang="en-US" sz="3600" dirty="0">
              <a:latin typeface="Book Antiqua"/>
              <a:cs typeface="Book Antiqua"/>
            </a:endParaRPr>
          </a:p>
          <a:p>
            <a:pPr marL="0" indent="0">
              <a:buNone/>
            </a:pPr>
            <a:r>
              <a:rPr lang="en-US" sz="3600" dirty="0" err="1" smtClean="0">
                <a:latin typeface="Book Antiqua"/>
                <a:cs typeface="Book Antiqua"/>
              </a:rPr>
              <a:t>Tuskin</a:t>
            </a:r>
            <a:r>
              <a:rPr lang="en-US" sz="3600" dirty="0" smtClean="0">
                <a:latin typeface="Book Antiqua"/>
                <a:cs typeface="Book Antiqua"/>
              </a:rPr>
              <a:t>. </a:t>
            </a:r>
            <a:r>
              <a:rPr lang="en-US" sz="3600" dirty="0" err="1">
                <a:latin typeface="Book Antiqua"/>
                <a:cs typeface="Book Antiqua"/>
              </a:rPr>
              <a:t>V</a:t>
            </a:r>
            <a:r>
              <a:rPr lang="en-US" sz="3600" dirty="0" err="1" smtClean="0">
                <a:latin typeface="Book Antiqua"/>
                <a:cs typeface="Book Antiqua"/>
              </a:rPr>
              <a:t>irallinen</a:t>
            </a:r>
            <a:r>
              <a:rPr lang="en-US" sz="3600" dirty="0" smtClean="0">
                <a:latin typeface="Book Antiqua"/>
                <a:cs typeface="Book Antiqua"/>
              </a:rPr>
              <a:t> </a:t>
            </a:r>
            <a:r>
              <a:rPr lang="en-US" sz="3600" dirty="0" err="1" smtClean="0">
                <a:latin typeface="Book Antiqua"/>
                <a:cs typeface="Book Antiqua"/>
              </a:rPr>
              <a:t>ja</a:t>
            </a:r>
            <a:r>
              <a:rPr lang="en-US" sz="3600" dirty="0" smtClean="0">
                <a:latin typeface="Book Antiqua"/>
                <a:cs typeface="Book Antiqua"/>
              </a:rPr>
              <a:t> </a:t>
            </a:r>
            <a:r>
              <a:rPr lang="en-US" sz="3600" dirty="0" err="1" smtClean="0">
                <a:latin typeface="Book Antiqua"/>
                <a:cs typeface="Book Antiqua"/>
              </a:rPr>
              <a:t>epävirallinen</a:t>
            </a:r>
            <a:r>
              <a:rPr lang="en-US" sz="3600" dirty="0" smtClean="0">
                <a:latin typeface="Book Antiqua"/>
                <a:cs typeface="Book Antiqua"/>
              </a:rPr>
              <a:t> </a:t>
            </a:r>
            <a:r>
              <a:rPr lang="en-US" sz="3600" dirty="0" err="1" smtClean="0">
                <a:latin typeface="Book Antiqua"/>
                <a:cs typeface="Book Antiqua"/>
              </a:rPr>
              <a:t>apu</a:t>
            </a:r>
            <a:r>
              <a:rPr lang="en-US" sz="3600" dirty="0" smtClean="0">
                <a:latin typeface="Book Antiqua"/>
                <a:cs typeface="Book Antiqua"/>
              </a:rPr>
              <a:t> </a:t>
            </a:r>
            <a:r>
              <a:rPr lang="en-US" sz="3600" dirty="0" err="1" smtClean="0">
                <a:latin typeface="Book Antiqua"/>
                <a:cs typeface="Book Antiqua"/>
              </a:rPr>
              <a:t>toimivat</a:t>
            </a:r>
            <a:r>
              <a:rPr lang="en-US" sz="3600" dirty="0" smtClean="0">
                <a:latin typeface="Book Antiqua"/>
                <a:cs typeface="Book Antiqua"/>
              </a:rPr>
              <a:t> </a:t>
            </a:r>
            <a:r>
              <a:rPr lang="en-US" sz="3600" dirty="0" err="1" smtClean="0">
                <a:latin typeface="Book Antiqua"/>
                <a:cs typeface="Book Antiqua"/>
              </a:rPr>
              <a:t>toisiaan</a:t>
            </a:r>
            <a:r>
              <a:rPr lang="en-US" sz="3600" dirty="0" smtClean="0">
                <a:latin typeface="Book Antiqua"/>
                <a:cs typeface="Book Antiqua"/>
              </a:rPr>
              <a:t> </a:t>
            </a:r>
            <a:r>
              <a:rPr lang="en-US" sz="3600" dirty="0" err="1" smtClean="0">
                <a:latin typeface="Book Antiqua"/>
                <a:cs typeface="Book Antiqua"/>
              </a:rPr>
              <a:t>täydentäen</a:t>
            </a:r>
            <a:r>
              <a:rPr lang="en-US" sz="3600" dirty="0" smtClean="0">
                <a:latin typeface="Book Antiqua"/>
                <a:cs typeface="Book Antiqua"/>
              </a:rPr>
              <a:t>, </a:t>
            </a:r>
            <a:r>
              <a:rPr lang="en-US" sz="3600" dirty="0" err="1" smtClean="0">
                <a:latin typeface="Book Antiqua"/>
                <a:cs typeface="Book Antiqua"/>
              </a:rPr>
              <a:t>ovat</a:t>
            </a:r>
            <a:r>
              <a:rPr lang="en-US" sz="3600" dirty="0" smtClean="0">
                <a:latin typeface="Book Antiqua"/>
                <a:cs typeface="Book Antiqua"/>
              </a:rPr>
              <a:t> </a:t>
            </a:r>
            <a:r>
              <a:rPr lang="en-US" sz="3600" dirty="0" err="1" smtClean="0">
                <a:latin typeface="Book Antiqua"/>
                <a:cs typeface="Book Antiqua"/>
              </a:rPr>
              <a:t>osoitus</a:t>
            </a:r>
            <a:r>
              <a:rPr lang="en-US" sz="3600" dirty="0" smtClean="0">
                <a:latin typeface="Book Antiqua"/>
                <a:cs typeface="Book Antiqua"/>
              </a:rPr>
              <a:t> </a:t>
            </a:r>
            <a:r>
              <a:rPr lang="en-US" sz="3600" dirty="0" err="1" smtClean="0">
                <a:latin typeface="Book Antiqua"/>
                <a:cs typeface="Book Antiqua"/>
              </a:rPr>
              <a:t>jonkinlaisen</a:t>
            </a:r>
            <a:r>
              <a:rPr lang="en-US" sz="3600" dirty="0" smtClean="0">
                <a:latin typeface="Book Antiqua"/>
                <a:cs typeface="Book Antiqua"/>
              </a:rPr>
              <a:t> </a:t>
            </a:r>
            <a:r>
              <a:rPr lang="en-US" sz="3600" dirty="0" err="1" smtClean="0">
                <a:latin typeface="Book Antiqua"/>
                <a:cs typeface="Book Antiqua"/>
              </a:rPr>
              <a:t>sukupolvisolidaarisuuden</a:t>
            </a:r>
            <a:r>
              <a:rPr lang="en-US" sz="3600" dirty="0" smtClean="0">
                <a:latin typeface="Book Antiqua"/>
                <a:cs typeface="Book Antiqua"/>
              </a:rPr>
              <a:t> </a:t>
            </a:r>
            <a:r>
              <a:rPr lang="en-US" sz="3600" dirty="0" err="1" smtClean="0">
                <a:latin typeface="Book Antiqua"/>
                <a:cs typeface="Book Antiqua"/>
              </a:rPr>
              <a:t>olemassaolosta</a:t>
            </a:r>
            <a:r>
              <a:rPr lang="en-US" sz="3600" dirty="0" smtClean="0">
                <a:latin typeface="Book Antiqua"/>
                <a:cs typeface="Book Antiqua"/>
              </a:rPr>
              <a:t>.</a:t>
            </a:r>
            <a:endParaRPr lang="en-US" sz="3600"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918784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35628"/>
            <a:ext cx="8229600" cy="4525963"/>
          </a:xfrm>
        </p:spPr>
        <p:txBody>
          <a:bodyPr>
            <a:normAutofit/>
          </a:bodyPr>
          <a:lstStyle/>
          <a:p>
            <a:pPr marL="0" indent="0">
              <a:buNone/>
            </a:pPr>
            <a:r>
              <a:rPr lang="en-US" sz="3600" dirty="0" err="1" smtClean="0">
                <a:latin typeface="Book Antiqua"/>
                <a:cs typeface="Book Antiqua"/>
              </a:rPr>
              <a:t>Suomessa</a:t>
            </a:r>
            <a:r>
              <a:rPr lang="en-US" sz="3600" dirty="0" smtClean="0">
                <a:latin typeface="Book Antiqua"/>
                <a:cs typeface="Book Antiqua"/>
              </a:rPr>
              <a:t> </a:t>
            </a:r>
            <a:r>
              <a:rPr lang="en-US" sz="3600" dirty="0" err="1" smtClean="0">
                <a:latin typeface="Book Antiqua"/>
                <a:cs typeface="Book Antiqua"/>
              </a:rPr>
              <a:t>ja</a:t>
            </a:r>
            <a:r>
              <a:rPr lang="en-US" sz="3600" dirty="0" smtClean="0">
                <a:latin typeface="Book Antiqua"/>
                <a:cs typeface="Book Antiqua"/>
              </a:rPr>
              <a:t> </a:t>
            </a:r>
            <a:r>
              <a:rPr lang="en-US" sz="3600" dirty="0" err="1" smtClean="0">
                <a:latin typeface="Book Antiqua"/>
                <a:cs typeface="Book Antiqua"/>
              </a:rPr>
              <a:t>Pohjoismaissa</a:t>
            </a:r>
            <a:r>
              <a:rPr lang="en-US" sz="3600" dirty="0" smtClean="0">
                <a:latin typeface="Book Antiqua"/>
                <a:cs typeface="Book Antiqua"/>
              </a:rPr>
              <a:t> </a:t>
            </a:r>
            <a:r>
              <a:rPr lang="en-US" sz="3600" dirty="0" err="1" smtClean="0">
                <a:latin typeface="Book Antiqua"/>
                <a:cs typeface="Book Antiqua"/>
              </a:rPr>
              <a:t>ei</a:t>
            </a:r>
            <a:r>
              <a:rPr lang="en-US" sz="3600" dirty="0" smtClean="0">
                <a:latin typeface="Book Antiqua"/>
                <a:cs typeface="Book Antiqua"/>
              </a:rPr>
              <a:t> ole </a:t>
            </a:r>
            <a:r>
              <a:rPr lang="en-US" sz="3600" dirty="0" err="1" smtClean="0">
                <a:latin typeface="Book Antiqua"/>
                <a:cs typeface="Book Antiqua"/>
              </a:rPr>
              <a:t>missään</a:t>
            </a:r>
            <a:r>
              <a:rPr lang="en-US" sz="3600" dirty="0" smtClean="0">
                <a:latin typeface="Book Antiqua"/>
                <a:cs typeface="Book Antiqua"/>
              </a:rPr>
              <a:t> </a:t>
            </a:r>
            <a:r>
              <a:rPr lang="en-US" sz="3600" dirty="0" err="1" smtClean="0">
                <a:latin typeface="Book Antiqua"/>
                <a:cs typeface="Book Antiqua"/>
              </a:rPr>
              <a:t>tapauksessa</a:t>
            </a:r>
            <a:r>
              <a:rPr lang="en-US" sz="3600" dirty="0" smtClean="0">
                <a:latin typeface="Book Antiqua"/>
                <a:cs typeface="Book Antiqua"/>
              </a:rPr>
              <a:t> </a:t>
            </a:r>
            <a:r>
              <a:rPr lang="en-US" sz="3600" dirty="0" err="1" smtClean="0">
                <a:latin typeface="Book Antiqua"/>
                <a:cs typeface="Book Antiqua"/>
              </a:rPr>
              <a:t>niin</a:t>
            </a:r>
            <a:r>
              <a:rPr lang="en-US" sz="3600" dirty="0" smtClean="0">
                <a:latin typeface="Book Antiqua"/>
                <a:cs typeface="Book Antiqua"/>
              </a:rPr>
              <a:t>, </a:t>
            </a:r>
            <a:r>
              <a:rPr lang="en-US" sz="3600" dirty="0" err="1" smtClean="0">
                <a:latin typeface="Book Antiqua"/>
                <a:cs typeface="Book Antiqua"/>
              </a:rPr>
              <a:t>että</a:t>
            </a:r>
            <a:r>
              <a:rPr lang="en-US" sz="3600" dirty="0" smtClean="0">
                <a:latin typeface="Book Antiqua"/>
                <a:cs typeface="Book Antiqua"/>
              </a:rPr>
              <a:t> vain </a:t>
            </a:r>
            <a:r>
              <a:rPr lang="en-US" sz="3600" dirty="0" err="1" smtClean="0">
                <a:latin typeface="Book Antiqua"/>
                <a:cs typeface="Book Antiqua"/>
              </a:rPr>
              <a:t>julkinen</a:t>
            </a:r>
            <a:r>
              <a:rPr lang="en-US" sz="3600" dirty="0" smtClean="0">
                <a:latin typeface="Book Antiqua"/>
                <a:cs typeface="Book Antiqua"/>
              </a:rPr>
              <a:t> </a:t>
            </a:r>
            <a:r>
              <a:rPr lang="en-US" sz="3600" dirty="0" err="1" smtClean="0">
                <a:latin typeface="Book Antiqua"/>
                <a:cs typeface="Book Antiqua"/>
              </a:rPr>
              <a:t>valta</a:t>
            </a:r>
            <a:r>
              <a:rPr lang="en-US" sz="3600" dirty="0" smtClean="0">
                <a:latin typeface="Book Antiqua"/>
                <a:cs typeface="Book Antiqua"/>
              </a:rPr>
              <a:t> </a:t>
            </a:r>
            <a:r>
              <a:rPr lang="en-US" sz="3600" dirty="0" err="1" smtClean="0">
                <a:latin typeface="Book Antiqua"/>
                <a:cs typeface="Book Antiqua"/>
              </a:rPr>
              <a:t>vastaisi</a:t>
            </a:r>
            <a:r>
              <a:rPr lang="en-US" sz="3600" dirty="0" smtClean="0">
                <a:latin typeface="Book Antiqua"/>
                <a:cs typeface="Book Antiqua"/>
              </a:rPr>
              <a:t> </a:t>
            </a:r>
            <a:r>
              <a:rPr lang="en-US" sz="3600" dirty="0" err="1" smtClean="0">
                <a:latin typeface="Book Antiqua"/>
                <a:cs typeface="Book Antiqua"/>
              </a:rPr>
              <a:t>hoivapalveluista</a:t>
            </a:r>
            <a:r>
              <a:rPr lang="en-US" sz="3600" dirty="0" smtClean="0">
                <a:latin typeface="Book Antiqua"/>
                <a:cs typeface="Book Antiqua"/>
              </a:rPr>
              <a:t> </a:t>
            </a:r>
            <a:r>
              <a:rPr lang="en-US" sz="3600" dirty="0" err="1" smtClean="0">
                <a:latin typeface="Book Antiqua"/>
                <a:cs typeface="Book Antiqua"/>
              </a:rPr>
              <a:t>ja</a:t>
            </a:r>
            <a:r>
              <a:rPr lang="en-US" sz="3600" dirty="0" smtClean="0">
                <a:latin typeface="Book Antiqua"/>
                <a:cs typeface="Book Antiqua"/>
              </a:rPr>
              <a:t> </a:t>
            </a:r>
            <a:r>
              <a:rPr lang="en-US" sz="3600" dirty="0" err="1" smtClean="0">
                <a:latin typeface="Book Antiqua"/>
                <a:cs typeface="Book Antiqua"/>
              </a:rPr>
              <a:t>väestön</a:t>
            </a:r>
            <a:r>
              <a:rPr lang="en-US" sz="3600" dirty="0" smtClean="0">
                <a:latin typeface="Book Antiqua"/>
                <a:cs typeface="Book Antiqua"/>
              </a:rPr>
              <a:t> </a:t>
            </a:r>
            <a:r>
              <a:rPr lang="en-US" sz="3600" dirty="0" err="1" smtClean="0">
                <a:latin typeface="Book Antiqua"/>
                <a:cs typeface="Book Antiqua"/>
              </a:rPr>
              <a:t>vanhenemisen</a:t>
            </a:r>
            <a:r>
              <a:rPr lang="en-US" sz="3600" dirty="0" smtClean="0">
                <a:latin typeface="Book Antiqua"/>
                <a:cs typeface="Book Antiqua"/>
              </a:rPr>
              <a:t> </a:t>
            </a:r>
            <a:r>
              <a:rPr lang="en-US" sz="3600" dirty="0" err="1" smtClean="0">
                <a:latin typeface="Book Antiqua"/>
                <a:cs typeface="Book Antiqua"/>
              </a:rPr>
              <a:t>kasvattama</a:t>
            </a:r>
            <a:r>
              <a:rPr lang="en-US" sz="3600" dirty="0" smtClean="0">
                <a:latin typeface="Book Antiqua"/>
                <a:cs typeface="Book Antiqua"/>
              </a:rPr>
              <a:t> </a:t>
            </a:r>
            <a:r>
              <a:rPr lang="en-US" sz="3600" dirty="0" err="1" smtClean="0">
                <a:latin typeface="Book Antiqua"/>
                <a:cs typeface="Book Antiqua"/>
              </a:rPr>
              <a:t>hoivakuorma</a:t>
            </a:r>
            <a:r>
              <a:rPr lang="en-US" sz="3600" dirty="0" smtClean="0">
                <a:latin typeface="Book Antiqua"/>
                <a:cs typeface="Book Antiqua"/>
              </a:rPr>
              <a:t> </a:t>
            </a:r>
            <a:r>
              <a:rPr lang="en-US" sz="3600" dirty="0" err="1" smtClean="0">
                <a:latin typeface="Book Antiqua"/>
                <a:cs typeface="Book Antiqua"/>
              </a:rPr>
              <a:t>jäisi</a:t>
            </a:r>
            <a:r>
              <a:rPr lang="en-US" sz="3600" dirty="0" smtClean="0">
                <a:latin typeface="Book Antiqua"/>
                <a:cs typeface="Book Antiqua"/>
              </a:rPr>
              <a:t> vain </a:t>
            </a:r>
            <a:r>
              <a:rPr lang="en-US" sz="3600" dirty="0" err="1" smtClean="0">
                <a:latin typeface="Book Antiqua"/>
                <a:cs typeface="Book Antiqua"/>
              </a:rPr>
              <a:t>julkisen</a:t>
            </a:r>
            <a:r>
              <a:rPr lang="en-US" sz="3600" dirty="0" smtClean="0">
                <a:latin typeface="Book Antiqua"/>
                <a:cs typeface="Book Antiqua"/>
              </a:rPr>
              <a:t> </a:t>
            </a:r>
            <a:r>
              <a:rPr lang="en-US" sz="3600" dirty="0" err="1" smtClean="0">
                <a:latin typeface="Book Antiqua"/>
                <a:cs typeface="Book Antiqua"/>
              </a:rPr>
              <a:t>sektorin</a:t>
            </a:r>
            <a:r>
              <a:rPr lang="en-US" sz="3600" dirty="0" smtClean="0">
                <a:latin typeface="Book Antiqua"/>
                <a:cs typeface="Book Antiqua"/>
              </a:rPr>
              <a:t> </a:t>
            </a:r>
            <a:r>
              <a:rPr lang="en-US" sz="3600" dirty="0" err="1" smtClean="0">
                <a:latin typeface="Book Antiqua"/>
                <a:cs typeface="Book Antiqua"/>
              </a:rPr>
              <a:t>kannettavaksi</a:t>
            </a:r>
            <a:r>
              <a:rPr lang="en-US" sz="3600" dirty="0" smtClean="0">
                <a:latin typeface="Book Antiqua"/>
                <a:cs typeface="Book Antiqua"/>
              </a:rPr>
              <a:t>.</a:t>
            </a: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334963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20357"/>
            <a:ext cx="8229600" cy="6143463"/>
          </a:xfrm>
        </p:spPr>
        <p:txBody>
          <a:bodyPr>
            <a:normAutofit fontScale="70000" lnSpcReduction="20000"/>
          </a:bodyPr>
          <a:lstStyle/>
          <a:p>
            <a:pPr marL="0" indent="0">
              <a:buNone/>
            </a:pPr>
            <a:r>
              <a:rPr lang="fi-FI" dirty="0" smtClean="0"/>
              <a:t>Avun </a:t>
            </a:r>
            <a:r>
              <a:rPr lang="fi-FI" dirty="0"/>
              <a:t>saanti ja lähteet sukupuolen ja iän mukaan Terveys 2000 -tutkimuksen mukaan (%</a:t>
            </a:r>
            <a:r>
              <a:rPr lang="fi-FI" dirty="0" smtClean="0"/>
              <a:t>)</a:t>
            </a:r>
            <a:endParaRPr lang="en-US" dirty="0"/>
          </a:p>
          <a:p>
            <a:pPr marL="0" indent="0">
              <a:buNone/>
            </a:pPr>
            <a:r>
              <a:rPr lang="fi-FI" dirty="0"/>
              <a:t> </a:t>
            </a:r>
            <a:endParaRPr lang="en-US" dirty="0"/>
          </a:p>
          <a:p>
            <a:pPr marL="0" indent="0">
              <a:buNone/>
            </a:pPr>
            <a:r>
              <a:rPr lang="fi-FI" dirty="0"/>
              <a:t>		</a:t>
            </a:r>
            <a:r>
              <a:rPr lang="fi-FI" dirty="0" smtClean="0"/>
              <a:t>	Ei </a:t>
            </a:r>
            <a:r>
              <a:rPr lang="fi-FI" dirty="0"/>
              <a:t>saa apua	</a:t>
            </a:r>
            <a:r>
              <a:rPr lang="fi-FI" dirty="0" smtClean="0"/>
              <a:t>  Vain </a:t>
            </a:r>
            <a:r>
              <a:rPr lang="fi-FI" dirty="0" err="1"/>
              <a:t>epäviral-</a:t>
            </a:r>
            <a:r>
              <a:rPr lang="fi-FI" dirty="0"/>
              <a:t>    Vain </a:t>
            </a:r>
            <a:r>
              <a:rPr lang="fi-FI" dirty="0" err="1"/>
              <a:t>viral-</a:t>
            </a:r>
            <a:r>
              <a:rPr lang="fi-FI" dirty="0"/>
              <a:t>     Sekä epävirallis-</a:t>
            </a:r>
            <a:endParaRPr lang="en-US" dirty="0"/>
          </a:p>
          <a:p>
            <a:pPr marL="0" indent="0">
              <a:buNone/>
            </a:pPr>
            <a:r>
              <a:rPr lang="fi-FI" dirty="0"/>
              <a:t>			</a:t>
            </a:r>
            <a:r>
              <a:rPr lang="fi-FI" dirty="0" smtClean="0"/>
              <a:t>lista </a:t>
            </a:r>
            <a:r>
              <a:rPr lang="fi-FI" dirty="0"/>
              <a:t>apua	     lista apua	  </a:t>
            </a:r>
            <a:r>
              <a:rPr lang="fi-FI" dirty="0" err="1" smtClean="0"/>
              <a:t>listta</a:t>
            </a:r>
            <a:r>
              <a:rPr lang="fi-FI" dirty="0" smtClean="0"/>
              <a:t> apua	   </a:t>
            </a:r>
            <a:r>
              <a:rPr lang="fi-FI" dirty="0" err="1" smtClean="0"/>
              <a:t>ta</a:t>
            </a:r>
            <a:r>
              <a:rPr lang="fi-FI" dirty="0" smtClean="0"/>
              <a:t> että </a:t>
            </a:r>
            <a:r>
              <a:rPr lang="fi-FI" dirty="0"/>
              <a:t>virallista</a:t>
            </a:r>
            <a:endParaRPr lang="en-US" dirty="0"/>
          </a:p>
          <a:p>
            <a:pPr marL="0" indent="0">
              <a:buNone/>
            </a:pPr>
            <a:r>
              <a:rPr lang="fi-FI" dirty="0"/>
              <a:t> </a:t>
            </a:r>
            <a:endParaRPr lang="en-US" dirty="0"/>
          </a:p>
          <a:p>
            <a:pPr marL="0" indent="0">
              <a:buNone/>
            </a:pPr>
            <a:r>
              <a:rPr lang="fi-FI" dirty="0"/>
              <a:t>Miehet</a:t>
            </a:r>
            <a:endParaRPr lang="en-US" dirty="0"/>
          </a:p>
          <a:p>
            <a:pPr marL="0" indent="0">
              <a:buNone/>
            </a:pPr>
            <a:r>
              <a:rPr lang="fi-FI" dirty="0"/>
              <a:t>70–74 v.	      85	 	         </a:t>
            </a:r>
            <a:r>
              <a:rPr lang="fi-FI" dirty="0" smtClean="0"/>
              <a:t>     7</a:t>
            </a:r>
            <a:r>
              <a:rPr lang="fi-FI" dirty="0"/>
              <a:t>			 </a:t>
            </a:r>
            <a:r>
              <a:rPr lang="fi-FI" dirty="0" smtClean="0"/>
              <a:t>  4</a:t>
            </a:r>
            <a:r>
              <a:rPr lang="fi-FI" dirty="0"/>
              <a:t>		      </a:t>
            </a:r>
            <a:r>
              <a:rPr lang="fi-FI" dirty="0" smtClean="0"/>
              <a:t>         5</a:t>
            </a:r>
            <a:r>
              <a:rPr lang="fi-FI" dirty="0"/>
              <a:t>	       </a:t>
            </a:r>
            <a:endParaRPr lang="en-US" dirty="0"/>
          </a:p>
          <a:p>
            <a:pPr marL="0" indent="0">
              <a:buNone/>
            </a:pPr>
            <a:r>
              <a:rPr lang="fi-FI" dirty="0"/>
              <a:t>75–79 v.	      73   	       </a:t>
            </a:r>
            <a:r>
              <a:rPr lang="fi-FI" dirty="0" smtClean="0"/>
              <a:t>  	    14</a:t>
            </a:r>
            <a:r>
              <a:rPr lang="fi-FI" dirty="0"/>
              <a:t>			  </a:t>
            </a:r>
            <a:r>
              <a:rPr lang="fi-FI" dirty="0" smtClean="0"/>
              <a:t> 6</a:t>
            </a:r>
            <a:r>
              <a:rPr lang="fi-FI" dirty="0"/>
              <a:t>		      </a:t>
            </a:r>
            <a:r>
              <a:rPr lang="fi-FI" dirty="0" smtClean="0"/>
              <a:t>         7</a:t>
            </a:r>
            <a:r>
              <a:rPr lang="fi-FI" dirty="0"/>
              <a:t>	</a:t>
            </a:r>
            <a:endParaRPr lang="en-US" dirty="0"/>
          </a:p>
          <a:p>
            <a:pPr marL="0" indent="0">
              <a:buNone/>
            </a:pPr>
            <a:r>
              <a:rPr lang="fi-FI" dirty="0"/>
              <a:t>80–84 v.	      54		       </a:t>
            </a:r>
            <a:r>
              <a:rPr lang="fi-FI" dirty="0" smtClean="0"/>
              <a:t>	    15</a:t>
            </a:r>
            <a:r>
              <a:rPr lang="fi-FI" dirty="0"/>
              <a:t>			 </a:t>
            </a:r>
            <a:r>
              <a:rPr lang="fi-FI" dirty="0" smtClean="0"/>
              <a:t>  9</a:t>
            </a:r>
            <a:r>
              <a:rPr lang="fi-FI" dirty="0"/>
              <a:t>		    </a:t>
            </a:r>
            <a:r>
              <a:rPr lang="fi-FI" dirty="0" smtClean="0"/>
              <a:t>         22</a:t>
            </a:r>
            <a:r>
              <a:rPr lang="fi-FI" dirty="0"/>
              <a:t>	</a:t>
            </a:r>
            <a:endParaRPr lang="en-US" dirty="0"/>
          </a:p>
          <a:p>
            <a:pPr marL="0" indent="0">
              <a:buNone/>
            </a:pPr>
            <a:r>
              <a:rPr lang="fi-FI" dirty="0"/>
              <a:t>85–99 v. 	      22		       </a:t>
            </a:r>
            <a:r>
              <a:rPr lang="fi-FI" dirty="0" smtClean="0"/>
              <a:t>    33</a:t>
            </a:r>
            <a:r>
              <a:rPr lang="fi-FI" dirty="0"/>
              <a:t>		  </a:t>
            </a:r>
            <a:r>
              <a:rPr lang="fi-FI" dirty="0" smtClean="0"/>
              <a:t>      14                      </a:t>
            </a:r>
            <a:r>
              <a:rPr lang="fi-FI" dirty="0"/>
              <a:t>31	  </a:t>
            </a:r>
            <a:endParaRPr lang="en-US" dirty="0"/>
          </a:p>
          <a:p>
            <a:pPr marL="0" indent="0">
              <a:buNone/>
            </a:pPr>
            <a:r>
              <a:rPr lang="fi-FI" dirty="0"/>
              <a:t> </a:t>
            </a:r>
            <a:endParaRPr lang="en-US" dirty="0"/>
          </a:p>
          <a:p>
            <a:pPr marL="0" indent="0">
              <a:buNone/>
            </a:pPr>
            <a:r>
              <a:rPr lang="fi-FI" dirty="0"/>
              <a:t>Naiset	      </a:t>
            </a:r>
            <a:endParaRPr lang="en-US" dirty="0"/>
          </a:p>
          <a:p>
            <a:pPr marL="0" indent="0">
              <a:buNone/>
            </a:pPr>
            <a:r>
              <a:rPr lang="fi-FI" dirty="0"/>
              <a:t>70–74 v.	       78		         </a:t>
            </a:r>
            <a:r>
              <a:rPr lang="fi-FI" dirty="0" smtClean="0"/>
              <a:t>  13</a:t>
            </a:r>
            <a:r>
              <a:rPr lang="fi-FI" dirty="0"/>
              <a:t>		 </a:t>
            </a:r>
            <a:r>
              <a:rPr lang="fi-FI" dirty="0" smtClean="0"/>
              <a:t>          2</a:t>
            </a:r>
            <a:r>
              <a:rPr lang="fi-FI" dirty="0"/>
              <a:t>	                  </a:t>
            </a:r>
            <a:r>
              <a:rPr lang="fi-FI" dirty="0" smtClean="0"/>
              <a:t>    6</a:t>
            </a:r>
            <a:endParaRPr lang="en-US" dirty="0"/>
          </a:p>
          <a:p>
            <a:pPr marL="0" indent="0">
              <a:buNone/>
            </a:pPr>
            <a:r>
              <a:rPr lang="fi-FI" dirty="0"/>
              <a:t>75–79 v.	       60                     22                         </a:t>
            </a:r>
            <a:r>
              <a:rPr lang="fi-FI" dirty="0" smtClean="0"/>
              <a:t>7                     </a:t>
            </a:r>
            <a:r>
              <a:rPr lang="fi-FI" dirty="0"/>
              <a:t>11</a:t>
            </a:r>
            <a:endParaRPr lang="en-US" dirty="0"/>
          </a:p>
          <a:p>
            <a:pPr marL="0" indent="0">
              <a:buNone/>
            </a:pPr>
            <a:r>
              <a:rPr lang="fi-FI" dirty="0"/>
              <a:t>80–84 v.	       32		        </a:t>
            </a:r>
            <a:r>
              <a:rPr lang="fi-FI" dirty="0" smtClean="0"/>
              <a:t>   25                         1                     </a:t>
            </a:r>
            <a:r>
              <a:rPr lang="fi-FI" dirty="0"/>
              <a:t>33	</a:t>
            </a:r>
            <a:endParaRPr lang="en-US" dirty="0"/>
          </a:p>
          <a:p>
            <a:pPr marL="0" indent="0">
              <a:buNone/>
            </a:pPr>
            <a:r>
              <a:rPr lang="fi-FI" dirty="0"/>
              <a:t>85–99 v. 	       22                     23                       </a:t>
            </a:r>
            <a:r>
              <a:rPr lang="fi-FI" dirty="0" smtClean="0"/>
              <a:t>  1                     </a:t>
            </a:r>
            <a:r>
              <a:rPr lang="fi-FI" dirty="0"/>
              <a:t>42</a:t>
            </a:r>
            <a:endParaRPr lang="en-US" dirty="0"/>
          </a:p>
          <a:p>
            <a:pPr marL="0" indent="0">
              <a:buNone/>
            </a:pPr>
            <a:r>
              <a:rPr lang="en-US" dirty="0" smtClean="0"/>
              <a:t>									(</a:t>
            </a:r>
            <a:r>
              <a:rPr lang="en-US" dirty="0" err="1" smtClean="0"/>
              <a:t>Blomgren</a:t>
            </a:r>
            <a:r>
              <a:rPr lang="en-US" dirty="0" smtClean="0"/>
              <a:t> </a:t>
            </a:r>
            <a:r>
              <a:rPr lang="en-US" dirty="0" err="1" smtClean="0"/>
              <a:t>ym</a:t>
            </a:r>
            <a:r>
              <a:rPr lang="en-US" dirty="0" smtClean="0"/>
              <a:t>. 2006, 172)	</a:t>
            </a:r>
            <a:endParaRPr lang="en-US" dirty="0"/>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217950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normAutofit fontScale="92500"/>
          </a:bodyPr>
          <a:lstStyle/>
          <a:p>
            <a:pPr marL="0" indent="0">
              <a:buNone/>
            </a:pPr>
            <a:r>
              <a:rPr lang="fi-FI" dirty="0" err="1" smtClean="0">
                <a:latin typeface="Book Antiqua" panose="02040602050305030304" pitchFamily="18" charset="0"/>
              </a:rPr>
              <a:t>Vern</a:t>
            </a:r>
            <a:r>
              <a:rPr lang="fi-FI" dirty="0" smtClean="0">
                <a:latin typeface="Book Antiqua" panose="02040602050305030304" pitchFamily="18" charset="0"/>
              </a:rPr>
              <a:t> Bengtson</a:t>
            </a:r>
          </a:p>
          <a:p>
            <a:pPr marL="0" indent="0">
              <a:buNone/>
            </a:pPr>
            <a:endParaRPr lang="fi-FI" dirty="0" smtClean="0">
              <a:latin typeface="Book Antiqua" panose="02040602050305030304" pitchFamily="18" charset="0"/>
            </a:endParaRPr>
          </a:p>
          <a:p>
            <a:pPr marL="0" indent="0">
              <a:buNone/>
            </a:pPr>
            <a:r>
              <a:rPr lang="fi-FI" dirty="0">
                <a:latin typeface="Book Antiqua" panose="02040602050305030304" pitchFamily="18" charset="0"/>
              </a:rPr>
              <a:t>	</a:t>
            </a:r>
            <a:r>
              <a:rPr lang="fi-FI" dirty="0" err="1" smtClean="0">
                <a:latin typeface="Book Antiqua" panose="02040602050305030304" pitchFamily="18" charset="0"/>
              </a:rPr>
              <a:t>Associational</a:t>
            </a:r>
            <a:r>
              <a:rPr lang="fi-FI" dirty="0" smtClean="0">
                <a:latin typeface="Book Antiqua" panose="02040602050305030304" pitchFamily="18" charset="0"/>
              </a:rPr>
              <a:t> </a:t>
            </a:r>
            <a:r>
              <a:rPr lang="fi-FI" dirty="0" err="1" smtClean="0">
                <a:latin typeface="Book Antiqua" panose="02040602050305030304" pitchFamily="18" charset="0"/>
              </a:rPr>
              <a:t>solidarity</a:t>
            </a:r>
            <a:endParaRPr lang="fi-FI" dirty="0" smtClean="0">
              <a:latin typeface="Book Antiqua" panose="02040602050305030304" pitchFamily="18" charset="0"/>
            </a:endParaRPr>
          </a:p>
          <a:p>
            <a:pPr marL="0" indent="0">
              <a:buNone/>
            </a:pPr>
            <a:r>
              <a:rPr lang="fi-FI" dirty="0" smtClean="0">
                <a:latin typeface="Book Antiqua" panose="02040602050305030304" pitchFamily="18" charset="0"/>
              </a:rPr>
              <a:t>	</a:t>
            </a:r>
            <a:r>
              <a:rPr lang="fi-FI" dirty="0" err="1" smtClean="0">
                <a:latin typeface="Book Antiqua" panose="02040602050305030304" pitchFamily="18" charset="0"/>
              </a:rPr>
              <a:t>Affectual</a:t>
            </a:r>
            <a:r>
              <a:rPr lang="fi-FI" dirty="0" smtClean="0">
                <a:latin typeface="Book Antiqua" panose="02040602050305030304" pitchFamily="18" charset="0"/>
              </a:rPr>
              <a:t> </a:t>
            </a:r>
            <a:r>
              <a:rPr lang="fi-FI" dirty="0" err="1" smtClean="0">
                <a:latin typeface="Book Antiqua" panose="02040602050305030304" pitchFamily="18" charset="0"/>
              </a:rPr>
              <a:t>solidarity</a:t>
            </a:r>
            <a:endParaRPr lang="fi-FI" dirty="0" smtClean="0">
              <a:latin typeface="Book Antiqua" panose="02040602050305030304" pitchFamily="18" charset="0"/>
            </a:endParaRPr>
          </a:p>
          <a:p>
            <a:pPr marL="0" indent="0">
              <a:buNone/>
            </a:pPr>
            <a:r>
              <a:rPr lang="fi-FI" dirty="0" smtClean="0">
                <a:latin typeface="Book Antiqua" panose="02040602050305030304" pitchFamily="18" charset="0"/>
              </a:rPr>
              <a:t>	</a:t>
            </a:r>
            <a:r>
              <a:rPr lang="fi-FI" dirty="0" err="1" smtClean="0">
                <a:latin typeface="Book Antiqua" panose="02040602050305030304" pitchFamily="18" charset="0"/>
              </a:rPr>
              <a:t>Consensual</a:t>
            </a:r>
            <a:r>
              <a:rPr lang="fi-FI" dirty="0" smtClean="0">
                <a:latin typeface="Book Antiqua" panose="02040602050305030304" pitchFamily="18" charset="0"/>
              </a:rPr>
              <a:t> </a:t>
            </a:r>
            <a:r>
              <a:rPr lang="fi-FI" dirty="0" err="1" smtClean="0">
                <a:latin typeface="Book Antiqua" panose="02040602050305030304" pitchFamily="18" charset="0"/>
              </a:rPr>
              <a:t>solidarity</a:t>
            </a:r>
            <a:endParaRPr lang="fi-FI" dirty="0" smtClean="0">
              <a:latin typeface="Book Antiqua" panose="02040602050305030304" pitchFamily="18" charset="0"/>
            </a:endParaRPr>
          </a:p>
          <a:p>
            <a:pPr marL="0" indent="0">
              <a:buNone/>
            </a:pPr>
            <a:r>
              <a:rPr lang="fi-FI" dirty="0" smtClean="0">
                <a:latin typeface="Book Antiqua" panose="02040602050305030304" pitchFamily="18" charset="0"/>
              </a:rPr>
              <a:t>	</a:t>
            </a:r>
            <a:r>
              <a:rPr lang="fi-FI" dirty="0" err="1" smtClean="0">
                <a:latin typeface="Book Antiqua" panose="02040602050305030304" pitchFamily="18" charset="0"/>
              </a:rPr>
              <a:t>Functional</a:t>
            </a:r>
            <a:r>
              <a:rPr lang="fi-FI" dirty="0" smtClean="0">
                <a:latin typeface="Book Antiqua" panose="02040602050305030304" pitchFamily="18" charset="0"/>
              </a:rPr>
              <a:t> </a:t>
            </a:r>
            <a:r>
              <a:rPr lang="fi-FI" dirty="0" err="1" smtClean="0">
                <a:latin typeface="Book Antiqua" panose="02040602050305030304" pitchFamily="18" charset="0"/>
              </a:rPr>
              <a:t>solidarity</a:t>
            </a:r>
            <a:endParaRPr lang="fi-FI" dirty="0" smtClean="0">
              <a:latin typeface="Book Antiqua" panose="02040602050305030304" pitchFamily="18" charset="0"/>
            </a:endParaRPr>
          </a:p>
          <a:p>
            <a:pPr marL="0" indent="0">
              <a:buNone/>
            </a:pPr>
            <a:r>
              <a:rPr lang="fi-FI" dirty="0" smtClean="0">
                <a:latin typeface="Book Antiqua" panose="02040602050305030304" pitchFamily="18" charset="0"/>
              </a:rPr>
              <a:t>	</a:t>
            </a:r>
            <a:r>
              <a:rPr lang="fi-FI" dirty="0" err="1" smtClean="0">
                <a:latin typeface="Book Antiqua" panose="02040602050305030304" pitchFamily="18" charset="0"/>
              </a:rPr>
              <a:t>Normative</a:t>
            </a:r>
            <a:r>
              <a:rPr lang="fi-FI" dirty="0" smtClean="0">
                <a:latin typeface="Book Antiqua" panose="02040602050305030304" pitchFamily="18" charset="0"/>
              </a:rPr>
              <a:t> </a:t>
            </a:r>
            <a:r>
              <a:rPr lang="fi-FI" dirty="0" err="1" smtClean="0">
                <a:latin typeface="Book Antiqua" panose="02040602050305030304" pitchFamily="18" charset="0"/>
              </a:rPr>
              <a:t>solidarity</a:t>
            </a:r>
            <a:r>
              <a:rPr lang="fi-FI" dirty="0" smtClean="0">
                <a:latin typeface="Book Antiqua" panose="02040602050305030304" pitchFamily="18" charset="0"/>
              </a:rPr>
              <a:t> </a:t>
            </a:r>
            <a:endParaRPr lang="fi-FI" dirty="0">
              <a:latin typeface="Book Antiqua" panose="02040602050305030304" pitchFamily="18" charset="0"/>
            </a:endParaRPr>
          </a:p>
          <a:p>
            <a:pPr marL="0" indent="0">
              <a:buNone/>
            </a:pPr>
            <a:r>
              <a:rPr lang="fi-FI" dirty="0" smtClean="0">
                <a:latin typeface="Book Antiqua" panose="02040602050305030304" pitchFamily="18" charset="0"/>
              </a:rPr>
              <a:t>	</a:t>
            </a:r>
            <a:r>
              <a:rPr lang="fi-FI" dirty="0" err="1" smtClean="0">
                <a:latin typeface="Book Antiqua" panose="02040602050305030304" pitchFamily="18" charset="0"/>
              </a:rPr>
              <a:t>Structural</a:t>
            </a:r>
            <a:r>
              <a:rPr lang="fi-FI" dirty="0" smtClean="0">
                <a:latin typeface="Book Antiqua" panose="02040602050305030304" pitchFamily="18" charset="0"/>
              </a:rPr>
              <a:t> </a:t>
            </a:r>
            <a:r>
              <a:rPr lang="fi-FI" dirty="0" err="1" smtClean="0">
                <a:latin typeface="Book Antiqua" panose="02040602050305030304" pitchFamily="18" charset="0"/>
              </a:rPr>
              <a:t>solidarity</a:t>
            </a:r>
            <a:r>
              <a:rPr lang="fi-FI" dirty="0" smtClean="0">
                <a:latin typeface="Book Antiqua" panose="02040602050305030304" pitchFamily="18" charset="0"/>
              </a:rPr>
              <a:t>, </a:t>
            </a:r>
            <a:r>
              <a:rPr lang="fi-FI" dirty="0" err="1" smtClean="0">
                <a:latin typeface="Book Antiqua" panose="02040602050305030304" pitchFamily="18" charset="0"/>
              </a:rPr>
              <a:t>opportunity</a:t>
            </a:r>
            <a:r>
              <a:rPr lang="fi-FI" dirty="0" smtClean="0">
                <a:latin typeface="Book Antiqua" panose="02040602050305030304" pitchFamily="18" charset="0"/>
              </a:rPr>
              <a:t> </a:t>
            </a:r>
            <a:r>
              <a:rPr lang="fi-FI" dirty="0" err="1" smtClean="0">
                <a:latin typeface="Book Antiqua" panose="02040602050305030304" pitchFamily="18" charset="0"/>
              </a:rPr>
              <a:t>structure</a:t>
            </a:r>
            <a:endParaRPr lang="fi-FI"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821110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274638"/>
            <a:ext cx="8229600" cy="6388948"/>
          </a:xfrm>
        </p:spPr>
        <p:txBody>
          <a:bodyPr>
            <a:normAutofit fontScale="55000" lnSpcReduction="20000"/>
          </a:bodyPr>
          <a:lstStyle/>
          <a:p>
            <a:pPr marL="0" indent="0">
              <a:lnSpc>
                <a:spcPct val="120000"/>
              </a:lnSpc>
              <a:spcBef>
                <a:spcPts val="0"/>
              </a:spcBef>
              <a:buNone/>
            </a:pPr>
            <a:endParaRPr lang="en-US" dirty="0" smtClean="0">
              <a:latin typeface="Book Antiqua"/>
              <a:cs typeface="Book Antiqua"/>
            </a:endParaRPr>
          </a:p>
          <a:p>
            <a:pPr marL="0" indent="0">
              <a:lnSpc>
                <a:spcPct val="120000"/>
              </a:lnSpc>
              <a:spcBef>
                <a:spcPts val="0"/>
              </a:spcBef>
              <a:buNone/>
            </a:pPr>
            <a:r>
              <a:rPr lang="fi-FI" sz="3800" dirty="0" smtClean="0">
                <a:latin typeface="Book Antiqua"/>
                <a:cs typeface="Book Antiqua"/>
              </a:rPr>
              <a:t>Päijät-Hämeen hyvinvointibarometri</a:t>
            </a:r>
          </a:p>
          <a:p>
            <a:pPr marL="0" indent="0">
              <a:lnSpc>
                <a:spcPct val="120000"/>
              </a:lnSpc>
              <a:spcBef>
                <a:spcPts val="0"/>
              </a:spcBef>
              <a:buNone/>
            </a:pPr>
            <a:endParaRPr lang="fi-FI" i="1" dirty="0">
              <a:latin typeface="Book Antiqua"/>
              <a:cs typeface="Book Antiqua"/>
            </a:endParaRPr>
          </a:p>
          <a:p>
            <a:pPr marL="0" indent="0">
              <a:lnSpc>
                <a:spcPct val="120000"/>
              </a:lnSpc>
              <a:spcBef>
                <a:spcPts val="0"/>
              </a:spcBef>
              <a:buNone/>
            </a:pPr>
            <a:r>
              <a:rPr lang="fi-FI" dirty="0">
                <a:latin typeface="Book Antiqua"/>
                <a:cs typeface="Book Antiqua"/>
              </a:rPr>
              <a:t>J</a:t>
            </a:r>
            <a:r>
              <a:rPr lang="fi-FI" dirty="0" smtClean="0">
                <a:latin typeface="Book Antiqua"/>
                <a:cs typeface="Book Antiqua"/>
              </a:rPr>
              <a:t>oka viides aikuisikäinen auttoi tai hoiti säännöllisesti jotakin iäkästä, sairasta tai vammaista henkilöä; heistä yli puolet päivittäin tai useita kertoja viikossa. </a:t>
            </a:r>
          </a:p>
          <a:p>
            <a:pPr marL="0" indent="0">
              <a:lnSpc>
                <a:spcPct val="120000"/>
              </a:lnSpc>
              <a:spcBef>
                <a:spcPts val="0"/>
              </a:spcBef>
              <a:buNone/>
            </a:pPr>
            <a:endParaRPr lang="fi-FI" dirty="0">
              <a:latin typeface="Book Antiqua"/>
              <a:cs typeface="Book Antiqua"/>
            </a:endParaRPr>
          </a:p>
          <a:p>
            <a:pPr marL="0" indent="0">
              <a:lnSpc>
                <a:spcPct val="120000"/>
              </a:lnSpc>
              <a:spcBef>
                <a:spcPts val="0"/>
              </a:spcBef>
              <a:buNone/>
            </a:pPr>
            <a:r>
              <a:rPr lang="fi-FI" dirty="0" smtClean="0">
                <a:latin typeface="Book Antiqua"/>
                <a:cs typeface="Book Antiqua"/>
              </a:rPr>
              <a:t>Autettavat olivat useimmin omia vanhempia. </a:t>
            </a:r>
          </a:p>
          <a:p>
            <a:pPr marL="0" indent="0">
              <a:lnSpc>
                <a:spcPct val="120000"/>
              </a:lnSpc>
              <a:spcBef>
                <a:spcPts val="0"/>
              </a:spcBef>
              <a:buNone/>
            </a:pPr>
            <a:endParaRPr lang="fi-FI" dirty="0">
              <a:latin typeface="Book Antiqua"/>
              <a:cs typeface="Book Antiqua"/>
            </a:endParaRPr>
          </a:p>
          <a:p>
            <a:pPr marL="0" indent="0">
              <a:lnSpc>
                <a:spcPct val="120000"/>
              </a:lnSpc>
              <a:spcBef>
                <a:spcPts val="0"/>
              </a:spcBef>
              <a:buNone/>
            </a:pPr>
            <a:r>
              <a:rPr lang="fi-FI" dirty="0" smtClean="0">
                <a:latin typeface="Book Antiqua"/>
                <a:cs typeface="Book Antiqua"/>
              </a:rPr>
              <a:t>Runsas kolmasosa katsoi, että apua olisi mahdollista tarvittaessa lisätäkin, mutta tämä tuntui sitä mahdottomammalta, mitä iäkkäämpi auttaja itse oli ja mitä intensiivisempää ja sitovampaa apua annettiin. </a:t>
            </a:r>
            <a:endParaRPr lang="fi-FI" dirty="0">
              <a:latin typeface="Book Antiqua"/>
              <a:cs typeface="Book Antiqua"/>
            </a:endParaRPr>
          </a:p>
          <a:p>
            <a:pPr marL="0" indent="0">
              <a:lnSpc>
                <a:spcPct val="120000"/>
              </a:lnSpc>
              <a:spcBef>
                <a:spcPts val="0"/>
              </a:spcBef>
              <a:buNone/>
            </a:pPr>
            <a:endParaRPr lang="fi-FI" dirty="0" smtClean="0">
              <a:latin typeface="Book Antiqua"/>
              <a:cs typeface="Book Antiqua"/>
            </a:endParaRPr>
          </a:p>
          <a:p>
            <a:pPr marL="0" indent="0">
              <a:lnSpc>
                <a:spcPct val="120000"/>
              </a:lnSpc>
              <a:spcBef>
                <a:spcPts val="0"/>
              </a:spcBef>
              <a:buNone/>
            </a:pPr>
            <a:r>
              <a:rPr lang="fi-FI" dirty="0" smtClean="0">
                <a:latin typeface="Book Antiqua"/>
                <a:cs typeface="Book Antiqua"/>
              </a:rPr>
              <a:t>Myös niiltä vastaajilta, jotka eivät antaneet säännöllistä apua, kysyttiin, olisivatko he valmiita ottamaan vastuuta jonkun lähipiirissään olevan huolehtimisesta. </a:t>
            </a:r>
          </a:p>
          <a:p>
            <a:pPr marL="0" indent="0">
              <a:lnSpc>
                <a:spcPct val="120000"/>
              </a:lnSpc>
              <a:spcBef>
                <a:spcPts val="0"/>
              </a:spcBef>
              <a:buNone/>
            </a:pPr>
            <a:endParaRPr lang="fi-FI" dirty="0">
              <a:latin typeface="Book Antiqua"/>
              <a:cs typeface="Book Antiqua"/>
            </a:endParaRPr>
          </a:p>
          <a:p>
            <a:pPr marL="0" indent="0">
              <a:lnSpc>
                <a:spcPct val="120000"/>
              </a:lnSpc>
              <a:spcBef>
                <a:spcPts val="0"/>
              </a:spcBef>
              <a:buNone/>
            </a:pPr>
            <a:r>
              <a:rPr lang="fi-FI" dirty="0">
                <a:latin typeface="Book Antiqua"/>
                <a:cs typeface="Book Antiqua"/>
              </a:rPr>
              <a:t>A</a:t>
            </a:r>
            <a:r>
              <a:rPr lang="fi-FI" dirty="0" smtClean="0">
                <a:latin typeface="Book Antiqua"/>
                <a:cs typeface="Book Antiqua"/>
              </a:rPr>
              <a:t>senteellisia valmiuksia avun tarpeessa olevien läheisten auttamiseen on, mutta mitään valtavia käyttämättöminä uinuvia hoivareservejä ei perheissä sittenkään ole.</a:t>
            </a:r>
          </a:p>
          <a:p>
            <a:pPr marL="0" indent="0">
              <a:lnSpc>
                <a:spcPct val="120000"/>
              </a:lnSpc>
              <a:spcBef>
                <a:spcPts val="0"/>
              </a:spcBef>
              <a:buNone/>
            </a:pPr>
            <a:endParaRPr lang="fi-FI" dirty="0">
              <a:latin typeface="Book Antiqua"/>
              <a:cs typeface="Book Antiqua"/>
            </a:endParaRPr>
          </a:p>
          <a:p>
            <a:pPr marL="0" indent="0">
              <a:lnSpc>
                <a:spcPct val="120000"/>
              </a:lnSpc>
              <a:spcBef>
                <a:spcPts val="0"/>
              </a:spcBef>
              <a:buNone/>
            </a:pPr>
            <a:r>
              <a:rPr lang="fi-FI" dirty="0" smtClean="0">
                <a:latin typeface="Book Antiqua"/>
                <a:cs typeface="Book Antiqua"/>
              </a:rPr>
              <a:t>(</a:t>
            </a:r>
            <a:r>
              <a:rPr lang="fi-FI" dirty="0" err="1" smtClean="0">
                <a:latin typeface="Book Antiqua"/>
                <a:cs typeface="Book Antiqua"/>
              </a:rPr>
              <a:t>Haapola</a:t>
            </a:r>
            <a:r>
              <a:rPr lang="fi-FI" dirty="0" smtClean="0">
                <a:latin typeface="Book Antiqua"/>
                <a:cs typeface="Book Antiqua"/>
              </a:rPr>
              <a:t> &amp; Karisto &amp; </a:t>
            </a:r>
            <a:r>
              <a:rPr lang="fi-FI" dirty="0" err="1" smtClean="0">
                <a:latin typeface="Book Antiqua"/>
                <a:cs typeface="Book Antiqua"/>
              </a:rPr>
              <a:t>Kuusinen-James</a:t>
            </a:r>
            <a:r>
              <a:rPr lang="fi-FI" dirty="0" smtClean="0">
                <a:latin typeface="Book Antiqua"/>
                <a:cs typeface="Book Antiqua"/>
              </a:rPr>
              <a:t> 2009)</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3940174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892"/>
          </a:xfrm>
        </p:spPr>
        <p:txBody>
          <a:bodyPr>
            <a:normAutofit fontScale="90000"/>
          </a:bodyPr>
          <a:lstStyle/>
          <a:p>
            <a:endParaRPr lang="en-US" dirty="0"/>
          </a:p>
        </p:txBody>
      </p:sp>
      <p:sp>
        <p:nvSpPr>
          <p:cNvPr id="3" name="Content Placeholder 2"/>
          <p:cNvSpPr>
            <a:spLocks noGrp="1"/>
          </p:cNvSpPr>
          <p:nvPr>
            <p:ph idx="1"/>
          </p:nvPr>
        </p:nvSpPr>
        <p:spPr>
          <a:xfrm>
            <a:off x="457200" y="274638"/>
            <a:ext cx="8229600" cy="6260528"/>
          </a:xfrm>
        </p:spPr>
        <p:txBody>
          <a:bodyPr>
            <a:normAutofit/>
          </a:bodyPr>
          <a:lstStyle/>
          <a:p>
            <a:pPr marL="0" indent="0">
              <a:buNone/>
            </a:pPr>
            <a:endParaRPr lang="fi-FI" dirty="0" smtClean="0">
              <a:latin typeface="Book Antiqua"/>
              <a:cs typeface="Book Antiqua"/>
            </a:endParaRPr>
          </a:p>
          <a:p>
            <a:pPr marL="0" indent="0">
              <a:buNone/>
            </a:pPr>
            <a:endParaRPr lang="fi-FI" dirty="0">
              <a:latin typeface="Book Antiqua"/>
              <a:cs typeface="Book Antiqua"/>
            </a:endParaRPr>
          </a:p>
          <a:p>
            <a:pPr marL="0" indent="0">
              <a:buNone/>
            </a:pPr>
            <a:r>
              <a:rPr lang="fi-FI" dirty="0" smtClean="0">
                <a:latin typeface="Book Antiqua"/>
                <a:cs typeface="Book Antiqua"/>
              </a:rPr>
              <a:t>Valtavia käyttämättömiä hoivareservejä ei perheissä kuitenkaan ole niin kuin ”implisiittistä </a:t>
            </a:r>
            <a:r>
              <a:rPr lang="fi-FI" dirty="0" err="1" smtClean="0">
                <a:latin typeface="Book Antiqua"/>
                <a:cs typeface="Book Antiqua"/>
              </a:rPr>
              <a:t>familismia</a:t>
            </a:r>
            <a:r>
              <a:rPr lang="fi-FI" dirty="0" smtClean="0">
                <a:latin typeface="Book Antiqua"/>
                <a:cs typeface="Book Antiqua"/>
              </a:rPr>
              <a:t>” henkivässä nykykeskustelussa oletetaan. </a:t>
            </a:r>
          </a:p>
          <a:p>
            <a:pPr marL="0" indent="0">
              <a:buNone/>
            </a:pPr>
            <a:endParaRPr lang="fi-FI" dirty="0">
              <a:latin typeface="Book Antiqua"/>
              <a:cs typeface="Book Antiqua"/>
            </a:endParaRPr>
          </a:p>
          <a:p>
            <a:pPr marL="0" indent="0">
              <a:buNone/>
            </a:pPr>
            <a:r>
              <a:rPr lang="fi-FI" dirty="0">
                <a:latin typeface="Book Antiqua"/>
                <a:cs typeface="Book Antiqua"/>
              </a:rPr>
              <a:t>K</a:t>
            </a:r>
            <a:r>
              <a:rPr lang="fi-FI" dirty="0" smtClean="0">
                <a:latin typeface="Book Antiqua"/>
                <a:cs typeface="Book Antiqua"/>
              </a:rPr>
              <a:t>aikilla ei ole lapsia, eivätkä perheet nykyisinkään ole </a:t>
            </a:r>
            <a:r>
              <a:rPr lang="fi-FI" dirty="0" err="1" smtClean="0">
                <a:latin typeface="Book Antiqua"/>
                <a:cs typeface="Book Antiqua"/>
              </a:rPr>
              <a:t>toimetonna</a:t>
            </a:r>
            <a:r>
              <a:rPr lang="fi-FI" dirty="0" smtClean="0">
                <a:latin typeface="Book Antiqua"/>
                <a:cs typeface="Book Antiqua"/>
              </a:rPr>
              <a:t>. </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3557313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pPr marL="0" indent="0">
              <a:buNone/>
            </a:pPr>
            <a:r>
              <a:rPr lang="en-US" dirty="0" smtClean="0">
                <a:latin typeface="Book Antiqua"/>
                <a:cs typeface="Book Antiqua"/>
              </a:rPr>
              <a:t>13 %:</a:t>
            </a:r>
            <a:r>
              <a:rPr lang="en-US" dirty="0" err="1" smtClean="0">
                <a:latin typeface="Book Antiqua"/>
                <a:cs typeface="Book Antiqua"/>
              </a:rPr>
              <a:t>lla</a:t>
            </a:r>
            <a:r>
              <a:rPr lang="en-US" dirty="0" smtClean="0">
                <a:latin typeface="Book Antiqua"/>
                <a:cs typeface="Book Antiqua"/>
              </a:rPr>
              <a:t> </a:t>
            </a:r>
            <a:r>
              <a:rPr lang="en-US" dirty="0" err="1" smtClean="0">
                <a:latin typeface="Book Antiqua"/>
                <a:cs typeface="Book Antiqua"/>
              </a:rPr>
              <a:t>suuriin</a:t>
            </a:r>
            <a:r>
              <a:rPr lang="en-US" dirty="0" smtClean="0">
                <a:latin typeface="Book Antiqua"/>
                <a:cs typeface="Book Antiqua"/>
              </a:rPr>
              <a:t> </a:t>
            </a:r>
            <a:r>
              <a:rPr lang="en-US" dirty="0" err="1" smtClean="0">
                <a:latin typeface="Book Antiqua"/>
                <a:cs typeface="Book Antiqua"/>
              </a:rPr>
              <a:t>ikäluokkiin</a:t>
            </a:r>
            <a:r>
              <a:rPr lang="en-US" dirty="0" smtClean="0">
                <a:latin typeface="Book Antiqua"/>
                <a:cs typeface="Book Antiqua"/>
              </a:rPr>
              <a:t> </a:t>
            </a:r>
            <a:r>
              <a:rPr lang="en-US" dirty="0" err="1" smtClean="0">
                <a:latin typeface="Book Antiqua"/>
                <a:cs typeface="Book Antiqua"/>
              </a:rPr>
              <a:t>kuuluvista</a:t>
            </a:r>
            <a:r>
              <a:rPr lang="en-US" dirty="0" smtClean="0">
                <a:latin typeface="Book Antiqua"/>
                <a:cs typeface="Book Antiqua"/>
              </a:rPr>
              <a:t> (</a:t>
            </a:r>
            <a:r>
              <a:rPr lang="en-US" dirty="0" err="1" smtClean="0">
                <a:latin typeface="Book Antiqua"/>
                <a:cs typeface="Book Antiqua"/>
              </a:rPr>
              <a:t>tutkittaessa</a:t>
            </a:r>
            <a:r>
              <a:rPr lang="en-US" dirty="0" smtClean="0">
                <a:latin typeface="Book Antiqua"/>
                <a:cs typeface="Book Antiqua"/>
              </a:rPr>
              <a:t> 52–56 -</a:t>
            </a:r>
            <a:r>
              <a:rPr lang="en-US" dirty="0" err="1" smtClean="0">
                <a:latin typeface="Book Antiqua"/>
                <a:cs typeface="Book Antiqua"/>
              </a:rPr>
              <a:t>vuotiaista</a:t>
            </a:r>
            <a:r>
              <a:rPr lang="en-US" dirty="0" smtClean="0">
                <a:latin typeface="Book Antiqua"/>
                <a:cs typeface="Book Antiqua"/>
              </a:rPr>
              <a:t>) </a:t>
            </a:r>
            <a:r>
              <a:rPr lang="en-US" dirty="0" err="1" smtClean="0">
                <a:latin typeface="Book Antiqua"/>
                <a:cs typeface="Book Antiqua"/>
              </a:rPr>
              <a:t>oli</a:t>
            </a:r>
            <a:r>
              <a:rPr lang="en-US" dirty="0" smtClean="0">
                <a:latin typeface="Book Antiqua"/>
                <a:cs typeface="Book Antiqua"/>
              </a:rPr>
              <a:t> </a:t>
            </a:r>
            <a:r>
              <a:rPr lang="en-US" dirty="0" err="1" smtClean="0">
                <a:latin typeface="Book Antiqua"/>
                <a:cs typeface="Book Antiqua"/>
              </a:rPr>
              <a:t>hoivavelvoite</a:t>
            </a:r>
            <a:r>
              <a:rPr lang="en-US" dirty="0" smtClean="0">
                <a:latin typeface="Book Antiqua"/>
                <a:cs typeface="Book Antiqua"/>
              </a:rPr>
              <a:t> </a:t>
            </a:r>
            <a:r>
              <a:rPr lang="en-US" dirty="0" err="1" smtClean="0">
                <a:latin typeface="Book Antiqua"/>
                <a:cs typeface="Book Antiqua"/>
              </a:rPr>
              <a:t>sekä</a:t>
            </a:r>
            <a:r>
              <a:rPr lang="en-US" dirty="0" smtClean="0">
                <a:latin typeface="Book Antiqua"/>
                <a:cs typeface="Book Antiqua"/>
              </a:rPr>
              <a:t> </a:t>
            </a:r>
            <a:r>
              <a:rPr lang="en-US" dirty="0" err="1" smtClean="0">
                <a:latin typeface="Book Antiqua"/>
                <a:cs typeface="Book Antiqua"/>
              </a:rPr>
              <a:t>edeltävään</a:t>
            </a:r>
            <a:r>
              <a:rPr lang="en-US" dirty="0" smtClean="0">
                <a:latin typeface="Book Antiqua"/>
                <a:cs typeface="Book Antiqua"/>
              </a:rPr>
              <a:t> </a:t>
            </a:r>
            <a:r>
              <a:rPr lang="en-US" dirty="0" err="1" smtClean="0">
                <a:latin typeface="Book Antiqua"/>
                <a:cs typeface="Book Antiqua"/>
              </a:rPr>
              <a:t>että</a:t>
            </a:r>
            <a:r>
              <a:rPr lang="en-US" dirty="0" smtClean="0">
                <a:latin typeface="Book Antiqua"/>
                <a:cs typeface="Book Antiqua"/>
              </a:rPr>
              <a:t> </a:t>
            </a:r>
            <a:r>
              <a:rPr lang="en-US" dirty="0" err="1" smtClean="0">
                <a:latin typeface="Book Antiqua"/>
                <a:cs typeface="Book Antiqua"/>
              </a:rPr>
              <a:t>seuraavaan</a:t>
            </a:r>
            <a:r>
              <a:rPr lang="en-US" dirty="0" smtClean="0">
                <a:latin typeface="Book Antiqua"/>
                <a:cs typeface="Book Antiqua"/>
              </a:rPr>
              <a:t> </a:t>
            </a:r>
            <a:r>
              <a:rPr lang="en-US" dirty="0" err="1" smtClean="0">
                <a:latin typeface="Book Antiqua"/>
                <a:cs typeface="Book Antiqua"/>
              </a:rPr>
              <a:t>sukupolveen</a:t>
            </a:r>
            <a:r>
              <a:rPr lang="en-US" dirty="0" smtClean="0">
                <a:latin typeface="Book Antiqua"/>
                <a:cs typeface="Book Antiqua"/>
              </a:rPr>
              <a:t>. </a:t>
            </a:r>
            <a:endParaRPr lang="en-US" dirty="0">
              <a:latin typeface="Book Antiqua"/>
              <a:cs typeface="Book Antiqua"/>
            </a:endParaRPr>
          </a:p>
        </p:txBody>
      </p:sp>
      <p:pic>
        <p:nvPicPr>
          <p:cNvPr id="5" name="Content Placeholder 4" descr="unikkolinna.bmp"/>
          <p:cNvPicPr>
            <a:picLocks noGrp="1" noChangeAspect="1"/>
          </p:cNvPicPr>
          <p:nvPr>
            <p:ph sz="half" idx="1"/>
          </p:nvPr>
        </p:nvPicPr>
        <p:blipFill>
          <a:blip r:embed="rId2">
            <a:extLst>
              <a:ext uri="{28A0092B-C50C-407E-A947-70E740481C1C}">
                <a14:useLocalDpi xmlns:a14="http://schemas.microsoft.com/office/drawing/2010/main" val="0"/>
              </a:ext>
            </a:extLst>
          </a:blip>
          <a:srcRect t="4627" b="4627"/>
          <a:stretch>
            <a:fillRect/>
          </a:stretch>
        </p:blipFill>
        <p:spPr>
          <a:prstGeom prst="rect">
            <a:avLst/>
          </a:prstGeom>
        </p:spPr>
      </p:pic>
      <p:sp>
        <p:nvSpPr>
          <p:cNvPr id="3" name="Footer Placeholder 2"/>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2181519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3455"/>
          </a:xfrm>
        </p:spPr>
        <p:txBody>
          <a:bodyPr>
            <a:normAutofit fontScale="90000"/>
          </a:bodyPr>
          <a:lstStyle/>
          <a:p>
            <a:endParaRPr lang="en-US" dirty="0"/>
          </a:p>
        </p:txBody>
      </p:sp>
      <p:sp>
        <p:nvSpPr>
          <p:cNvPr id="3" name="Content Placeholder 2"/>
          <p:cNvSpPr>
            <a:spLocks noGrp="1"/>
          </p:cNvSpPr>
          <p:nvPr>
            <p:ph idx="1"/>
          </p:nvPr>
        </p:nvSpPr>
        <p:spPr>
          <a:xfrm>
            <a:off x="457200" y="538094"/>
            <a:ext cx="8229600" cy="5588070"/>
          </a:xfrm>
        </p:spPr>
        <p:txBody>
          <a:bodyPr>
            <a:normAutofit lnSpcReduction="10000"/>
          </a:bodyPr>
          <a:lstStyle/>
          <a:p>
            <a:pPr marL="0" indent="0">
              <a:spcBef>
                <a:spcPts val="0"/>
              </a:spcBef>
              <a:buNone/>
            </a:pPr>
            <a:r>
              <a:rPr lang="en-US" dirty="0" err="1" smtClean="0">
                <a:latin typeface="Book Antiqua"/>
                <a:cs typeface="Book Antiqua"/>
              </a:rPr>
              <a:t>Sukupolvien</a:t>
            </a:r>
            <a:r>
              <a:rPr lang="en-US" dirty="0" smtClean="0">
                <a:latin typeface="Book Antiqua"/>
                <a:cs typeface="Book Antiqua"/>
              </a:rPr>
              <a:t> </a:t>
            </a:r>
            <a:r>
              <a:rPr lang="en-US" dirty="0" err="1" smtClean="0">
                <a:latin typeface="Book Antiqua"/>
                <a:cs typeface="Book Antiqua"/>
              </a:rPr>
              <a:t>yhteys</a:t>
            </a:r>
            <a:r>
              <a:rPr lang="en-US" dirty="0" smtClean="0">
                <a:latin typeface="Book Antiqua"/>
                <a:cs typeface="Book Antiqua"/>
              </a:rPr>
              <a:t> </a:t>
            </a:r>
            <a:r>
              <a:rPr lang="en-US" dirty="0" err="1" smtClean="0">
                <a:latin typeface="Book Antiqua"/>
                <a:cs typeface="Book Antiqua"/>
              </a:rPr>
              <a:t>tarkoittaa</a:t>
            </a:r>
            <a:r>
              <a:rPr lang="en-US" dirty="0" smtClean="0">
                <a:latin typeface="Book Antiqua"/>
                <a:cs typeface="Book Antiqua"/>
              </a:rPr>
              <a:t> </a:t>
            </a:r>
            <a:r>
              <a:rPr lang="en-US" dirty="0" err="1" smtClean="0">
                <a:latin typeface="Book Antiqua"/>
                <a:cs typeface="Book Antiqua"/>
              </a:rPr>
              <a:t>paitsi</a:t>
            </a:r>
            <a:r>
              <a:rPr lang="en-US" dirty="0" smtClean="0">
                <a:latin typeface="Book Antiqua"/>
                <a:cs typeface="Book Antiqua"/>
              </a:rPr>
              <a:t> </a:t>
            </a:r>
            <a:r>
              <a:rPr lang="en-US" dirty="0" err="1" smtClean="0">
                <a:latin typeface="Book Antiqua"/>
                <a:cs typeface="Book Antiqua"/>
              </a:rPr>
              <a:t>hoivaa</a:t>
            </a:r>
            <a:r>
              <a:rPr lang="en-US" dirty="0" smtClean="0">
                <a:latin typeface="Book Antiqua"/>
                <a:cs typeface="Book Antiqua"/>
              </a:rPr>
              <a:t>, </a:t>
            </a:r>
            <a:r>
              <a:rPr lang="en-US" dirty="0" err="1" smtClean="0">
                <a:latin typeface="Book Antiqua"/>
                <a:cs typeface="Book Antiqua"/>
              </a:rPr>
              <a:t>avunantoa</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taloudellista</a:t>
            </a:r>
            <a:r>
              <a:rPr lang="en-US" dirty="0" smtClean="0">
                <a:latin typeface="Book Antiqua"/>
                <a:cs typeface="Book Antiqua"/>
              </a:rPr>
              <a:t> </a:t>
            </a:r>
            <a:r>
              <a:rPr lang="en-US" dirty="0" err="1" smtClean="0">
                <a:latin typeface="Book Antiqua"/>
                <a:cs typeface="Book Antiqua"/>
              </a:rPr>
              <a:t>tukea</a:t>
            </a:r>
            <a:r>
              <a:rPr lang="en-US" dirty="0" smtClean="0">
                <a:latin typeface="Book Antiqua"/>
                <a:cs typeface="Book Antiqua"/>
              </a:rPr>
              <a:t> </a:t>
            </a:r>
            <a:r>
              <a:rPr lang="en-US" dirty="0" err="1" smtClean="0">
                <a:latin typeface="Book Antiqua"/>
                <a:cs typeface="Book Antiqua"/>
              </a:rPr>
              <a:t>myäs</a:t>
            </a:r>
            <a:r>
              <a:rPr lang="en-US" dirty="0" smtClean="0">
                <a:latin typeface="Book Antiqua"/>
                <a:cs typeface="Book Antiqua"/>
              </a:rPr>
              <a:t> </a:t>
            </a:r>
            <a:r>
              <a:rPr lang="en-US" dirty="0" err="1" smtClean="0">
                <a:latin typeface="Book Antiqua"/>
                <a:cs typeface="Book Antiqua"/>
              </a:rPr>
              <a:t>sosiaalista</a:t>
            </a:r>
            <a:r>
              <a:rPr lang="en-US" dirty="0" smtClean="0">
                <a:latin typeface="Book Antiqua"/>
                <a:cs typeface="Book Antiqua"/>
              </a:rPr>
              <a:t> </a:t>
            </a:r>
            <a:r>
              <a:rPr lang="en-US" dirty="0" err="1" smtClean="0">
                <a:latin typeface="Book Antiqua"/>
                <a:cs typeface="Book Antiqua"/>
              </a:rPr>
              <a:t>kanssakäymistä</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sen</a:t>
            </a:r>
            <a:r>
              <a:rPr lang="en-US" dirty="0" smtClean="0">
                <a:latin typeface="Book Antiqua"/>
                <a:cs typeface="Book Antiqua"/>
              </a:rPr>
              <a:t> </a:t>
            </a:r>
            <a:r>
              <a:rPr lang="en-US" dirty="0" err="1" smtClean="0">
                <a:latin typeface="Book Antiqua"/>
                <a:cs typeface="Book Antiqua"/>
              </a:rPr>
              <a:t>tuottamaa</a:t>
            </a:r>
            <a:r>
              <a:rPr lang="en-US" dirty="0" smtClean="0">
                <a:latin typeface="Book Antiqua"/>
                <a:cs typeface="Book Antiqua"/>
              </a:rPr>
              <a:t> </a:t>
            </a:r>
            <a:r>
              <a:rPr lang="en-US" dirty="0" err="1" smtClean="0">
                <a:latin typeface="Book Antiqua"/>
                <a:cs typeface="Book Antiqua"/>
              </a:rPr>
              <a:t>emotionaalista</a:t>
            </a:r>
            <a:r>
              <a:rPr lang="en-US" dirty="0" smtClean="0">
                <a:latin typeface="Book Antiqua"/>
                <a:cs typeface="Book Antiqua"/>
              </a:rPr>
              <a:t> </a:t>
            </a:r>
            <a:r>
              <a:rPr lang="en-US" dirty="0" err="1" smtClean="0">
                <a:latin typeface="Book Antiqua"/>
                <a:cs typeface="Book Antiqua"/>
              </a:rPr>
              <a:t>yhteyttä</a:t>
            </a:r>
            <a:r>
              <a:rPr lang="en-US" dirty="0" smtClean="0">
                <a:latin typeface="Book Antiqua"/>
                <a:cs typeface="Book Antiqua"/>
              </a:rPr>
              <a:t>.</a:t>
            </a:r>
          </a:p>
          <a:p>
            <a:pPr marL="0" indent="0">
              <a:spcBef>
                <a:spcPts val="0"/>
              </a:spcBef>
              <a:buNone/>
            </a:pPr>
            <a:endParaRPr lang="en-US" dirty="0">
              <a:latin typeface="Book Antiqua"/>
              <a:cs typeface="Book Antiqua"/>
            </a:endParaRPr>
          </a:p>
          <a:p>
            <a:pPr marL="0" indent="0">
              <a:spcBef>
                <a:spcPts val="0"/>
              </a:spcBef>
              <a:buNone/>
            </a:pPr>
            <a:r>
              <a:rPr lang="en-US" dirty="0" err="1" smtClean="0">
                <a:latin typeface="Book Antiqua"/>
                <a:cs typeface="Book Antiqua"/>
              </a:rPr>
              <a:t>Odotusten</a:t>
            </a:r>
            <a:r>
              <a:rPr lang="en-US" dirty="0" smtClean="0">
                <a:latin typeface="Book Antiqua"/>
                <a:cs typeface="Book Antiqua"/>
              </a:rPr>
              <a:t> </a:t>
            </a:r>
            <a:r>
              <a:rPr lang="en-US" dirty="0" err="1" smtClean="0">
                <a:latin typeface="Book Antiqua"/>
                <a:cs typeface="Book Antiqua"/>
              </a:rPr>
              <a:t>epäsymmetria</a:t>
            </a:r>
            <a:r>
              <a:rPr lang="en-US" dirty="0" smtClean="0">
                <a:latin typeface="Book Antiqua"/>
                <a:cs typeface="Book Antiqua"/>
              </a:rPr>
              <a:t>: </a:t>
            </a:r>
            <a:r>
              <a:rPr lang="en-US" dirty="0" err="1" smtClean="0">
                <a:latin typeface="Book Antiqua"/>
                <a:cs typeface="Book Antiqua"/>
              </a:rPr>
              <a:t>vanhempi</a:t>
            </a:r>
            <a:r>
              <a:rPr lang="en-US" dirty="0" smtClean="0">
                <a:latin typeface="Book Antiqua"/>
                <a:cs typeface="Book Antiqua"/>
              </a:rPr>
              <a:t> </a:t>
            </a:r>
            <a:r>
              <a:rPr lang="en-US" dirty="0" err="1" smtClean="0">
                <a:latin typeface="Book Antiqua"/>
                <a:cs typeface="Book Antiqua"/>
              </a:rPr>
              <a:t>sukupolvi</a:t>
            </a:r>
            <a:r>
              <a:rPr lang="en-US" dirty="0" smtClean="0">
                <a:latin typeface="Book Antiqua"/>
                <a:cs typeface="Book Antiqua"/>
              </a:rPr>
              <a:t> </a:t>
            </a:r>
            <a:r>
              <a:rPr lang="en-US" dirty="0" err="1" smtClean="0">
                <a:latin typeface="Book Antiqua"/>
                <a:cs typeface="Book Antiqua"/>
              </a:rPr>
              <a:t>haluaa</a:t>
            </a:r>
            <a:r>
              <a:rPr lang="en-US" dirty="0" smtClean="0">
                <a:latin typeface="Book Antiqua"/>
                <a:cs typeface="Book Antiqua"/>
              </a:rPr>
              <a:t> </a:t>
            </a:r>
            <a:r>
              <a:rPr lang="en-US" dirty="0" err="1" smtClean="0">
                <a:latin typeface="Book Antiqua"/>
                <a:cs typeface="Book Antiqua"/>
              </a:rPr>
              <a:t>yhteydenpitoa</a:t>
            </a:r>
            <a:r>
              <a:rPr lang="en-US" dirty="0" smtClean="0">
                <a:latin typeface="Book Antiqua"/>
                <a:cs typeface="Book Antiqua"/>
              </a:rPr>
              <a:t> </a:t>
            </a:r>
            <a:r>
              <a:rPr lang="en-US" dirty="0" err="1" smtClean="0">
                <a:latin typeface="Book Antiqua"/>
                <a:cs typeface="Book Antiqua"/>
              </a:rPr>
              <a:t>enemmän</a:t>
            </a:r>
            <a:r>
              <a:rPr lang="en-US" dirty="0" smtClean="0">
                <a:latin typeface="Book Antiqua"/>
                <a:cs typeface="Book Antiqua"/>
              </a:rPr>
              <a:t> </a:t>
            </a:r>
            <a:r>
              <a:rPr lang="en-US" dirty="0" err="1" smtClean="0">
                <a:latin typeface="Book Antiqua"/>
                <a:cs typeface="Book Antiqua"/>
              </a:rPr>
              <a:t>kuin</a:t>
            </a:r>
            <a:r>
              <a:rPr lang="en-US" dirty="0" smtClean="0">
                <a:latin typeface="Book Antiqua"/>
                <a:cs typeface="Book Antiqua"/>
              </a:rPr>
              <a:t> </a:t>
            </a:r>
            <a:r>
              <a:rPr lang="en-US" dirty="0" err="1" smtClean="0">
                <a:latin typeface="Book Antiqua"/>
                <a:cs typeface="Book Antiqua"/>
              </a:rPr>
              <a:t>saa</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enemmän</a:t>
            </a:r>
            <a:r>
              <a:rPr lang="en-US" dirty="0" smtClean="0">
                <a:latin typeface="Book Antiqua"/>
                <a:cs typeface="Book Antiqua"/>
              </a:rPr>
              <a:t> </a:t>
            </a:r>
            <a:r>
              <a:rPr lang="en-US" dirty="0" err="1" smtClean="0">
                <a:latin typeface="Book Antiqua"/>
                <a:cs typeface="Book Antiqua"/>
              </a:rPr>
              <a:t>kuin</a:t>
            </a:r>
            <a:r>
              <a:rPr lang="en-US" dirty="0" smtClean="0">
                <a:latin typeface="Book Antiqua"/>
                <a:cs typeface="Book Antiqua"/>
              </a:rPr>
              <a:t> </a:t>
            </a:r>
            <a:r>
              <a:rPr lang="en-US" dirty="0" err="1" smtClean="0">
                <a:latin typeface="Book Antiqua"/>
                <a:cs typeface="Book Antiqua"/>
              </a:rPr>
              <a:t>nuori</a:t>
            </a:r>
            <a:r>
              <a:rPr lang="en-US" dirty="0" smtClean="0">
                <a:latin typeface="Book Antiqua"/>
                <a:cs typeface="Book Antiqua"/>
              </a:rPr>
              <a:t> </a:t>
            </a:r>
            <a:r>
              <a:rPr lang="en-US" dirty="0" err="1" smtClean="0">
                <a:latin typeface="Book Antiqua"/>
                <a:cs typeface="Book Antiqua"/>
              </a:rPr>
              <a:t>polvi</a:t>
            </a:r>
            <a:r>
              <a:rPr lang="en-US" dirty="0" smtClean="0">
                <a:latin typeface="Book Antiqua"/>
                <a:cs typeface="Book Antiqua"/>
              </a:rPr>
              <a:t> </a:t>
            </a:r>
            <a:r>
              <a:rPr lang="en-US" dirty="0" err="1" smtClean="0">
                <a:latin typeface="Book Antiqua"/>
                <a:cs typeface="Book Antiqua"/>
              </a:rPr>
              <a:t>sitä</a:t>
            </a:r>
            <a:r>
              <a:rPr lang="en-US" dirty="0" smtClean="0">
                <a:latin typeface="Book Antiqua"/>
                <a:cs typeface="Book Antiqua"/>
              </a:rPr>
              <a:t> </a:t>
            </a:r>
            <a:r>
              <a:rPr lang="en-US" dirty="0" err="1" smtClean="0">
                <a:latin typeface="Book Antiqua"/>
                <a:cs typeface="Book Antiqua"/>
              </a:rPr>
              <a:t>haluaa</a:t>
            </a:r>
            <a:r>
              <a:rPr lang="en-US" dirty="0" smtClean="0">
                <a:latin typeface="Book Antiqua"/>
                <a:cs typeface="Book Antiqua"/>
              </a:rPr>
              <a:t>.</a:t>
            </a:r>
          </a:p>
          <a:p>
            <a:pPr marL="0" indent="0">
              <a:spcBef>
                <a:spcPts val="0"/>
              </a:spcBef>
              <a:buNone/>
            </a:pPr>
            <a:endParaRPr lang="en-US" dirty="0">
              <a:latin typeface="Book Antiqua"/>
              <a:cs typeface="Book Antiqua"/>
            </a:endParaRPr>
          </a:p>
          <a:p>
            <a:pPr marL="0" indent="0">
              <a:spcBef>
                <a:spcPts val="0"/>
              </a:spcBef>
              <a:buNone/>
            </a:pPr>
            <a:r>
              <a:rPr lang="en-US" dirty="0" err="1">
                <a:latin typeface="Book Antiqua"/>
                <a:cs typeface="Book Antiqua"/>
              </a:rPr>
              <a:t>Yhteydenpidon</a:t>
            </a:r>
            <a:r>
              <a:rPr lang="en-US" dirty="0">
                <a:latin typeface="Book Antiqua"/>
                <a:cs typeface="Book Antiqua"/>
              </a:rPr>
              <a:t> </a:t>
            </a:r>
            <a:r>
              <a:rPr lang="en-US" dirty="0" err="1">
                <a:latin typeface="Book Antiqua"/>
                <a:cs typeface="Book Antiqua"/>
              </a:rPr>
              <a:t>ja</a:t>
            </a:r>
            <a:r>
              <a:rPr lang="en-US" dirty="0">
                <a:latin typeface="Book Antiqua"/>
                <a:cs typeface="Book Antiqua"/>
              </a:rPr>
              <a:t> </a:t>
            </a:r>
            <a:r>
              <a:rPr lang="en-US" dirty="0" err="1">
                <a:latin typeface="Book Antiqua"/>
                <a:cs typeface="Book Antiqua"/>
              </a:rPr>
              <a:t>iän</a:t>
            </a:r>
            <a:r>
              <a:rPr lang="en-US" dirty="0">
                <a:latin typeface="Book Antiqua"/>
                <a:cs typeface="Book Antiqua"/>
              </a:rPr>
              <a:t> </a:t>
            </a:r>
            <a:r>
              <a:rPr lang="en-US" dirty="0" err="1">
                <a:latin typeface="Book Antiqua"/>
                <a:cs typeface="Book Antiqua"/>
              </a:rPr>
              <a:t>suhde</a:t>
            </a:r>
            <a:r>
              <a:rPr lang="en-US" dirty="0">
                <a:latin typeface="Book Antiqua"/>
                <a:cs typeface="Book Antiqua"/>
              </a:rPr>
              <a:t> on U-</a:t>
            </a:r>
            <a:r>
              <a:rPr lang="en-US" dirty="0" err="1">
                <a:latin typeface="Book Antiqua"/>
                <a:cs typeface="Book Antiqua"/>
              </a:rPr>
              <a:t>käyrän</a:t>
            </a:r>
            <a:r>
              <a:rPr lang="en-US" dirty="0">
                <a:latin typeface="Book Antiqua"/>
                <a:cs typeface="Book Antiqua"/>
              </a:rPr>
              <a:t> </a:t>
            </a:r>
            <a:r>
              <a:rPr lang="en-US" dirty="0" err="1" smtClean="0">
                <a:latin typeface="Book Antiqua"/>
                <a:cs typeface="Book Antiqua"/>
              </a:rPr>
              <a:t>muotoinen</a:t>
            </a:r>
            <a:r>
              <a:rPr lang="en-US" dirty="0" smtClean="0">
                <a:latin typeface="Book Antiqua"/>
                <a:cs typeface="Book Antiqua"/>
              </a:rPr>
              <a:t>.</a:t>
            </a:r>
            <a:endParaRPr lang="en-US" dirty="0">
              <a:latin typeface="Book Antiqua"/>
              <a:cs typeface="Book Antiqua"/>
            </a:endParaRPr>
          </a:p>
          <a:p>
            <a:pPr marL="0" indent="0">
              <a:spcBef>
                <a:spcPts val="0"/>
              </a:spcBef>
              <a:buNone/>
            </a:pP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543614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20357"/>
            <a:ext cx="8229600" cy="6271883"/>
          </a:xfrm>
        </p:spPr>
        <p:txBody>
          <a:bodyPr>
            <a:normAutofit/>
          </a:bodyPr>
          <a:lstStyle/>
          <a:p>
            <a:pPr marL="0" indent="0">
              <a:buNone/>
            </a:pPr>
            <a:endParaRPr lang="en-US" sz="4000" dirty="0" smtClean="0">
              <a:latin typeface="Book Antiqua"/>
              <a:cs typeface="Book Antiqua"/>
            </a:endParaRPr>
          </a:p>
          <a:p>
            <a:pPr marL="0" indent="0">
              <a:buNone/>
            </a:pPr>
            <a:r>
              <a:rPr lang="en-US" sz="3600" dirty="0" smtClean="0">
                <a:latin typeface="Book Antiqua"/>
                <a:cs typeface="Book Antiqua"/>
              </a:rPr>
              <a:t>Lars </a:t>
            </a:r>
            <a:r>
              <a:rPr lang="en-US" sz="3600" dirty="0" err="1" smtClean="0">
                <a:latin typeface="Book Antiqua"/>
                <a:cs typeface="Book Antiqua"/>
              </a:rPr>
              <a:t>Tornstam</a:t>
            </a:r>
            <a:r>
              <a:rPr lang="en-US" sz="3600" dirty="0" smtClean="0">
                <a:latin typeface="Book Antiqua"/>
                <a:cs typeface="Book Antiqua"/>
              </a:rPr>
              <a:t>: “</a:t>
            </a:r>
            <a:r>
              <a:rPr lang="en-US" sz="3600" dirty="0" err="1" smtClean="0">
                <a:latin typeface="Book Antiqua"/>
                <a:cs typeface="Book Antiqua"/>
              </a:rPr>
              <a:t>gerotranssendessi</a:t>
            </a:r>
            <a:r>
              <a:rPr lang="en-US" sz="3600" dirty="0" smtClean="0">
                <a:latin typeface="Book Antiqua"/>
                <a:cs typeface="Book Antiqua"/>
              </a:rPr>
              <a:t>”</a:t>
            </a:r>
          </a:p>
          <a:p>
            <a:pPr marL="0" indent="0">
              <a:buNone/>
            </a:pPr>
            <a:endParaRPr lang="en-US" sz="3600" dirty="0" smtClean="0">
              <a:latin typeface="Book Antiqua"/>
              <a:cs typeface="Book Antiqua"/>
            </a:endParaRPr>
          </a:p>
          <a:p>
            <a:pPr marL="0" indent="0">
              <a:buNone/>
            </a:pPr>
            <a:r>
              <a:rPr lang="en-US" sz="3600" dirty="0" err="1" smtClean="0">
                <a:latin typeface="Book Antiqua"/>
                <a:cs typeface="Book Antiqua"/>
              </a:rPr>
              <a:t>Vanhetessa</a:t>
            </a:r>
            <a:r>
              <a:rPr lang="en-US" sz="3600" dirty="0" smtClean="0">
                <a:latin typeface="Book Antiqua"/>
                <a:cs typeface="Book Antiqua"/>
              </a:rPr>
              <a:t> </a:t>
            </a:r>
            <a:r>
              <a:rPr lang="en-US" sz="3600" dirty="0" err="1" smtClean="0">
                <a:latin typeface="Book Antiqua"/>
                <a:cs typeface="Book Antiqua"/>
              </a:rPr>
              <a:t>tapahtuu</a:t>
            </a:r>
            <a:r>
              <a:rPr lang="en-US" sz="3600" dirty="0" smtClean="0">
                <a:latin typeface="Book Antiqua"/>
                <a:cs typeface="Book Antiqua"/>
              </a:rPr>
              <a:t> </a:t>
            </a:r>
            <a:r>
              <a:rPr lang="en-US" sz="3600" dirty="0" err="1" smtClean="0">
                <a:latin typeface="Book Antiqua"/>
                <a:cs typeface="Book Antiqua"/>
              </a:rPr>
              <a:t>arvomaailman</a:t>
            </a:r>
            <a:r>
              <a:rPr lang="en-US" sz="3600" dirty="0" smtClean="0">
                <a:latin typeface="Book Antiqua"/>
                <a:cs typeface="Book Antiqua"/>
              </a:rPr>
              <a:t> </a:t>
            </a:r>
            <a:r>
              <a:rPr lang="en-US" sz="3600" dirty="0" err="1" smtClean="0">
                <a:latin typeface="Book Antiqua"/>
                <a:cs typeface="Book Antiqua"/>
              </a:rPr>
              <a:t>ja</a:t>
            </a:r>
            <a:r>
              <a:rPr lang="en-US" sz="3600" dirty="0" smtClean="0">
                <a:latin typeface="Book Antiqua"/>
                <a:cs typeface="Book Antiqua"/>
              </a:rPr>
              <a:t> </a:t>
            </a:r>
            <a:r>
              <a:rPr lang="en-US" sz="3600" dirty="0" err="1" smtClean="0">
                <a:latin typeface="Book Antiqua"/>
                <a:cs typeface="Book Antiqua"/>
              </a:rPr>
              <a:t>orientaation</a:t>
            </a:r>
            <a:r>
              <a:rPr lang="en-US" sz="3600" dirty="0" smtClean="0">
                <a:latin typeface="Book Antiqua"/>
                <a:cs typeface="Book Antiqua"/>
              </a:rPr>
              <a:t> </a:t>
            </a:r>
            <a:r>
              <a:rPr lang="en-US" sz="3600" dirty="0" err="1" smtClean="0">
                <a:latin typeface="Book Antiqua"/>
                <a:cs typeface="Book Antiqua"/>
              </a:rPr>
              <a:t>muutos</a:t>
            </a:r>
            <a:r>
              <a:rPr lang="en-US" sz="3600" dirty="0" smtClean="0">
                <a:latin typeface="Book Antiqua"/>
                <a:cs typeface="Book Antiqua"/>
              </a:rPr>
              <a:t>: </a:t>
            </a:r>
            <a:r>
              <a:rPr lang="en-US" sz="3600" dirty="0" err="1" smtClean="0">
                <a:latin typeface="Book Antiqua"/>
                <a:cs typeface="Book Antiqua"/>
              </a:rPr>
              <a:t>esim</a:t>
            </a:r>
            <a:r>
              <a:rPr lang="en-US" sz="3600" dirty="0" smtClean="0">
                <a:latin typeface="Book Antiqua"/>
                <a:cs typeface="Book Antiqua"/>
              </a:rPr>
              <a:t>. </a:t>
            </a:r>
            <a:r>
              <a:rPr lang="en-US" sz="3600" dirty="0" err="1" smtClean="0">
                <a:latin typeface="Book Antiqua"/>
                <a:cs typeface="Book Antiqua"/>
              </a:rPr>
              <a:t>tunne</a:t>
            </a:r>
            <a:r>
              <a:rPr lang="en-US" sz="3600" dirty="0" smtClean="0">
                <a:latin typeface="Book Antiqua"/>
                <a:cs typeface="Book Antiqua"/>
              </a:rPr>
              <a:t> </a:t>
            </a:r>
            <a:r>
              <a:rPr lang="en-US" sz="3600" dirty="0" err="1" smtClean="0">
                <a:latin typeface="Book Antiqua"/>
                <a:cs typeface="Book Antiqua"/>
              </a:rPr>
              <a:t>kuulumisesta</a:t>
            </a:r>
            <a:r>
              <a:rPr lang="en-US" sz="3600" dirty="0" smtClean="0">
                <a:latin typeface="Book Antiqua"/>
                <a:cs typeface="Book Antiqua"/>
              </a:rPr>
              <a:t> </a:t>
            </a:r>
            <a:r>
              <a:rPr lang="en-US" sz="3600" dirty="0" err="1" smtClean="0">
                <a:latin typeface="Book Antiqua"/>
                <a:cs typeface="Book Antiqua"/>
              </a:rPr>
              <a:t>sukupolvien</a:t>
            </a:r>
            <a:r>
              <a:rPr lang="en-US" sz="3600" dirty="0" smtClean="0">
                <a:latin typeface="Book Antiqua"/>
                <a:cs typeface="Book Antiqua"/>
              </a:rPr>
              <a:t> </a:t>
            </a:r>
            <a:r>
              <a:rPr lang="en-US" sz="3600" dirty="0" err="1" smtClean="0">
                <a:latin typeface="Book Antiqua"/>
                <a:cs typeface="Book Antiqua"/>
              </a:rPr>
              <a:t>ketjuun</a:t>
            </a:r>
            <a:r>
              <a:rPr lang="en-US" sz="3600" dirty="0" smtClean="0">
                <a:latin typeface="Book Antiqua"/>
                <a:cs typeface="Book Antiqua"/>
              </a:rPr>
              <a:t> </a:t>
            </a:r>
            <a:r>
              <a:rPr lang="en-US" sz="3600" dirty="0" err="1" smtClean="0">
                <a:latin typeface="Book Antiqua"/>
                <a:cs typeface="Book Antiqua"/>
              </a:rPr>
              <a:t>voimistuu</a:t>
            </a:r>
            <a:endParaRPr lang="en-US" sz="3600" dirty="0" smtClean="0">
              <a:latin typeface="Book Antiqua"/>
              <a:cs typeface="Book Antiqua"/>
            </a:endParaRPr>
          </a:p>
          <a:p>
            <a:pPr marL="0" indent="0">
              <a:buNone/>
            </a:pPr>
            <a:endParaRPr lang="fi-FI" dirty="0" smtClean="0"/>
          </a:p>
          <a:p>
            <a:pPr marL="0" indent="0">
              <a:buNone/>
            </a:pPr>
            <a:endParaRPr lang="fi-FI" dirty="0" smtClean="0"/>
          </a:p>
          <a:p>
            <a:pPr marL="0" indent="0">
              <a:buNone/>
            </a:pP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2857643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357"/>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66076"/>
            <a:ext cx="8229600" cy="6271883"/>
          </a:xfrm>
        </p:spPr>
        <p:txBody>
          <a:bodyPr>
            <a:normAutofit fontScale="77500" lnSpcReduction="20000"/>
          </a:bodyPr>
          <a:lstStyle/>
          <a:p>
            <a:pPr marL="0" indent="0">
              <a:buNone/>
            </a:pPr>
            <a:endParaRPr lang="fi-FI" dirty="0" smtClean="0"/>
          </a:p>
          <a:p>
            <a:pPr marL="0" indent="0">
              <a:buNone/>
            </a:pPr>
            <a:endParaRPr lang="fi-FI" dirty="0" smtClean="0"/>
          </a:p>
          <a:p>
            <a:pPr marL="0" indent="0">
              <a:lnSpc>
                <a:spcPct val="120000"/>
              </a:lnSpc>
              <a:buNone/>
            </a:pPr>
            <a:r>
              <a:rPr lang="fi-FI" dirty="0" smtClean="0">
                <a:latin typeface="Book Antiqua"/>
                <a:cs typeface="Book Antiqua"/>
              </a:rPr>
              <a:t>Niiden </a:t>
            </a:r>
            <a:r>
              <a:rPr lang="fi-FI" dirty="0">
                <a:latin typeface="Book Antiqua"/>
                <a:cs typeface="Book Antiqua"/>
              </a:rPr>
              <a:t>vastaajien prosenttiosuus, jotka olivat täysin samaa mieltä seuraavan väittämän kanssa: ”tunnen voimakasta yhteenkuuluvuutta edellisiin sukupolviin” </a:t>
            </a:r>
            <a:endParaRPr lang="en-US" dirty="0">
              <a:latin typeface="Book Antiqua"/>
              <a:cs typeface="Book Antiqua"/>
            </a:endParaRPr>
          </a:p>
          <a:p>
            <a:pPr marL="0" indent="0">
              <a:lnSpc>
                <a:spcPct val="120000"/>
              </a:lnSpc>
              <a:buNone/>
            </a:pPr>
            <a:r>
              <a:rPr lang="fi-FI" dirty="0">
                <a:latin typeface="Book Antiqua"/>
                <a:cs typeface="Book Antiqua"/>
              </a:rPr>
              <a:t> </a:t>
            </a:r>
            <a:endParaRPr lang="en-US" dirty="0">
              <a:latin typeface="Book Antiqua"/>
              <a:cs typeface="Book Antiqua"/>
            </a:endParaRPr>
          </a:p>
          <a:p>
            <a:pPr marL="0" indent="0">
              <a:lnSpc>
                <a:spcPct val="120000"/>
              </a:lnSpc>
              <a:buNone/>
            </a:pPr>
            <a:r>
              <a:rPr lang="fi-FI" dirty="0">
                <a:latin typeface="Book Antiqua"/>
                <a:cs typeface="Book Antiqua"/>
              </a:rPr>
              <a:t>				</a:t>
            </a:r>
            <a:r>
              <a:rPr lang="fi-FI" dirty="0" smtClean="0">
                <a:latin typeface="Book Antiqua"/>
                <a:cs typeface="Book Antiqua"/>
              </a:rPr>
              <a:t>		Miehet</a:t>
            </a:r>
            <a:r>
              <a:rPr lang="fi-FI" dirty="0">
                <a:latin typeface="Book Antiqua"/>
                <a:cs typeface="Book Antiqua"/>
              </a:rPr>
              <a:t>			Naiset</a:t>
            </a:r>
            <a:endParaRPr lang="en-US" dirty="0">
              <a:latin typeface="Book Antiqua"/>
              <a:cs typeface="Book Antiqua"/>
            </a:endParaRPr>
          </a:p>
          <a:p>
            <a:pPr marL="0" indent="0">
              <a:lnSpc>
                <a:spcPct val="120000"/>
              </a:lnSpc>
              <a:buNone/>
            </a:pPr>
            <a:r>
              <a:rPr lang="fi-FI" dirty="0">
                <a:latin typeface="Book Antiqua"/>
                <a:cs typeface="Book Antiqua"/>
              </a:rPr>
              <a:t> </a:t>
            </a:r>
            <a:endParaRPr lang="en-US" dirty="0">
              <a:latin typeface="Book Antiqua"/>
              <a:cs typeface="Book Antiqua"/>
            </a:endParaRPr>
          </a:p>
          <a:p>
            <a:pPr marL="0" indent="0">
              <a:lnSpc>
                <a:spcPct val="120000"/>
              </a:lnSpc>
              <a:buNone/>
            </a:pPr>
            <a:r>
              <a:rPr lang="fi-FI" dirty="0">
                <a:latin typeface="Book Antiqua"/>
                <a:cs typeface="Book Antiqua"/>
              </a:rPr>
              <a:t>58–62 -vuotiaat		   13			   23</a:t>
            </a:r>
            <a:endParaRPr lang="en-US" dirty="0">
              <a:latin typeface="Book Antiqua"/>
              <a:cs typeface="Book Antiqua"/>
            </a:endParaRPr>
          </a:p>
          <a:p>
            <a:pPr marL="0" indent="0">
              <a:lnSpc>
                <a:spcPct val="120000"/>
              </a:lnSpc>
              <a:buNone/>
            </a:pPr>
            <a:r>
              <a:rPr lang="fi-FI" dirty="0">
                <a:latin typeface="Book Antiqua"/>
                <a:cs typeface="Book Antiqua"/>
              </a:rPr>
              <a:t>68–72 -vuotiaat		   22			   30</a:t>
            </a:r>
            <a:endParaRPr lang="en-US" dirty="0">
              <a:latin typeface="Book Antiqua"/>
              <a:cs typeface="Book Antiqua"/>
            </a:endParaRPr>
          </a:p>
          <a:p>
            <a:pPr marL="0" indent="0">
              <a:lnSpc>
                <a:spcPct val="120000"/>
              </a:lnSpc>
              <a:buNone/>
            </a:pPr>
            <a:r>
              <a:rPr lang="fi-FI" dirty="0">
                <a:latin typeface="Book Antiqua"/>
                <a:cs typeface="Book Antiqua"/>
              </a:rPr>
              <a:t>78–82 -vuotiaat		   38			   45</a:t>
            </a:r>
            <a:endParaRPr lang="en-US" dirty="0">
              <a:latin typeface="Book Antiqua"/>
              <a:cs typeface="Book Antiqua"/>
            </a:endParaRPr>
          </a:p>
          <a:p>
            <a:pPr marL="0" indent="0">
              <a:lnSpc>
                <a:spcPct val="120000"/>
              </a:lnSpc>
              <a:buNone/>
            </a:pPr>
            <a:r>
              <a:rPr lang="fi-FI" dirty="0">
                <a:latin typeface="Book Antiqua"/>
                <a:cs typeface="Book Antiqua"/>
              </a:rPr>
              <a:t> </a:t>
            </a:r>
            <a:endParaRPr lang="en-US" dirty="0">
              <a:latin typeface="Book Antiqua"/>
              <a:cs typeface="Book Antiqua"/>
            </a:endParaRPr>
          </a:p>
          <a:p>
            <a:pPr marL="0" indent="0">
              <a:lnSpc>
                <a:spcPct val="120000"/>
              </a:lnSpc>
              <a:buNone/>
            </a:pPr>
            <a:r>
              <a:rPr lang="fi-FI" dirty="0" smtClean="0">
                <a:latin typeface="Book Antiqua"/>
                <a:cs typeface="Book Antiqua"/>
              </a:rPr>
              <a:t>							(</a:t>
            </a:r>
            <a:r>
              <a:rPr lang="fi-FI" dirty="0">
                <a:latin typeface="Book Antiqua"/>
                <a:cs typeface="Book Antiqua"/>
              </a:rPr>
              <a:t>Ikihyvä Päijät-Häme 2008)</a:t>
            </a:r>
            <a:endParaRPr lang="en-US" dirty="0">
              <a:latin typeface="Book Antiqua"/>
              <a:cs typeface="Book Antiqua"/>
            </a:endParaRPr>
          </a:p>
          <a:p>
            <a:pPr marL="0" indent="0">
              <a:buNone/>
            </a:pP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260848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fi-FI" dirty="0"/>
          </a:p>
        </p:txBody>
      </p:sp>
      <p:sp>
        <p:nvSpPr>
          <p:cNvPr id="3" name="Content Placeholder 2"/>
          <p:cNvSpPr>
            <a:spLocks noGrp="1"/>
          </p:cNvSpPr>
          <p:nvPr>
            <p:ph idx="1"/>
          </p:nvPr>
        </p:nvSpPr>
        <p:spPr>
          <a:xfrm>
            <a:off x="457200" y="320358"/>
            <a:ext cx="8229600" cy="5805806"/>
          </a:xfrm>
        </p:spPr>
        <p:txBody>
          <a:bodyPr>
            <a:noAutofit/>
          </a:bodyPr>
          <a:lstStyle/>
          <a:p>
            <a:pPr marL="0" indent="0">
              <a:lnSpc>
                <a:spcPct val="120000"/>
              </a:lnSpc>
              <a:spcBef>
                <a:spcPts val="0"/>
              </a:spcBef>
              <a:buNone/>
            </a:pPr>
            <a:r>
              <a:rPr lang="fi-FI" sz="1800" dirty="0">
                <a:latin typeface="Book Antiqua" panose="02040602050305030304" pitchFamily="18" charset="0"/>
              </a:rPr>
              <a:t>Heikki oli pitkään muistisairaan vaimonsa omaishoitaja ja kävi sen jälkeen hoitokodissa tätä tapaamassa lähes päivittäin, kahdeksan vuoden ajan. Puolison kuoltua omat elämänhalut olivat aluksi vähissä, mutta sitten surusta sukeutui voimavara. Vaikka puoliso ja ainoa poika ovat kuolleet, he ovat edelleen väkevästi läsnä Heikin elämässä. Päivittäin hän käy hautausmaalla </a:t>
            </a:r>
            <a:r>
              <a:rPr lang="fi-FI" sz="1800" dirty="0" smtClean="0">
                <a:latin typeface="Book Antiqua" panose="02040602050305030304" pitchFamily="18" charset="0"/>
              </a:rPr>
              <a:t>heitä tapaamassa. </a:t>
            </a:r>
            <a:r>
              <a:rPr lang="fi-FI" sz="1800" dirty="0">
                <a:latin typeface="Book Antiqua" panose="02040602050305030304" pitchFamily="18" charset="0"/>
              </a:rPr>
              <a:t>Kesällä matka taittuu kävellen, talvisin hiihtäen; kilometrejä kertyy neljästä kuuteen riippuen siitä, tekeekö mennessä ”kiemuraa” vai ei. Kun hautausmaalle johtava ”Heikin polku” muuttuu sateisena kesänä liian liukkaaksi, Heikki kulkee isoa tietä pitkin. H</a:t>
            </a:r>
            <a:r>
              <a:rPr lang="fi-FI" sz="1800" dirty="0" smtClean="0">
                <a:latin typeface="Book Antiqua" panose="02040602050305030304" pitchFamily="18" charset="0"/>
              </a:rPr>
              <a:t>än </a:t>
            </a:r>
            <a:r>
              <a:rPr lang="fi-FI" sz="1800" dirty="0">
                <a:latin typeface="Book Antiqua" panose="02040602050305030304" pitchFamily="18" charset="0"/>
              </a:rPr>
              <a:t>liukastuu ja murtaa jalkansa, </a:t>
            </a:r>
            <a:r>
              <a:rPr lang="fi-FI" sz="1800" dirty="0" smtClean="0">
                <a:latin typeface="Book Antiqua" panose="02040602050305030304" pitchFamily="18" charset="0"/>
              </a:rPr>
              <a:t>mutta </a:t>
            </a:r>
            <a:r>
              <a:rPr lang="fi-FI" sz="1800" dirty="0">
                <a:latin typeface="Book Antiqua" panose="02040602050305030304" pitchFamily="18" charset="0"/>
              </a:rPr>
              <a:t>kuntouttaa itseään sinnikkäästi, aluksi sisällä, sitten pikkuhiljaa talon ympäri kävellen. Muutaman kuntoutumiskuukauden jälkeen Heikki pääsee taas hautausmaalle kertomaan puolisolle ja pojalle, miksi häntä ei ole vähiin aikoihin näkynyt:</a:t>
            </a:r>
          </a:p>
          <a:p>
            <a:pPr marL="0" indent="0">
              <a:lnSpc>
                <a:spcPct val="120000"/>
              </a:lnSpc>
              <a:spcBef>
                <a:spcPts val="0"/>
              </a:spcBef>
              <a:buNone/>
            </a:pPr>
            <a:r>
              <a:rPr lang="fi-FI" sz="1800" dirty="0">
                <a:latin typeface="Book Antiqua" panose="02040602050305030304" pitchFamily="18" charset="0"/>
              </a:rPr>
              <a:t> </a:t>
            </a:r>
          </a:p>
          <a:p>
            <a:pPr marL="0" indent="0">
              <a:lnSpc>
                <a:spcPct val="120000"/>
              </a:lnSpc>
              <a:spcBef>
                <a:spcPts val="0"/>
              </a:spcBef>
              <a:buNone/>
            </a:pPr>
            <a:r>
              <a:rPr lang="fi-FI" sz="1800" i="1" dirty="0">
                <a:latin typeface="Book Antiqua" panose="02040602050305030304" pitchFamily="18" charset="0"/>
              </a:rPr>
              <a:t>Minä käyn juttelemassa. Minä </a:t>
            </a:r>
            <a:r>
              <a:rPr lang="fi-FI" sz="1800" i="1" dirty="0" err="1">
                <a:latin typeface="Book Antiqua" panose="02040602050305030304" pitchFamily="18" charset="0"/>
              </a:rPr>
              <a:t>puheskelen</a:t>
            </a:r>
            <a:r>
              <a:rPr lang="fi-FI" sz="1800" i="1" dirty="0">
                <a:latin typeface="Book Antiqua" panose="02040602050305030304" pitchFamily="18" charset="0"/>
              </a:rPr>
              <a:t> joka aamu </a:t>
            </a:r>
            <a:r>
              <a:rPr lang="fi-FI" sz="1800" i="1" dirty="0" err="1">
                <a:latin typeface="Book Antiqua" panose="02040602050305030304" pitchFamily="18" charset="0"/>
              </a:rPr>
              <a:t>siel</a:t>
            </a:r>
            <a:r>
              <a:rPr lang="fi-FI" sz="1800" i="1" dirty="0">
                <a:latin typeface="Book Antiqua" panose="02040602050305030304" pitchFamily="18" charset="0"/>
              </a:rPr>
              <a:t> jonkun sanan. Ja </a:t>
            </a:r>
            <a:r>
              <a:rPr lang="fi-FI" sz="1800" i="1" dirty="0" err="1">
                <a:latin typeface="Book Antiqua" panose="02040602050305030304" pitchFamily="18" charset="0"/>
              </a:rPr>
              <a:t>ilmotan</a:t>
            </a:r>
            <a:r>
              <a:rPr lang="fi-FI" sz="1800" i="1" dirty="0">
                <a:latin typeface="Book Antiqua" panose="02040602050305030304" pitchFamily="18" charset="0"/>
              </a:rPr>
              <a:t> heille ilmoja, lämpötiloja ja </a:t>
            </a:r>
            <a:r>
              <a:rPr lang="fi-FI" sz="1800" i="1" dirty="0" err="1">
                <a:latin typeface="Book Antiqua" panose="02040602050305030304" pitchFamily="18" charset="0"/>
              </a:rPr>
              <a:t>semmosia</a:t>
            </a:r>
            <a:r>
              <a:rPr lang="fi-FI" sz="1800" i="1" dirty="0">
                <a:latin typeface="Book Antiqua" panose="02040602050305030304" pitchFamily="18" charset="0"/>
              </a:rPr>
              <a:t>. </a:t>
            </a:r>
            <a:r>
              <a:rPr lang="fi-FI" sz="1800" i="1" dirty="0" err="1">
                <a:latin typeface="Book Antiqua" panose="02040602050305030304" pitchFamily="18" charset="0"/>
              </a:rPr>
              <a:t>Aikasemmin</a:t>
            </a:r>
            <a:r>
              <a:rPr lang="fi-FI" sz="1800" i="1" dirty="0">
                <a:latin typeface="Book Antiqua" panose="02040602050305030304" pitchFamily="18" charset="0"/>
              </a:rPr>
              <a:t> aina kiittelinkin melkein päivittäin pitkästä elämästä.</a:t>
            </a:r>
            <a:endParaRPr lang="fi-FI" sz="1400" dirty="0">
              <a:latin typeface="Book Antiqua" panose="02040602050305030304" pitchFamily="18" charset="0"/>
            </a:endParaRPr>
          </a:p>
          <a:p>
            <a:pPr marL="0" indent="0">
              <a:lnSpc>
                <a:spcPct val="120000"/>
              </a:lnSpc>
              <a:spcBef>
                <a:spcPts val="0"/>
              </a:spcBef>
              <a:buNone/>
            </a:pPr>
            <a:r>
              <a:rPr lang="fi-FI" sz="1400" dirty="0">
                <a:latin typeface="Book Antiqua" panose="02040602050305030304" pitchFamily="18" charset="0"/>
              </a:rPr>
              <a:t> </a:t>
            </a:r>
            <a:endParaRPr lang="fi-FI" sz="1400" dirty="0" smtClean="0">
              <a:latin typeface="Book Antiqua" panose="02040602050305030304" pitchFamily="18" charset="0"/>
            </a:endParaRPr>
          </a:p>
          <a:p>
            <a:pPr marL="0" indent="0">
              <a:lnSpc>
                <a:spcPct val="120000"/>
              </a:lnSpc>
              <a:spcBef>
                <a:spcPts val="0"/>
              </a:spcBef>
              <a:buNone/>
            </a:pPr>
            <a:r>
              <a:rPr lang="fi-FI" sz="1400" dirty="0" smtClean="0">
                <a:latin typeface="Book Antiqua" panose="02040602050305030304" pitchFamily="18" charset="0"/>
              </a:rPr>
              <a:t>(Tiilikainen </a:t>
            </a:r>
            <a:r>
              <a:rPr lang="fi-FI" sz="1400" dirty="0">
                <a:latin typeface="Book Antiqua" panose="02040602050305030304" pitchFamily="18" charset="0"/>
              </a:rPr>
              <a:t>&amp; </a:t>
            </a:r>
            <a:r>
              <a:rPr lang="fi-FI" sz="1400" dirty="0" smtClean="0">
                <a:latin typeface="Book Antiqua" panose="02040602050305030304" pitchFamily="18" charset="0"/>
              </a:rPr>
              <a:t>Karisto</a:t>
            </a:r>
            <a:r>
              <a:rPr lang="fi-FI" sz="1400" dirty="0">
                <a:latin typeface="Book Antiqua" panose="02040602050305030304" pitchFamily="18" charset="0"/>
              </a:rPr>
              <a:t>: Yksinäisyys ja aika, 2017)</a:t>
            </a:r>
          </a:p>
          <a:p>
            <a:pPr marL="0" indent="0">
              <a:lnSpc>
                <a:spcPct val="120000"/>
              </a:lnSpc>
              <a:spcBef>
                <a:spcPts val="0"/>
              </a:spcBef>
              <a:buNone/>
            </a:pPr>
            <a:endParaRPr lang="fi-FI" sz="1800"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2008294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20357"/>
            <a:ext cx="8229600" cy="6271883"/>
          </a:xfrm>
        </p:spPr>
        <p:txBody>
          <a:bodyPr>
            <a:normAutofit fontScale="92500" lnSpcReduction="10000"/>
          </a:bodyPr>
          <a:lstStyle/>
          <a:p>
            <a:pPr marL="0" indent="0">
              <a:buNone/>
            </a:pPr>
            <a:endParaRPr lang="en-US" sz="4000" dirty="0" smtClean="0">
              <a:latin typeface="Book Antiqua"/>
              <a:cs typeface="Book Antiqua"/>
            </a:endParaRPr>
          </a:p>
          <a:p>
            <a:pPr marL="0" indent="0">
              <a:buNone/>
            </a:pPr>
            <a:r>
              <a:rPr lang="en-US" sz="4000" dirty="0" err="1" smtClean="0">
                <a:latin typeface="Book Antiqua"/>
                <a:cs typeface="Book Antiqua"/>
              </a:rPr>
              <a:t>Elämänkulkututkimus</a:t>
            </a:r>
            <a:r>
              <a:rPr lang="en-US" sz="4000" dirty="0" smtClean="0">
                <a:latin typeface="Book Antiqua"/>
                <a:cs typeface="Book Antiqua"/>
              </a:rPr>
              <a:t>: “</a:t>
            </a:r>
            <a:r>
              <a:rPr lang="en-US" sz="4000" dirty="0" err="1">
                <a:latin typeface="Book Antiqua"/>
                <a:cs typeface="Book Antiqua"/>
              </a:rPr>
              <a:t>l</a:t>
            </a:r>
            <a:r>
              <a:rPr lang="en-US" sz="4000" dirty="0" err="1" smtClean="0">
                <a:latin typeface="Book Antiqua"/>
                <a:cs typeface="Book Antiqua"/>
              </a:rPr>
              <a:t>inkittyneet</a:t>
            </a:r>
            <a:r>
              <a:rPr lang="en-US" sz="4000" dirty="0" smtClean="0">
                <a:latin typeface="Book Antiqua"/>
                <a:cs typeface="Book Antiqua"/>
              </a:rPr>
              <a:t> </a:t>
            </a:r>
            <a:r>
              <a:rPr lang="en-US" sz="4000" dirty="0" err="1" smtClean="0">
                <a:latin typeface="Book Antiqua"/>
                <a:cs typeface="Book Antiqua"/>
              </a:rPr>
              <a:t>elämät</a:t>
            </a:r>
            <a:r>
              <a:rPr lang="en-US" sz="4000" dirty="0" smtClean="0">
                <a:latin typeface="Book Antiqua"/>
                <a:cs typeface="Book Antiqua"/>
              </a:rPr>
              <a:t>” (linked lives)</a:t>
            </a:r>
          </a:p>
          <a:p>
            <a:pPr marL="0" indent="0">
              <a:buNone/>
            </a:pPr>
            <a:endParaRPr lang="en-US" sz="4000" dirty="0">
              <a:latin typeface="Book Antiqua"/>
              <a:cs typeface="Book Antiqua"/>
            </a:endParaRPr>
          </a:p>
          <a:p>
            <a:pPr marL="0" indent="0">
              <a:buNone/>
            </a:pPr>
            <a:r>
              <a:rPr lang="en-US" sz="4000" dirty="0" err="1" smtClean="0">
                <a:latin typeface="Book Antiqua"/>
                <a:cs typeface="Book Antiqua"/>
              </a:rPr>
              <a:t>Sukupolvilinkit</a:t>
            </a:r>
            <a:r>
              <a:rPr lang="en-US" sz="4000" dirty="0" smtClean="0">
                <a:latin typeface="Book Antiqua"/>
                <a:cs typeface="Book Antiqua"/>
              </a:rPr>
              <a:t> </a:t>
            </a:r>
            <a:r>
              <a:rPr lang="en-US" sz="4000" dirty="0" err="1" smtClean="0">
                <a:latin typeface="Book Antiqua"/>
                <a:cs typeface="Book Antiqua"/>
              </a:rPr>
              <a:t>ovat</a:t>
            </a:r>
            <a:r>
              <a:rPr lang="en-US" sz="4000" dirty="0" smtClean="0">
                <a:latin typeface="Book Antiqua"/>
                <a:cs typeface="Book Antiqua"/>
              </a:rPr>
              <a:t> </a:t>
            </a:r>
            <a:r>
              <a:rPr lang="en-US" sz="4000" dirty="0" err="1" smtClean="0">
                <a:latin typeface="Book Antiqua"/>
                <a:cs typeface="Book Antiqua"/>
              </a:rPr>
              <a:t>pidentyneet</a:t>
            </a:r>
            <a:r>
              <a:rPr lang="en-US" sz="4000" dirty="0" smtClean="0">
                <a:latin typeface="Book Antiqua"/>
                <a:cs typeface="Book Antiqua"/>
              </a:rPr>
              <a:t>, </a:t>
            </a:r>
            <a:r>
              <a:rPr lang="en-US" sz="4000" dirty="0" err="1" smtClean="0">
                <a:latin typeface="Book Antiqua"/>
                <a:cs typeface="Book Antiqua"/>
              </a:rPr>
              <a:t>perhe</a:t>
            </a:r>
            <a:r>
              <a:rPr lang="en-US" sz="4000" dirty="0" smtClean="0">
                <a:latin typeface="Book Antiqua"/>
                <a:cs typeface="Book Antiqua"/>
              </a:rPr>
              <a:t> on “</a:t>
            </a:r>
            <a:r>
              <a:rPr lang="en-US" sz="4000" dirty="0" err="1" smtClean="0">
                <a:latin typeface="Book Antiqua"/>
                <a:cs typeface="Book Antiqua"/>
              </a:rPr>
              <a:t>vertikalisoitunut</a:t>
            </a:r>
            <a:r>
              <a:rPr lang="en-US" sz="4000" dirty="0" smtClean="0">
                <a:latin typeface="Book Antiqua"/>
                <a:cs typeface="Book Antiqua"/>
              </a:rPr>
              <a:t>”</a:t>
            </a:r>
          </a:p>
          <a:p>
            <a:pPr marL="0" indent="0">
              <a:buNone/>
            </a:pPr>
            <a:endParaRPr lang="en-US" sz="4000" dirty="0">
              <a:latin typeface="Book Antiqua"/>
              <a:cs typeface="Book Antiqua"/>
            </a:endParaRPr>
          </a:p>
          <a:p>
            <a:pPr marL="0" indent="0">
              <a:buNone/>
            </a:pPr>
            <a:r>
              <a:rPr lang="en-US" sz="4000" dirty="0" err="1" smtClean="0">
                <a:latin typeface="Book Antiqua"/>
                <a:cs typeface="Book Antiqua"/>
              </a:rPr>
              <a:t>Lapsella</a:t>
            </a:r>
            <a:r>
              <a:rPr lang="en-US" sz="4000" dirty="0" smtClean="0">
                <a:latin typeface="Book Antiqua"/>
                <a:cs typeface="Book Antiqua"/>
              </a:rPr>
              <a:t> </a:t>
            </a:r>
            <a:r>
              <a:rPr lang="en-US" sz="4000" dirty="0" err="1" smtClean="0">
                <a:latin typeface="Book Antiqua"/>
                <a:cs typeface="Book Antiqua"/>
              </a:rPr>
              <a:t>ja</a:t>
            </a:r>
            <a:r>
              <a:rPr lang="en-US" sz="4000" dirty="0" smtClean="0">
                <a:latin typeface="Book Antiqua"/>
                <a:cs typeface="Book Antiqua"/>
              </a:rPr>
              <a:t> </a:t>
            </a:r>
            <a:r>
              <a:rPr lang="en-US" sz="4000" dirty="0" err="1" smtClean="0">
                <a:latin typeface="Book Antiqua"/>
                <a:cs typeface="Book Antiqua"/>
              </a:rPr>
              <a:t>nuorella</a:t>
            </a:r>
            <a:r>
              <a:rPr lang="en-US" sz="4000" dirty="0" smtClean="0">
                <a:latin typeface="Book Antiqua"/>
                <a:cs typeface="Book Antiqua"/>
              </a:rPr>
              <a:t> on </a:t>
            </a:r>
            <a:r>
              <a:rPr lang="en-US" sz="4000" dirty="0" err="1" smtClean="0">
                <a:latin typeface="Book Antiqua"/>
                <a:cs typeface="Book Antiqua"/>
              </a:rPr>
              <a:t>todennäköisesti</a:t>
            </a:r>
            <a:r>
              <a:rPr lang="en-US" sz="4000" dirty="0" smtClean="0">
                <a:latin typeface="Book Antiqua"/>
                <a:cs typeface="Book Antiqua"/>
              </a:rPr>
              <a:t> </a:t>
            </a:r>
            <a:r>
              <a:rPr lang="en-US" sz="4000" dirty="0" err="1" smtClean="0">
                <a:latin typeface="Book Antiqua"/>
                <a:cs typeface="Book Antiqua"/>
              </a:rPr>
              <a:t>useampia</a:t>
            </a:r>
            <a:r>
              <a:rPr lang="en-US" sz="4000" dirty="0" smtClean="0">
                <a:latin typeface="Book Antiqua"/>
                <a:cs typeface="Book Antiqua"/>
              </a:rPr>
              <a:t> </a:t>
            </a:r>
            <a:r>
              <a:rPr lang="en-US" sz="4000" dirty="0" err="1" smtClean="0">
                <a:latin typeface="Book Antiqua"/>
                <a:cs typeface="Book Antiqua"/>
              </a:rPr>
              <a:t>isovanhempia</a:t>
            </a:r>
            <a:r>
              <a:rPr lang="en-US" sz="4000" dirty="0" smtClean="0">
                <a:latin typeface="Book Antiqua"/>
                <a:cs typeface="Book Antiqua"/>
              </a:rPr>
              <a:t> </a:t>
            </a:r>
            <a:r>
              <a:rPr lang="en-US" sz="4000" dirty="0" err="1" smtClean="0">
                <a:latin typeface="Book Antiqua"/>
                <a:cs typeface="Book Antiqua"/>
              </a:rPr>
              <a:t>kuin</a:t>
            </a:r>
            <a:r>
              <a:rPr lang="en-US" sz="4000" dirty="0" smtClean="0">
                <a:latin typeface="Book Antiqua"/>
                <a:cs typeface="Book Antiqua"/>
              </a:rPr>
              <a:t> </a:t>
            </a:r>
            <a:r>
              <a:rPr lang="en-US" sz="4000" dirty="0" err="1" smtClean="0">
                <a:latin typeface="Book Antiqua"/>
                <a:cs typeface="Book Antiqua"/>
              </a:rPr>
              <a:t>sisaruksia</a:t>
            </a:r>
            <a:r>
              <a:rPr lang="en-US" sz="4000" dirty="0" smtClean="0">
                <a:latin typeface="Book Antiqua"/>
                <a:cs typeface="Book Antiqua"/>
              </a:rPr>
              <a:t>.</a:t>
            </a:r>
            <a:endParaRPr lang="fi-FI" dirty="0" smtClean="0"/>
          </a:p>
          <a:p>
            <a:pPr marL="0" indent="0">
              <a:buNone/>
            </a:pPr>
            <a:endParaRPr lang="fi-FI" dirty="0" smtClean="0"/>
          </a:p>
          <a:p>
            <a:pPr marL="0" indent="0">
              <a:buNone/>
            </a:pP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299318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274638"/>
            <a:ext cx="8229600" cy="222667"/>
          </a:xfrm>
        </p:spPr>
        <p:txBody>
          <a:bodyPr>
            <a:normAutofit fontScale="90000"/>
          </a:bodyPr>
          <a:lstStyle/>
          <a:p>
            <a:pPr eaLnBrk="1" hangingPunct="1"/>
            <a:endParaRPr lang="en-US" dirty="0">
              <a:latin typeface="Calibri" charset="0"/>
            </a:endParaRPr>
          </a:p>
        </p:txBody>
      </p:sp>
      <p:sp>
        <p:nvSpPr>
          <p:cNvPr id="53250" name="Content Placeholder 2"/>
          <p:cNvSpPr>
            <a:spLocks noGrp="1"/>
          </p:cNvSpPr>
          <p:nvPr>
            <p:ph idx="1"/>
          </p:nvPr>
        </p:nvSpPr>
        <p:spPr>
          <a:xfrm>
            <a:off x="457200" y="497305"/>
            <a:ext cx="8229600" cy="6015789"/>
          </a:xfrm>
        </p:spPr>
        <p:txBody>
          <a:bodyPr>
            <a:normAutofit lnSpcReduction="10000"/>
          </a:bodyPr>
          <a:lstStyle/>
          <a:p>
            <a:pPr marL="0" indent="0">
              <a:lnSpc>
                <a:spcPct val="110000"/>
              </a:lnSpc>
              <a:buNone/>
            </a:pPr>
            <a:r>
              <a:rPr lang="fi-FI" sz="3600" dirty="0" smtClean="0">
                <a:latin typeface="Book Antiqua" panose="02040602050305030304" pitchFamily="18" charset="0"/>
              </a:rPr>
              <a:t>Elämänkulkututkimus: elämäntapahtumien ajoittuminen (</a:t>
            </a:r>
            <a:r>
              <a:rPr lang="fi-FI" sz="3600" dirty="0" err="1" smtClean="0">
                <a:latin typeface="Book Antiqua" panose="02040602050305030304" pitchFamily="18" charset="0"/>
              </a:rPr>
              <a:t>timing</a:t>
            </a:r>
            <a:r>
              <a:rPr lang="fi-FI" sz="3600" dirty="0" smtClean="0">
                <a:latin typeface="Book Antiqua" panose="02040602050305030304" pitchFamily="18" charset="0"/>
              </a:rPr>
              <a:t>)</a:t>
            </a:r>
          </a:p>
          <a:p>
            <a:pPr marL="0" indent="0">
              <a:lnSpc>
                <a:spcPct val="110000"/>
              </a:lnSpc>
              <a:buNone/>
            </a:pPr>
            <a:endParaRPr lang="fi-FI" sz="3600" dirty="0">
              <a:latin typeface="Book Antiqua" panose="02040602050305030304" pitchFamily="18" charset="0"/>
              <a:cs typeface="Book Antiqua" charset="0"/>
            </a:endParaRPr>
          </a:p>
          <a:p>
            <a:pPr marL="0" indent="0">
              <a:lnSpc>
                <a:spcPct val="110000"/>
              </a:lnSpc>
              <a:buNone/>
            </a:pPr>
            <a:r>
              <a:rPr lang="en-US" sz="3600" dirty="0" err="1" smtClean="0">
                <a:latin typeface="Book Antiqua" panose="02040602050305030304" pitchFamily="18" charset="0"/>
                <a:cs typeface="Book Antiqua" charset="0"/>
              </a:rPr>
              <a:t>Eija</a:t>
            </a:r>
            <a:r>
              <a:rPr lang="en-US" sz="3600" dirty="0" smtClean="0">
                <a:latin typeface="Book Antiqua" panose="02040602050305030304" pitchFamily="18" charset="0"/>
                <a:cs typeface="Book Antiqua" charset="0"/>
              </a:rPr>
              <a:t> </a:t>
            </a:r>
            <a:r>
              <a:rPr lang="en-US" sz="3600" dirty="0" err="1">
                <a:latin typeface="Book Antiqua" panose="02040602050305030304" pitchFamily="18" charset="0"/>
                <a:cs typeface="Book Antiqua" charset="0"/>
              </a:rPr>
              <a:t>Räikkönen</a:t>
            </a:r>
            <a:r>
              <a:rPr lang="en-US" sz="3600" dirty="0">
                <a:latin typeface="Book Antiqua" panose="02040602050305030304" pitchFamily="18" charset="0"/>
                <a:cs typeface="Book Antiqua" charset="0"/>
              </a:rPr>
              <a:t>: </a:t>
            </a:r>
            <a:r>
              <a:rPr lang="en-US" sz="3600" dirty="0" smtClean="0">
                <a:latin typeface="Book Antiqua" panose="02040602050305030304" pitchFamily="18" charset="0"/>
                <a:cs typeface="Book Antiqua" charset="0"/>
              </a:rPr>
              <a:t>Is </a:t>
            </a:r>
            <a:r>
              <a:rPr lang="en-US" sz="3600" dirty="0">
                <a:latin typeface="Book Antiqua" panose="02040602050305030304" pitchFamily="18" charset="0"/>
                <a:cs typeface="Book Antiqua" charset="0"/>
              </a:rPr>
              <a:t>timing everything? A longitudinal perspective on adult transitions, their </a:t>
            </a:r>
            <a:r>
              <a:rPr lang="en-US" sz="3600" dirty="0" err="1">
                <a:latin typeface="Book Antiqua" panose="02040602050305030304" pitchFamily="18" charset="0"/>
                <a:cs typeface="Book Antiqua" charset="0"/>
              </a:rPr>
              <a:t>antedescents</a:t>
            </a:r>
            <a:r>
              <a:rPr lang="en-US" sz="3600" dirty="0">
                <a:latin typeface="Book Antiqua" charset="0"/>
                <a:cs typeface="Book Antiqua" charset="0"/>
              </a:rPr>
              <a:t>, and psychological implications. </a:t>
            </a:r>
            <a:r>
              <a:rPr lang="en-US" sz="3600" dirty="0" err="1">
                <a:latin typeface="Book Antiqua" charset="0"/>
                <a:cs typeface="Book Antiqua" charset="0"/>
              </a:rPr>
              <a:t>Psykologian</a:t>
            </a:r>
            <a:r>
              <a:rPr lang="en-US" sz="3600" dirty="0">
                <a:latin typeface="Book Antiqua" charset="0"/>
                <a:cs typeface="Book Antiqua" charset="0"/>
              </a:rPr>
              <a:t> </a:t>
            </a:r>
            <a:r>
              <a:rPr lang="en-US" sz="3600" dirty="0" err="1">
                <a:latin typeface="Book Antiqua" charset="0"/>
                <a:cs typeface="Book Antiqua" charset="0"/>
              </a:rPr>
              <a:t>väitöskirja</a:t>
            </a:r>
            <a:r>
              <a:rPr lang="en-US" sz="3600" dirty="0">
                <a:latin typeface="Book Antiqua" charset="0"/>
                <a:cs typeface="Book Antiqua" charset="0"/>
              </a:rPr>
              <a:t>, </a:t>
            </a:r>
            <a:r>
              <a:rPr lang="en-US" sz="3600" dirty="0" err="1">
                <a:latin typeface="Book Antiqua" charset="0"/>
                <a:cs typeface="Book Antiqua" charset="0"/>
              </a:rPr>
              <a:t>Jyväskylän</a:t>
            </a:r>
            <a:r>
              <a:rPr lang="en-US" sz="3600" dirty="0">
                <a:latin typeface="Book Antiqua" charset="0"/>
                <a:cs typeface="Book Antiqua" charset="0"/>
              </a:rPr>
              <a:t> </a:t>
            </a:r>
            <a:r>
              <a:rPr lang="en-US" sz="3600" dirty="0" err="1">
                <a:latin typeface="Book Antiqua" charset="0"/>
                <a:cs typeface="Book Antiqua" charset="0"/>
              </a:rPr>
              <a:t>yliopisto</a:t>
            </a:r>
            <a:r>
              <a:rPr lang="en-US" sz="3600" dirty="0">
                <a:latin typeface="Book Antiqua" charset="0"/>
                <a:cs typeface="Book Antiqua" charset="0"/>
              </a:rPr>
              <a:t> 2012.</a:t>
            </a:r>
          </a:p>
        </p:txBody>
      </p:sp>
      <p:sp>
        <p:nvSpPr>
          <p:cNvPr id="2" name="Footer Placeholder 1"/>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2118954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20357"/>
            <a:ext cx="8229600" cy="6271883"/>
          </a:xfrm>
        </p:spPr>
        <p:txBody>
          <a:bodyPr>
            <a:normAutofit fontScale="77500" lnSpcReduction="20000"/>
          </a:bodyPr>
          <a:lstStyle/>
          <a:p>
            <a:pPr marL="0" indent="0">
              <a:lnSpc>
                <a:spcPct val="120000"/>
              </a:lnSpc>
              <a:spcBef>
                <a:spcPts val="0"/>
              </a:spcBef>
              <a:buNone/>
            </a:pPr>
            <a:endParaRPr lang="en-US" sz="4000" dirty="0" smtClean="0">
              <a:latin typeface="Book Antiqua"/>
              <a:cs typeface="Book Antiqua"/>
            </a:endParaRPr>
          </a:p>
          <a:p>
            <a:pPr marL="0" indent="0">
              <a:lnSpc>
                <a:spcPct val="120000"/>
              </a:lnSpc>
              <a:spcBef>
                <a:spcPts val="0"/>
              </a:spcBef>
              <a:buNone/>
            </a:pPr>
            <a:r>
              <a:rPr lang="fi-FI" sz="3800" dirty="0" smtClean="0">
                <a:latin typeface="Book Antiqua"/>
                <a:cs typeface="Book Antiqua"/>
              </a:rPr>
              <a:t>Sukupolviketjuja pidentää </a:t>
            </a:r>
            <a:r>
              <a:rPr lang="fi-FI" sz="3800" dirty="0">
                <a:latin typeface="Book Antiqua"/>
                <a:cs typeface="Book Antiqua"/>
              </a:rPr>
              <a:t>elinajan piteneminen, mutta toiseen suuntaan vaikuttaa taas se, että synnytysikä on noussut ja sen myötä perhesukupolvien vuosissa mitattu välimatka on kasvanut. </a:t>
            </a:r>
            <a:endParaRPr lang="fi-FI" sz="3800" dirty="0" smtClean="0">
              <a:latin typeface="Book Antiqua"/>
              <a:cs typeface="Book Antiqua"/>
            </a:endParaRPr>
          </a:p>
          <a:p>
            <a:pPr marL="0" indent="0">
              <a:lnSpc>
                <a:spcPct val="120000"/>
              </a:lnSpc>
              <a:spcBef>
                <a:spcPts val="0"/>
              </a:spcBef>
              <a:buNone/>
            </a:pPr>
            <a:endParaRPr lang="fi-FI" sz="3800" dirty="0">
              <a:latin typeface="Book Antiqua"/>
              <a:cs typeface="Book Antiqua"/>
            </a:endParaRPr>
          </a:p>
          <a:p>
            <a:pPr marL="0" indent="0">
              <a:lnSpc>
                <a:spcPct val="120000"/>
              </a:lnSpc>
              <a:spcBef>
                <a:spcPts val="0"/>
              </a:spcBef>
              <a:buNone/>
            </a:pPr>
            <a:r>
              <a:rPr lang="fi-FI" sz="3800" dirty="0" smtClean="0">
                <a:latin typeface="Book Antiqua"/>
                <a:cs typeface="Book Antiqua"/>
              </a:rPr>
              <a:t>Esim. Hollannissa </a:t>
            </a:r>
            <a:r>
              <a:rPr lang="fi-FI" sz="3800" dirty="0">
                <a:latin typeface="Book Antiqua"/>
                <a:cs typeface="Book Antiqua"/>
              </a:rPr>
              <a:t>eliniän odote on korkeampi kuin Unkarissa, mutta Unkarissa isoisovanhempia on enemmän, koska unkarilaiset ovat ainakin parin sukupolven ajan saaneet lapsensa nuorempina. </a:t>
            </a:r>
            <a:r>
              <a:rPr lang="fi-FI" sz="3800" dirty="0" smtClean="0">
                <a:latin typeface="Book Antiqua"/>
                <a:cs typeface="Book Antiqua"/>
              </a:rPr>
              <a:t>(</a:t>
            </a:r>
            <a:r>
              <a:rPr lang="fi-FI" sz="3800" dirty="0" err="1" smtClean="0">
                <a:latin typeface="Book Antiqua"/>
                <a:cs typeface="Book Antiqua"/>
              </a:rPr>
              <a:t>Herlofson</a:t>
            </a:r>
            <a:r>
              <a:rPr lang="fi-FI" sz="3800" dirty="0" smtClean="0">
                <a:latin typeface="Book Antiqua"/>
                <a:cs typeface="Book Antiqua"/>
              </a:rPr>
              <a:t> &amp; </a:t>
            </a:r>
            <a:r>
              <a:rPr lang="fi-FI" sz="3800" dirty="0" err="1" smtClean="0">
                <a:latin typeface="Book Antiqua"/>
                <a:cs typeface="Book Antiqua"/>
              </a:rPr>
              <a:t>Hagestad</a:t>
            </a:r>
            <a:r>
              <a:rPr lang="fi-FI" sz="3800" dirty="0" smtClean="0">
                <a:latin typeface="Book Antiqua"/>
                <a:cs typeface="Book Antiqua"/>
              </a:rPr>
              <a:t> 2011, 344)</a:t>
            </a:r>
          </a:p>
          <a:p>
            <a:pPr marL="0" indent="0">
              <a:buNone/>
            </a:pP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73367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56370"/>
            <a:ext cx="8229600" cy="5469793"/>
          </a:xfrm>
        </p:spPr>
        <p:txBody>
          <a:bodyPr>
            <a:normAutofit/>
          </a:bodyPr>
          <a:lstStyle/>
          <a:p>
            <a:pPr marL="0" indent="0">
              <a:buNone/>
            </a:pPr>
            <a:r>
              <a:rPr lang="fi-FI" dirty="0" smtClean="0">
                <a:latin typeface="Book Antiqua"/>
                <a:cs typeface="Book Antiqua"/>
              </a:rPr>
              <a:t>Sukupolvikonfliktit tulleet luokkakonfliktien </a:t>
            </a:r>
            <a:r>
              <a:rPr lang="fi-FI" dirty="0">
                <a:latin typeface="Book Antiqua"/>
                <a:cs typeface="Book Antiqua"/>
              </a:rPr>
              <a:t>tilalle ja </a:t>
            </a:r>
            <a:r>
              <a:rPr lang="fi-FI" dirty="0" smtClean="0">
                <a:latin typeface="Book Antiqua"/>
                <a:cs typeface="Book Antiqua"/>
              </a:rPr>
              <a:t>muuttuneet </a:t>
            </a:r>
            <a:r>
              <a:rPr lang="fi-FI" dirty="0">
                <a:latin typeface="Book Antiqua"/>
                <a:cs typeface="Book Antiqua"/>
              </a:rPr>
              <a:t>niin, että aikaisemmin arvomaailmaa koskeneet ristiriidat </a:t>
            </a:r>
            <a:r>
              <a:rPr lang="fi-FI" dirty="0" smtClean="0">
                <a:latin typeface="Book Antiqua"/>
                <a:cs typeface="Book Antiqua"/>
              </a:rPr>
              <a:t>koskevat </a:t>
            </a:r>
            <a:r>
              <a:rPr lang="fi-FI" dirty="0">
                <a:latin typeface="Book Antiqua"/>
                <a:cs typeface="Book Antiqua"/>
              </a:rPr>
              <a:t>nyt taloudellisia </a:t>
            </a:r>
            <a:r>
              <a:rPr lang="fi-FI" dirty="0" smtClean="0">
                <a:latin typeface="Book Antiqua"/>
                <a:cs typeface="Book Antiqua"/>
              </a:rPr>
              <a:t>etujakin? </a:t>
            </a:r>
          </a:p>
          <a:p>
            <a:pPr marL="0" indent="0">
              <a:buNone/>
            </a:pPr>
            <a:endParaRPr lang="fi-FI" dirty="0">
              <a:latin typeface="Book Antiqua"/>
              <a:cs typeface="Book Antiqua"/>
            </a:endParaRPr>
          </a:p>
          <a:p>
            <a:pPr marL="0" indent="0">
              <a:buNone/>
            </a:pPr>
            <a:r>
              <a:rPr lang="fi-FI" dirty="0" smtClean="0">
                <a:latin typeface="Book Antiqua"/>
                <a:cs typeface="Book Antiqua"/>
              </a:rPr>
              <a:t>Väestön ikärakenteen muutos kärjistää </a:t>
            </a:r>
            <a:r>
              <a:rPr lang="fi-FI" dirty="0" err="1" smtClean="0">
                <a:latin typeface="Book Antiqua"/>
                <a:cs typeface="Book Antiqua"/>
              </a:rPr>
              <a:t>konkflikteja</a:t>
            </a:r>
            <a:r>
              <a:rPr lang="fi-FI" dirty="0" smtClean="0">
                <a:latin typeface="Book Antiqua"/>
                <a:cs typeface="Book Antiqua"/>
              </a:rPr>
              <a:t>?</a:t>
            </a:r>
            <a:endParaRPr lang="en-US" dirty="0">
              <a:latin typeface="Book Antiqua"/>
              <a:cs typeface="Book Antiqua"/>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3658732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buNone/>
            </a:pPr>
            <a:r>
              <a:rPr lang="en-US" dirty="0" err="1" smtClean="0">
                <a:latin typeface="Book Antiqua"/>
                <a:cs typeface="Book Antiqua"/>
              </a:rPr>
              <a:t>Entistä</a:t>
            </a:r>
            <a:r>
              <a:rPr lang="en-US" dirty="0" smtClean="0">
                <a:latin typeface="Book Antiqua"/>
                <a:cs typeface="Book Antiqua"/>
              </a:rPr>
              <a:t> </a:t>
            </a:r>
            <a:r>
              <a:rPr lang="en-US" dirty="0" err="1" smtClean="0">
                <a:latin typeface="Book Antiqua"/>
                <a:cs typeface="Book Antiqua"/>
              </a:rPr>
              <a:t>useammalla</a:t>
            </a:r>
            <a:r>
              <a:rPr lang="en-US" dirty="0" smtClean="0">
                <a:latin typeface="Book Antiqua"/>
                <a:cs typeface="Book Antiqua"/>
              </a:rPr>
              <a:t> </a:t>
            </a:r>
            <a:r>
              <a:rPr lang="en-US" dirty="0" err="1" smtClean="0">
                <a:latin typeface="Book Antiqua"/>
                <a:cs typeface="Book Antiqua"/>
              </a:rPr>
              <a:t>nuorella</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aikuisellakin</a:t>
            </a:r>
            <a:r>
              <a:rPr lang="en-US" dirty="0" smtClean="0">
                <a:latin typeface="Book Antiqua"/>
                <a:cs typeface="Book Antiqua"/>
              </a:rPr>
              <a:t> on </a:t>
            </a:r>
            <a:r>
              <a:rPr lang="en-US" dirty="0" err="1" smtClean="0">
                <a:latin typeface="Book Antiqua"/>
                <a:cs typeface="Book Antiqua"/>
              </a:rPr>
              <a:t>elossa</a:t>
            </a:r>
            <a:r>
              <a:rPr lang="en-US" dirty="0" smtClean="0">
                <a:latin typeface="Book Antiqua"/>
                <a:cs typeface="Book Antiqua"/>
              </a:rPr>
              <a:t> </a:t>
            </a:r>
            <a:r>
              <a:rPr lang="en-US" dirty="0" err="1" smtClean="0">
                <a:latin typeface="Book Antiqua"/>
                <a:cs typeface="Book Antiqua"/>
              </a:rPr>
              <a:t>olevia</a:t>
            </a:r>
            <a:r>
              <a:rPr lang="en-US" dirty="0" smtClean="0">
                <a:latin typeface="Book Antiqua"/>
                <a:cs typeface="Book Antiqua"/>
              </a:rPr>
              <a:t> </a:t>
            </a:r>
            <a:r>
              <a:rPr lang="en-US" dirty="0" err="1" smtClean="0">
                <a:latin typeface="Book Antiqua"/>
                <a:cs typeface="Book Antiqua"/>
              </a:rPr>
              <a:t>isovanhempia</a:t>
            </a:r>
            <a:r>
              <a:rPr lang="en-US" dirty="0" smtClean="0">
                <a:latin typeface="Book Antiqua"/>
                <a:cs typeface="Book Antiqua"/>
              </a:rPr>
              <a:t>. </a:t>
            </a:r>
            <a:r>
              <a:rPr lang="en-US" dirty="0" err="1" smtClean="0">
                <a:latin typeface="Book Antiqua"/>
                <a:cs typeface="Book Antiqua"/>
              </a:rPr>
              <a:t>Entistä</a:t>
            </a:r>
            <a:r>
              <a:rPr lang="en-US" dirty="0" smtClean="0">
                <a:latin typeface="Book Antiqua"/>
                <a:cs typeface="Book Antiqua"/>
              </a:rPr>
              <a:t> </a:t>
            </a:r>
            <a:r>
              <a:rPr lang="en-US" dirty="0" err="1" smtClean="0">
                <a:latin typeface="Book Antiqua"/>
                <a:cs typeface="Book Antiqua"/>
              </a:rPr>
              <a:t>useampi</a:t>
            </a:r>
            <a:r>
              <a:rPr lang="en-US" dirty="0" smtClean="0">
                <a:latin typeface="Book Antiqua"/>
                <a:cs typeface="Book Antiqua"/>
              </a:rPr>
              <a:t> </a:t>
            </a:r>
            <a:r>
              <a:rPr lang="en-US" dirty="0" err="1" smtClean="0">
                <a:latin typeface="Book Antiqua"/>
                <a:cs typeface="Book Antiqua"/>
              </a:rPr>
              <a:t>ehtii</a:t>
            </a:r>
            <a:r>
              <a:rPr lang="en-US" dirty="0" smtClean="0">
                <a:latin typeface="Book Antiqua"/>
                <a:cs typeface="Book Antiqua"/>
              </a:rPr>
              <a:t> </a:t>
            </a:r>
            <a:r>
              <a:rPr lang="en-US" dirty="0" err="1" smtClean="0">
                <a:latin typeface="Book Antiqua"/>
                <a:cs typeface="Book Antiqua"/>
              </a:rPr>
              <a:t>nähdä</a:t>
            </a:r>
            <a:r>
              <a:rPr lang="en-US" dirty="0" smtClean="0">
                <a:latin typeface="Book Antiqua"/>
                <a:cs typeface="Book Antiqua"/>
              </a:rPr>
              <a:t> </a:t>
            </a:r>
            <a:r>
              <a:rPr lang="en-US" dirty="0" err="1" smtClean="0">
                <a:latin typeface="Book Antiqua"/>
                <a:cs typeface="Book Antiqua"/>
              </a:rPr>
              <a:t>lastenlastensa</a:t>
            </a:r>
            <a:r>
              <a:rPr lang="en-US" dirty="0" smtClean="0">
                <a:latin typeface="Book Antiqua"/>
                <a:cs typeface="Book Antiqua"/>
              </a:rPr>
              <a:t> </a:t>
            </a:r>
            <a:r>
              <a:rPr lang="en-US" dirty="0" err="1" smtClean="0">
                <a:latin typeface="Book Antiqua"/>
                <a:cs typeface="Book Antiqua"/>
              </a:rPr>
              <a:t>aikuistuvan</a:t>
            </a:r>
            <a:r>
              <a:rPr lang="en-US" dirty="0" smtClean="0">
                <a:latin typeface="Book Antiqua"/>
                <a:cs typeface="Book Antiqua"/>
              </a:rPr>
              <a:t>.</a:t>
            </a:r>
          </a:p>
          <a:p>
            <a:pPr marL="0" indent="0">
              <a:buNone/>
            </a:pPr>
            <a:endParaRPr lang="en-US" dirty="0">
              <a:latin typeface="Book Antiqua"/>
              <a:cs typeface="Book Antiqua"/>
            </a:endParaRPr>
          </a:p>
          <a:p>
            <a:pPr marL="0" indent="0">
              <a:buNone/>
            </a:pPr>
            <a:r>
              <a:rPr lang="en-US" dirty="0" err="1" smtClean="0">
                <a:latin typeface="Book Antiqua"/>
                <a:cs typeface="Book Antiqua"/>
              </a:rPr>
              <a:t>Väestökehityskin</a:t>
            </a:r>
            <a:r>
              <a:rPr lang="en-US" dirty="0" smtClean="0">
                <a:latin typeface="Book Antiqua"/>
                <a:cs typeface="Book Antiqua"/>
              </a:rPr>
              <a:t> on </a:t>
            </a:r>
            <a:r>
              <a:rPr lang="en-US" dirty="0" err="1" smtClean="0">
                <a:latin typeface="Book Antiqua"/>
                <a:cs typeface="Book Antiqua"/>
              </a:rPr>
              <a:t>tehnyt</a:t>
            </a:r>
            <a:r>
              <a:rPr lang="en-US" dirty="0" smtClean="0">
                <a:latin typeface="Book Antiqua"/>
                <a:cs typeface="Book Antiqua"/>
              </a:rPr>
              <a:t> </a:t>
            </a:r>
            <a:r>
              <a:rPr lang="en-US" dirty="0" err="1" smtClean="0">
                <a:latin typeface="Book Antiqua"/>
                <a:cs typeface="Book Antiqua"/>
              </a:rPr>
              <a:t>isovanhemmuudesta</a:t>
            </a:r>
            <a:r>
              <a:rPr lang="en-US" dirty="0" smtClean="0">
                <a:latin typeface="Book Antiqua"/>
                <a:cs typeface="Book Antiqua"/>
              </a:rPr>
              <a:t> </a:t>
            </a:r>
            <a:r>
              <a:rPr lang="en-US" dirty="0" err="1" smtClean="0">
                <a:latin typeface="Book Antiqua"/>
                <a:cs typeface="Book Antiqua"/>
              </a:rPr>
              <a:t>ajankohtaisen</a:t>
            </a:r>
            <a:r>
              <a:rPr lang="en-US" dirty="0" smtClean="0">
                <a:latin typeface="Book Antiqua"/>
                <a:cs typeface="Book Antiqua"/>
              </a:rPr>
              <a:t>, </a:t>
            </a:r>
            <a:r>
              <a:rPr lang="en-US" dirty="0" err="1" smtClean="0">
                <a:latin typeface="Book Antiqua"/>
                <a:cs typeface="Book Antiqua"/>
              </a:rPr>
              <a:t>avannut</a:t>
            </a:r>
            <a:r>
              <a:rPr lang="en-US" dirty="0" smtClean="0">
                <a:latin typeface="Book Antiqua"/>
                <a:cs typeface="Book Antiqua"/>
              </a:rPr>
              <a:t> </a:t>
            </a:r>
            <a:r>
              <a:rPr lang="en-US" dirty="0" err="1" smtClean="0">
                <a:latin typeface="Book Antiqua"/>
                <a:cs typeface="Book Antiqua"/>
              </a:rPr>
              <a:t>uusia</a:t>
            </a:r>
            <a:r>
              <a:rPr lang="en-US" dirty="0" smtClean="0">
                <a:latin typeface="Book Antiqua"/>
                <a:cs typeface="Book Antiqua"/>
              </a:rPr>
              <a:t> </a:t>
            </a:r>
            <a:r>
              <a:rPr lang="en-US" dirty="0" err="1" smtClean="0">
                <a:latin typeface="Book Antiqua"/>
                <a:cs typeface="Book Antiqua"/>
              </a:rPr>
              <a:t>mahdollisuuksia</a:t>
            </a:r>
            <a:r>
              <a:rPr lang="en-US" dirty="0" smtClean="0">
                <a:latin typeface="Book Antiqua"/>
                <a:cs typeface="Book Antiqua"/>
              </a:rPr>
              <a:t> tai </a:t>
            </a:r>
            <a:r>
              <a:rPr lang="en-US" dirty="0" err="1" smtClean="0">
                <a:latin typeface="Book Antiqua"/>
                <a:cs typeface="Book Antiqua"/>
              </a:rPr>
              <a:t>uutta</a:t>
            </a:r>
            <a:r>
              <a:rPr lang="en-US" dirty="0" smtClean="0">
                <a:latin typeface="Book Antiqua"/>
                <a:cs typeface="Book Antiqua"/>
              </a:rPr>
              <a:t> </a:t>
            </a:r>
            <a:r>
              <a:rPr lang="en-US" dirty="0" err="1" smtClean="0">
                <a:latin typeface="Book Antiqua"/>
                <a:cs typeface="Book Antiqua"/>
              </a:rPr>
              <a:t>tilaa</a:t>
            </a:r>
            <a:r>
              <a:rPr lang="en-US" dirty="0" smtClean="0">
                <a:latin typeface="Book Antiqua"/>
                <a:cs typeface="Book Antiqua"/>
              </a:rPr>
              <a:t> </a:t>
            </a:r>
            <a:r>
              <a:rPr lang="en-US" dirty="0" err="1" smtClean="0">
                <a:latin typeface="Book Antiqua"/>
                <a:cs typeface="Book Antiqua"/>
              </a:rPr>
              <a:t>sukupolvien</a:t>
            </a:r>
            <a:r>
              <a:rPr lang="en-US" dirty="0" smtClean="0">
                <a:latin typeface="Book Antiqua"/>
                <a:cs typeface="Book Antiqua"/>
              </a:rPr>
              <a:t> </a:t>
            </a:r>
            <a:r>
              <a:rPr lang="en-US" dirty="0" err="1" smtClean="0">
                <a:latin typeface="Book Antiqua"/>
                <a:cs typeface="Book Antiqua"/>
              </a:rPr>
              <a:t>väliseen</a:t>
            </a:r>
            <a:r>
              <a:rPr lang="en-US" dirty="0" smtClean="0">
                <a:latin typeface="Book Antiqua"/>
                <a:cs typeface="Book Antiqua"/>
              </a:rPr>
              <a:t> </a:t>
            </a:r>
            <a:r>
              <a:rPr lang="en-US" dirty="0" err="1" smtClean="0">
                <a:latin typeface="Book Antiqua"/>
                <a:cs typeface="Book Antiqua"/>
              </a:rPr>
              <a:t>kanssakäymiseen</a:t>
            </a:r>
            <a:r>
              <a:rPr lang="en-US" dirty="0" smtClean="0">
                <a:latin typeface="Book Antiqua"/>
                <a:cs typeface="Book Antiqua"/>
              </a:rPr>
              <a:t>.</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4139324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261257" y="0"/>
            <a:ext cx="8229600" cy="6271883"/>
          </a:xfrm>
        </p:spPr>
        <p:txBody>
          <a:bodyPr>
            <a:normAutofit fontScale="92500" lnSpcReduction="10000"/>
          </a:bodyPr>
          <a:lstStyle/>
          <a:p>
            <a:pPr marL="0" indent="0">
              <a:buNone/>
            </a:pPr>
            <a:endParaRPr lang="en-US" sz="4000" dirty="0" smtClean="0">
              <a:latin typeface="Book Antiqua"/>
              <a:cs typeface="Book Antiqua"/>
            </a:endParaRPr>
          </a:p>
          <a:p>
            <a:pPr marL="0" indent="0">
              <a:lnSpc>
                <a:spcPct val="110000"/>
              </a:lnSpc>
              <a:spcBef>
                <a:spcPts val="0"/>
              </a:spcBef>
              <a:buNone/>
            </a:pPr>
            <a:r>
              <a:rPr lang="fi-FI" sz="3600" dirty="0" smtClean="0">
                <a:latin typeface="Book Antiqua"/>
                <a:cs typeface="Book Antiqua"/>
              </a:rPr>
              <a:t>Isovanhemmuuteenkin </a:t>
            </a:r>
            <a:r>
              <a:rPr lang="fi-FI" sz="3600" dirty="0">
                <a:latin typeface="Book Antiqua"/>
                <a:cs typeface="Book Antiqua"/>
              </a:rPr>
              <a:t>säteilee yhteiskunnallinen eriarvoisuus. </a:t>
            </a:r>
            <a:endParaRPr lang="fi-FI" sz="3600" dirty="0" smtClean="0">
              <a:latin typeface="Book Antiqua"/>
              <a:cs typeface="Book Antiqua"/>
            </a:endParaRPr>
          </a:p>
          <a:p>
            <a:pPr marL="0" indent="0">
              <a:lnSpc>
                <a:spcPct val="110000"/>
              </a:lnSpc>
              <a:spcBef>
                <a:spcPts val="0"/>
              </a:spcBef>
              <a:buNone/>
            </a:pPr>
            <a:endParaRPr lang="fi-FI" sz="3600" dirty="0">
              <a:latin typeface="Book Antiqua"/>
              <a:cs typeface="Book Antiqua"/>
            </a:endParaRPr>
          </a:p>
          <a:p>
            <a:pPr marL="0" indent="0">
              <a:lnSpc>
                <a:spcPct val="110000"/>
              </a:lnSpc>
              <a:spcBef>
                <a:spcPts val="0"/>
              </a:spcBef>
              <a:buNone/>
            </a:pPr>
            <a:r>
              <a:rPr lang="fi-FI" sz="3600" dirty="0" smtClean="0">
                <a:latin typeface="Book Antiqua"/>
                <a:cs typeface="Book Antiqua"/>
              </a:rPr>
              <a:t>Elinajan </a:t>
            </a:r>
            <a:r>
              <a:rPr lang="fi-FI" sz="3600" dirty="0">
                <a:latin typeface="Book Antiqua"/>
                <a:cs typeface="Book Antiqua"/>
              </a:rPr>
              <a:t>odotteessa on suuria sosioekonomisia </a:t>
            </a:r>
            <a:r>
              <a:rPr lang="fi-FI" sz="3600" dirty="0" smtClean="0">
                <a:latin typeface="Book Antiqua"/>
                <a:cs typeface="Book Antiqua"/>
              </a:rPr>
              <a:t>eroja. Jos </a:t>
            </a:r>
            <a:r>
              <a:rPr lang="fi-FI" sz="3600" dirty="0">
                <a:latin typeface="Book Antiqua"/>
                <a:cs typeface="Book Antiqua"/>
              </a:rPr>
              <a:t>laskettaisiin ”isovanhempana eletyn elinajan odotteita”, huomattaisiin että yhteiskunnan ylempiin kerroksiin kuuluvat ehtivät nauttia isovanhemmuudesta </a:t>
            </a:r>
            <a:r>
              <a:rPr lang="fi-FI" sz="3600" dirty="0" smtClean="0">
                <a:latin typeface="Book Antiqua"/>
                <a:cs typeface="Book Antiqua"/>
              </a:rPr>
              <a:t>paljon pitempään </a:t>
            </a:r>
            <a:r>
              <a:rPr lang="fi-FI" sz="3600" dirty="0">
                <a:latin typeface="Book Antiqua"/>
                <a:cs typeface="Book Antiqua"/>
              </a:rPr>
              <a:t>kuin sosiaalisen rakenteen alapäähän sijoittuva</a:t>
            </a:r>
            <a:r>
              <a:rPr lang="fi-FI" sz="3600" dirty="0"/>
              <a:t>t.</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3646435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20357"/>
            <a:ext cx="8229600" cy="6271883"/>
          </a:xfrm>
        </p:spPr>
        <p:txBody>
          <a:bodyPr>
            <a:normAutofit/>
          </a:bodyPr>
          <a:lstStyle/>
          <a:p>
            <a:pPr marL="0" indent="0">
              <a:buNone/>
            </a:pPr>
            <a:endParaRPr lang="en-US" sz="4000" dirty="0" smtClean="0">
              <a:latin typeface="Book Antiqua"/>
              <a:cs typeface="Book Antiqua"/>
            </a:endParaRPr>
          </a:p>
          <a:p>
            <a:pPr marL="0" indent="0">
              <a:buNone/>
            </a:pPr>
            <a:r>
              <a:rPr lang="fi-FI" dirty="0" smtClean="0">
                <a:latin typeface="Book Antiqua"/>
                <a:cs typeface="Book Antiqua"/>
              </a:rPr>
              <a:t>Isovanhemmuus on sukupuolittunutta. </a:t>
            </a:r>
          </a:p>
          <a:p>
            <a:pPr marL="0" indent="0">
              <a:buNone/>
            </a:pPr>
            <a:endParaRPr lang="fi-FI" dirty="0">
              <a:latin typeface="Book Antiqua"/>
              <a:cs typeface="Book Antiqua"/>
            </a:endParaRPr>
          </a:p>
          <a:p>
            <a:pPr marL="0" indent="0">
              <a:buNone/>
            </a:pPr>
            <a:r>
              <a:rPr lang="fi-FI" dirty="0" smtClean="0">
                <a:latin typeface="Book Antiqua"/>
                <a:cs typeface="Book Antiqua"/>
              </a:rPr>
              <a:t>Sukulinjakin vaikuttaa: äidinäiti auttaa eniten, isänisä vähiten. </a:t>
            </a:r>
            <a:r>
              <a:rPr lang="fi-FI" dirty="0">
                <a:latin typeface="Book Antiqua"/>
                <a:cs typeface="Book Antiqua"/>
              </a:rPr>
              <a:t>T</a:t>
            </a:r>
            <a:r>
              <a:rPr lang="fi-FI" dirty="0" smtClean="0">
                <a:latin typeface="Book Antiqua"/>
                <a:cs typeface="Book Antiqua"/>
              </a:rPr>
              <a:t>ämän  evoluutioteoreettisista tulkinnoista ks. Mirkka </a:t>
            </a:r>
            <a:r>
              <a:rPr lang="fi-FI" dirty="0" err="1" smtClean="0">
                <a:latin typeface="Book Antiqua"/>
                <a:cs typeface="Book Antiqua"/>
              </a:rPr>
              <a:t>Danielsbacka</a:t>
            </a:r>
            <a:r>
              <a:rPr lang="fi-FI" dirty="0" smtClean="0">
                <a:latin typeface="Book Antiqua"/>
                <a:cs typeface="Book Antiqua"/>
              </a:rPr>
              <a:t> ja Antti Tanskanen. </a:t>
            </a:r>
          </a:p>
          <a:p>
            <a:pPr marL="0" indent="0">
              <a:buNone/>
            </a:pPr>
            <a:endParaRPr lang="fi-FI"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3819406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i-FI"/>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6838" y="1417638"/>
            <a:ext cx="3791415" cy="4708525"/>
          </a:xfrm>
        </p:spPr>
      </p:pic>
      <p:sp>
        <p:nvSpPr>
          <p:cNvPr id="6" name="Content Placeholder 5"/>
          <p:cNvSpPr>
            <a:spLocks noGrp="1"/>
          </p:cNvSpPr>
          <p:nvPr>
            <p:ph sz="half" idx="2"/>
          </p:nvPr>
        </p:nvSpPr>
        <p:spPr/>
        <p:txBody>
          <a:bodyPr>
            <a:normAutofit/>
          </a:bodyPr>
          <a:lstStyle/>
          <a:p>
            <a:pPr marL="0" indent="0">
              <a:buNone/>
            </a:pPr>
            <a:endParaRPr lang="fi-FI" sz="3200" dirty="0" smtClean="0">
              <a:latin typeface="Book Antiqua" panose="02040602050305030304" pitchFamily="18" charset="0"/>
            </a:endParaRPr>
          </a:p>
          <a:p>
            <a:pPr marL="0" indent="0">
              <a:buNone/>
            </a:pPr>
            <a:endParaRPr lang="fi-FI" sz="3200" dirty="0">
              <a:latin typeface="Book Antiqua" panose="02040602050305030304" pitchFamily="18" charset="0"/>
            </a:endParaRPr>
          </a:p>
          <a:p>
            <a:pPr marL="0" indent="0">
              <a:buNone/>
            </a:pPr>
            <a:r>
              <a:rPr lang="fi-FI" sz="3200" dirty="0" smtClean="0">
                <a:latin typeface="Book Antiqua" panose="02040602050305030304" pitchFamily="18" charset="0"/>
              </a:rPr>
              <a:t>Isovanhemmuus on päätään nostava tutkimuskohde.</a:t>
            </a:r>
            <a:endParaRPr lang="fi-FI" sz="3200" dirty="0">
              <a:latin typeface="Book Antiqua" panose="02040602050305030304" pitchFamily="18" charset="0"/>
            </a:endParaRPr>
          </a:p>
        </p:txBody>
      </p:sp>
      <p:sp>
        <p:nvSpPr>
          <p:cNvPr id="2" name="Footer Placeholder 1"/>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3265055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smtClean="0">
                <a:latin typeface="Book Antiqua"/>
                <a:cs typeface="Book Antiqua"/>
              </a:rPr>
              <a:t>Yhteiskunnallisten</a:t>
            </a:r>
            <a:r>
              <a:rPr lang="en-US" dirty="0" smtClean="0">
                <a:latin typeface="Book Antiqua"/>
                <a:cs typeface="Book Antiqua"/>
              </a:rPr>
              <a:t> </a:t>
            </a:r>
            <a:r>
              <a:rPr lang="en-US" dirty="0" err="1" smtClean="0">
                <a:latin typeface="Book Antiqua"/>
                <a:cs typeface="Book Antiqua"/>
              </a:rPr>
              <a:t>sukupolvien</a:t>
            </a:r>
            <a:r>
              <a:rPr lang="en-US" dirty="0" smtClean="0">
                <a:latin typeface="Book Antiqua"/>
                <a:cs typeface="Book Antiqua"/>
              </a:rPr>
              <a:t> </a:t>
            </a:r>
            <a:r>
              <a:rPr lang="en-US" dirty="0" err="1" smtClean="0">
                <a:latin typeface="Book Antiqua"/>
                <a:cs typeface="Book Antiqua"/>
              </a:rPr>
              <a:t>suhteet</a:t>
            </a:r>
            <a:endParaRPr lang="en-US" dirty="0" smtClean="0">
              <a:latin typeface="Book Antiqua"/>
              <a:cs typeface="Book Antiqua"/>
            </a:endParaRPr>
          </a:p>
          <a:p>
            <a:pPr marL="0" indent="0">
              <a:buNone/>
            </a:pPr>
            <a:endParaRPr lang="en-US" dirty="0">
              <a:latin typeface="Book Antiqua"/>
              <a:cs typeface="Book Antiqua"/>
            </a:endParaRPr>
          </a:p>
          <a:p>
            <a:pPr marL="0" indent="0">
              <a:buNone/>
            </a:pPr>
            <a:r>
              <a:rPr lang="en-US" dirty="0" err="1" smtClean="0">
                <a:latin typeface="Book Antiqua"/>
                <a:cs typeface="Book Antiqua"/>
              </a:rPr>
              <a:t>Kuinka</a:t>
            </a:r>
            <a:r>
              <a:rPr lang="en-US" dirty="0" smtClean="0">
                <a:latin typeface="Book Antiqua"/>
                <a:cs typeface="Book Antiqua"/>
              </a:rPr>
              <a:t> </a:t>
            </a:r>
            <a:r>
              <a:rPr lang="en-US" dirty="0" err="1" smtClean="0">
                <a:latin typeface="Book Antiqua"/>
                <a:cs typeface="Book Antiqua"/>
              </a:rPr>
              <a:t>reilusti</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oikeudenmukaisesti</a:t>
            </a:r>
            <a:r>
              <a:rPr lang="en-US" dirty="0" smtClean="0">
                <a:latin typeface="Book Antiqua"/>
                <a:cs typeface="Book Antiqua"/>
              </a:rPr>
              <a:t> </a:t>
            </a:r>
            <a:r>
              <a:rPr lang="en-US" dirty="0" err="1" smtClean="0">
                <a:latin typeface="Book Antiqua"/>
                <a:cs typeface="Book Antiqua"/>
              </a:rPr>
              <a:t>eri-ikäisiä</a:t>
            </a:r>
            <a:r>
              <a:rPr lang="en-US" dirty="0" smtClean="0">
                <a:latin typeface="Book Antiqua"/>
                <a:cs typeface="Book Antiqua"/>
              </a:rPr>
              <a:t>, </a:t>
            </a:r>
            <a:r>
              <a:rPr lang="en-US" dirty="0" err="1" smtClean="0">
                <a:latin typeface="Book Antiqua"/>
                <a:cs typeface="Book Antiqua"/>
              </a:rPr>
              <a:t>eri</a:t>
            </a:r>
            <a:r>
              <a:rPr lang="en-US" dirty="0" smtClean="0">
                <a:latin typeface="Book Antiqua"/>
                <a:cs typeface="Book Antiqua"/>
              </a:rPr>
              <a:t> </a:t>
            </a:r>
            <a:r>
              <a:rPr lang="en-US" dirty="0" err="1" smtClean="0">
                <a:latin typeface="Book Antiqua"/>
                <a:cs typeface="Book Antiqua"/>
              </a:rPr>
              <a:t>sukupolviin</a:t>
            </a:r>
            <a:r>
              <a:rPr lang="en-US" dirty="0" smtClean="0">
                <a:latin typeface="Book Antiqua"/>
                <a:cs typeface="Book Antiqua"/>
              </a:rPr>
              <a:t> </a:t>
            </a:r>
            <a:r>
              <a:rPr lang="en-US" dirty="0" err="1" smtClean="0">
                <a:latin typeface="Book Antiqua"/>
                <a:cs typeface="Book Antiqua"/>
              </a:rPr>
              <a:t>kuuluvia</a:t>
            </a:r>
            <a:r>
              <a:rPr lang="en-US" dirty="0" smtClean="0">
                <a:latin typeface="Book Antiqua"/>
                <a:cs typeface="Book Antiqua"/>
              </a:rPr>
              <a:t> </a:t>
            </a:r>
            <a:r>
              <a:rPr lang="en-US" dirty="0" err="1" smtClean="0">
                <a:latin typeface="Book Antiqua"/>
                <a:cs typeface="Book Antiqua"/>
              </a:rPr>
              <a:t>kohdellaan</a:t>
            </a:r>
            <a:r>
              <a:rPr lang="en-US" dirty="0" smtClean="0">
                <a:latin typeface="Book Antiqua"/>
                <a:cs typeface="Book Antiqua"/>
              </a:rPr>
              <a:t> </a:t>
            </a:r>
            <a:r>
              <a:rPr lang="en-US" dirty="0" err="1" smtClean="0">
                <a:latin typeface="Book Antiqua"/>
                <a:cs typeface="Book Antiqua"/>
              </a:rPr>
              <a:t>esimerkiksi</a:t>
            </a:r>
            <a:r>
              <a:rPr lang="en-US" dirty="0" smtClean="0">
                <a:latin typeface="Book Antiqua"/>
                <a:cs typeface="Book Antiqua"/>
              </a:rPr>
              <a:t> </a:t>
            </a:r>
            <a:r>
              <a:rPr lang="en-US" dirty="0" err="1" smtClean="0">
                <a:latin typeface="Book Antiqua"/>
                <a:cs typeface="Book Antiqua"/>
              </a:rPr>
              <a:t>yhteiskuntapolitiikassa</a:t>
            </a:r>
            <a:r>
              <a:rPr lang="en-US" dirty="0" smtClean="0">
                <a:latin typeface="Book Antiqua"/>
                <a:cs typeface="Book Antiqua"/>
              </a:rPr>
              <a:t>?</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3593502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spcBef>
                <a:spcPts val="0"/>
              </a:spcBef>
              <a:buNone/>
            </a:pPr>
            <a:r>
              <a:rPr lang="en-US" sz="3600" dirty="0" err="1" smtClean="0">
                <a:latin typeface="Book Antiqua"/>
                <a:cs typeface="Book Antiqua"/>
              </a:rPr>
              <a:t>Sosiaalinen</a:t>
            </a:r>
            <a:r>
              <a:rPr lang="en-US" sz="3600" dirty="0" smtClean="0">
                <a:latin typeface="Book Antiqua"/>
                <a:cs typeface="Book Antiqua"/>
              </a:rPr>
              <a:t> </a:t>
            </a:r>
            <a:r>
              <a:rPr lang="en-US" sz="3600" dirty="0" err="1" smtClean="0">
                <a:latin typeface="Book Antiqua"/>
                <a:cs typeface="Book Antiqua"/>
              </a:rPr>
              <a:t>kestävyys</a:t>
            </a:r>
            <a:endParaRPr lang="en-US" sz="3600" dirty="0" smtClean="0">
              <a:latin typeface="Book Antiqua"/>
              <a:cs typeface="Book Antiqua"/>
            </a:endParaRPr>
          </a:p>
          <a:p>
            <a:pPr marL="0" indent="0">
              <a:spcBef>
                <a:spcPts val="0"/>
              </a:spcBef>
              <a:buNone/>
            </a:pPr>
            <a:endParaRPr lang="en-US" sz="3600" dirty="0">
              <a:latin typeface="Book Antiqua"/>
              <a:cs typeface="Book Antiqua"/>
            </a:endParaRPr>
          </a:p>
          <a:p>
            <a:pPr marL="0" indent="0">
              <a:spcBef>
                <a:spcPts val="0"/>
              </a:spcBef>
              <a:buNone/>
            </a:pPr>
            <a:r>
              <a:rPr lang="en-US" sz="3600" dirty="0" err="1">
                <a:latin typeface="Book Antiqua"/>
                <a:cs typeface="Book Antiqua"/>
              </a:rPr>
              <a:t>k</a:t>
            </a:r>
            <a:r>
              <a:rPr lang="en-US" sz="3600" dirty="0" err="1" smtClean="0">
                <a:latin typeface="Book Antiqua"/>
                <a:cs typeface="Book Antiqua"/>
              </a:rPr>
              <a:t>ytkeytyy</a:t>
            </a:r>
            <a:r>
              <a:rPr lang="en-US" sz="3600" dirty="0" smtClean="0">
                <a:latin typeface="Book Antiqua"/>
                <a:cs typeface="Book Antiqua"/>
              </a:rPr>
              <a:t> </a:t>
            </a:r>
            <a:r>
              <a:rPr lang="en-US" sz="3600" dirty="0" err="1" smtClean="0">
                <a:latin typeface="Book Antiqua"/>
                <a:cs typeface="Book Antiqua"/>
              </a:rPr>
              <a:t>oikeudenmukaisuuteen</a:t>
            </a:r>
            <a:r>
              <a:rPr lang="en-US" sz="3600" dirty="0" smtClean="0">
                <a:latin typeface="Book Antiqua"/>
                <a:cs typeface="Book Antiqua"/>
              </a:rPr>
              <a:t>, </a:t>
            </a:r>
            <a:r>
              <a:rPr lang="en-US" sz="3600" dirty="0" err="1" smtClean="0">
                <a:latin typeface="Book Antiqua"/>
                <a:cs typeface="Book Antiqua"/>
              </a:rPr>
              <a:t>tasa-arvoon</a:t>
            </a:r>
            <a:r>
              <a:rPr lang="en-US" sz="3600" dirty="0" smtClean="0">
                <a:latin typeface="Book Antiqua"/>
                <a:cs typeface="Book Antiqua"/>
              </a:rPr>
              <a:t>, </a:t>
            </a:r>
            <a:r>
              <a:rPr lang="en-US" sz="3600" dirty="0" err="1" smtClean="0">
                <a:latin typeface="Book Antiqua"/>
                <a:cs typeface="Book Antiqua"/>
              </a:rPr>
              <a:t>luottamukseen</a:t>
            </a:r>
            <a:r>
              <a:rPr lang="en-US" sz="3600" dirty="0" smtClean="0">
                <a:latin typeface="Book Antiqua"/>
                <a:cs typeface="Book Antiqua"/>
              </a:rPr>
              <a:t>, </a:t>
            </a:r>
            <a:r>
              <a:rPr lang="en-US" sz="3600" dirty="0" err="1" smtClean="0">
                <a:latin typeface="Book Antiqua"/>
                <a:cs typeface="Book Antiqua"/>
              </a:rPr>
              <a:t>joita</a:t>
            </a:r>
            <a:r>
              <a:rPr lang="en-US" sz="3600" dirty="0" smtClean="0">
                <a:latin typeface="Book Antiqua"/>
                <a:cs typeface="Book Antiqua"/>
              </a:rPr>
              <a:t> </a:t>
            </a:r>
            <a:r>
              <a:rPr lang="en-US" sz="3600" dirty="0" err="1" smtClean="0">
                <a:latin typeface="Book Antiqua"/>
                <a:cs typeface="Book Antiqua"/>
              </a:rPr>
              <a:t>puntaroitava</a:t>
            </a:r>
            <a:r>
              <a:rPr lang="en-US" sz="3600" dirty="0" smtClean="0">
                <a:latin typeface="Book Antiqua"/>
                <a:cs typeface="Book Antiqua"/>
              </a:rPr>
              <a:t> </a:t>
            </a:r>
            <a:r>
              <a:rPr lang="en-US" sz="3600" dirty="0" err="1" smtClean="0">
                <a:latin typeface="Book Antiqua"/>
                <a:cs typeface="Book Antiqua"/>
              </a:rPr>
              <a:t>myös</a:t>
            </a:r>
            <a:r>
              <a:rPr lang="en-US" sz="3600" dirty="0" smtClean="0">
                <a:latin typeface="Book Antiqua"/>
                <a:cs typeface="Book Antiqua"/>
              </a:rPr>
              <a:t> </a:t>
            </a:r>
            <a:r>
              <a:rPr lang="en-US" sz="3600" dirty="0" err="1" smtClean="0">
                <a:latin typeface="Book Antiqua"/>
                <a:cs typeface="Book Antiqua"/>
              </a:rPr>
              <a:t>ikäryhmien</a:t>
            </a:r>
            <a:r>
              <a:rPr lang="en-US" sz="3600" dirty="0" smtClean="0">
                <a:latin typeface="Book Antiqua"/>
                <a:cs typeface="Book Antiqua"/>
              </a:rPr>
              <a:t> ja </a:t>
            </a:r>
            <a:r>
              <a:rPr lang="en-US" sz="3600" dirty="0" err="1" smtClean="0">
                <a:latin typeface="Book Antiqua"/>
                <a:cs typeface="Book Antiqua"/>
              </a:rPr>
              <a:t>sukupolvien</a:t>
            </a:r>
            <a:r>
              <a:rPr lang="en-US" sz="3600" dirty="0" smtClean="0">
                <a:latin typeface="Book Antiqua"/>
                <a:cs typeface="Book Antiqua"/>
              </a:rPr>
              <a:t> </a:t>
            </a:r>
            <a:r>
              <a:rPr lang="en-US" sz="3600" dirty="0" err="1" smtClean="0">
                <a:latin typeface="Book Antiqua"/>
                <a:cs typeface="Book Antiqua"/>
              </a:rPr>
              <a:t>näkökulmasta</a:t>
            </a:r>
            <a:r>
              <a:rPr lang="en-US" sz="3600" dirty="0" smtClean="0">
                <a:latin typeface="Book Antiqua"/>
                <a:cs typeface="Book Antiqua"/>
              </a:rPr>
              <a:t>. </a:t>
            </a:r>
            <a:r>
              <a:rPr lang="en-US" sz="3600" dirty="0" err="1" smtClean="0">
                <a:latin typeface="Book Antiqua"/>
                <a:cs typeface="Book Antiqua"/>
              </a:rPr>
              <a:t>Yksi</a:t>
            </a:r>
            <a:r>
              <a:rPr lang="en-US" sz="3600" dirty="0" smtClean="0">
                <a:latin typeface="Book Antiqua"/>
                <a:cs typeface="Book Antiqua"/>
              </a:rPr>
              <a:t> </a:t>
            </a:r>
            <a:r>
              <a:rPr lang="en-US" sz="3600" dirty="0" err="1" smtClean="0">
                <a:latin typeface="Book Antiqua"/>
                <a:cs typeface="Book Antiqua"/>
              </a:rPr>
              <a:t>sosiaalisen</a:t>
            </a:r>
            <a:r>
              <a:rPr lang="en-US" sz="3600" dirty="0" smtClean="0">
                <a:latin typeface="Book Antiqua"/>
                <a:cs typeface="Book Antiqua"/>
              </a:rPr>
              <a:t> </a:t>
            </a:r>
            <a:r>
              <a:rPr lang="en-US" sz="3600" dirty="0" err="1" smtClean="0">
                <a:latin typeface="Book Antiqua"/>
                <a:cs typeface="Book Antiqua"/>
              </a:rPr>
              <a:t>kestävyyden</a:t>
            </a:r>
            <a:r>
              <a:rPr lang="en-US" sz="3600" dirty="0" smtClean="0">
                <a:latin typeface="Book Antiqua"/>
                <a:cs typeface="Book Antiqua"/>
              </a:rPr>
              <a:t> </a:t>
            </a:r>
            <a:r>
              <a:rPr lang="en-US" sz="3600" dirty="0" err="1" smtClean="0">
                <a:latin typeface="Book Antiqua"/>
                <a:cs typeface="Book Antiqua"/>
              </a:rPr>
              <a:t>mittapuu</a:t>
            </a:r>
            <a:r>
              <a:rPr lang="en-US" sz="3600" dirty="0" smtClean="0">
                <a:latin typeface="Book Antiqua"/>
                <a:cs typeface="Book Antiqua"/>
              </a:rPr>
              <a:t> on </a:t>
            </a:r>
            <a:r>
              <a:rPr lang="en-US" sz="3600" dirty="0" err="1" smtClean="0">
                <a:latin typeface="Book Antiqua"/>
                <a:cs typeface="Book Antiqua"/>
              </a:rPr>
              <a:t>eri</a:t>
            </a:r>
            <a:r>
              <a:rPr lang="en-US" sz="3600" dirty="0" smtClean="0">
                <a:latin typeface="Book Antiqua"/>
                <a:cs typeface="Book Antiqua"/>
              </a:rPr>
              <a:t> </a:t>
            </a:r>
            <a:r>
              <a:rPr lang="en-US" sz="3600" dirty="0" err="1" smtClean="0">
                <a:latin typeface="Book Antiqua"/>
                <a:cs typeface="Book Antiqua"/>
              </a:rPr>
              <a:t>sukupolvien</a:t>
            </a:r>
            <a:r>
              <a:rPr lang="en-US" sz="3600" dirty="0" smtClean="0">
                <a:latin typeface="Book Antiqua"/>
                <a:cs typeface="Book Antiqua"/>
              </a:rPr>
              <a:t> </a:t>
            </a:r>
            <a:r>
              <a:rPr lang="en-US" sz="3600" dirty="0" err="1" smtClean="0">
                <a:latin typeface="Book Antiqua"/>
                <a:cs typeface="Book Antiqua"/>
              </a:rPr>
              <a:t>reilu</a:t>
            </a:r>
            <a:r>
              <a:rPr lang="en-US" sz="3600" dirty="0" smtClean="0">
                <a:latin typeface="Book Antiqua"/>
                <a:cs typeface="Book Antiqua"/>
              </a:rPr>
              <a:t> </a:t>
            </a:r>
            <a:r>
              <a:rPr lang="en-US" sz="3600" dirty="0" err="1" smtClean="0">
                <a:latin typeface="Book Antiqua"/>
                <a:cs typeface="Book Antiqua"/>
              </a:rPr>
              <a:t>kohtelu</a:t>
            </a:r>
            <a:r>
              <a:rPr lang="en-US" sz="3600" dirty="0" smtClean="0">
                <a:latin typeface="Book Antiqua"/>
                <a:cs typeface="Book Antiqua"/>
              </a:rPr>
              <a:t>.</a:t>
            </a:r>
            <a:endParaRPr lang="en-US" sz="3600"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3937089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56370"/>
            <a:ext cx="8229600" cy="5469793"/>
          </a:xfrm>
        </p:spPr>
        <p:txBody>
          <a:bodyPr>
            <a:normAutofit/>
          </a:bodyPr>
          <a:lstStyle/>
          <a:p>
            <a:pPr marL="0" indent="0">
              <a:buNone/>
            </a:pPr>
            <a:r>
              <a:rPr lang="fi-FI" dirty="0" smtClean="0">
                <a:latin typeface="Book Antiqua"/>
                <a:cs typeface="Book Antiqua"/>
              </a:rPr>
              <a:t>Esimerkkinä eläkepolitiikka:</a:t>
            </a:r>
          </a:p>
          <a:p>
            <a:pPr marL="0" indent="0">
              <a:buNone/>
            </a:pPr>
            <a:endParaRPr lang="fi-FI" dirty="0" smtClean="0">
              <a:latin typeface="Book Antiqua"/>
              <a:cs typeface="Book Antiqua"/>
            </a:endParaRPr>
          </a:p>
          <a:p>
            <a:pPr marL="0" indent="0">
              <a:buNone/>
            </a:pPr>
            <a:r>
              <a:rPr lang="fi-FI" dirty="0" smtClean="0">
                <a:latin typeface="Book Antiqua"/>
                <a:cs typeface="Book Antiqua"/>
              </a:rPr>
              <a:t>Kolme neljäsosaa työssä olevien eläkemaksuista käytetään nykyisten eläkkeiden rahoittamiseen. Työikäisten tulee voida luottaa siihen, että näin tapahtuu tulevaisuudessakin. </a:t>
            </a:r>
          </a:p>
          <a:p>
            <a:pPr marL="0" indent="0">
              <a:buNone/>
            </a:pPr>
            <a:endParaRPr lang="fi-FI" dirty="0">
              <a:latin typeface="Book Antiqua"/>
              <a:cs typeface="Book Antiqua"/>
            </a:endParaRPr>
          </a:p>
          <a:p>
            <a:pPr marL="0" indent="0">
              <a:buNone/>
            </a:pPr>
            <a:r>
              <a:rPr lang="fi-FI" dirty="0" smtClean="0">
                <a:latin typeface="Book Antiqua"/>
                <a:cs typeface="Book Antiqua"/>
              </a:rPr>
              <a:t>Sukupolvisopimus</a:t>
            </a:r>
          </a:p>
          <a:p>
            <a:pPr marL="0" indent="0">
              <a:buNone/>
            </a:pPr>
            <a:r>
              <a:rPr lang="fi-FI" dirty="0" smtClean="0">
                <a:latin typeface="Book Antiqua"/>
                <a:cs typeface="Book Antiqua"/>
              </a:rPr>
              <a:t>Sukupolvien välinen ”ketjukirje”</a:t>
            </a:r>
            <a:endParaRPr lang="en-US" dirty="0"/>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2562263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684213" y="428625"/>
            <a:ext cx="7793037" cy="1071563"/>
          </a:xfrm>
        </p:spPr>
        <p:txBody>
          <a:bodyPr>
            <a:normAutofit fontScale="90000"/>
          </a:bodyPr>
          <a:lstStyle/>
          <a:p>
            <a:pPr eaLnBrk="1" hangingPunct="1"/>
            <a:r>
              <a:rPr lang="fi-FI" sz="4000" dirty="0" smtClean="0">
                <a:latin typeface="Book Antiqua" panose="02040602050305030304" pitchFamily="18" charset="0"/>
              </a:rPr>
              <a:t>Elinaikakerroin ja kompensoiva työskentely </a:t>
            </a:r>
            <a:r>
              <a:rPr lang="fi-FI" sz="2700" dirty="0" smtClean="0"/>
              <a:t>(Uusitalo 2012)</a:t>
            </a:r>
          </a:p>
        </p:txBody>
      </p:sp>
      <p:graphicFrame>
        <p:nvGraphicFramePr>
          <p:cNvPr id="8" name="Taulukko 7"/>
          <p:cNvGraphicFramePr>
            <a:graphicFrameLocks noGrp="1"/>
          </p:cNvGraphicFramePr>
          <p:nvPr/>
        </p:nvGraphicFramePr>
        <p:xfrm>
          <a:off x="428625" y="1781175"/>
          <a:ext cx="8001056" cy="4267676"/>
        </p:xfrm>
        <a:graphic>
          <a:graphicData uri="http://schemas.openxmlformats.org/drawingml/2006/table">
            <a:tbl>
              <a:tblPr firstRow="1" bandRow="1">
                <a:tableStyleId>{69012ECD-51FC-41F1-AA8D-1B2483CD663E}</a:tableStyleId>
              </a:tblPr>
              <a:tblGrid>
                <a:gridCol w="1143008"/>
                <a:gridCol w="1143008"/>
                <a:gridCol w="1143008"/>
                <a:gridCol w="1143008"/>
                <a:gridCol w="1143008"/>
                <a:gridCol w="1143008"/>
                <a:gridCol w="1143008"/>
              </a:tblGrid>
              <a:tr h="1285557">
                <a:tc rowSpan="2">
                  <a:txBody>
                    <a:bodyPr/>
                    <a:lstStyle/>
                    <a:p>
                      <a:r>
                        <a:rPr lang="fi-FI" dirty="0" smtClean="0"/>
                        <a:t>Syntymä-vuosi</a:t>
                      </a:r>
                      <a:endParaRPr lang="fi-FI" dirty="0"/>
                    </a:p>
                  </a:txBody>
                  <a:tcPr/>
                </a:tc>
                <a:tc rowSpan="2">
                  <a:txBody>
                    <a:bodyPr/>
                    <a:lstStyle/>
                    <a:p>
                      <a:r>
                        <a:rPr lang="fi-FI" dirty="0" smtClean="0"/>
                        <a:t>Iän 63 </a:t>
                      </a:r>
                      <a:r>
                        <a:rPr lang="fi-FI" dirty="0" err="1" smtClean="0"/>
                        <a:t>täyttä-misvuosi</a:t>
                      </a:r>
                      <a:endParaRPr lang="fi-FI" dirty="0"/>
                    </a:p>
                  </a:txBody>
                  <a:tcPr/>
                </a:tc>
                <a:tc rowSpan="2">
                  <a:txBody>
                    <a:bodyPr/>
                    <a:lstStyle/>
                    <a:p>
                      <a:r>
                        <a:rPr lang="fi-FI" dirty="0" smtClean="0"/>
                        <a:t>63-vuotiaan elinajan-odote</a:t>
                      </a:r>
                      <a:endParaRPr lang="fi-FI" dirty="0"/>
                    </a:p>
                  </a:txBody>
                  <a:tcPr/>
                </a:tc>
                <a:tc rowSpan="2">
                  <a:txBody>
                    <a:bodyPr/>
                    <a:lstStyle/>
                    <a:p>
                      <a:r>
                        <a:rPr lang="fi-FI" dirty="0" smtClean="0"/>
                        <a:t>Elinaika-kerroin</a:t>
                      </a:r>
                      <a:endParaRPr lang="fi-FI" dirty="0"/>
                    </a:p>
                  </a:txBody>
                  <a:tcPr/>
                </a:tc>
                <a:tc gridSpan="2">
                  <a:txBody>
                    <a:bodyPr/>
                    <a:lstStyle/>
                    <a:p>
                      <a:r>
                        <a:rPr lang="fi-FI" dirty="0" smtClean="0"/>
                        <a:t>Kompensoiva työskentely 63 vuoden täyttämisen jälkeen</a:t>
                      </a:r>
                      <a:endParaRPr lang="fi-FI" dirty="0"/>
                    </a:p>
                  </a:txBody>
                  <a:tcPr/>
                </a:tc>
                <a:tc hMerge="1">
                  <a:txBody>
                    <a:bodyPr/>
                    <a:lstStyle/>
                    <a:p>
                      <a:endParaRPr lang="fi-FI" dirty="0"/>
                    </a:p>
                  </a:txBody>
                  <a:tcPr/>
                </a:tc>
                <a:tc rowSpan="2">
                  <a:txBody>
                    <a:bodyPr/>
                    <a:lstStyle/>
                    <a:p>
                      <a:r>
                        <a:rPr lang="fi-FI" dirty="0" smtClean="0"/>
                        <a:t>63-vuotiaan elinajan muutos vuodesta 2010</a:t>
                      </a:r>
                      <a:endParaRPr lang="fi-FI" dirty="0"/>
                    </a:p>
                  </a:txBody>
                  <a:tcPr/>
                </a:tc>
              </a:tr>
              <a:tr h="866187">
                <a:tc vMerge="1">
                  <a:txBody>
                    <a:bodyPr/>
                    <a:lstStyle/>
                    <a:p>
                      <a:endParaRPr lang="fi-FI"/>
                    </a:p>
                  </a:txBody>
                  <a:tcPr/>
                </a:tc>
                <a:tc vMerge="1">
                  <a:txBody>
                    <a:bodyPr/>
                    <a:lstStyle/>
                    <a:p>
                      <a:endParaRPr lang="fi-FI"/>
                    </a:p>
                  </a:txBody>
                  <a:tcPr/>
                </a:tc>
                <a:tc vMerge="1">
                  <a:txBody>
                    <a:bodyPr/>
                    <a:lstStyle/>
                    <a:p>
                      <a:endParaRPr lang="fi-FI"/>
                    </a:p>
                  </a:txBody>
                  <a:tcPr/>
                </a:tc>
                <a:tc vMerge="1">
                  <a:txBody>
                    <a:bodyPr/>
                    <a:lstStyle/>
                    <a:p>
                      <a:endParaRPr lang="fi-FI"/>
                    </a:p>
                  </a:txBody>
                  <a:tcPr/>
                </a:tc>
                <a:tc>
                  <a:txBody>
                    <a:bodyPr/>
                    <a:lstStyle/>
                    <a:p>
                      <a:r>
                        <a:rPr lang="fi-FI" dirty="0" smtClean="0"/>
                        <a:t>Eläke 50 % palkasta</a:t>
                      </a:r>
                      <a:endParaRPr lang="fi-FI" dirty="0"/>
                    </a:p>
                  </a:txBody>
                  <a:tcPr/>
                </a:tc>
                <a:tc>
                  <a:txBody>
                    <a:bodyPr/>
                    <a:lstStyle/>
                    <a:p>
                      <a:r>
                        <a:rPr lang="fi-FI" dirty="0" smtClean="0"/>
                        <a:t>Eläke 60 % palkasta</a:t>
                      </a:r>
                      <a:endParaRPr lang="fi-FI" dirty="0"/>
                    </a:p>
                  </a:txBody>
                  <a:tcPr/>
                </a:tc>
                <a:tc vMerge="1">
                  <a:txBody>
                    <a:bodyPr/>
                    <a:lstStyle/>
                    <a:p>
                      <a:endParaRPr lang="fi-FI"/>
                    </a:p>
                  </a:txBody>
                  <a:tcPr/>
                </a:tc>
              </a:tr>
              <a:tr h="413544">
                <a:tc>
                  <a:txBody>
                    <a:bodyPr/>
                    <a:lstStyle/>
                    <a:p>
                      <a:r>
                        <a:rPr lang="fi-FI" dirty="0" smtClean="0"/>
                        <a:t>1947</a:t>
                      </a:r>
                      <a:endParaRPr lang="fi-FI" dirty="0"/>
                    </a:p>
                  </a:txBody>
                  <a:tcPr/>
                </a:tc>
                <a:tc>
                  <a:txBody>
                    <a:bodyPr/>
                    <a:lstStyle/>
                    <a:p>
                      <a:r>
                        <a:rPr lang="fi-FI" dirty="0" smtClean="0"/>
                        <a:t>2010</a:t>
                      </a:r>
                      <a:endParaRPr lang="fi-FI" dirty="0"/>
                    </a:p>
                  </a:txBody>
                  <a:tcPr/>
                </a:tc>
                <a:tc>
                  <a:txBody>
                    <a:bodyPr/>
                    <a:lstStyle/>
                    <a:p>
                      <a:r>
                        <a:rPr lang="fi-FI" dirty="0" smtClean="0"/>
                        <a:t>21,4</a:t>
                      </a:r>
                      <a:endParaRPr lang="fi-FI" dirty="0"/>
                    </a:p>
                  </a:txBody>
                  <a:tcPr/>
                </a:tc>
                <a:tc>
                  <a:txBody>
                    <a:bodyPr/>
                    <a:lstStyle/>
                    <a:p>
                      <a:r>
                        <a:rPr lang="fi-FI" dirty="0" smtClean="0"/>
                        <a:t>1,000</a:t>
                      </a:r>
                      <a:endParaRPr lang="fi-FI" dirty="0"/>
                    </a:p>
                  </a:txBody>
                  <a:tcPr/>
                </a:tc>
                <a:tc>
                  <a:txBody>
                    <a:bodyPr/>
                    <a:lstStyle/>
                    <a:p>
                      <a:r>
                        <a:rPr lang="fi-FI" dirty="0" smtClean="0"/>
                        <a:t>0 kk</a:t>
                      </a:r>
                      <a:endParaRPr lang="fi-FI" dirty="0"/>
                    </a:p>
                  </a:txBody>
                  <a:tcPr/>
                </a:tc>
                <a:tc>
                  <a:txBody>
                    <a:bodyPr/>
                    <a:lstStyle/>
                    <a:p>
                      <a:r>
                        <a:rPr lang="fi-FI" dirty="0" smtClean="0"/>
                        <a:t>0 kk</a:t>
                      </a:r>
                      <a:endParaRPr lang="fi-FI" dirty="0"/>
                    </a:p>
                  </a:txBody>
                  <a:tcPr/>
                </a:tc>
                <a:tc>
                  <a:txBody>
                    <a:bodyPr/>
                    <a:lstStyle/>
                    <a:p>
                      <a:r>
                        <a:rPr lang="fi-FI" dirty="0" smtClean="0"/>
                        <a:t>0 kk</a:t>
                      </a:r>
                      <a:endParaRPr lang="fi-FI" dirty="0"/>
                    </a:p>
                  </a:txBody>
                  <a:tcPr/>
                </a:tc>
              </a:tr>
              <a:tr h="413544">
                <a:tc>
                  <a:txBody>
                    <a:bodyPr/>
                    <a:lstStyle/>
                    <a:p>
                      <a:r>
                        <a:rPr lang="fi-FI" dirty="0" smtClean="0"/>
                        <a:t>1957</a:t>
                      </a:r>
                      <a:endParaRPr lang="fi-FI" dirty="0"/>
                    </a:p>
                  </a:txBody>
                  <a:tcPr/>
                </a:tc>
                <a:tc>
                  <a:txBody>
                    <a:bodyPr/>
                    <a:lstStyle/>
                    <a:p>
                      <a:r>
                        <a:rPr lang="fi-FI" dirty="0" smtClean="0"/>
                        <a:t>2020</a:t>
                      </a:r>
                      <a:endParaRPr lang="fi-FI" dirty="0"/>
                    </a:p>
                  </a:txBody>
                  <a:tcPr/>
                </a:tc>
                <a:tc>
                  <a:txBody>
                    <a:bodyPr/>
                    <a:lstStyle/>
                    <a:p>
                      <a:r>
                        <a:rPr lang="fi-FI" dirty="0" smtClean="0"/>
                        <a:t>23,2</a:t>
                      </a:r>
                      <a:endParaRPr lang="fi-FI" dirty="0"/>
                    </a:p>
                  </a:txBody>
                  <a:tcPr/>
                </a:tc>
                <a:tc>
                  <a:txBody>
                    <a:bodyPr/>
                    <a:lstStyle/>
                    <a:p>
                      <a:r>
                        <a:rPr lang="fi-FI" dirty="0" smtClean="0"/>
                        <a:t>0,930</a:t>
                      </a:r>
                      <a:endParaRPr lang="fi-FI" dirty="0"/>
                    </a:p>
                  </a:txBody>
                  <a:tcPr/>
                </a:tc>
                <a:tc>
                  <a:txBody>
                    <a:bodyPr/>
                    <a:lstStyle/>
                    <a:p>
                      <a:r>
                        <a:rPr lang="fi-FI" dirty="0" smtClean="0"/>
                        <a:t>10 kk</a:t>
                      </a:r>
                      <a:endParaRPr lang="fi-FI" dirty="0"/>
                    </a:p>
                  </a:txBody>
                  <a:tcPr/>
                </a:tc>
                <a:tc>
                  <a:txBody>
                    <a:bodyPr/>
                    <a:lstStyle/>
                    <a:p>
                      <a:r>
                        <a:rPr lang="fi-FI" dirty="0" smtClean="0"/>
                        <a:t>11 kk</a:t>
                      </a:r>
                      <a:endParaRPr lang="fi-FI" dirty="0"/>
                    </a:p>
                  </a:txBody>
                  <a:tcPr/>
                </a:tc>
                <a:tc>
                  <a:txBody>
                    <a:bodyPr/>
                    <a:lstStyle/>
                    <a:p>
                      <a:r>
                        <a:rPr lang="fi-FI" dirty="0" smtClean="0"/>
                        <a:t>1 v 9 kk</a:t>
                      </a:r>
                      <a:endParaRPr lang="fi-FI" dirty="0"/>
                    </a:p>
                  </a:txBody>
                  <a:tcPr/>
                </a:tc>
              </a:tr>
              <a:tr h="413544">
                <a:tc>
                  <a:txBody>
                    <a:bodyPr/>
                    <a:lstStyle/>
                    <a:p>
                      <a:r>
                        <a:rPr lang="fi-FI" dirty="0" smtClean="0"/>
                        <a:t>1967</a:t>
                      </a:r>
                      <a:endParaRPr lang="fi-FI" dirty="0"/>
                    </a:p>
                  </a:txBody>
                  <a:tcPr/>
                </a:tc>
                <a:tc>
                  <a:txBody>
                    <a:bodyPr/>
                    <a:lstStyle/>
                    <a:p>
                      <a:r>
                        <a:rPr lang="fi-FI" dirty="0" smtClean="0"/>
                        <a:t>2030</a:t>
                      </a:r>
                      <a:endParaRPr lang="fi-FI" dirty="0"/>
                    </a:p>
                  </a:txBody>
                  <a:tcPr/>
                </a:tc>
                <a:tc>
                  <a:txBody>
                    <a:bodyPr/>
                    <a:lstStyle/>
                    <a:p>
                      <a:r>
                        <a:rPr lang="fi-FI" dirty="0" smtClean="0"/>
                        <a:t>24,8</a:t>
                      </a:r>
                      <a:endParaRPr lang="fi-FI" dirty="0"/>
                    </a:p>
                  </a:txBody>
                  <a:tcPr/>
                </a:tc>
                <a:tc>
                  <a:txBody>
                    <a:bodyPr/>
                    <a:lstStyle/>
                    <a:p>
                      <a:r>
                        <a:rPr lang="fi-FI" dirty="0" smtClean="0"/>
                        <a:t>0,876</a:t>
                      </a:r>
                      <a:endParaRPr lang="fi-FI" dirty="0"/>
                    </a:p>
                  </a:txBody>
                  <a:tcPr/>
                </a:tc>
                <a:tc>
                  <a:txBody>
                    <a:bodyPr/>
                    <a:lstStyle/>
                    <a:p>
                      <a:r>
                        <a:rPr lang="fi-FI" dirty="0" smtClean="0"/>
                        <a:t>1 v 6 kk</a:t>
                      </a:r>
                      <a:endParaRPr lang="fi-FI" dirty="0"/>
                    </a:p>
                  </a:txBody>
                  <a:tcPr/>
                </a:tc>
                <a:tc>
                  <a:txBody>
                    <a:bodyPr/>
                    <a:lstStyle/>
                    <a:p>
                      <a:r>
                        <a:rPr lang="fi-FI" dirty="0" smtClean="0"/>
                        <a:t>1 v 9 kk</a:t>
                      </a:r>
                      <a:endParaRPr lang="fi-FI" dirty="0"/>
                    </a:p>
                  </a:txBody>
                  <a:tcPr/>
                </a:tc>
                <a:tc>
                  <a:txBody>
                    <a:bodyPr/>
                    <a:lstStyle/>
                    <a:p>
                      <a:r>
                        <a:rPr lang="fi-FI" dirty="0" smtClean="0"/>
                        <a:t>3 v 5 kk</a:t>
                      </a:r>
                      <a:endParaRPr lang="fi-FI" dirty="0"/>
                    </a:p>
                  </a:txBody>
                  <a:tcPr/>
                </a:tc>
              </a:tr>
              <a:tr h="413544">
                <a:tc>
                  <a:txBody>
                    <a:bodyPr/>
                    <a:lstStyle/>
                    <a:p>
                      <a:r>
                        <a:rPr lang="fi-FI" dirty="0" smtClean="0"/>
                        <a:t>1977</a:t>
                      </a:r>
                      <a:endParaRPr lang="fi-FI" dirty="0"/>
                    </a:p>
                  </a:txBody>
                  <a:tcPr/>
                </a:tc>
                <a:tc>
                  <a:txBody>
                    <a:bodyPr/>
                    <a:lstStyle/>
                    <a:p>
                      <a:r>
                        <a:rPr lang="fi-FI" dirty="0" smtClean="0"/>
                        <a:t>2040</a:t>
                      </a:r>
                      <a:endParaRPr lang="fi-FI" dirty="0"/>
                    </a:p>
                  </a:txBody>
                  <a:tcPr/>
                </a:tc>
                <a:tc>
                  <a:txBody>
                    <a:bodyPr/>
                    <a:lstStyle/>
                    <a:p>
                      <a:r>
                        <a:rPr lang="fi-FI" dirty="0" smtClean="0"/>
                        <a:t>26,3</a:t>
                      </a:r>
                      <a:endParaRPr lang="fi-FI" dirty="0"/>
                    </a:p>
                  </a:txBody>
                  <a:tcPr/>
                </a:tc>
                <a:tc>
                  <a:txBody>
                    <a:bodyPr/>
                    <a:lstStyle/>
                    <a:p>
                      <a:r>
                        <a:rPr lang="fi-FI" dirty="0" smtClean="0"/>
                        <a:t>0,833</a:t>
                      </a:r>
                      <a:endParaRPr lang="fi-FI" dirty="0"/>
                    </a:p>
                  </a:txBody>
                  <a:tcPr/>
                </a:tc>
                <a:tc>
                  <a:txBody>
                    <a:bodyPr/>
                    <a:lstStyle/>
                    <a:p>
                      <a:r>
                        <a:rPr lang="fi-FI" dirty="0" smtClean="0"/>
                        <a:t>2 v 1 kk</a:t>
                      </a:r>
                      <a:endParaRPr lang="fi-FI" dirty="0"/>
                    </a:p>
                  </a:txBody>
                  <a:tcPr/>
                </a:tc>
                <a:tc>
                  <a:txBody>
                    <a:bodyPr/>
                    <a:lstStyle/>
                    <a:p>
                      <a:r>
                        <a:rPr lang="fi-FI" dirty="0" smtClean="0"/>
                        <a:t>2 v 6 kk</a:t>
                      </a:r>
                      <a:endParaRPr lang="fi-FI" dirty="0"/>
                    </a:p>
                  </a:txBody>
                  <a:tcPr/>
                </a:tc>
                <a:tc>
                  <a:txBody>
                    <a:bodyPr/>
                    <a:lstStyle/>
                    <a:p>
                      <a:r>
                        <a:rPr lang="fi-FI" dirty="0" smtClean="0"/>
                        <a:t>4 v 11 kk</a:t>
                      </a:r>
                      <a:endParaRPr lang="fi-FI" dirty="0"/>
                    </a:p>
                  </a:txBody>
                  <a:tcPr/>
                </a:tc>
              </a:tr>
              <a:tr h="413544">
                <a:tc>
                  <a:txBody>
                    <a:bodyPr/>
                    <a:lstStyle/>
                    <a:p>
                      <a:r>
                        <a:rPr lang="fi-FI" dirty="0" smtClean="0"/>
                        <a:t>1987</a:t>
                      </a:r>
                      <a:endParaRPr lang="fi-FI" dirty="0"/>
                    </a:p>
                  </a:txBody>
                  <a:tcPr/>
                </a:tc>
                <a:tc>
                  <a:txBody>
                    <a:bodyPr/>
                    <a:lstStyle/>
                    <a:p>
                      <a:r>
                        <a:rPr lang="fi-FI" dirty="0" smtClean="0"/>
                        <a:t>2050</a:t>
                      </a:r>
                      <a:endParaRPr lang="fi-FI" dirty="0"/>
                    </a:p>
                  </a:txBody>
                  <a:tcPr/>
                </a:tc>
                <a:tc>
                  <a:txBody>
                    <a:bodyPr/>
                    <a:lstStyle/>
                    <a:p>
                      <a:r>
                        <a:rPr lang="fi-FI" dirty="0" smtClean="0"/>
                        <a:t>27,6</a:t>
                      </a:r>
                      <a:endParaRPr lang="fi-FI" dirty="0"/>
                    </a:p>
                  </a:txBody>
                  <a:tcPr/>
                </a:tc>
                <a:tc>
                  <a:txBody>
                    <a:bodyPr/>
                    <a:lstStyle/>
                    <a:p>
                      <a:r>
                        <a:rPr lang="fi-FI" dirty="0" smtClean="0"/>
                        <a:t>0,799</a:t>
                      </a:r>
                      <a:endParaRPr lang="fi-FI" dirty="0"/>
                    </a:p>
                  </a:txBody>
                  <a:tcPr/>
                </a:tc>
                <a:tc>
                  <a:txBody>
                    <a:bodyPr/>
                    <a:lstStyle/>
                    <a:p>
                      <a:r>
                        <a:rPr lang="fi-FI" dirty="0" smtClean="0"/>
                        <a:t>2 v 8 kk</a:t>
                      </a:r>
                      <a:endParaRPr lang="fi-FI" dirty="0"/>
                    </a:p>
                  </a:txBody>
                  <a:tcPr/>
                </a:tc>
                <a:tc>
                  <a:txBody>
                    <a:bodyPr/>
                    <a:lstStyle/>
                    <a:p>
                      <a:r>
                        <a:rPr lang="fi-FI" dirty="0" smtClean="0"/>
                        <a:t>3 v 1 kk</a:t>
                      </a:r>
                      <a:endParaRPr lang="fi-FI" dirty="0"/>
                    </a:p>
                  </a:txBody>
                  <a:tcPr/>
                </a:tc>
                <a:tc>
                  <a:txBody>
                    <a:bodyPr/>
                    <a:lstStyle/>
                    <a:p>
                      <a:r>
                        <a:rPr lang="fi-FI" dirty="0" smtClean="0"/>
                        <a:t>6 v 2 kk</a:t>
                      </a:r>
                      <a:endParaRPr lang="fi-FI" dirty="0"/>
                    </a:p>
                  </a:txBody>
                  <a:tcPr/>
                </a:tc>
              </a:tr>
            </a:tbl>
          </a:graphicData>
        </a:graphic>
      </p:graphicFrame>
      <p:sp>
        <p:nvSpPr>
          <p:cNvPr id="2" name="Footer Placeholder 1"/>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029465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7699"/>
          </a:xfrm>
        </p:spPr>
        <p:txBody>
          <a:bodyPr>
            <a:normAutofit fontScale="90000"/>
          </a:bodyPr>
          <a:lstStyle/>
          <a:p>
            <a:endParaRPr lang="en-US" dirty="0"/>
          </a:p>
        </p:txBody>
      </p:sp>
      <p:sp>
        <p:nvSpPr>
          <p:cNvPr id="3" name="Content Placeholder 2"/>
          <p:cNvSpPr>
            <a:spLocks noGrp="1"/>
          </p:cNvSpPr>
          <p:nvPr>
            <p:ph idx="1"/>
          </p:nvPr>
        </p:nvSpPr>
        <p:spPr>
          <a:xfrm>
            <a:off x="471471" y="570758"/>
            <a:ext cx="8229600" cy="5583944"/>
          </a:xfrm>
        </p:spPr>
        <p:txBody>
          <a:bodyPr>
            <a:normAutofit/>
          </a:bodyPr>
          <a:lstStyle/>
          <a:p>
            <a:pPr marL="0" indent="0">
              <a:buNone/>
            </a:pPr>
            <a:r>
              <a:rPr lang="en-US" dirty="0" err="1" smtClean="0">
                <a:latin typeface="Book Antiqua"/>
                <a:cs typeface="Book Antiqua"/>
              </a:rPr>
              <a:t>Elinaikakertoimen</a:t>
            </a:r>
            <a:r>
              <a:rPr lang="en-US" dirty="0" smtClean="0">
                <a:latin typeface="Book Antiqua"/>
                <a:cs typeface="Book Antiqua"/>
              </a:rPr>
              <a:t> </a:t>
            </a:r>
            <a:r>
              <a:rPr lang="en-US" dirty="0" err="1" smtClean="0">
                <a:latin typeface="Book Antiqua"/>
                <a:cs typeface="Book Antiqua"/>
              </a:rPr>
              <a:t>sukupolvineutraalisuus</a:t>
            </a:r>
            <a:r>
              <a:rPr lang="en-US" dirty="0" smtClean="0">
                <a:latin typeface="Book Antiqua"/>
                <a:cs typeface="Book Antiqua"/>
              </a:rPr>
              <a:t>?</a:t>
            </a:r>
          </a:p>
          <a:p>
            <a:pPr marL="0" indent="0">
              <a:buNone/>
            </a:pPr>
            <a:endParaRPr lang="fi-FI" dirty="0" smtClean="0">
              <a:latin typeface="Book Antiqua"/>
              <a:cs typeface="Book Antiqua"/>
            </a:endParaRPr>
          </a:p>
          <a:p>
            <a:pPr marL="0" indent="0">
              <a:buNone/>
            </a:pPr>
            <a:r>
              <a:rPr lang="fi-FI" dirty="0" smtClean="0">
                <a:latin typeface="Book Antiqua"/>
                <a:cs typeface="Book Antiqua"/>
              </a:rPr>
              <a:t>Se</a:t>
            </a:r>
            <a:r>
              <a:rPr lang="fi-FI" dirty="0">
                <a:latin typeface="Book Antiqua"/>
                <a:cs typeface="Book Antiqua"/>
              </a:rPr>
              <a:t>, että kerroin nakertaa vuoden 1947 jälkeen syntyneiden eläkkeitä, voidaan tulkita näiden kohorttien epäreiluksi </a:t>
            </a:r>
            <a:r>
              <a:rPr lang="fi-FI" dirty="0" smtClean="0">
                <a:latin typeface="Book Antiqua"/>
                <a:cs typeface="Book Antiqua"/>
              </a:rPr>
              <a:t>kohteluksi. </a:t>
            </a:r>
          </a:p>
          <a:p>
            <a:pPr marL="0" indent="0">
              <a:buNone/>
            </a:pPr>
            <a:endParaRPr lang="fi-FI" dirty="0">
              <a:latin typeface="Book Antiqua"/>
              <a:cs typeface="Book Antiqua"/>
            </a:endParaRPr>
          </a:p>
          <a:p>
            <a:pPr marL="0" indent="0">
              <a:buNone/>
            </a:pPr>
            <a:r>
              <a:rPr lang="fi-FI" dirty="0" smtClean="0">
                <a:latin typeface="Book Antiqua"/>
                <a:cs typeface="Book Antiqua"/>
              </a:rPr>
              <a:t>Mutta </a:t>
            </a:r>
            <a:r>
              <a:rPr lang="fi-FI" dirty="0">
                <a:latin typeface="Book Antiqua"/>
                <a:cs typeface="Book Antiqua"/>
              </a:rPr>
              <a:t>epäreiluna voidaan pitää sitäkin, että vain eläkevuosien määrä kasvaisi </a:t>
            </a:r>
            <a:r>
              <a:rPr lang="fi-FI" dirty="0" smtClean="0">
                <a:latin typeface="Book Antiqua"/>
                <a:cs typeface="Book Antiqua"/>
              </a:rPr>
              <a:t>terveen </a:t>
            </a:r>
            <a:r>
              <a:rPr lang="fi-FI" dirty="0">
                <a:latin typeface="Book Antiqua"/>
                <a:cs typeface="Book Antiqua"/>
              </a:rPr>
              <a:t>elinajan pidetessä. </a:t>
            </a:r>
            <a:endParaRPr lang="en-US" dirty="0">
              <a:latin typeface="Book Antiqua"/>
              <a:cs typeface="Book Antiqua"/>
            </a:endParaRPr>
          </a:p>
          <a:p>
            <a:pPr marL="0" indent="0">
              <a:buNone/>
            </a:pP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500898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7699"/>
          </a:xfrm>
        </p:spPr>
        <p:txBody>
          <a:bodyPr>
            <a:normAutofit fontScale="90000"/>
          </a:bodyPr>
          <a:lstStyle/>
          <a:p>
            <a:endParaRPr lang="en-US" dirty="0"/>
          </a:p>
        </p:txBody>
      </p:sp>
      <p:sp>
        <p:nvSpPr>
          <p:cNvPr id="3" name="Content Placeholder 2"/>
          <p:cNvSpPr>
            <a:spLocks noGrp="1"/>
          </p:cNvSpPr>
          <p:nvPr>
            <p:ph idx="1"/>
          </p:nvPr>
        </p:nvSpPr>
        <p:spPr>
          <a:xfrm>
            <a:off x="471471" y="570758"/>
            <a:ext cx="8229600" cy="5583944"/>
          </a:xfrm>
        </p:spPr>
        <p:txBody>
          <a:bodyPr>
            <a:normAutofit/>
          </a:bodyPr>
          <a:lstStyle/>
          <a:p>
            <a:pPr marL="0" indent="0">
              <a:buNone/>
            </a:pPr>
            <a:endParaRPr lang="en-US" dirty="0" smtClean="0">
              <a:latin typeface="Book Antiqua"/>
              <a:cs typeface="Book Antiqua"/>
            </a:endParaRPr>
          </a:p>
          <a:p>
            <a:pPr marL="0" indent="0">
              <a:buNone/>
            </a:pPr>
            <a:endParaRPr lang="en-US" dirty="0">
              <a:latin typeface="Book Antiqua"/>
              <a:cs typeface="Book Antiqua"/>
            </a:endParaRPr>
          </a:p>
          <a:p>
            <a:pPr marL="0" indent="0">
              <a:buNone/>
            </a:pPr>
            <a:r>
              <a:rPr lang="en-US" dirty="0" err="1" smtClean="0">
                <a:latin typeface="Book Antiqua"/>
                <a:cs typeface="Book Antiqua"/>
              </a:rPr>
              <a:t>Eniten</a:t>
            </a:r>
            <a:r>
              <a:rPr lang="en-US" dirty="0" smtClean="0">
                <a:latin typeface="Book Antiqua"/>
                <a:cs typeface="Book Antiqua"/>
              </a:rPr>
              <a:t> </a:t>
            </a:r>
            <a:r>
              <a:rPr lang="en-US" dirty="0" err="1" smtClean="0">
                <a:latin typeface="Book Antiqua"/>
                <a:cs typeface="Book Antiqua"/>
              </a:rPr>
              <a:t>eläkkeitä</a:t>
            </a:r>
            <a:r>
              <a:rPr lang="en-US" dirty="0" smtClean="0">
                <a:latin typeface="Book Antiqua"/>
                <a:cs typeface="Book Antiqua"/>
              </a:rPr>
              <a:t> </a:t>
            </a:r>
            <a:r>
              <a:rPr lang="en-US" dirty="0" err="1" smtClean="0">
                <a:latin typeface="Book Antiqua"/>
                <a:cs typeface="Book Antiqua"/>
              </a:rPr>
              <a:t>ovat</a:t>
            </a:r>
            <a:r>
              <a:rPr lang="en-US" dirty="0" smtClean="0">
                <a:latin typeface="Book Antiqua"/>
                <a:cs typeface="Book Antiqua"/>
              </a:rPr>
              <a:t> </a:t>
            </a:r>
            <a:r>
              <a:rPr lang="en-US" dirty="0" err="1" smtClean="0">
                <a:latin typeface="Book Antiqua"/>
                <a:cs typeface="Book Antiqua"/>
              </a:rPr>
              <a:t>toistaiseksi</a:t>
            </a:r>
            <a:r>
              <a:rPr lang="en-US" dirty="0" smtClean="0">
                <a:latin typeface="Book Antiqua"/>
                <a:cs typeface="Book Antiqua"/>
              </a:rPr>
              <a:t> </a:t>
            </a:r>
            <a:r>
              <a:rPr lang="en-US" dirty="0" err="1" smtClean="0">
                <a:latin typeface="Book Antiqua"/>
                <a:cs typeface="Book Antiqua"/>
              </a:rPr>
              <a:t>saaneet</a:t>
            </a:r>
            <a:r>
              <a:rPr lang="en-US" dirty="0" smtClean="0">
                <a:latin typeface="Book Antiqua"/>
                <a:cs typeface="Book Antiqua"/>
              </a:rPr>
              <a:t> 1930-luvulla </a:t>
            </a:r>
            <a:r>
              <a:rPr lang="en-US" dirty="0" err="1" smtClean="0">
                <a:latin typeface="Book Antiqua"/>
                <a:cs typeface="Book Antiqua"/>
              </a:rPr>
              <a:t>syntyneet</a:t>
            </a:r>
            <a:r>
              <a:rPr lang="en-US" dirty="0" smtClean="0">
                <a:latin typeface="Book Antiqua"/>
                <a:cs typeface="Book Antiqua"/>
              </a:rPr>
              <a:t>.</a:t>
            </a:r>
          </a:p>
          <a:p>
            <a:pPr marL="0" indent="0">
              <a:buNone/>
            </a:pPr>
            <a:endParaRPr lang="en-US" dirty="0">
              <a:latin typeface="Book Antiqua"/>
              <a:cs typeface="Book Antiqua"/>
            </a:endParaRPr>
          </a:p>
          <a:p>
            <a:pPr marL="0" indent="0">
              <a:buNone/>
            </a:pPr>
            <a:r>
              <a:rPr lang="en-US" dirty="0" err="1" smtClean="0">
                <a:latin typeface="Book Antiqua"/>
                <a:cs typeface="Book Antiqua"/>
              </a:rPr>
              <a:t>Myöhemmin</a:t>
            </a:r>
            <a:r>
              <a:rPr lang="en-US" dirty="0" smtClean="0">
                <a:latin typeface="Book Antiqua"/>
                <a:cs typeface="Book Antiqua"/>
              </a:rPr>
              <a:t> </a:t>
            </a:r>
            <a:r>
              <a:rPr lang="en-US" dirty="0" err="1" smtClean="0">
                <a:latin typeface="Book Antiqua"/>
                <a:cs typeface="Book Antiqua"/>
              </a:rPr>
              <a:t>syntyneiden</a:t>
            </a:r>
            <a:r>
              <a:rPr lang="en-US" dirty="0" smtClean="0">
                <a:latin typeface="Book Antiqua"/>
                <a:cs typeface="Book Antiqua"/>
              </a:rPr>
              <a:t> </a:t>
            </a:r>
            <a:r>
              <a:rPr lang="en-US" dirty="0" err="1" smtClean="0">
                <a:latin typeface="Book Antiqua"/>
                <a:cs typeface="Book Antiqua"/>
              </a:rPr>
              <a:t>eläkesumma</a:t>
            </a:r>
            <a:r>
              <a:rPr lang="en-US" dirty="0" smtClean="0">
                <a:latin typeface="Book Antiqua"/>
                <a:cs typeface="Book Antiqua"/>
              </a:rPr>
              <a:t> </a:t>
            </a:r>
            <a:r>
              <a:rPr lang="en-US" dirty="0" err="1" smtClean="0">
                <a:latin typeface="Book Antiqua"/>
                <a:cs typeface="Book Antiqua"/>
              </a:rPr>
              <a:t>ehtii</a:t>
            </a:r>
            <a:r>
              <a:rPr lang="en-US" dirty="0" smtClean="0">
                <a:latin typeface="Book Antiqua"/>
                <a:cs typeface="Book Antiqua"/>
              </a:rPr>
              <a:t> </a:t>
            </a:r>
            <a:r>
              <a:rPr lang="en-US" dirty="0" err="1" smtClean="0">
                <a:latin typeface="Book Antiqua"/>
                <a:cs typeface="Book Antiqua"/>
              </a:rPr>
              <a:t>kuitenkin</a:t>
            </a:r>
            <a:r>
              <a:rPr lang="en-US" dirty="0" smtClean="0">
                <a:latin typeface="Book Antiqua"/>
                <a:cs typeface="Book Antiqua"/>
              </a:rPr>
              <a:t> </a:t>
            </a:r>
            <a:r>
              <a:rPr lang="en-US" dirty="0" err="1" smtClean="0">
                <a:latin typeface="Book Antiqua"/>
                <a:cs typeface="Book Antiqua"/>
              </a:rPr>
              <a:t>kasvaa</a:t>
            </a:r>
            <a:r>
              <a:rPr lang="en-US" dirty="0" smtClean="0">
                <a:latin typeface="Book Antiqua"/>
                <a:cs typeface="Book Antiqua"/>
              </a:rPr>
              <a:t> </a:t>
            </a:r>
            <a:r>
              <a:rPr lang="en-US" dirty="0" err="1" smtClean="0">
                <a:latin typeface="Book Antiqua"/>
                <a:cs typeface="Book Antiqua"/>
              </a:rPr>
              <a:t>suuremmaksi</a:t>
            </a:r>
            <a:r>
              <a:rPr lang="en-US" dirty="0" smtClean="0">
                <a:latin typeface="Book Antiqua"/>
                <a:cs typeface="Book Antiqua"/>
              </a:rPr>
              <a:t>.</a:t>
            </a:r>
          </a:p>
          <a:p>
            <a:pPr marL="0" indent="0">
              <a:buNone/>
            </a:pPr>
            <a:endParaRPr lang="en-US" dirty="0" smtClean="0">
              <a:latin typeface="Book Antiqua"/>
              <a:cs typeface="Book Antiqua"/>
            </a:endParaRPr>
          </a:p>
          <a:p>
            <a:pPr marL="0" indent="0">
              <a:buNone/>
            </a:pPr>
            <a:r>
              <a:rPr lang="en-US" dirty="0">
                <a:latin typeface="Book Antiqua"/>
                <a:cs typeface="Book Antiqua"/>
              </a:rPr>
              <a:t>	</a:t>
            </a:r>
            <a:r>
              <a:rPr lang="en-US" dirty="0" smtClean="0">
                <a:latin typeface="Book Antiqua"/>
                <a:cs typeface="Book Antiqua"/>
              </a:rPr>
              <a:t>									(</a:t>
            </a:r>
            <a:r>
              <a:rPr lang="en-US" dirty="0" err="1" smtClean="0">
                <a:latin typeface="Book Antiqua"/>
                <a:cs typeface="Book Antiqua"/>
              </a:rPr>
              <a:t>Gröhn</a:t>
            </a:r>
            <a:r>
              <a:rPr lang="en-US" dirty="0" smtClean="0">
                <a:latin typeface="Book Antiqua"/>
                <a:cs typeface="Book Antiqua"/>
              </a:rPr>
              <a:t> 2008)</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393830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161" y="0"/>
            <a:ext cx="4573677" cy="6858000"/>
          </a:xfrm>
          <a:prstGeom prst="rect">
            <a:avLst/>
          </a:prstGeom>
        </p:spPr>
      </p:pic>
      <p:sp>
        <p:nvSpPr>
          <p:cNvPr id="3" name="Footer Placeholder 2"/>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4190987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7699"/>
          </a:xfrm>
        </p:spPr>
        <p:txBody>
          <a:bodyPr>
            <a:normAutofit fontScale="90000"/>
          </a:bodyPr>
          <a:lstStyle/>
          <a:p>
            <a:endParaRPr lang="en-US" dirty="0"/>
          </a:p>
        </p:txBody>
      </p:sp>
      <p:sp>
        <p:nvSpPr>
          <p:cNvPr id="3" name="Content Placeholder 2"/>
          <p:cNvSpPr>
            <a:spLocks noGrp="1"/>
          </p:cNvSpPr>
          <p:nvPr>
            <p:ph idx="1"/>
          </p:nvPr>
        </p:nvSpPr>
        <p:spPr>
          <a:xfrm>
            <a:off x="471471" y="0"/>
            <a:ext cx="8229600" cy="7319956"/>
          </a:xfrm>
        </p:spPr>
        <p:txBody>
          <a:bodyPr>
            <a:normAutofit fontScale="62500" lnSpcReduction="20000"/>
          </a:bodyPr>
          <a:lstStyle/>
          <a:p>
            <a:pPr marL="0" indent="0">
              <a:buNone/>
            </a:pPr>
            <a:endParaRPr lang="en-US" dirty="0" smtClean="0">
              <a:latin typeface="Book Antiqua"/>
              <a:cs typeface="Book Antiqua"/>
            </a:endParaRPr>
          </a:p>
          <a:p>
            <a:pPr marL="0" indent="0">
              <a:buNone/>
            </a:pPr>
            <a:endParaRPr lang="en-US" dirty="0">
              <a:latin typeface="Book Antiqua"/>
              <a:cs typeface="Book Antiqua"/>
            </a:endParaRPr>
          </a:p>
          <a:p>
            <a:pPr marL="0" indent="0">
              <a:lnSpc>
                <a:spcPct val="120000"/>
              </a:lnSpc>
              <a:buNone/>
            </a:pPr>
            <a:r>
              <a:rPr lang="fi-FI" sz="3400" dirty="0" smtClean="0">
                <a:latin typeface="Book Antiqua"/>
                <a:cs typeface="Book Antiqua"/>
              </a:rPr>
              <a:t>Suuret ikäluokat ovat toistaiseksi rahoittaneet </a:t>
            </a:r>
            <a:r>
              <a:rPr lang="fi-FI" sz="3400" dirty="0">
                <a:latin typeface="Book Antiqua"/>
                <a:cs typeface="Book Antiqua"/>
              </a:rPr>
              <a:t>eniten </a:t>
            </a:r>
            <a:r>
              <a:rPr lang="fi-FI" sz="3400" dirty="0" smtClean="0">
                <a:latin typeface="Book Antiqua"/>
                <a:cs typeface="Book Antiqua"/>
              </a:rPr>
              <a:t>eläkkeitä.</a:t>
            </a:r>
          </a:p>
          <a:p>
            <a:pPr marL="0" indent="0">
              <a:lnSpc>
                <a:spcPct val="120000"/>
              </a:lnSpc>
              <a:buNone/>
            </a:pPr>
            <a:endParaRPr lang="fi-FI" sz="3400" dirty="0">
              <a:latin typeface="Book Antiqua"/>
              <a:cs typeface="Book Antiqua"/>
            </a:endParaRPr>
          </a:p>
          <a:p>
            <a:pPr marL="0" indent="0">
              <a:lnSpc>
                <a:spcPct val="120000"/>
              </a:lnSpc>
              <a:buNone/>
            </a:pPr>
            <a:r>
              <a:rPr lang="fi-FI" sz="3400" dirty="0">
                <a:latin typeface="Book Antiqua"/>
                <a:cs typeface="Book Antiqua"/>
              </a:rPr>
              <a:t>N</a:t>
            </a:r>
            <a:r>
              <a:rPr lang="fi-FI" sz="3400" dirty="0" smtClean="0">
                <a:latin typeface="Book Antiqua"/>
                <a:cs typeface="Book Antiqua"/>
              </a:rPr>
              <a:t>uorempien </a:t>
            </a:r>
            <a:r>
              <a:rPr lang="fi-FI" sz="3400" dirty="0">
                <a:latin typeface="Book Antiqua"/>
                <a:cs typeface="Book Antiqua"/>
              </a:rPr>
              <a:t>kohorttien </a:t>
            </a:r>
            <a:r>
              <a:rPr lang="fi-FI" sz="3400" dirty="0" smtClean="0">
                <a:latin typeface="Book Antiqua"/>
                <a:cs typeface="Book Antiqua"/>
              </a:rPr>
              <a:t>rahoitusosuus nousee vielä korkeammaksi, mutta </a:t>
            </a:r>
            <a:r>
              <a:rPr lang="fi-FI" sz="3400" dirty="0">
                <a:latin typeface="Book Antiqua"/>
                <a:cs typeface="Book Antiqua"/>
              </a:rPr>
              <a:t>niin </a:t>
            </a:r>
            <a:r>
              <a:rPr lang="fi-FI" sz="3400" dirty="0" smtClean="0">
                <a:latin typeface="Book Antiqua"/>
                <a:cs typeface="Book Antiqua"/>
              </a:rPr>
              <a:t>nousevat </a:t>
            </a:r>
            <a:r>
              <a:rPr lang="fi-FI" sz="3400" dirty="0">
                <a:latin typeface="Book Antiqua"/>
                <a:cs typeface="Book Antiqua"/>
              </a:rPr>
              <a:t>myös heidän saamansa eläkkeet. </a:t>
            </a:r>
            <a:endParaRPr lang="fi-FI" sz="3400" dirty="0" smtClean="0">
              <a:latin typeface="Book Antiqua"/>
              <a:cs typeface="Book Antiqua"/>
            </a:endParaRPr>
          </a:p>
          <a:p>
            <a:pPr marL="0" indent="0">
              <a:lnSpc>
                <a:spcPct val="120000"/>
              </a:lnSpc>
              <a:buNone/>
            </a:pPr>
            <a:endParaRPr lang="fi-FI" sz="3400" dirty="0">
              <a:latin typeface="Book Antiqua"/>
              <a:cs typeface="Book Antiqua"/>
            </a:endParaRPr>
          </a:p>
          <a:p>
            <a:pPr marL="0" indent="0">
              <a:lnSpc>
                <a:spcPct val="120000"/>
              </a:lnSpc>
              <a:buNone/>
            </a:pPr>
            <a:r>
              <a:rPr lang="fi-FI" sz="3400" dirty="0">
                <a:latin typeface="Book Antiqua"/>
                <a:cs typeface="Book Antiqua"/>
              </a:rPr>
              <a:t>V</a:t>
            </a:r>
            <a:r>
              <a:rPr lang="fi-FI" sz="3400" dirty="0" smtClean="0">
                <a:latin typeface="Book Antiqua"/>
                <a:cs typeface="Book Antiqua"/>
              </a:rPr>
              <a:t>uosina </a:t>
            </a:r>
            <a:r>
              <a:rPr lang="fi-FI" sz="3400" dirty="0">
                <a:latin typeface="Book Antiqua"/>
                <a:cs typeface="Book Antiqua"/>
              </a:rPr>
              <a:t>1946–50 </a:t>
            </a:r>
            <a:r>
              <a:rPr lang="fi-FI" sz="3400" dirty="0" smtClean="0">
                <a:latin typeface="Book Antiqua"/>
                <a:cs typeface="Book Antiqua"/>
              </a:rPr>
              <a:t>syntyneet </a:t>
            </a:r>
            <a:r>
              <a:rPr lang="fi-FI" sz="3400" dirty="0">
                <a:latin typeface="Book Antiqua"/>
                <a:cs typeface="Book Antiqua"/>
              </a:rPr>
              <a:t>saavat elinaikanaan eläkettä noin 400 000 </a:t>
            </a:r>
            <a:r>
              <a:rPr lang="fi-FI" sz="3400" dirty="0" smtClean="0">
                <a:latin typeface="Book Antiqua"/>
                <a:cs typeface="Book Antiqua"/>
              </a:rPr>
              <a:t>euroa </a:t>
            </a:r>
            <a:r>
              <a:rPr lang="fi-FI" sz="3400" dirty="0">
                <a:latin typeface="Book Antiqua"/>
                <a:cs typeface="Book Antiqua"/>
              </a:rPr>
              <a:t>(vuoden 2007 rahassa)</a:t>
            </a:r>
            <a:r>
              <a:rPr lang="fi-FI" sz="3400" dirty="0" smtClean="0">
                <a:latin typeface="Book Antiqua"/>
                <a:cs typeface="Book Antiqua"/>
              </a:rPr>
              <a:t>, vuosina </a:t>
            </a:r>
            <a:r>
              <a:rPr lang="fi-FI" sz="3400" dirty="0">
                <a:latin typeface="Book Antiqua"/>
                <a:cs typeface="Book Antiqua"/>
              </a:rPr>
              <a:t>1971–75 </a:t>
            </a:r>
            <a:r>
              <a:rPr lang="fi-FI" sz="3400" dirty="0" smtClean="0">
                <a:latin typeface="Book Antiqua"/>
                <a:cs typeface="Book Antiqua"/>
              </a:rPr>
              <a:t>syntyneet </a:t>
            </a:r>
            <a:r>
              <a:rPr lang="fi-FI" sz="3400" dirty="0">
                <a:latin typeface="Book Antiqua"/>
                <a:cs typeface="Book Antiqua"/>
              </a:rPr>
              <a:t>kaksinkertaisesti. </a:t>
            </a:r>
            <a:endParaRPr lang="fi-FI" sz="3400" dirty="0" smtClean="0">
              <a:latin typeface="Book Antiqua"/>
              <a:cs typeface="Book Antiqua"/>
            </a:endParaRPr>
          </a:p>
          <a:p>
            <a:pPr marL="0" indent="0">
              <a:lnSpc>
                <a:spcPct val="120000"/>
              </a:lnSpc>
              <a:buNone/>
            </a:pPr>
            <a:endParaRPr lang="fi-FI" sz="3400" dirty="0">
              <a:latin typeface="Book Antiqua"/>
              <a:cs typeface="Book Antiqua"/>
            </a:endParaRPr>
          </a:p>
          <a:p>
            <a:pPr marL="0" indent="0">
              <a:lnSpc>
                <a:spcPct val="120000"/>
              </a:lnSpc>
              <a:buNone/>
            </a:pPr>
            <a:r>
              <a:rPr lang="fi-FI" sz="3400" dirty="0" smtClean="0">
                <a:latin typeface="Book Antiqua"/>
                <a:cs typeface="Book Antiqua"/>
              </a:rPr>
              <a:t>Jukka </a:t>
            </a:r>
            <a:r>
              <a:rPr lang="fi-FI" sz="3400" dirty="0" err="1" smtClean="0">
                <a:latin typeface="Book Antiqua"/>
                <a:cs typeface="Book Antiqua"/>
              </a:rPr>
              <a:t>Gröhn</a:t>
            </a:r>
            <a:r>
              <a:rPr lang="fi-FI" sz="3400" dirty="0" smtClean="0">
                <a:latin typeface="Book Antiqua"/>
                <a:cs typeface="Book Antiqua"/>
              </a:rPr>
              <a:t> (2008) arvioi </a:t>
            </a:r>
            <a:r>
              <a:rPr lang="fi-FI" sz="3400" dirty="0">
                <a:latin typeface="Book Antiqua"/>
                <a:cs typeface="Book Antiqua"/>
              </a:rPr>
              <a:t>jokaisen kohortin saavan elinaikanaan eläkettä edeltäjiään enemmän ja myös enemmän kuin on eläkkeitä aikoinaan </a:t>
            </a:r>
            <a:r>
              <a:rPr lang="fi-FI" sz="3400" dirty="0" smtClean="0">
                <a:latin typeface="Book Antiqua"/>
                <a:cs typeface="Book Antiqua"/>
              </a:rPr>
              <a:t>rahoittanut.</a:t>
            </a:r>
          </a:p>
          <a:p>
            <a:pPr marL="0" indent="0">
              <a:lnSpc>
                <a:spcPct val="120000"/>
              </a:lnSpc>
              <a:buNone/>
            </a:pPr>
            <a:endParaRPr lang="fi-FI" sz="3400" dirty="0">
              <a:latin typeface="Book Antiqua"/>
              <a:cs typeface="Book Antiqua"/>
            </a:endParaRPr>
          </a:p>
          <a:p>
            <a:pPr marL="0" indent="0">
              <a:lnSpc>
                <a:spcPct val="120000"/>
              </a:lnSpc>
              <a:buNone/>
            </a:pPr>
            <a:r>
              <a:rPr lang="fi-FI" sz="3400" dirty="0" smtClean="0">
                <a:latin typeface="Book Antiqua"/>
                <a:cs typeface="Book Antiqua"/>
              </a:rPr>
              <a:t>Jos </a:t>
            </a:r>
            <a:r>
              <a:rPr lang="fi-FI" sz="3400" dirty="0">
                <a:latin typeface="Book Antiqua"/>
                <a:cs typeface="Book Antiqua"/>
              </a:rPr>
              <a:t>näin on, </a:t>
            </a:r>
            <a:r>
              <a:rPr lang="fi-FI" sz="3400" dirty="0" smtClean="0">
                <a:latin typeface="Book Antiqua"/>
                <a:cs typeface="Book Antiqua"/>
              </a:rPr>
              <a:t>eläkepoliittinen </a:t>
            </a:r>
            <a:r>
              <a:rPr lang="fi-FI" sz="3400" dirty="0">
                <a:latin typeface="Book Antiqua"/>
                <a:cs typeface="Book Antiqua"/>
              </a:rPr>
              <a:t>sukupolvisopimus pitää eikä ketjukirje katkea! Katkeamattomuuden ehtona </a:t>
            </a:r>
            <a:r>
              <a:rPr lang="fi-FI" sz="3400" dirty="0" smtClean="0">
                <a:latin typeface="Book Antiqua"/>
                <a:cs typeface="Book Antiqua"/>
              </a:rPr>
              <a:t>on kuitenkin mm. </a:t>
            </a:r>
            <a:r>
              <a:rPr lang="fi-FI" sz="3400" dirty="0">
                <a:latin typeface="Book Antiqua"/>
                <a:cs typeface="Book Antiqua"/>
              </a:rPr>
              <a:t>eläkerahoituksessa </a:t>
            </a:r>
            <a:r>
              <a:rPr lang="fi-FI" sz="3400" dirty="0" smtClean="0">
                <a:latin typeface="Book Antiqua"/>
                <a:cs typeface="Book Antiqua"/>
              </a:rPr>
              <a:t>onnistuminen.</a:t>
            </a:r>
            <a:endParaRPr lang="en-US" sz="3400" dirty="0" smtClean="0">
              <a:latin typeface="Book Antiqua"/>
              <a:cs typeface="Book Antiqua"/>
            </a:endParaRPr>
          </a:p>
          <a:p>
            <a:pPr marL="0" indent="0">
              <a:buNone/>
            </a:pPr>
            <a:r>
              <a:rPr lang="en-US" dirty="0">
                <a:latin typeface="Book Antiqua"/>
                <a:cs typeface="Book Antiqua"/>
              </a:rPr>
              <a:t>	</a:t>
            </a:r>
            <a:r>
              <a:rPr lang="en-US" dirty="0" smtClean="0">
                <a:latin typeface="Book Antiqua"/>
                <a:cs typeface="Book Antiqua"/>
              </a:rPr>
              <a:t>								</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808107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7699"/>
          </a:xfrm>
        </p:spPr>
        <p:txBody>
          <a:bodyPr>
            <a:normAutofit fontScale="90000"/>
          </a:bodyPr>
          <a:lstStyle/>
          <a:p>
            <a:endParaRPr lang="en-US" dirty="0"/>
          </a:p>
        </p:txBody>
      </p:sp>
      <p:sp>
        <p:nvSpPr>
          <p:cNvPr id="3" name="Content Placeholder 2"/>
          <p:cNvSpPr>
            <a:spLocks noGrp="1"/>
          </p:cNvSpPr>
          <p:nvPr>
            <p:ph idx="1"/>
          </p:nvPr>
        </p:nvSpPr>
        <p:spPr>
          <a:xfrm>
            <a:off x="471471" y="570758"/>
            <a:ext cx="8229600" cy="5583944"/>
          </a:xfrm>
        </p:spPr>
        <p:txBody>
          <a:bodyPr>
            <a:normAutofit/>
          </a:bodyPr>
          <a:lstStyle/>
          <a:p>
            <a:pPr marL="0" indent="0">
              <a:buNone/>
            </a:pPr>
            <a:endParaRPr lang="en-US" dirty="0" smtClean="0">
              <a:latin typeface="Book Antiqua"/>
              <a:cs typeface="Book Antiqua"/>
            </a:endParaRPr>
          </a:p>
          <a:p>
            <a:pPr marL="0" indent="0">
              <a:buNone/>
            </a:pPr>
            <a:endParaRPr lang="en-US" dirty="0">
              <a:latin typeface="Book Antiqua"/>
              <a:cs typeface="Book Antiqua"/>
            </a:endParaRPr>
          </a:p>
          <a:p>
            <a:pPr marL="0" indent="0">
              <a:buNone/>
            </a:pPr>
            <a:r>
              <a:rPr lang="en-US" dirty="0" err="1" smtClean="0">
                <a:latin typeface="Book Antiqua"/>
                <a:cs typeface="Book Antiqua"/>
              </a:rPr>
              <a:t>Eläkerahastot</a:t>
            </a:r>
            <a:r>
              <a:rPr lang="en-US" dirty="0" smtClean="0">
                <a:latin typeface="Book Antiqua"/>
                <a:cs typeface="Book Antiqua"/>
              </a:rPr>
              <a:t> </a:t>
            </a:r>
            <a:r>
              <a:rPr lang="en-US" dirty="0" err="1" smtClean="0">
                <a:latin typeface="Book Antiqua"/>
                <a:cs typeface="Book Antiqua"/>
              </a:rPr>
              <a:t>tasoittavat</a:t>
            </a:r>
            <a:r>
              <a:rPr lang="en-US" dirty="0" smtClean="0">
                <a:latin typeface="Book Antiqua"/>
                <a:cs typeface="Book Antiqua"/>
              </a:rPr>
              <a:t> </a:t>
            </a:r>
            <a:r>
              <a:rPr lang="en-US" dirty="0" err="1" smtClean="0">
                <a:latin typeface="Book Antiqua"/>
                <a:cs typeface="Book Antiqua"/>
              </a:rPr>
              <a:t>kohorttien</a:t>
            </a:r>
            <a:r>
              <a:rPr lang="en-US" dirty="0" smtClean="0">
                <a:latin typeface="Book Antiqua"/>
                <a:cs typeface="Book Antiqua"/>
              </a:rPr>
              <a:t> </a:t>
            </a:r>
            <a:r>
              <a:rPr lang="en-US" dirty="0" err="1" smtClean="0">
                <a:latin typeface="Book Antiqua"/>
                <a:cs typeface="Book Antiqua"/>
              </a:rPr>
              <a:t>juontuvia</a:t>
            </a:r>
            <a:r>
              <a:rPr lang="en-US" dirty="0" smtClean="0">
                <a:latin typeface="Book Antiqua"/>
                <a:cs typeface="Book Antiqua"/>
              </a:rPr>
              <a:t> </a:t>
            </a:r>
            <a:r>
              <a:rPr lang="en-US" dirty="0" err="1" smtClean="0">
                <a:latin typeface="Book Antiqua"/>
                <a:cs typeface="Book Antiqua"/>
              </a:rPr>
              <a:t>kustannuspaineita</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takaavat</a:t>
            </a:r>
            <a:r>
              <a:rPr lang="en-US" dirty="0" smtClean="0">
                <a:latin typeface="Book Antiqua"/>
                <a:cs typeface="Book Antiqua"/>
              </a:rPr>
              <a:t> </a:t>
            </a:r>
            <a:r>
              <a:rPr lang="en-US" dirty="0" err="1" smtClean="0">
                <a:latin typeface="Book Antiqua"/>
                <a:cs typeface="Book Antiqua"/>
              </a:rPr>
              <a:t>tuleville</a:t>
            </a:r>
            <a:r>
              <a:rPr lang="en-US" dirty="0" smtClean="0">
                <a:latin typeface="Book Antiqua"/>
                <a:cs typeface="Book Antiqua"/>
              </a:rPr>
              <a:t> </a:t>
            </a:r>
            <a:r>
              <a:rPr lang="en-US" dirty="0" err="1" smtClean="0">
                <a:latin typeface="Book Antiqua"/>
                <a:cs typeface="Book Antiqua"/>
              </a:rPr>
              <a:t>eläkeläispolville</a:t>
            </a:r>
            <a:r>
              <a:rPr lang="en-US" dirty="0" smtClean="0">
                <a:latin typeface="Book Antiqua"/>
                <a:cs typeface="Book Antiqua"/>
              </a:rPr>
              <a:t> </a:t>
            </a:r>
            <a:r>
              <a:rPr lang="en-US" dirty="0" err="1" smtClean="0">
                <a:latin typeface="Book Antiqua"/>
                <a:cs typeface="Book Antiqua"/>
              </a:rPr>
              <a:t>paremmat</a:t>
            </a:r>
            <a:r>
              <a:rPr lang="en-US" dirty="0" smtClean="0">
                <a:latin typeface="Book Antiqua"/>
                <a:cs typeface="Book Antiqua"/>
              </a:rPr>
              <a:t> </a:t>
            </a:r>
            <a:r>
              <a:rPr lang="en-US" dirty="0" err="1" smtClean="0">
                <a:latin typeface="Book Antiqua"/>
                <a:cs typeface="Book Antiqua"/>
              </a:rPr>
              <a:t>eläkkeet</a:t>
            </a:r>
            <a:r>
              <a:rPr lang="en-US" dirty="0" smtClean="0">
                <a:latin typeface="Book Antiqua"/>
                <a:cs typeface="Book Antiqua"/>
              </a:rPr>
              <a:t> </a:t>
            </a:r>
            <a:r>
              <a:rPr lang="en-US" dirty="0" err="1" smtClean="0">
                <a:latin typeface="Book Antiqua"/>
                <a:cs typeface="Book Antiqua"/>
              </a:rPr>
              <a:t>kuin</a:t>
            </a:r>
            <a:r>
              <a:rPr lang="en-US" dirty="0" smtClean="0">
                <a:latin typeface="Book Antiqua"/>
                <a:cs typeface="Book Antiqua"/>
              </a:rPr>
              <a:t> </a:t>
            </a:r>
            <a:r>
              <a:rPr lang="en-US" dirty="0" err="1" smtClean="0">
                <a:latin typeface="Book Antiqua"/>
                <a:cs typeface="Book Antiqua"/>
              </a:rPr>
              <a:t>puhdas</a:t>
            </a:r>
            <a:r>
              <a:rPr lang="en-US" dirty="0" smtClean="0">
                <a:latin typeface="Book Antiqua"/>
                <a:cs typeface="Book Antiqua"/>
              </a:rPr>
              <a:t> </a:t>
            </a:r>
            <a:r>
              <a:rPr lang="en-US" dirty="0" err="1" smtClean="0">
                <a:latin typeface="Book Antiqua"/>
                <a:cs typeface="Book Antiqua"/>
              </a:rPr>
              <a:t>jakojärjestelmä</a:t>
            </a:r>
            <a:r>
              <a:rPr lang="en-US" dirty="0" smtClean="0">
                <a:latin typeface="Book Antiqua"/>
                <a:cs typeface="Book Antiqua"/>
              </a:rPr>
              <a:t>. </a:t>
            </a:r>
          </a:p>
          <a:p>
            <a:pPr marL="0" indent="0">
              <a:buNone/>
            </a:pPr>
            <a:endParaRPr lang="en-US" dirty="0">
              <a:latin typeface="Book Antiqua"/>
              <a:cs typeface="Book Antiqua"/>
            </a:endParaRPr>
          </a:p>
          <a:p>
            <a:pPr marL="0" indent="0">
              <a:buNone/>
            </a:pPr>
            <a:r>
              <a:rPr lang="en-US" dirty="0" err="1" smtClean="0">
                <a:latin typeface="Book Antiqua"/>
                <a:cs typeface="Book Antiqua"/>
              </a:rPr>
              <a:t>Rahastojen</a:t>
            </a:r>
            <a:r>
              <a:rPr lang="en-US" dirty="0" smtClean="0">
                <a:latin typeface="Book Antiqua"/>
                <a:cs typeface="Book Antiqua"/>
              </a:rPr>
              <a:t> </a:t>
            </a:r>
            <a:r>
              <a:rPr lang="en-US" dirty="0" err="1" smtClean="0">
                <a:latin typeface="Book Antiqua"/>
                <a:cs typeface="Book Antiqua"/>
              </a:rPr>
              <a:t>tuotto</a:t>
            </a:r>
            <a:r>
              <a:rPr lang="en-US" dirty="0" smtClean="0">
                <a:latin typeface="Book Antiqua"/>
                <a:cs typeface="Book Antiqua"/>
              </a:rPr>
              <a:t> </a:t>
            </a:r>
            <a:r>
              <a:rPr lang="en-US" dirty="0" err="1" smtClean="0">
                <a:latin typeface="Book Antiqua"/>
                <a:cs typeface="Book Antiqua"/>
              </a:rPr>
              <a:t>määräytyy</a:t>
            </a:r>
            <a:r>
              <a:rPr lang="en-US" dirty="0" smtClean="0">
                <a:latin typeface="Book Antiqua"/>
                <a:cs typeface="Book Antiqua"/>
              </a:rPr>
              <a:t> </a:t>
            </a:r>
            <a:r>
              <a:rPr lang="en-US" dirty="0" err="1" smtClean="0">
                <a:latin typeface="Book Antiqua"/>
                <a:cs typeface="Book Antiqua"/>
              </a:rPr>
              <a:t>kuitenkin</a:t>
            </a:r>
            <a:r>
              <a:rPr lang="en-US" dirty="0" smtClean="0">
                <a:latin typeface="Book Antiqua"/>
                <a:cs typeface="Book Antiqua"/>
              </a:rPr>
              <a:t> </a:t>
            </a:r>
            <a:r>
              <a:rPr lang="en-US" dirty="0" err="1" smtClean="0">
                <a:latin typeface="Book Antiqua"/>
                <a:cs typeface="Book Antiqua"/>
              </a:rPr>
              <a:t>osakemarkkinoilla</a:t>
            </a:r>
            <a:r>
              <a:rPr lang="en-US" dirty="0">
                <a:latin typeface="Book Antiqua"/>
                <a:cs typeface="Book Antiqua"/>
              </a:rPr>
              <a:t> </a:t>
            </a:r>
            <a:r>
              <a:rPr lang="en-US" dirty="0" err="1" smtClean="0">
                <a:latin typeface="Book Antiqua"/>
                <a:cs typeface="Book Antiqua"/>
              </a:rPr>
              <a:t>ja</a:t>
            </a:r>
            <a:r>
              <a:rPr lang="en-US" dirty="0" smtClean="0">
                <a:latin typeface="Book Antiqua"/>
                <a:cs typeface="Book Antiqua"/>
              </a:rPr>
              <a:t> on </a:t>
            </a:r>
            <a:r>
              <a:rPr lang="en-US" dirty="0" err="1" smtClean="0">
                <a:latin typeface="Book Antiqua"/>
                <a:cs typeface="Book Antiqua"/>
              </a:rPr>
              <a:t>siksi</a:t>
            </a:r>
            <a:r>
              <a:rPr lang="en-US" dirty="0" smtClean="0">
                <a:latin typeface="Book Antiqua"/>
                <a:cs typeface="Book Antiqua"/>
              </a:rPr>
              <a:t> </a:t>
            </a:r>
            <a:r>
              <a:rPr lang="en-US" dirty="0" err="1" smtClean="0">
                <a:latin typeface="Book Antiqua"/>
                <a:cs typeface="Book Antiqua"/>
              </a:rPr>
              <a:t>epävarmaa</a:t>
            </a:r>
            <a:r>
              <a:rPr lang="en-US" dirty="0" smtClean="0">
                <a:latin typeface="Book Antiqua"/>
                <a:cs typeface="Book Antiqua"/>
              </a:rPr>
              <a:t>.</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693237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430"/>
          </a:xfrm>
        </p:spPr>
        <p:txBody>
          <a:bodyPr>
            <a:normAutofit fontScale="90000"/>
          </a:bodyPr>
          <a:lstStyle/>
          <a:p>
            <a:endParaRPr lang="en-US" dirty="0"/>
          </a:p>
        </p:txBody>
      </p:sp>
      <p:sp>
        <p:nvSpPr>
          <p:cNvPr id="3" name="Content Placeholder 2"/>
          <p:cNvSpPr>
            <a:spLocks noGrp="1"/>
          </p:cNvSpPr>
          <p:nvPr>
            <p:ph idx="1"/>
          </p:nvPr>
        </p:nvSpPr>
        <p:spPr>
          <a:xfrm>
            <a:off x="457200" y="442337"/>
            <a:ext cx="8229600" cy="6035753"/>
          </a:xfrm>
        </p:spPr>
        <p:txBody>
          <a:bodyPr>
            <a:normAutofit/>
          </a:bodyPr>
          <a:lstStyle/>
          <a:p>
            <a:pPr marL="0" indent="0">
              <a:spcBef>
                <a:spcPts val="0"/>
              </a:spcBef>
              <a:buNone/>
            </a:pPr>
            <a:r>
              <a:rPr lang="fi-FI" dirty="0">
                <a:latin typeface="Book Antiqua"/>
                <a:cs typeface="Book Antiqua"/>
              </a:rPr>
              <a:t>Vuonna 2008 osakekurssien romahdus leikkasi </a:t>
            </a:r>
            <a:r>
              <a:rPr lang="fi-FI" dirty="0" smtClean="0">
                <a:latin typeface="Book Antiqua"/>
                <a:cs typeface="Book Antiqua"/>
              </a:rPr>
              <a:t>(nykyisin noin 130 miljardin suuruisten) eläkerahastojen </a:t>
            </a:r>
            <a:r>
              <a:rPr lang="fi-FI" dirty="0">
                <a:latin typeface="Book Antiqua"/>
                <a:cs typeface="Book Antiqua"/>
              </a:rPr>
              <a:t>arvosta ainakin 15 miljardia euroa. </a:t>
            </a:r>
            <a:endParaRPr lang="fi-FI" dirty="0" smtClean="0">
              <a:latin typeface="Book Antiqua"/>
              <a:cs typeface="Book Antiqua"/>
            </a:endParaRPr>
          </a:p>
          <a:p>
            <a:pPr marL="0" indent="0">
              <a:spcBef>
                <a:spcPts val="0"/>
              </a:spcBef>
              <a:buNone/>
            </a:pPr>
            <a:endParaRPr lang="fi-FI" dirty="0">
              <a:latin typeface="Book Antiqua"/>
              <a:cs typeface="Book Antiqua"/>
            </a:endParaRPr>
          </a:p>
          <a:p>
            <a:pPr marL="0" indent="0">
              <a:spcBef>
                <a:spcPts val="0"/>
              </a:spcBef>
              <a:buNone/>
            </a:pPr>
            <a:r>
              <a:rPr lang="fi-FI" dirty="0" smtClean="0">
                <a:latin typeface="Book Antiqua"/>
                <a:cs typeface="Book Antiqua"/>
              </a:rPr>
              <a:t>“[Tämä] </a:t>
            </a:r>
            <a:r>
              <a:rPr lang="fi-FI" dirty="0">
                <a:latin typeface="Book Antiqua"/>
                <a:cs typeface="Book Antiqua"/>
              </a:rPr>
              <a:t>ei ole eläkeläisten ongelma, koska heidän eläkkeensä perustuu lakiin. Se on töissä olevien ongelma, jotka joutuvat eläkemaksuina kirimään tuon vajauksen umpeen.  Karkeasti sanoen jokainen menetti kahden kuukauden </a:t>
            </a:r>
            <a:r>
              <a:rPr lang="fi-FI" dirty="0" smtClean="0">
                <a:latin typeface="Book Antiqua"/>
                <a:cs typeface="Book Antiqua"/>
              </a:rPr>
              <a:t>palkkansa” (Soininvaara 2008)</a:t>
            </a:r>
            <a:r>
              <a:rPr lang="en-US" dirty="0" smtClean="0">
                <a:latin typeface="Book Antiqua"/>
                <a:cs typeface="Book Antiqua"/>
              </a:rPr>
              <a:t> </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2656225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892"/>
          </a:xfrm>
        </p:spPr>
        <p:txBody>
          <a:bodyPr>
            <a:normAutofit fontScale="90000"/>
          </a:bodyPr>
          <a:lstStyle/>
          <a:p>
            <a:endParaRPr lang="en-US" dirty="0"/>
          </a:p>
        </p:txBody>
      </p:sp>
      <p:sp>
        <p:nvSpPr>
          <p:cNvPr id="3" name="Content Placeholder 2"/>
          <p:cNvSpPr>
            <a:spLocks noGrp="1"/>
          </p:cNvSpPr>
          <p:nvPr>
            <p:ph idx="1"/>
          </p:nvPr>
        </p:nvSpPr>
        <p:spPr>
          <a:xfrm>
            <a:off x="457200" y="756254"/>
            <a:ext cx="8229600" cy="5369910"/>
          </a:xfrm>
        </p:spPr>
        <p:txBody>
          <a:bodyPr>
            <a:normAutofit lnSpcReduction="10000"/>
          </a:bodyPr>
          <a:lstStyle/>
          <a:p>
            <a:pPr marL="0" indent="0">
              <a:buNone/>
            </a:pPr>
            <a:r>
              <a:rPr lang="en-US" sz="4000" dirty="0" err="1" smtClean="0">
                <a:latin typeface="Book Antiqua"/>
                <a:cs typeface="Book Antiqua"/>
              </a:rPr>
              <a:t>Kestävyysvaje</a:t>
            </a:r>
            <a:r>
              <a:rPr lang="en-US" sz="4000" dirty="0" smtClean="0">
                <a:latin typeface="Book Antiqua"/>
                <a:cs typeface="Book Antiqua"/>
              </a:rPr>
              <a:t>:</a:t>
            </a:r>
          </a:p>
          <a:p>
            <a:pPr marL="0" indent="0">
              <a:buNone/>
            </a:pPr>
            <a:endParaRPr lang="en-US" sz="4000" dirty="0">
              <a:latin typeface="Book Antiqua"/>
              <a:cs typeface="Book Antiqua"/>
            </a:endParaRPr>
          </a:p>
          <a:p>
            <a:pPr marL="0" indent="0">
              <a:buNone/>
            </a:pPr>
            <a:r>
              <a:rPr lang="en-US" sz="4000" dirty="0" err="1">
                <a:latin typeface="Book Antiqua"/>
                <a:cs typeface="Book Antiqua"/>
              </a:rPr>
              <a:t>p</a:t>
            </a:r>
            <a:r>
              <a:rPr lang="en-US" sz="4000" dirty="0" err="1" smtClean="0">
                <a:latin typeface="Book Antiqua"/>
                <a:cs typeface="Book Antiqua"/>
              </a:rPr>
              <a:t>aljonko</a:t>
            </a:r>
            <a:r>
              <a:rPr lang="en-US" sz="4000" dirty="0" smtClean="0">
                <a:latin typeface="Book Antiqua"/>
                <a:cs typeface="Book Antiqua"/>
              </a:rPr>
              <a:t> </a:t>
            </a:r>
            <a:r>
              <a:rPr lang="en-US" sz="4000" dirty="0" err="1" smtClean="0">
                <a:latin typeface="Book Antiqua"/>
                <a:cs typeface="Book Antiqua"/>
              </a:rPr>
              <a:t>veroja</a:t>
            </a:r>
            <a:r>
              <a:rPr lang="en-US" sz="4000" dirty="0" smtClean="0">
                <a:latin typeface="Book Antiqua"/>
                <a:cs typeface="Book Antiqua"/>
              </a:rPr>
              <a:t> </a:t>
            </a:r>
            <a:r>
              <a:rPr lang="en-US" sz="4000" dirty="0" err="1" smtClean="0">
                <a:latin typeface="Book Antiqua"/>
                <a:cs typeface="Book Antiqua"/>
              </a:rPr>
              <a:t>tulisi</a:t>
            </a:r>
            <a:r>
              <a:rPr lang="en-US" sz="4000" dirty="0" smtClean="0">
                <a:latin typeface="Book Antiqua"/>
                <a:cs typeface="Book Antiqua"/>
              </a:rPr>
              <a:t> </a:t>
            </a:r>
            <a:r>
              <a:rPr lang="en-US" sz="4000" dirty="0" err="1" smtClean="0">
                <a:latin typeface="Book Antiqua"/>
                <a:cs typeface="Book Antiqua"/>
              </a:rPr>
              <a:t>korottaa</a:t>
            </a:r>
            <a:r>
              <a:rPr lang="en-US" sz="4000" dirty="0" smtClean="0">
                <a:latin typeface="Book Antiqua"/>
                <a:cs typeface="Book Antiqua"/>
              </a:rPr>
              <a:t> tai </a:t>
            </a:r>
            <a:r>
              <a:rPr lang="en-US" sz="4000" dirty="0" err="1" smtClean="0">
                <a:latin typeface="Book Antiqua"/>
                <a:cs typeface="Book Antiqua"/>
              </a:rPr>
              <a:t>etuuksia</a:t>
            </a:r>
            <a:r>
              <a:rPr lang="en-US" sz="4000" dirty="0" smtClean="0">
                <a:latin typeface="Book Antiqua"/>
                <a:cs typeface="Book Antiqua"/>
              </a:rPr>
              <a:t> </a:t>
            </a:r>
            <a:r>
              <a:rPr lang="en-US" sz="4000" dirty="0" err="1" smtClean="0">
                <a:latin typeface="Book Antiqua"/>
                <a:cs typeface="Book Antiqua"/>
              </a:rPr>
              <a:t>leikata</a:t>
            </a:r>
            <a:r>
              <a:rPr lang="en-US" sz="4000" dirty="0" smtClean="0">
                <a:latin typeface="Book Antiqua"/>
                <a:cs typeface="Book Antiqua"/>
              </a:rPr>
              <a:t>, </a:t>
            </a:r>
            <a:r>
              <a:rPr lang="en-US" sz="4000" dirty="0" err="1" smtClean="0">
                <a:latin typeface="Book Antiqua"/>
                <a:cs typeface="Book Antiqua"/>
              </a:rPr>
              <a:t>jotta</a:t>
            </a:r>
            <a:r>
              <a:rPr lang="en-US" sz="4000" dirty="0" smtClean="0">
                <a:latin typeface="Book Antiqua"/>
                <a:cs typeface="Book Antiqua"/>
              </a:rPr>
              <a:t> </a:t>
            </a:r>
            <a:r>
              <a:rPr lang="en-US" sz="4000" dirty="0" err="1" smtClean="0">
                <a:latin typeface="Book Antiqua"/>
                <a:cs typeface="Book Antiqua"/>
              </a:rPr>
              <a:t>julkisen</a:t>
            </a:r>
            <a:r>
              <a:rPr lang="en-US" sz="4000" dirty="0" smtClean="0">
                <a:latin typeface="Book Antiqua"/>
                <a:cs typeface="Book Antiqua"/>
              </a:rPr>
              <a:t> </a:t>
            </a:r>
            <a:r>
              <a:rPr lang="en-US" sz="4000" dirty="0" err="1" smtClean="0">
                <a:latin typeface="Book Antiqua"/>
                <a:cs typeface="Book Antiqua"/>
              </a:rPr>
              <a:t>talouden</a:t>
            </a:r>
            <a:r>
              <a:rPr lang="en-US" sz="4000" dirty="0" smtClean="0">
                <a:latin typeface="Book Antiqua"/>
                <a:cs typeface="Book Antiqua"/>
              </a:rPr>
              <a:t> </a:t>
            </a:r>
            <a:r>
              <a:rPr lang="en-US" sz="4000" dirty="0" err="1" smtClean="0">
                <a:latin typeface="Book Antiqua"/>
                <a:cs typeface="Book Antiqua"/>
              </a:rPr>
              <a:t>alijäämä</a:t>
            </a:r>
            <a:r>
              <a:rPr lang="en-US" sz="4000" dirty="0" smtClean="0">
                <a:latin typeface="Book Antiqua"/>
                <a:cs typeface="Book Antiqua"/>
              </a:rPr>
              <a:t> </a:t>
            </a:r>
            <a:r>
              <a:rPr lang="en-US" sz="4000" dirty="0" err="1" smtClean="0">
                <a:latin typeface="Book Antiqua"/>
                <a:cs typeface="Book Antiqua"/>
              </a:rPr>
              <a:t>ei</a:t>
            </a:r>
            <a:r>
              <a:rPr lang="en-US" sz="4000" dirty="0" smtClean="0">
                <a:latin typeface="Book Antiqua"/>
                <a:cs typeface="Book Antiqua"/>
              </a:rPr>
              <a:t> </a:t>
            </a:r>
            <a:r>
              <a:rPr lang="en-US" sz="4000" dirty="0" err="1" smtClean="0">
                <a:latin typeface="Book Antiqua"/>
                <a:cs typeface="Book Antiqua"/>
              </a:rPr>
              <a:t>kasvaisi</a:t>
            </a:r>
            <a:endParaRPr lang="en-US" sz="4000" dirty="0" smtClean="0">
              <a:latin typeface="Book Antiqua"/>
              <a:cs typeface="Book Antiqua"/>
            </a:endParaRPr>
          </a:p>
          <a:p>
            <a:pPr marL="0" indent="0">
              <a:buNone/>
            </a:pPr>
            <a:endParaRPr lang="en-US" sz="4000" dirty="0">
              <a:latin typeface="Book Antiqua"/>
              <a:cs typeface="Book Antiqua"/>
            </a:endParaRPr>
          </a:p>
          <a:p>
            <a:pPr marL="0" indent="0">
              <a:buNone/>
            </a:pPr>
            <a:r>
              <a:rPr lang="en-US" sz="4000" dirty="0" err="1">
                <a:latin typeface="Book Antiqua"/>
                <a:cs typeface="Book Antiqua"/>
              </a:rPr>
              <a:t>h</a:t>
            </a:r>
            <a:r>
              <a:rPr lang="en-US" sz="4000" dirty="0" err="1" smtClean="0">
                <a:latin typeface="Book Antiqua"/>
                <a:cs typeface="Book Antiqua"/>
              </a:rPr>
              <a:t>yvin</a:t>
            </a:r>
            <a:r>
              <a:rPr lang="en-US" sz="4000" dirty="0" smtClean="0">
                <a:latin typeface="Book Antiqua"/>
                <a:cs typeface="Book Antiqua"/>
              </a:rPr>
              <a:t> </a:t>
            </a:r>
            <a:r>
              <a:rPr lang="en-US" sz="4000" dirty="0" err="1" smtClean="0">
                <a:latin typeface="Book Antiqua"/>
                <a:cs typeface="Book Antiqua"/>
              </a:rPr>
              <a:t>erilaisia</a:t>
            </a:r>
            <a:r>
              <a:rPr lang="en-US" sz="4000" dirty="0" smtClean="0">
                <a:latin typeface="Book Antiqua"/>
                <a:cs typeface="Book Antiqua"/>
              </a:rPr>
              <a:t> </a:t>
            </a:r>
            <a:r>
              <a:rPr lang="en-US" sz="4000" dirty="0" err="1" smtClean="0">
                <a:latin typeface="Book Antiqua"/>
                <a:cs typeface="Book Antiqua"/>
              </a:rPr>
              <a:t>arvioita</a:t>
            </a:r>
            <a:r>
              <a:rPr lang="en-US" sz="4000" dirty="0" smtClean="0">
                <a:latin typeface="Book Antiqua"/>
                <a:cs typeface="Book Antiqua"/>
              </a:rPr>
              <a:t> </a:t>
            </a:r>
            <a:r>
              <a:rPr lang="en-US" sz="4000" dirty="0" err="1" smtClean="0">
                <a:latin typeface="Book Antiqua"/>
                <a:cs typeface="Book Antiqua"/>
              </a:rPr>
              <a:t>kestävyysvajeen</a:t>
            </a:r>
            <a:r>
              <a:rPr lang="en-US" sz="4000" dirty="0" smtClean="0">
                <a:latin typeface="Book Antiqua"/>
                <a:cs typeface="Book Antiqua"/>
              </a:rPr>
              <a:t> </a:t>
            </a:r>
            <a:r>
              <a:rPr lang="en-US" sz="4000" dirty="0" err="1" smtClean="0">
                <a:latin typeface="Book Antiqua"/>
                <a:cs typeface="Book Antiqua"/>
              </a:rPr>
              <a:t>suuruudesta</a:t>
            </a:r>
            <a:endParaRPr lang="en-US" sz="4000"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3390373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fi-FI">
                <a:latin typeface="Book Antiqua"/>
                <a:cs typeface="Book Antiqua"/>
              </a:rPr>
              <a:t>Oppimispäiväkirjatehtävä </a:t>
            </a:r>
            <a:r>
              <a:rPr lang="fi-FI" smtClean="0">
                <a:latin typeface="Book Antiqua"/>
                <a:cs typeface="Book Antiqua"/>
              </a:rPr>
              <a:t>22.11..</a:t>
            </a:r>
            <a:endParaRPr lang="en-US" dirty="0">
              <a:latin typeface="Book Antiqua"/>
              <a:cs typeface="Book Antiqua"/>
            </a:endParaRPr>
          </a:p>
          <a:p>
            <a:pPr marL="0" indent="0">
              <a:buNone/>
            </a:pPr>
            <a:endParaRPr lang="fi-FI" dirty="0">
              <a:latin typeface="Book Antiqua"/>
              <a:cs typeface="Book Antiqua"/>
            </a:endParaRPr>
          </a:p>
          <a:p>
            <a:pPr marL="0" indent="0">
              <a:buNone/>
            </a:pPr>
            <a:r>
              <a:rPr lang="fi-FI" dirty="0" smtClean="0">
                <a:latin typeface="Book Antiqua"/>
                <a:cs typeface="Book Antiqua"/>
              </a:rPr>
              <a:t>Mieti </a:t>
            </a:r>
            <a:r>
              <a:rPr lang="fi-FI" dirty="0">
                <a:latin typeface="Book Antiqua"/>
                <a:cs typeface="Book Antiqua"/>
              </a:rPr>
              <a:t>(yhteiskunnallisten ja/tai perhesukupolvien) suhteita nyky-Suomessa. Millaisia jännitteitä on? Mihin suuntaan sukupolvien suhteet kehittyvät? Uhkaako sukupolvikonflikti? Pitääkö sukupolvisolidaarisuus? </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903728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buNone/>
            </a:pPr>
            <a:r>
              <a:rPr lang="en-US" sz="3600" dirty="0" err="1" smtClean="0">
                <a:latin typeface="Book Antiqua"/>
                <a:cs typeface="Book Antiqua"/>
              </a:rPr>
              <a:t>Gösta</a:t>
            </a:r>
            <a:r>
              <a:rPr lang="en-US" sz="3600" dirty="0" smtClean="0">
                <a:latin typeface="Book Antiqua"/>
                <a:cs typeface="Book Antiqua"/>
              </a:rPr>
              <a:t> </a:t>
            </a:r>
            <a:r>
              <a:rPr lang="en-US" sz="3600" dirty="0" err="1" smtClean="0">
                <a:latin typeface="Book Antiqua"/>
                <a:cs typeface="Book Antiqua"/>
              </a:rPr>
              <a:t>Esping</a:t>
            </a:r>
            <a:r>
              <a:rPr lang="en-US" sz="3600" dirty="0" smtClean="0">
                <a:latin typeface="Book Antiqua"/>
                <a:cs typeface="Book Antiqua"/>
              </a:rPr>
              <a:t>-Andersen: </a:t>
            </a:r>
            <a:r>
              <a:rPr lang="en-US" sz="3600" dirty="0" err="1">
                <a:latin typeface="Book Antiqua"/>
                <a:cs typeface="Book Antiqua"/>
              </a:rPr>
              <a:t>h</a:t>
            </a:r>
            <a:r>
              <a:rPr lang="en-US" sz="3600" dirty="0" err="1" smtClean="0">
                <a:latin typeface="Book Antiqua"/>
                <a:cs typeface="Book Antiqua"/>
              </a:rPr>
              <a:t>yvinvointivaltion</a:t>
            </a:r>
            <a:r>
              <a:rPr lang="en-US" sz="3600" dirty="0" smtClean="0">
                <a:latin typeface="Book Antiqua"/>
                <a:cs typeface="Book Antiqua"/>
              </a:rPr>
              <a:t> </a:t>
            </a:r>
            <a:r>
              <a:rPr lang="en-US" sz="3600" dirty="0" err="1" smtClean="0">
                <a:latin typeface="Book Antiqua"/>
                <a:cs typeface="Book Antiqua"/>
              </a:rPr>
              <a:t>vertikaalinen</a:t>
            </a:r>
            <a:r>
              <a:rPr lang="en-US" sz="3600" dirty="0" smtClean="0">
                <a:latin typeface="Book Antiqua"/>
                <a:cs typeface="Book Antiqua"/>
              </a:rPr>
              <a:t> </a:t>
            </a:r>
            <a:r>
              <a:rPr lang="en-US" sz="3600" dirty="0" err="1" smtClean="0">
                <a:latin typeface="Book Antiqua"/>
                <a:cs typeface="Book Antiqua"/>
              </a:rPr>
              <a:t>tulojen</a:t>
            </a:r>
            <a:r>
              <a:rPr lang="en-US" sz="3600" dirty="0" smtClean="0">
                <a:latin typeface="Book Antiqua"/>
                <a:cs typeface="Book Antiqua"/>
              </a:rPr>
              <a:t> </a:t>
            </a:r>
            <a:r>
              <a:rPr lang="en-US" sz="3600" dirty="0" err="1" smtClean="0">
                <a:latin typeface="Book Antiqua"/>
                <a:cs typeface="Book Antiqua"/>
              </a:rPr>
              <a:t>uudelleenjako</a:t>
            </a:r>
            <a:r>
              <a:rPr lang="en-US" sz="3600" dirty="0" smtClean="0">
                <a:latin typeface="Book Antiqua"/>
                <a:cs typeface="Book Antiqua"/>
              </a:rPr>
              <a:t> (</a:t>
            </a:r>
            <a:r>
              <a:rPr lang="en-US" sz="3600" dirty="0" err="1" smtClean="0">
                <a:latin typeface="Book Antiqua"/>
                <a:cs typeface="Book Antiqua"/>
              </a:rPr>
              <a:t>tulonsiirrot</a:t>
            </a:r>
            <a:r>
              <a:rPr lang="en-US" sz="3600" dirty="0" smtClean="0">
                <a:latin typeface="Book Antiqua"/>
                <a:cs typeface="Book Antiqua"/>
              </a:rPr>
              <a:t> </a:t>
            </a:r>
            <a:r>
              <a:rPr lang="en-US" sz="3600" dirty="0" err="1" smtClean="0">
                <a:latin typeface="Book Antiqua"/>
                <a:cs typeface="Book Antiqua"/>
              </a:rPr>
              <a:t>elämänvaiheesta</a:t>
            </a:r>
            <a:r>
              <a:rPr lang="en-US" sz="3600" dirty="0" smtClean="0">
                <a:latin typeface="Book Antiqua"/>
                <a:cs typeface="Book Antiqua"/>
              </a:rPr>
              <a:t> </a:t>
            </a:r>
            <a:r>
              <a:rPr lang="en-US" sz="3600" dirty="0" err="1" smtClean="0">
                <a:latin typeface="Book Antiqua"/>
                <a:cs typeface="Book Antiqua"/>
              </a:rPr>
              <a:t>toiseen</a:t>
            </a:r>
            <a:r>
              <a:rPr lang="en-US" sz="3600" dirty="0" smtClean="0">
                <a:latin typeface="Book Antiqua"/>
                <a:cs typeface="Book Antiqua"/>
              </a:rPr>
              <a:t>) </a:t>
            </a:r>
            <a:r>
              <a:rPr lang="en-US" sz="3600" dirty="0" err="1" smtClean="0">
                <a:latin typeface="Book Antiqua"/>
                <a:cs typeface="Book Antiqua"/>
              </a:rPr>
              <a:t>tyynnyttää</a:t>
            </a:r>
            <a:r>
              <a:rPr lang="en-US" sz="3600" dirty="0" smtClean="0">
                <a:latin typeface="Book Antiqua"/>
                <a:cs typeface="Book Antiqua"/>
              </a:rPr>
              <a:t> </a:t>
            </a:r>
            <a:r>
              <a:rPr lang="en-US" sz="3600" dirty="0" err="1" smtClean="0">
                <a:latin typeface="Book Antiqua"/>
                <a:cs typeface="Book Antiqua"/>
              </a:rPr>
              <a:t>sukupolvikonflikteja</a:t>
            </a:r>
            <a:r>
              <a:rPr lang="en-US" sz="3600" dirty="0" smtClean="0">
                <a:latin typeface="Book Antiqua"/>
                <a:cs typeface="Book Antiqua"/>
              </a:rPr>
              <a:t>. </a:t>
            </a:r>
            <a:endParaRPr lang="en-US" sz="3600" dirty="0">
              <a:latin typeface="Book Antiqua"/>
              <a:cs typeface="Book Antiqua"/>
            </a:endParaRPr>
          </a:p>
        </p:txBody>
      </p:sp>
      <p:sp>
        <p:nvSpPr>
          <p:cNvPr id="2" name="Footer Placeholder 1"/>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2205934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smtClean="0">
                <a:latin typeface="Book Antiqua"/>
                <a:cs typeface="Book Antiqua"/>
              </a:rPr>
              <a:t>Sukupolvikonfliktit</a:t>
            </a:r>
            <a:r>
              <a:rPr lang="en-US" dirty="0" smtClean="0">
                <a:latin typeface="Book Antiqua"/>
                <a:cs typeface="Book Antiqua"/>
              </a:rPr>
              <a:t> </a:t>
            </a:r>
            <a:r>
              <a:rPr lang="en-US" dirty="0" err="1" smtClean="0">
                <a:latin typeface="Book Antiqua"/>
                <a:cs typeface="Book Antiqua"/>
              </a:rPr>
              <a:t>eivät</a:t>
            </a:r>
            <a:r>
              <a:rPr lang="en-US" dirty="0" smtClean="0">
                <a:latin typeface="Book Antiqua"/>
                <a:cs typeface="Book Antiqua"/>
              </a:rPr>
              <a:t> ole </a:t>
            </a:r>
            <a:r>
              <a:rPr lang="en-US" dirty="0" err="1" smtClean="0">
                <a:latin typeface="Book Antiqua"/>
                <a:cs typeface="Book Antiqua"/>
              </a:rPr>
              <a:t>johtaneet</a:t>
            </a:r>
            <a:r>
              <a:rPr lang="en-US" dirty="0" smtClean="0">
                <a:latin typeface="Book Antiqua"/>
                <a:cs typeface="Book Antiqua"/>
              </a:rPr>
              <a:t> </a:t>
            </a:r>
            <a:r>
              <a:rPr lang="en-US" dirty="0" err="1" smtClean="0">
                <a:latin typeface="Book Antiqua"/>
                <a:cs typeface="Book Antiqua"/>
              </a:rPr>
              <a:t>poliittiseen</a:t>
            </a:r>
            <a:r>
              <a:rPr lang="en-US" dirty="0" smtClean="0">
                <a:latin typeface="Book Antiqua"/>
                <a:cs typeface="Book Antiqua"/>
              </a:rPr>
              <a:t> </a:t>
            </a:r>
            <a:r>
              <a:rPr lang="en-US" dirty="0" err="1" smtClean="0">
                <a:latin typeface="Book Antiqua"/>
                <a:cs typeface="Book Antiqua"/>
              </a:rPr>
              <a:t>mobilisoitumiseen</a:t>
            </a:r>
            <a:r>
              <a:rPr lang="en-US" dirty="0">
                <a:latin typeface="Book Antiqua"/>
                <a:cs typeface="Book Antiqua"/>
              </a:rPr>
              <a:t> </a:t>
            </a:r>
            <a:r>
              <a:rPr lang="en-US" dirty="0" err="1" smtClean="0">
                <a:latin typeface="Book Antiqua"/>
                <a:cs typeface="Book Antiqua"/>
              </a:rPr>
              <a:t>eivätkä</a:t>
            </a:r>
            <a:r>
              <a:rPr lang="en-US" dirty="0" smtClean="0">
                <a:latin typeface="Book Antiqua"/>
                <a:cs typeface="Book Antiqua"/>
              </a:rPr>
              <a:t> </a:t>
            </a:r>
            <a:r>
              <a:rPr lang="en-US" dirty="0" err="1" smtClean="0">
                <a:latin typeface="Book Antiqua"/>
                <a:cs typeface="Book Antiqua"/>
              </a:rPr>
              <a:t>juuri</a:t>
            </a:r>
            <a:r>
              <a:rPr lang="en-US" dirty="0" smtClean="0">
                <a:latin typeface="Book Antiqua"/>
                <a:cs typeface="Book Antiqua"/>
              </a:rPr>
              <a:t> </a:t>
            </a:r>
            <a:r>
              <a:rPr lang="en-US" dirty="0" err="1" smtClean="0">
                <a:latin typeface="Book Antiqua"/>
                <a:cs typeface="Book Antiqua"/>
              </a:rPr>
              <a:t>näy</a:t>
            </a:r>
            <a:r>
              <a:rPr lang="en-US" dirty="0" smtClean="0">
                <a:latin typeface="Book Antiqua"/>
                <a:cs typeface="Book Antiqua"/>
              </a:rPr>
              <a:t> </a:t>
            </a:r>
            <a:r>
              <a:rPr lang="en-US" dirty="0" err="1" smtClean="0">
                <a:latin typeface="Book Antiqua"/>
                <a:cs typeface="Book Antiqua"/>
              </a:rPr>
              <a:t>äänestyskäyttäytymisessä</a:t>
            </a:r>
            <a:r>
              <a:rPr lang="en-US" dirty="0" smtClean="0">
                <a:latin typeface="Book Antiqua"/>
                <a:cs typeface="Book Antiqua"/>
              </a:rPr>
              <a:t>.</a:t>
            </a:r>
          </a:p>
          <a:p>
            <a:pPr marL="0" indent="0">
              <a:buNone/>
            </a:pPr>
            <a:endParaRPr lang="en-US" dirty="0">
              <a:latin typeface="Book Antiqua"/>
              <a:cs typeface="Book Antiqua"/>
            </a:endParaRPr>
          </a:p>
          <a:p>
            <a:pPr marL="0" indent="0">
              <a:buNone/>
            </a:pPr>
            <a:r>
              <a:rPr lang="en-US" dirty="0" smtClean="0">
                <a:latin typeface="Book Antiqua"/>
                <a:cs typeface="Book Antiqua"/>
              </a:rPr>
              <a:t>“</a:t>
            </a:r>
            <a:r>
              <a:rPr lang="en-US" dirty="0" err="1" smtClean="0">
                <a:latin typeface="Book Antiqua"/>
                <a:cs typeface="Book Antiqua"/>
              </a:rPr>
              <a:t>Vanhojen</a:t>
            </a:r>
            <a:r>
              <a:rPr lang="en-US" dirty="0" smtClean="0">
                <a:latin typeface="Book Antiqua"/>
                <a:cs typeface="Book Antiqua"/>
              </a:rPr>
              <a:t> </a:t>
            </a:r>
            <a:r>
              <a:rPr lang="en-US" dirty="0" err="1" smtClean="0">
                <a:latin typeface="Book Antiqua"/>
                <a:cs typeface="Book Antiqua"/>
              </a:rPr>
              <a:t>valta</a:t>
            </a:r>
            <a:r>
              <a:rPr lang="en-US" dirty="0" smtClean="0">
                <a:latin typeface="Book Antiqua"/>
                <a:cs typeface="Book Antiqua"/>
              </a:rPr>
              <a:t>” </a:t>
            </a:r>
            <a:r>
              <a:rPr lang="en-US" dirty="0" err="1" smtClean="0">
                <a:latin typeface="Book Antiqua"/>
                <a:cs typeface="Book Antiqua"/>
              </a:rPr>
              <a:t>ei</a:t>
            </a:r>
            <a:r>
              <a:rPr lang="en-US" dirty="0" smtClean="0">
                <a:latin typeface="Book Antiqua"/>
                <a:cs typeface="Book Antiqua"/>
              </a:rPr>
              <a:t> </a:t>
            </a:r>
            <a:r>
              <a:rPr lang="en-US" dirty="0" err="1" smtClean="0">
                <a:latin typeface="Book Antiqua"/>
                <a:cs typeface="Book Antiqua"/>
              </a:rPr>
              <a:t>uhkaa</a:t>
            </a:r>
            <a:r>
              <a:rPr lang="en-US" dirty="0" smtClean="0">
                <a:latin typeface="Book Antiqua"/>
                <a:cs typeface="Book Antiqua"/>
              </a:rPr>
              <a:t>.</a:t>
            </a:r>
            <a:endParaRPr lang="en-US"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273156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600" dirty="0" smtClean="0">
                <a:latin typeface="Book Antiqua"/>
                <a:cs typeface="Book Antiqua"/>
              </a:rPr>
              <a:t>Martin </a:t>
            </a:r>
            <a:r>
              <a:rPr lang="en-US" sz="3600" dirty="0" err="1" smtClean="0">
                <a:latin typeface="Book Antiqua"/>
                <a:cs typeface="Book Antiqua"/>
              </a:rPr>
              <a:t>Kohli</a:t>
            </a:r>
            <a:r>
              <a:rPr lang="en-US" sz="3600" dirty="0" smtClean="0">
                <a:latin typeface="Book Antiqua"/>
                <a:cs typeface="Book Antiqua"/>
              </a:rPr>
              <a:t>: “</a:t>
            </a:r>
            <a:r>
              <a:rPr lang="en-US" sz="3600" dirty="0" err="1" smtClean="0">
                <a:latin typeface="Book Antiqua"/>
                <a:cs typeface="Book Antiqua"/>
              </a:rPr>
              <a:t>sukupolvisopimus</a:t>
            </a:r>
            <a:r>
              <a:rPr lang="en-US" sz="3600" dirty="0" smtClean="0">
                <a:latin typeface="Book Antiqua"/>
                <a:cs typeface="Book Antiqua"/>
              </a:rPr>
              <a:t>”</a:t>
            </a:r>
          </a:p>
          <a:p>
            <a:pPr marL="0" indent="0">
              <a:buNone/>
            </a:pPr>
            <a:endParaRPr lang="en-US" sz="3600" dirty="0">
              <a:latin typeface="Book Antiqua"/>
              <a:cs typeface="Book Antiqua"/>
            </a:endParaRPr>
          </a:p>
          <a:p>
            <a:pPr marL="0" indent="0">
              <a:buNone/>
            </a:pPr>
            <a:r>
              <a:rPr lang="en-US" sz="3600" dirty="0" err="1" smtClean="0">
                <a:latin typeface="Book Antiqua"/>
                <a:cs typeface="Book Antiqua"/>
              </a:rPr>
              <a:t>Modernissa</a:t>
            </a:r>
            <a:r>
              <a:rPr lang="en-US" sz="3600" dirty="0" smtClean="0">
                <a:latin typeface="Book Antiqua"/>
                <a:cs typeface="Book Antiqua"/>
              </a:rPr>
              <a:t> </a:t>
            </a:r>
            <a:r>
              <a:rPr lang="en-US" sz="3600" dirty="0" err="1" smtClean="0">
                <a:latin typeface="Book Antiqua"/>
                <a:cs typeface="Book Antiqua"/>
              </a:rPr>
              <a:t>yhteiskunnassa</a:t>
            </a:r>
            <a:r>
              <a:rPr lang="en-US" sz="3600" dirty="0" smtClean="0">
                <a:latin typeface="Book Antiqua"/>
                <a:cs typeface="Book Antiqua"/>
              </a:rPr>
              <a:t> </a:t>
            </a:r>
            <a:r>
              <a:rPr lang="en-US" sz="3600" dirty="0" err="1" smtClean="0">
                <a:latin typeface="Book Antiqua"/>
                <a:cs typeface="Book Antiqua"/>
              </a:rPr>
              <a:t>sukupolvisuhteet</a:t>
            </a:r>
            <a:r>
              <a:rPr lang="en-US" sz="3600" dirty="0" smtClean="0">
                <a:latin typeface="Book Antiqua"/>
                <a:cs typeface="Book Antiqua"/>
              </a:rPr>
              <a:t> </a:t>
            </a:r>
            <a:r>
              <a:rPr lang="en-US" sz="3600" dirty="0" err="1" smtClean="0">
                <a:latin typeface="Book Antiqua"/>
                <a:cs typeface="Book Antiqua"/>
              </a:rPr>
              <a:t>ovat</a:t>
            </a:r>
            <a:r>
              <a:rPr lang="en-US" sz="3600" dirty="0" smtClean="0">
                <a:latin typeface="Book Antiqua"/>
                <a:cs typeface="Book Antiqua"/>
              </a:rPr>
              <a:t> “</a:t>
            </a:r>
            <a:r>
              <a:rPr lang="en-US" sz="3600" dirty="0" err="1" smtClean="0">
                <a:latin typeface="Book Antiqua"/>
                <a:cs typeface="Book Antiqua"/>
              </a:rPr>
              <a:t>neuvoteltavina</a:t>
            </a:r>
            <a:r>
              <a:rPr lang="en-US" sz="3600" dirty="0" smtClean="0">
                <a:latin typeface="Book Antiqua"/>
                <a:cs typeface="Book Antiqua"/>
              </a:rPr>
              <a:t>”. </a:t>
            </a:r>
            <a:r>
              <a:rPr lang="en-US" sz="3600" dirty="0" err="1" smtClean="0">
                <a:latin typeface="Book Antiqua"/>
                <a:cs typeface="Book Antiqua"/>
              </a:rPr>
              <a:t>Neuvottelujen</a:t>
            </a:r>
            <a:r>
              <a:rPr lang="en-US" sz="3600" dirty="0" smtClean="0">
                <a:latin typeface="Book Antiqua"/>
                <a:cs typeface="Book Antiqua"/>
              </a:rPr>
              <a:t> </a:t>
            </a:r>
            <a:r>
              <a:rPr lang="en-US" sz="3600" dirty="0" err="1" smtClean="0">
                <a:latin typeface="Book Antiqua"/>
                <a:cs typeface="Book Antiqua"/>
              </a:rPr>
              <a:t>tuloksena</a:t>
            </a:r>
            <a:r>
              <a:rPr lang="en-US" sz="3600" dirty="0" smtClean="0">
                <a:latin typeface="Book Antiqua"/>
                <a:cs typeface="Book Antiqua"/>
              </a:rPr>
              <a:t> </a:t>
            </a:r>
            <a:r>
              <a:rPr lang="en-US" sz="3600" dirty="0" err="1" smtClean="0">
                <a:latin typeface="Book Antiqua"/>
                <a:cs typeface="Book Antiqua"/>
              </a:rPr>
              <a:t>syntyvä</a:t>
            </a:r>
            <a:r>
              <a:rPr lang="en-US" sz="3600" dirty="0" smtClean="0">
                <a:latin typeface="Book Antiqua"/>
                <a:cs typeface="Book Antiqua"/>
              </a:rPr>
              <a:t> </a:t>
            </a:r>
            <a:r>
              <a:rPr lang="en-US" sz="3600" dirty="0" err="1" smtClean="0">
                <a:latin typeface="Book Antiqua"/>
                <a:cs typeface="Book Antiqua"/>
              </a:rPr>
              <a:t>sukupolvisopimus</a:t>
            </a:r>
            <a:r>
              <a:rPr lang="en-US" sz="3600" dirty="0" smtClean="0">
                <a:latin typeface="Book Antiqua"/>
                <a:cs typeface="Book Antiqua"/>
              </a:rPr>
              <a:t> on </a:t>
            </a:r>
            <a:r>
              <a:rPr lang="en-US" sz="3600" dirty="0" err="1" smtClean="0">
                <a:latin typeface="Book Antiqua"/>
                <a:cs typeface="Book Antiqua"/>
              </a:rPr>
              <a:t>häilyvä</a:t>
            </a:r>
            <a:r>
              <a:rPr lang="en-US" sz="3600" dirty="0" smtClean="0">
                <a:latin typeface="Book Antiqua"/>
                <a:cs typeface="Book Antiqua"/>
              </a:rPr>
              <a:t> ja vain </a:t>
            </a:r>
            <a:r>
              <a:rPr lang="en-US" sz="3600" dirty="0" err="1" smtClean="0">
                <a:latin typeface="Book Antiqua"/>
                <a:cs typeface="Book Antiqua"/>
              </a:rPr>
              <a:t>toistaiseksi</a:t>
            </a:r>
            <a:r>
              <a:rPr lang="en-US" sz="3600" dirty="0" smtClean="0">
                <a:latin typeface="Book Antiqua"/>
                <a:cs typeface="Book Antiqua"/>
              </a:rPr>
              <a:t> </a:t>
            </a:r>
            <a:r>
              <a:rPr lang="en-US" sz="3600" dirty="0" err="1" smtClean="0">
                <a:latin typeface="Book Antiqua"/>
                <a:cs typeface="Book Antiqua"/>
              </a:rPr>
              <a:t>voimassa</a:t>
            </a:r>
            <a:r>
              <a:rPr lang="en-US" sz="3600" dirty="0" smtClean="0">
                <a:latin typeface="Book Antiqua"/>
                <a:cs typeface="Book Antiqua"/>
              </a:rPr>
              <a:t>. </a:t>
            </a:r>
            <a:r>
              <a:rPr lang="en-US" sz="3600" dirty="0" err="1" smtClean="0">
                <a:latin typeface="Book Antiqua"/>
                <a:cs typeface="Book Antiqua"/>
              </a:rPr>
              <a:t>Silti</a:t>
            </a:r>
            <a:r>
              <a:rPr lang="en-US" sz="3600" dirty="0" smtClean="0">
                <a:latin typeface="Book Antiqua"/>
                <a:cs typeface="Book Antiqua"/>
              </a:rPr>
              <a:t> se </a:t>
            </a:r>
            <a:r>
              <a:rPr lang="en-US" sz="3600" dirty="0" err="1" smtClean="0">
                <a:latin typeface="Book Antiqua"/>
                <a:cs typeface="Book Antiqua"/>
              </a:rPr>
              <a:t>voi</a:t>
            </a:r>
            <a:r>
              <a:rPr lang="en-US" sz="3600" dirty="0" smtClean="0">
                <a:latin typeface="Book Antiqua"/>
                <a:cs typeface="Book Antiqua"/>
              </a:rPr>
              <a:t> olla </a:t>
            </a:r>
            <a:r>
              <a:rPr lang="en-US" sz="3600" dirty="0" err="1" smtClean="0">
                <a:latin typeface="Book Antiqua"/>
                <a:cs typeface="Book Antiqua"/>
              </a:rPr>
              <a:t>reilumpi</a:t>
            </a:r>
            <a:r>
              <a:rPr lang="en-US" sz="3600" dirty="0" smtClean="0">
                <a:latin typeface="Book Antiqua"/>
                <a:cs typeface="Book Antiqua"/>
              </a:rPr>
              <a:t> </a:t>
            </a:r>
            <a:r>
              <a:rPr lang="en-US" sz="3600" dirty="0" err="1" smtClean="0">
                <a:latin typeface="Book Antiqua"/>
                <a:cs typeface="Book Antiqua"/>
              </a:rPr>
              <a:t>kuin</a:t>
            </a:r>
            <a:r>
              <a:rPr lang="en-US" sz="3600" dirty="0" smtClean="0">
                <a:latin typeface="Book Antiqua"/>
                <a:cs typeface="Book Antiqua"/>
              </a:rPr>
              <a:t> vain </a:t>
            </a:r>
            <a:r>
              <a:rPr lang="en-US" sz="3600" dirty="0" err="1" smtClean="0">
                <a:latin typeface="Book Antiqua"/>
                <a:cs typeface="Book Antiqua"/>
              </a:rPr>
              <a:t>velvollisuuden</a:t>
            </a:r>
            <a:r>
              <a:rPr lang="en-US" sz="3600" dirty="0" smtClean="0">
                <a:latin typeface="Book Antiqua"/>
                <a:cs typeface="Book Antiqua"/>
              </a:rPr>
              <a:t> </a:t>
            </a:r>
            <a:r>
              <a:rPr lang="en-US" sz="3600" dirty="0" err="1" smtClean="0">
                <a:latin typeface="Book Antiqua"/>
                <a:cs typeface="Book Antiqua"/>
              </a:rPr>
              <a:t>voimasta</a:t>
            </a:r>
            <a:r>
              <a:rPr lang="en-US" sz="3600" dirty="0" smtClean="0">
                <a:latin typeface="Book Antiqua"/>
                <a:cs typeface="Book Antiqua"/>
              </a:rPr>
              <a:t> </a:t>
            </a:r>
            <a:r>
              <a:rPr lang="en-US" sz="3600" dirty="0" err="1" smtClean="0">
                <a:latin typeface="Book Antiqua"/>
                <a:cs typeface="Book Antiqua"/>
              </a:rPr>
              <a:t>mekaanisesti</a:t>
            </a:r>
            <a:r>
              <a:rPr lang="en-US" sz="3600" dirty="0" smtClean="0">
                <a:latin typeface="Book Antiqua"/>
                <a:cs typeface="Book Antiqua"/>
              </a:rPr>
              <a:t> </a:t>
            </a:r>
            <a:r>
              <a:rPr lang="en-US" sz="3600" dirty="0" err="1" smtClean="0">
                <a:latin typeface="Book Antiqua"/>
                <a:cs typeface="Book Antiqua"/>
              </a:rPr>
              <a:t>ylläpidetty</a:t>
            </a:r>
            <a:r>
              <a:rPr lang="en-US" sz="3600" dirty="0" smtClean="0">
                <a:latin typeface="Book Antiqua"/>
                <a:cs typeface="Book Antiqua"/>
              </a:rPr>
              <a:t> </a:t>
            </a:r>
            <a:r>
              <a:rPr lang="en-US" sz="3600" dirty="0" err="1" smtClean="0">
                <a:latin typeface="Book Antiqua"/>
                <a:cs typeface="Book Antiqua"/>
              </a:rPr>
              <a:t>yhteys</a:t>
            </a:r>
            <a:r>
              <a:rPr lang="en-US" sz="3600" dirty="0" smtClean="0">
                <a:latin typeface="Book Antiqua"/>
                <a:cs typeface="Book Antiqua"/>
              </a:rPr>
              <a:t>.</a:t>
            </a:r>
            <a:endParaRPr lang="en-US" sz="3600" dirty="0">
              <a:latin typeface="Book Antiqua"/>
              <a:cs typeface="Book Antiqua"/>
            </a:endParaRPr>
          </a:p>
        </p:txBody>
      </p:sp>
      <p:sp>
        <p:nvSpPr>
          <p:cNvPr id="4" name="Footer Placeholder 3"/>
          <p:cNvSpPr>
            <a:spLocks noGrp="1"/>
          </p:cNvSpPr>
          <p:nvPr>
            <p:ph type="ftr" sz="quarter" idx="11"/>
          </p:nvPr>
        </p:nvSpPr>
        <p:spPr/>
        <p:txBody>
          <a:bodyPr/>
          <a:lstStyle/>
          <a:p>
            <a:r>
              <a:rPr lang="en-US" smtClean="0"/>
              <a:t>antti karisto</a:t>
            </a:r>
            <a:endParaRPr lang="en-US"/>
          </a:p>
        </p:txBody>
      </p:sp>
    </p:spTree>
    <p:extLst>
      <p:ext uri="{BB962C8B-B14F-4D97-AF65-F5344CB8AC3E}">
        <p14:creationId xmlns:p14="http://schemas.microsoft.com/office/powerpoint/2010/main" val="1879970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biggs &amp; lowenste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0"/>
            <a:ext cx="4727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2000"/>
              </a:spcBef>
              <a:buSzPct val="90000"/>
              <a:buBlip>
                <a:blip r:embed="rId3"/>
              </a:buBlip>
              <a:defRPr sz="2400">
                <a:solidFill>
                  <a:schemeClr val="tx1"/>
                </a:solidFill>
                <a:latin typeface="Goudy Old Style" panose="02020502050305020303" pitchFamily="18" charset="0"/>
                <a:ea typeface="MS PGothic" panose="020B0600070205080204" pitchFamily="34" charset="-128"/>
              </a:defRPr>
            </a:lvl1pPr>
            <a:lvl2pPr marL="742950" indent="-285750" eaLnBrk="0" hangingPunct="0">
              <a:spcBef>
                <a:spcPts val="600"/>
              </a:spcBef>
              <a:buSzPct val="90000"/>
              <a:buBlip>
                <a:blip r:embed="rId4"/>
              </a:buBlip>
              <a:defRPr sz="2200">
                <a:solidFill>
                  <a:schemeClr val="tx1"/>
                </a:solidFill>
                <a:latin typeface="Goudy Old Style" panose="02020502050305020303" pitchFamily="18" charset="0"/>
                <a:ea typeface="MS PGothic" panose="020B0600070205080204" pitchFamily="34" charset="-128"/>
              </a:defRPr>
            </a:lvl2pPr>
            <a:lvl3pPr marL="1143000" indent="-228600" eaLnBrk="0" hangingPunct="0">
              <a:spcBef>
                <a:spcPts val="600"/>
              </a:spcBef>
              <a:buSzPct val="90000"/>
              <a:buBlip>
                <a:blip r:embed="rId5"/>
              </a:buBlip>
              <a:defRPr sz="2000">
                <a:solidFill>
                  <a:schemeClr val="tx1"/>
                </a:solidFill>
                <a:latin typeface="Goudy Old Style" panose="02020502050305020303" pitchFamily="18" charset="0"/>
                <a:ea typeface="MS PGothic" panose="020B0600070205080204" pitchFamily="34" charset="-128"/>
              </a:defRPr>
            </a:lvl3pPr>
            <a:lvl4pPr marL="1600200" indent="-228600" eaLnBrk="0" hangingPunct="0">
              <a:spcBef>
                <a:spcPts val="600"/>
              </a:spcBef>
              <a:buSzPct val="90000"/>
              <a:buBlip>
                <a:blip r:embed="rId5"/>
              </a:buBlip>
              <a:defRPr>
                <a:solidFill>
                  <a:schemeClr val="tx1"/>
                </a:solidFill>
                <a:latin typeface="Goudy Old Style" panose="02020502050305020303" pitchFamily="18" charset="0"/>
                <a:ea typeface="MS PGothic" panose="020B0600070205080204" pitchFamily="34" charset="-128"/>
              </a:defRPr>
            </a:lvl4pPr>
            <a:lvl5pPr marL="2057400" indent="-228600" eaLnBrk="0" hangingPunct="0">
              <a:spcBef>
                <a:spcPts val="600"/>
              </a:spcBef>
              <a:buSzPct val="90000"/>
              <a:buBlip>
                <a:blip r:embed="rId5"/>
              </a:buBlip>
              <a:defRPr>
                <a:solidFill>
                  <a:schemeClr val="tx1"/>
                </a:solidFill>
                <a:latin typeface="Goudy Old Style" panose="02020502050305020303" pitchFamily="18" charset="0"/>
                <a:ea typeface="MS PGothic" panose="020B0600070205080204" pitchFamily="34" charset="-128"/>
              </a:defRPr>
            </a:lvl5pPr>
            <a:lvl6pPr marL="2514600" indent="-228600" eaLnBrk="0" fontAlgn="base" hangingPunct="0">
              <a:spcBef>
                <a:spcPts val="600"/>
              </a:spcBef>
              <a:spcAft>
                <a:spcPct val="0"/>
              </a:spcAft>
              <a:buSzPct val="90000"/>
              <a:buBlip>
                <a:blip r:embed="rId5"/>
              </a:buBlip>
              <a:defRPr>
                <a:solidFill>
                  <a:schemeClr val="tx1"/>
                </a:solidFill>
                <a:latin typeface="Goudy Old Style" panose="02020502050305020303" pitchFamily="18" charset="0"/>
                <a:ea typeface="MS PGothic" panose="020B0600070205080204" pitchFamily="34" charset="-128"/>
              </a:defRPr>
            </a:lvl6pPr>
            <a:lvl7pPr marL="2971800" indent="-228600" eaLnBrk="0" fontAlgn="base" hangingPunct="0">
              <a:spcBef>
                <a:spcPts val="600"/>
              </a:spcBef>
              <a:spcAft>
                <a:spcPct val="0"/>
              </a:spcAft>
              <a:buSzPct val="90000"/>
              <a:buBlip>
                <a:blip r:embed="rId5"/>
              </a:buBlip>
              <a:defRPr>
                <a:solidFill>
                  <a:schemeClr val="tx1"/>
                </a:solidFill>
                <a:latin typeface="Goudy Old Style" panose="02020502050305020303" pitchFamily="18" charset="0"/>
                <a:ea typeface="MS PGothic" panose="020B0600070205080204" pitchFamily="34" charset="-128"/>
              </a:defRPr>
            </a:lvl7pPr>
            <a:lvl8pPr marL="3429000" indent="-228600" eaLnBrk="0" fontAlgn="base" hangingPunct="0">
              <a:spcBef>
                <a:spcPts val="600"/>
              </a:spcBef>
              <a:spcAft>
                <a:spcPct val="0"/>
              </a:spcAft>
              <a:buSzPct val="90000"/>
              <a:buBlip>
                <a:blip r:embed="rId5"/>
              </a:buBlip>
              <a:defRPr>
                <a:solidFill>
                  <a:schemeClr val="tx1"/>
                </a:solidFill>
                <a:latin typeface="Goudy Old Style" panose="02020502050305020303" pitchFamily="18" charset="0"/>
                <a:ea typeface="MS PGothic" panose="020B0600070205080204" pitchFamily="34" charset="-128"/>
              </a:defRPr>
            </a:lvl8pPr>
            <a:lvl9pPr marL="3886200" indent="-228600" eaLnBrk="0" fontAlgn="base" hangingPunct="0">
              <a:spcBef>
                <a:spcPts val="600"/>
              </a:spcBef>
              <a:spcAft>
                <a:spcPct val="0"/>
              </a:spcAft>
              <a:buSzPct val="90000"/>
              <a:buBlip>
                <a:blip r:embed="rId5"/>
              </a:buBlip>
              <a:defRPr>
                <a:solidFill>
                  <a:schemeClr val="tx1"/>
                </a:solidFill>
                <a:latin typeface="Goudy Old Style" panose="02020502050305020303" pitchFamily="18" charset="0"/>
                <a:ea typeface="MS PGothic" panose="020B0600070205080204" pitchFamily="34" charset="-128"/>
              </a:defRPr>
            </a:lvl9pPr>
          </a:lstStyle>
          <a:p>
            <a:pPr eaLnBrk="1" hangingPunct="1">
              <a:spcBef>
                <a:spcPct val="0"/>
              </a:spcBef>
              <a:buSzTx/>
              <a:buFontTx/>
              <a:buNone/>
            </a:pPr>
            <a:r>
              <a:rPr lang="en-US" altLang="fi-FI" sz="1100" smtClean="0">
                <a:latin typeface="Rockwell" panose="02060603020205020403" pitchFamily="18" charset="0"/>
              </a:rPr>
              <a:t>antti karisto</a:t>
            </a:r>
          </a:p>
        </p:txBody>
      </p:sp>
    </p:spTree>
    <p:extLst>
      <p:ext uri="{BB962C8B-B14F-4D97-AF65-F5344CB8AC3E}">
        <p14:creationId xmlns:p14="http://schemas.microsoft.com/office/powerpoint/2010/main" val="554618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altLang="fi-FI" smtClean="0"/>
          </a:p>
        </p:txBody>
      </p:sp>
      <p:sp>
        <p:nvSpPr>
          <p:cNvPr id="50179" name="Content Placeholder 2"/>
          <p:cNvSpPr>
            <a:spLocks noGrp="1"/>
          </p:cNvSpPr>
          <p:nvPr>
            <p:ph idx="1"/>
          </p:nvPr>
        </p:nvSpPr>
        <p:spPr>
          <a:xfrm>
            <a:off x="457200" y="0"/>
            <a:ext cx="8229600" cy="6126163"/>
          </a:xfrm>
        </p:spPr>
        <p:txBody>
          <a:bodyPr/>
          <a:lstStyle/>
          <a:p>
            <a:pPr marL="0" indent="0">
              <a:buFontTx/>
              <a:buNone/>
            </a:pPr>
            <a:endParaRPr lang="en-US" altLang="fi-FI" sz="3600" smtClean="0">
              <a:latin typeface="Book Antiqua" panose="02040602050305030304" pitchFamily="18" charset="0"/>
            </a:endParaRPr>
          </a:p>
          <a:p>
            <a:pPr marL="0" indent="0">
              <a:buFontTx/>
              <a:buNone/>
            </a:pPr>
            <a:r>
              <a:rPr lang="en-US" altLang="fi-FI" sz="3600" smtClean="0">
                <a:latin typeface="Book Antiqua" panose="02040602050305030304" pitchFamily="18" charset="0"/>
              </a:rPr>
              <a:t>Generational Intelligence</a:t>
            </a:r>
          </a:p>
          <a:p>
            <a:pPr marL="0" indent="0">
              <a:buFontTx/>
              <a:buNone/>
            </a:pPr>
            <a:r>
              <a:rPr lang="en-US" altLang="fi-FI" sz="3600" smtClean="0">
                <a:latin typeface="Book Antiqua" panose="02040602050305030304" pitchFamily="18" charset="0"/>
              </a:rPr>
              <a:t>sukupolviäly, -taju, -ymmärrys</a:t>
            </a:r>
          </a:p>
          <a:p>
            <a:pPr marL="0" indent="0">
              <a:buFontTx/>
              <a:buNone/>
            </a:pPr>
            <a:r>
              <a:rPr lang="en-US" altLang="fi-FI" sz="3600" smtClean="0">
                <a:latin typeface="Book Antiqua" panose="02040602050305030304" pitchFamily="18" charset="0"/>
              </a:rPr>
              <a:t>kyky asettautua eri-ikäisten, eri sukupolviin kuuluvien asemaan ja toimia niin, että syntyy </a:t>
            </a:r>
            <a:r>
              <a:rPr lang="en-US" altLang="en-US" sz="3600" smtClean="0">
                <a:latin typeface="Book Antiqua" panose="02040602050305030304" pitchFamily="18" charset="0"/>
              </a:rPr>
              <a:t>“</a:t>
            </a:r>
            <a:r>
              <a:rPr lang="en-US" altLang="ja-JP" sz="3600" smtClean="0">
                <a:latin typeface="Book Antiqua" panose="02040602050305030304" pitchFamily="18" charset="0"/>
              </a:rPr>
              <a:t>neuvoteltua ja kestävää</a:t>
            </a:r>
            <a:r>
              <a:rPr lang="en-US" altLang="en-US" sz="3600" smtClean="0">
                <a:latin typeface="Book Antiqua" panose="02040602050305030304" pitchFamily="18" charset="0"/>
              </a:rPr>
              <a:t>”</a:t>
            </a:r>
            <a:r>
              <a:rPr lang="en-US" altLang="ja-JP" sz="3600" smtClean="0">
                <a:latin typeface="Book Antiqua" panose="02040602050305030304" pitchFamily="18" charset="0"/>
              </a:rPr>
              <a:t> sukupolvien välistä yhteisyyttä.</a:t>
            </a:r>
            <a:endParaRPr lang="en-US" altLang="fi-FI" sz="3600" smtClean="0">
              <a:latin typeface="Book Antiqua" panose="02040602050305030304" pitchFamily="18" charset="0"/>
            </a:endParaRPr>
          </a:p>
        </p:txBody>
      </p:sp>
      <p:sp>
        <p:nvSpPr>
          <p:cNvPr id="50180"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2000"/>
              </a:spcBef>
              <a:buSzPct val="90000"/>
              <a:buBlip>
                <a:blip r:embed="rId2"/>
              </a:buBlip>
              <a:defRPr sz="2400">
                <a:solidFill>
                  <a:schemeClr val="tx1"/>
                </a:solidFill>
                <a:latin typeface="Goudy Old Style" panose="02020502050305020303" pitchFamily="18" charset="0"/>
                <a:ea typeface="MS PGothic" panose="020B0600070205080204" pitchFamily="34" charset="-128"/>
              </a:defRPr>
            </a:lvl1pPr>
            <a:lvl2pPr marL="742950" indent="-285750" eaLnBrk="0" hangingPunct="0">
              <a:spcBef>
                <a:spcPts val="600"/>
              </a:spcBef>
              <a:buSzPct val="90000"/>
              <a:buBlip>
                <a:blip r:embed="rId3"/>
              </a:buBlip>
              <a:defRPr sz="2200">
                <a:solidFill>
                  <a:schemeClr val="tx1"/>
                </a:solidFill>
                <a:latin typeface="Goudy Old Style" panose="02020502050305020303" pitchFamily="18" charset="0"/>
                <a:ea typeface="MS PGothic" panose="020B0600070205080204" pitchFamily="34" charset="-128"/>
              </a:defRPr>
            </a:lvl2pPr>
            <a:lvl3pPr marL="1143000" indent="-228600" eaLnBrk="0" hangingPunct="0">
              <a:spcBef>
                <a:spcPts val="600"/>
              </a:spcBef>
              <a:buSzPct val="90000"/>
              <a:buBlip>
                <a:blip r:embed="rId4"/>
              </a:buBlip>
              <a:defRPr sz="2000">
                <a:solidFill>
                  <a:schemeClr val="tx1"/>
                </a:solidFill>
                <a:latin typeface="Goudy Old Style" panose="02020502050305020303" pitchFamily="18" charset="0"/>
                <a:ea typeface="MS PGothic" panose="020B0600070205080204" pitchFamily="34" charset="-128"/>
              </a:defRPr>
            </a:lvl3pPr>
            <a:lvl4pPr marL="1600200" indent="-228600" eaLnBrk="0" hangingPunct="0">
              <a:spcBef>
                <a:spcPts val="600"/>
              </a:spcBef>
              <a:buSzPct val="90000"/>
              <a:buBlip>
                <a:blip r:embed="rId4"/>
              </a:buBlip>
              <a:defRPr>
                <a:solidFill>
                  <a:schemeClr val="tx1"/>
                </a:solidFill>
                <a:latin typeface="Goudy Old Style" panose="02020502050305020303" pitchFamily="18" charset="0"/>
                <a:ea typeface="MS PGothic" panose="020B0600070205080204" pitchFamily="34" charset="-128"/>
              </a:defRPr>
            </a:lvl4pPr>
            <a:lvl5pPr marL="2057400" indent="-228600" eaLnBrk="0" hangingPunct="0">
              <a:spcBef>
                <a:spcPts val="600"/>
              </a:spcBef>
              <a:buSzPct val="90000"/>
              <a:buBlip>
                <a:blip r:embed="rId4"/>
              </a:buBlip>
              <a:defRPr>
                <a:solidFill>
                  <a:schemeClr val="tx1"/>
                </a:solidFill>
                <a:latin typeface="Goudy Old Style" panose="02020502050305020303" pitchFamily="18" charset="0"/>
                <a:ea typeface="MS PGothic" panose="020B0600070205080204" pitchFamily="34" charset="-128"/>
              </a:defRPr>
            </a:lvl5pPr>
            <a:lvl6pPr marL="2514600" indent="-228600" eaLnBrk="0" fontAlgn="base" hangingPunct="0">
              <a:spcBef>
                <a:spcPts val="600"/>
              </a:spcBef>
              <a:spcAft>
                <a:spcPct val="0"/>
              </a:spcAft>
              <a:buSzPct val="90000"/>
              <a:buBlip>
                <a:blip r:embed="rId4"/>
              </a:buBlip>
              <a:defRPr>
                <a:solidFill>
                  <a:schemeClr val="tx1"/>
                </a:solidFill>
                <a:latin typeface="Goudy Old Style" panose="02020502050305020303" pitchFamily="18" charset="0"/>
                <a:ea typeface="MS PGothic" panose="020B0600070205080204" pitchFamily="34" charset="-128"/>
              </a:defRPr>
            </a:lvl6pPr>
            <a:lvl7pPr marL="2971800" indent="-228600" eaLnBrk="0" fontAlgn="base" hangingPunct="0">
              <a:spcBef>
                <a:spcPts val="600"/>
              </a:spcBef>
              <a:spcAft>
                <a:spcPct val="0"/>
              </a:spcAft>
              <a:buSzPct val="90000"/>
              <a:buBlip>
                <a:blip r:embed="rId4"/>
              </a:buBlip>
              <a:defRPr>
                <a:solidFill>
                  <a:schemeClr val="tx1"/>
                </a:solidFill>
                <a:latin typeface="Goudy Old Style" panose="02020502050305020303" pitchFamily="18" charset="0"/>
                <a:ea typeface="MS PGothic" panose="020B0600070205080204" pitchFamily="34" charset="-128"/>
              </a:defRPr>
            </a:lvl7pPr>
            <a:lvl8pPr marL="3429000" indent="-228600" eaLnBrk="0" fontAlgn="base" hangingPunct="0">
              <a:spcBef>
                <a:spcPts val="600"/>
              </a:spcBef>
              <a:spcAft>
                <a:spcPct val="0"/>
              </a:spcAft>
              <a:buSzPct val="90000"/>
              <a:buBlip>
                <a:blip r:embed="rId4"/>
              </a:buBlip>
              <a:defRPr>
                <a:solidFill>
                  <a:schemeClr val="tx1"/>
                </a:solidFill>
                <a:latin typeface="Goudy Old Style" panose="02020502050305020303" pitchFamily="18" charset="0"/>
                <a:ea typeface="MS PGothic" panose="020B0600070205080204" pitchFamily="34" charset="-128"/>
              </a:defRPr>
            </a:lvl8pPr>
            <a:lvl9pPr marL="3886200" indent="-228600" eaLnBrk="0" fontAlgn="base" hangingPunct="0">
              <a:spcBef>
                <a:spcPts val="600"/>
              </a:spcBef>
              <a:spcAft>
                <a:spcPct val="0"/>
              </a:spcAft>
              <a:buSzPct val="90000"/>
              <a:buBlip>
                <a:blip r:embed="rId4"/>
              </a:buBlip>
              <a:defRPr>
                <a:solidFill>
                  <a:schemeClr val="tx1"/>
                </a:solidFill>
                <a:latin typeface="Goudy Old Style" panose="02020502050305020303" pitchFamily="18" charset="0"/>
                <a:ea typeface="MS PGothic" panose="020B0600070205080204" pitchFamily="34" charset="-128"/>
              </a:defRPr>
            </a:lvl9pPr>
          </a:lstStyle>
          <a:p>
            <a:pPr eaLnBrk="1" hangingPunct="1">
              <a:spcBef>
                <a:spcPct val="0"/>
              </a:spcBef>
              <a:buSzTx/>
              <a:buFontTx/>
              <a:buNone/>
            </a:pPr>
            <a:r>
              <a:rPr lang="en-US" altLang="fi-FI" sz="1100" smtClean="0">
                <a:latin typeface="Rockwell" panose="02060603020205020403" pitchFamily="18" charset="0"/>
              </a:rPr>
              <a:t>antti karisto</a:t>
            </a:r>
          </a:p>
        </p:txBody>
      </p:sp>
    </p:spTree>
    <p:extLst>
      <p:ext uri="{BB962C8B-B14F-4D97-AF65-F5344CB8AC3E}">
        <p14:creationId xmlns:p14="http://schemas.microsoft.com/office/powerpoint/2010/main" val="3256586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TotalTime>
  <Words>1650</Words>
  <Application>Microsoft Office PowerPoint</Application>
  <PresentationFormat>On-screen Show (4:3)</PresentationFormat>
  <Paragraphs>298</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MS PGothic</vt:lpstr>
      <vt:lpstr>MS PGothic</vt:lpstr>
      <vt:lpstr>Arial</vt:lpstr>
      <vt:lpstr>Book Antiqua</vt:lpstr>
      <vt:lpstr>Calibri</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importance of various aspects of life  for personal well-being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Elinaikakerroin ja kompensoiva työskentely (Uusitalo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Helsinki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Antti Karisto</dc:creator>
  <cp:lastModifiedBy>Karisto, Antti O</cp:lastModifiedBy>
  <cp:revision>81</cp:revision>
  <cp:lastPrinted>2016-11-22T09:38:46Z</cp:lastPrinted>
  <dcterms:created xsi:type="dcterms:W3CDTF">2012-03-14T14:40:44Z</dcterms:created>
  <dcterms:modified xsi:type="dcterms:W3CDTF">2016-11-22T09:40:02Z</dcterms:modified>
</cp:coreProperties>
</file>