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77" r:id="rId2"/>
    <p:sldId id="280" r:id="rId3"/>
    <p:sldId id="276" r:id="rId4"/>
    <p:sldId id="270" r:id="rId5"/>
    <p:sldId id="272" r:id="rId6"/>
    <p:sldId id="273" r:id="rId7"/>
    <p:sldId id="274" r:id="rId8"/>
    <p:sldId id="271" r:id="rId9"/>
    <p:sldId id="257" r:id="rId10"/>
    <p:sldId id="278" r:id="rId11"/>
    <p:sldId id="279" r:id="rId12"/>
    <p:sldId id="258" r:id="rId13"/>
    <p:sldId id="275" r:id="rId14"/>
    <p:sldId id="259" r:id="rId15"/>
    <p:sldId id="260" r:id="rId16"/>
    <p:sldId id="261" r:id="rId17"/>
    <p:sldId id="262" r:id="rId18"/>
    <p:sldId id="264" r:id="rId19"/>
    <p:sldId id="265" r:id="rId20"/>
    <p:sldId id="281" r:id="rId21"/>
    <p:sldId id="282" r:id="rId22"/>
    <p:sldId id="269" r:id="rId2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07" autoAdjust="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F3C40-E80A-4D45-B666-909080CCAE50}" type="datetimeFigureOut">
              <a:rPr lang="fi-FI" smtClean="0"/>
              <a:t>31.7.2014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9EC4B-B2FC-4A04-BBA5-2642CEFB06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4805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9EC4B-B2FC-4A04-BBA5-2642CEFB06EE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1917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9EC4B-B2FC-4A04-BBA5-2642CEFB06EE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7045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deklinaatio</a:t>
            </a:r>
            <a:r>
              <a:rPr lang="en-US" dirty="0" smtClean="0"/>
              <a:t> </a:t>
            </a:r>
            <a:r>
              <a:rPr lang="en-US" dirty="0" err="1" smtClean="0"/>
              <a:t>maskuliinit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2. </a:t>
            </a:r>
            <a:r>
              <a:rPr lang="en-US" dirty="0" err="1" smtClean="0"/>
              <a:t>dekl</a:t>
            </a:r>
            <a:r>
              <a:rPr lang="en-US" dirty="0" smtClean="0"/>
              <a:t> </a:t>
            </a:r>
            <a:r>
              <a:rPr lang="en-US" dirty="0" err="1" smtClean="0"/>
              <a:t>feminiinit</a:t>
            </a:r>
            <a:r>
              <a:rPr lang="en-US" dirty="0" smtClean="0"/>
              <a:t>, </a:t>
            </a:r>
            <a:r>
              <a:rPr lang="en-US" dirty="0" err="1" smtClean="0"/>
              <a:t>kirja</a:t>
            </a:r>
            <a:r>
              <a:rPr lang="en-US" dirty="0" smtClean="0"/>
              <a:t> s 82-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9D471-7D30-BE48-9488-0E52DD6802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99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68AD0-C3C1-4A1D-A3C5-BD3504FE9F97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3048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taivutusvartalo</a:t>
            </a:r>
            <a:r>
              <a:rPr lang="en-US" baseline="0" dirty="0" smtClean="0"/>
              <a:t> on </a:t>
            </a:r>
            <a:r>
              <a:rPr lang="en-US" baseline="0" dirty="0" err="1" smtClean="0"/>
              <a:t>sanan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perusosa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johon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sijapäätteet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lisätään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taivutettaessa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9D471-7D30-BE48-9488-0E52DD6802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29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kirja</a:t>
            </a:r>
            <a:r>
              <a:rPr lang="en-US" dirty="0" smtClean="0"/>
              <a:t> s 149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9D471-7D30-BE48-9488-0E52DD68021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13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muodostettu adjektiiveista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9EC4B-B2FC-4A04-BBA5-2642CEFB06EE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978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BEA1-E614-477B-A530-ECC00B937323}" type="datetimeFigureOut">
              <a:rPr lang="fi-FI" smtClean="0"/>
              <a:t>31.7.2014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8988-EE70-4B73-B578-D718358E30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330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BEA1-E614-477B-A530-ECC00B937323}" type="datetimeFigureOut">
              <a:rPr lang="fi-FI" smtClean="0"/>
              <a:t>31.7.2014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8988-EE70-4B73-B578-D718358E30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1282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BEA1-E614-477B-A530-ECC00B937323}" type="datetimeFigureOut">
              <a:rPr lang="fi-FI" smtClean="0"/>
              <a:t>31.7.2014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8988-EE70-4B73-B578-D718358E30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125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BEA1-E614-477B-A530-ECC00B937323}" type="datetimeFigureOut">
              <a:rPr lang="fi-FI" smtClean="0"/>
              <a:t>31.7.2014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8988-EE70-4B73-B578-D718358E30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404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BEA1-E614-477B-A530-ECC00B937323}" type="datetimeFigureOut">
              <a:rPr lang="fi-FI" smtClean="0"/>
              <a:t>31.7.2014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8988-EE70-4B73-B578-D718358E30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395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BEA1-E614-477B-A530-ECC00B937323}" type="datetimeFigureOut">
              <a:rPr lang="fi-FI" smtClean="0"/>
              <a:t>31.7.2014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8988-EE70-4B73-B578-D718358E30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947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BEA1-E614-477B-A530-ECC00B937323}" type="datetimeFigureOut">
              <a:rPr lang="fi-FI" smtClean="0"/>
              <a:t>31.7.2014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8988-EE70-4B73-B578-D718358E30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6591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BEA1-E614-477B-A530-ECC00B937323}" type="datetimeFigureOut">
              <a:rPr lang="fi-FI" smtClean="0"/>
              <a:t>31.7.2014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8988-EE70-4B73-B578-D718358E30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147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BEA1-E614-477B-A530-ECC00B937323}" type="datetimeFigureOut">
              <a:rPr lang="fi-FI" smtClean="0"/>
              <a:t>31.7.2014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8988-EE70-4B73-B578-D718358E30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172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BEA1-E614-477B-A530-ECC00B937323}" type="datetimeFigureOut">
              <a:rPr lang="fi-FI" smtClean="0"/>
              <a:t>31.7.2014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8988-EE70-4B73-B578-D718358E30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837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2BEA1-E614-477B-A530-ECC00B937323}" type="datetimeFigureOut">
              <a:rPr lang="fi-FI" smtClean="0"/>
              <a:t>31.7.2014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8988-EE70-4B73-B578-D718358E30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8351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2BEA1-E614-477B-A530-ECC00B937323}" type="datetimeFigureOut">
              <a:rPr lang="fi-FI" smtClean="0"/>
              <a:t>31.7.2014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A8988-EE70-4B73-B578-D718358E30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472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Infinitiivi, kertaus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τίς δύναται ἀφιέναι </a:t>
            </a:r>
            <a:r>
              <a:rPr lang="el-GR" dirty="0" smtClean="0"/>
              <a:t>ἁμαρτίας </a:t>
            </a:r>
            <a:r>
              <a:rPr lang="el-GR" dirty="0"/>
              <a:t>εἰ μὴ εἷς ὁ θεός</a:t>
            </a:r>
            <a:r>
              <a:rPr lang="el-GR" dirty="0" smtClean="0"/>
              <a:t>;</a:t>
            </a:r>
            <a:r>
              <a:rPr lang="fi-FI" dirty="0" smtClean="0"/>
              <a:t> (Mark. 2:7)</a:t>
            </a:r>
          </a:p>
          <a:p>
            <a:r>
              <a:rPr lang="el-GR" dirty="0" smtClean="0"/>
              <a:t>ἐξουσίαν </a:t>
            </a:r>
            <a:r>
              <a:rPr lang="el-GR" dirty="0"/>
              <a:t>ἔχει ὁ υἱός τοῦ ἀνθρώπου ἀφιέναι </a:t>
            </a:r>
            <a:r>
              <a:rPr lang="el-GR" dirty="0" smtClean="0"/>
              <a:t>ἁμαρτίας </a:t>
            </a:r>
            <a:r>
              <a:rPr lang="el-GR" dirty="0"/>
              <a:t>ἐπὶ τῆς </a:t>
            </a:r>
            <a:r>
              <a:rPr lang="el-GR" dirty="0" smtClean="0"/>
              <a:t>γῆς</a:t>
            </a:r>
            <a:r>
              <a:rPr lang="fi-FI" dirty="0" smtClean="0"/>
              <a:t> (Mark. 2:10)</a:t>
            </a:r>
          </a:p>
          <a:p>
            <a:endParaRPr lang="fi-FI" dirty="0" smtClean="0"/>
          </a:p>
          <a:p>
            <a:r>
              <a:rPr lang="fi-FI" dirty="0" err="1" smtClean="0"/>
              <a:t>voi…antaa</a:t>
            </a:r>
            <a:r>
              <a:rPr lang="fi-FI" dirty="0" smtClean="0"/>
              <a:t> anteeksi, on </a:t>
            </a:r>
            <a:r>
              <a:rPr lang="fi-FI" dirty="0" err="1" smtClean="0"/>
              <a:t>valta…antaa</a:t>
            </a:r>
            <a:r>
              <a:rPr lang="fi-FI" dirty="0" smtClean="0"/>
              <a:t> anteeksi</a:t>
            </a:r>
          </a:p>
          <a:p>
            <a:r>
              <a:rPr lang="el-GR" dirty="0" smtClean="0"/>
              <a:t>ἀφιέναι</a:t>
            </a:r>
            <a:r>
              <a:rPr lang="fi-FI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inf. prees. </a:t>
            </a:r>
            <a:r>
              <a:rPr lang="el-GR" dirty="0" smtClean="0"/>
              <a:t>ἀφίημι</a:t>
            </a:r>
            <a:r>
              <a:rPr lang="fi-FI" dirty="0"/>
              <a:t> </a:t>
            </a:r>
            <a:r>
              <a:rPr lang="fi-FI" dirty="0" smtClean="0"/>
              <a:t>jättää, antaa anteeksi</a:t>
            </a:r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725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Työ, </a:t>
            </a:r>
            <a:r>
              <a:rPr lang="el-GR" dirty="0"/>
              <a:t>τὸ </a:t>
            </a:r>
            <a:r>
              <a:rPr lang="el-GR" dirty="0" smtClean="0"/>
              <a:t>ἔργον</a:t>
            </a:r>
            <a:r>
              <a:rPr lang="fi-FI" dirty="0" smtClean="0"/>
              <a:t> (</a:t>
            </a:r>
            <a:r>
              <a:rPr lang="fi-FI" dirty="0" err="1" smtClean="0"/>
              <a:t>neutr</a:t>
            </a:r>
            <a:r>
              <a:rPr lang="fi-FI" dirty="0" smtClean="0"/>
              <a:t>. 2 </a:t>
            </a:r>
            <a:r>
              <a:rPr lang="fi-FI" dirty="0" err="1" smtClean="0"/>
              <a:t>dekl</a:t>
            </a:r>
            <a:r>
              <a:rPr lang="fi-FI" dirty="0" smtClean="0"/>
              <a:t>.)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fi-FI" dirty="0"/>
          </a:p>
          <a:p>
            <a:r>
              <a:rPr lang="fi-FI" dirty="0" smtClean="0"/>
              <a:t>Nominatiivi:	</a:t>
            </a:r>
            <a:r>
              <a:rPr lang="el-GR" dirty="0" smtClean="0"/>
              <a:t>τὸ ἔργον</a:t>
            </a:r>
            <a:r>
              <a:rPr lang="fi-FI" dirty="0" smtClean="0"/>
              <a:t> (työ)</a:t>
            </a:r>
            <a:endParaRPr lang="fi-FI" dirty="0"/>
          </a:p>
          <a:p>
            <a:r>
              <a:rPr lang="fi-FI" dirty="0" smtClean="0"/>
              <a:t>Genetiivi:		</a:t>
            </a:r>
            <a:r>
              <a:rPr lang="el-GR" dirty="0" smtClean="0"/>
              <a:t>τοῦ ἔργου</a:t>
            </a:r>
            <a:r>
              <a:rPr lang="fi-FI" dirty="0" smtClean="0"/>
              <a:t> (työn)</a:t>
            </a:r>
            <a:endParaRPr lang="fi-FI" dirty="0"/>
          </a:p>
          <a:p>
            <a:r>
              <a:rPr lang="fi-FI" dirty="0" smtClean="0"/>
              <a:t>Datiivi:		</a:t>
            </a:r>
            <a:r>
              <a:rPr lang="el-GR" dirty="0"/>
              <a:t>τῷ </a:t>
            </a:r>
            <a:r>
              <a:rPr lang="el-GR" dirty="0" smtClean="0"/>
              <a:t>ἔργῳ</a:t>
            </a:r>
            <a:r>
              <a:rPr lang="fi-FI" dirty="0" smtClean="0"/>
              <a:t> (työlle)</a:t>
            </a:r>
          </a:p>
          <a:p>
            <a:r>
              <a:rPr lang="fi-FI" dirty="0" smtClean="0"/>
              <a:t>Akkusatiivi:	</a:t>
            </a:r>
            <a:r>
              <a:rPr lang="el-GR" dirty="0"/>
              <a:t>τὸ </a:t>
            </a:r>
            <a:r>
              <a:rPr lang="el-GR" dirty="0" smtClean="0"/>
              <a:t>ἔργον</a:t>
            </a:r>
            <a:r>
              <a:rPr lang="fi-FI" dirty="0" smtClean="0"/>
              <a:t> (työtä, työn)</a:t>
            </a:r>
          </a:p>
          <a:p>
            <a:endParaRPr lang="fi-FI" dirty="0" smtClean="0"/>
          </a:p>
          <a:p>
            <a:r>
              <a:rPr lang="fi-FI" dirty="0" smtClean="0"/>
              <a:t>Nominatiivi</a:t>
            </a:r>
            <a:r>
              <a:rPr lang="fi-FI" dirty="0"/>
              <a:t>:	</a:t>
            </a:r>
            <a:r>
              <a:rPr lang="el-GR" dirty="0"/>
              <a:t>τὰ ἔργα</a:t>
            </a:r>
            <a:r>
              <a:rPr lang="fi-FI" dirty="0"/>
              <a:t> (työt)</a:t>
            </a:r>
          </a:p>
          <a:p>
            <a:r>
              <a:rPr lang="fi-FI" dirty="0"/>
              <a:t>Genetiivi:	</a:t>
            </a:r>
            <a:r>
              <a:rPr lang="fi-FI" dirty="0" smtClean="0"/>
              <a:t>	</a:t>
            </a:r>
            <a:r>
              <a:rPr lang="el-GR" dirty="0" smtClean="0"/>
              <a:t>τῶν </a:t>
            </a:r>
            <a:r>
              <a:rPr lang="el-GR" dirty="0"/>
              <a:t>ἔργων</a:t>
            </a:r>
            <a:r>
              <a:rPr lang="fi-FI" dirty="0"/>
              <a:t> (töiden)</a:t>
            </a:r>
          </a:p>
          <a:p>
            <a:r>
              <a:rPr lang="fi-FI" dirty="0"/>
              <a:t>Datiivi:		</a:t>
            </a:r>
            <a:r>
              <a:rPr lang="el-GR" dirty="0"/>
              <a:t>τοῖς ἔργοις</a:t>
            </a:r>
            <a:r>
              <a:rPr lang="fi-FI" dirty="0"/>
              <a:t> (töille)</a:t>
            </a:r>
          </a:p>
          <a:p>
            <a:r>
              <a:rPr lang="fi-FI" dirty="0"/>
              <a:t>Akkusatiivi:	</a:t>
            </a:r>
            <a:r>
              <a:rPr lang="el-GR" dirty="0"/>
              <a:t>τὰ ἔργα</a:t>
            </a:r>
            <a:r>
              <a:rPr lang="fi-FI" dirty="0"/>
              <a:t> (töitä, työt)</a:t>
            </a:r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400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Kirjoitus, </a:t>
            </a:r>
            <a:r>
              <a:rPr lang="el-GR" dirty="0" smtClean="0"/>
              <a:t>ἡ γραφή</a:t>
            </a:r>
            <a:r>
              <a:rPr lang="fi-FI" dirty="0" smtClean="0"/>
              <a:t> (fem. 1 </a:t>
            </a:r>
            <a:r>
              <a:rPr lang="fi-FI" dirty="0" err="1" smtClean="0"/>
              <a:t>dekl</a:t>
            </a:r>
            <a:r>
              <a:rPr lang="fi-FI" dirty="0" smtClean="0"/>
              <a:t>.)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N </a:t>
            </a:r>
            <a:r>
              <a:rPr lang="el-GR" dirty="0" smtClean="0"/>
              <a:t>ἡ </a:t>
            </a:r>
            <a:r>
              <a:rPr lang="el-GR" dirty="0"/>
              <a:t>γραφή</a:t>
            </a:r>
            <a:endParaRPr lang="fi-FI" dirty="0"/>
          </a:p>
          <a:p>
            <a:r>
              <a:rPr lang="fi-FI" dirty="0" smtClean="0"/>
              <a:t>G </a:t>
            </a:r>
            <a:r>
              <a:rPr lang="el-GR" dirty="0" smtClean="0"/>
              <a:t>τῆς </a:t>
            </a:r>
            <a:r>
              <a:rPr lang="el-GR" dirty="0"/>
              <a:t>γραφῆς</a:t>
            </a:r>
            <a:endParaRPr lang="fi-FI" dirty="0"/>
          </a:p>
          <a:p>
            <a:r>
              <a:rPr lang="fi-FI" dirty="0" smtClean="0"/>
              <a:t>D </a:t>
            </a:r>
            <a:r>
              <a:rPr lang="el-GR" dirty="0" smtClean="0"/>
              <a:t>τῇ </a:t>
            </a:r>
            <a:r>
              <a:rPr lang="el-GR" dirty="0"/>
              <a:t>γραφῇ</a:t>
            </a:r>
            <a:endParaRPr lang="fi-FI" dirty="0"/>
          </a:p>
          <a:p>
            <a:r>
              <a:rPr lang="fi-FI" dirty="0" smtClean="0"/>
              <a:t>A </a:t>
            </a:r>
            <a:r>
              <a:rPr lang="el-GR" dirty="0" smtClean="0"/>
              <a:t>τὴν γραφήν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N </a:t>
            </a:r>
            <a:r>
              <a:rPr lang="el-GR" dirty="0" smtClean="0"/>
              <a:t>αἱ </a:t>
            </a:r>
            <a:r>
              <a:rPr lang="el-GR" dirty="0"/>
              <a:t>γραφαί</a:t>
            </a:r>
            <a:endParaRPr lang="fi-FI" dirty="0"/>
          </a:p>
          <a:p>
            <a:r>
              <a:rPr lang="fi-FI" dirty="0" smtClean="0"/>
              <a:t>G </a:t>
            </a:r>
            <a:r>
              <a:rPr lang="el-GR" dirty="0" smtClean="0"/>
              <a:t>τῶν </a:t>
            </a:r>
            <a:r>
              <a:rPr lang="el-GR" dirty="0"/>
              <a:t>γραφῶν</a:t>
            </a:r>
            <a:endParaRPr lang="fi-FI" dirty="0"/>
          </a:p>
          <a:p>
            <a:r>
              <a:rPr lang="fi-FI" dirty="0" smtClean="0"/>
              <a:t>D </a:t>
            </a:r>
            <a:r>
              <a:rPr lang="el-GR" dirty="0" smtClean="0"/>
              <a:t>τ</a:t>
            </a:r>
            <a:r>
              <a:rPr lang="el-GR" dirty="0"/>
              <a:t>α</a:t>
            </a:r>
            <a:r>
              <a:rPr lang="el-GR" dirty="0" smtClean="0"/>
              <a:t>ῖς </a:t>
            </a:r>
            <a:r>
              <a:rPr lang="el-GR" dirty="0"/>
              <a:t>γραφαῖς</a:t>
            </a:r>
            <a:endParaRPr lang="fi-FI" dirty="0"/>
          </a:p>
          <a:p>
            <a:r>
              <a:rPr lang="fi-FI" dirty="0" smtClean="0"/>
              <a:t>A </a:t>
            </a:r>
            <a:r>
              <a:rPr lang="el-GR" dirty="0" smtClean="0"/>
              <a:t>τὰς </a:t>
            </a:r>
            <a:r>
              <a:rPr lang="el-GR" dirty="0"/>
              <a:t>γραφάς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788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deklinaatio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50605" y="1527048"/>
            <a:ext cx="7487718" cy="4572000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2400" dirty="0" err="1" smtClean="0"/>
              <a:t>Perusmuodot</a:t>
            </a:r>
            <a:r>
              <a:rPr lang="en-US" sz="2400" dirty="0" smtClean="0"/>
              <a:t> </a:t>
            </a:r>
            <a:r>
              <a:rPr lang="en-US" sz="2400" dirty="0" err="1" smtClean="0"/>
              <a:t>eri</a:t>
            </a:r>
            <a:r>
              <a:rPr lang="en-US" sz="2400" dirty="0" smtClean="0"/>
              <a:t> </a:t>
            </a:r>
            <a:r>
              <a:rPr lang="en-US" sz="2400" dirty="0" err="1" smtClean="0"/>
              <a:t>näköisiä</a:t>
            </a:r>
            <a:r>
              <a:rPr lang="en-US" sz="2400" dirty="0" smtClean="0"/>
              <a:t>: 3. </a:t>
            </a:r>
            <a:r>
              <a:rPr lang="en-US" sz="2400" dirty="0" err="1" smtClean="0"/>
              <a:t>deklinaation</a:t>
            </a:r>
            <a:r>
              <a:rPr lang="en-US" sz="2400" dirty="0" smtClean="0"/>
              <a:t> </a:t>
            </a:r>
            <a:r>
              <a:rPr lang="en-US" sz="2400" dirty="0" err="1" smtClean="0"/>
              <a:t>sanoilla</a:t>
            </a:r>
            <a:r>
              <a:rPr lang="en-US" sz="2400" dirty="0" smtClean="0"/>
              <a:t> </a:t>
            </a:r>
            <a:r>
              <a:rPr lang="en-US" sz="2400" dirty="0" err="1" smtClean="0"/>
              <a:t>ei</a:t>
            </a:r>
            <a:r>
              <a:rPr lang="en-US" sz="2400" dirty="0" smtClean="0"/>
              <a:t> </a:t>
            </a:r>
            <a:r>
              <a:rPr lang="en-US" sz="2400" dirty="0" err="1" smtClean="0"/>
              <a:t>yhteistä</a:t>
            </a:r>
            <a:r>
              <a:rPr lang="en-US" sz="2400" dirty="0" smtClean="0"/>
              <a:t>, </a:t>
            </a:r>
            <a:r>
              <a:rPr lang="en-US" sz="2400" dirty="0" err="1" smtClean="0"/>
              <a:t>tietyn</a:t>
            </a:r>
            <a:r>
              <a:rPr lang="en-US" sz="2400" dirty="0" smtClean="0"/>
              <a:t> </a:t>
            </a:r>
            <a:r>
              <a:rPr lang="en-US" sz="2400" dirty="0" err="1" smtClean="0"/>
              <a:t>kaavan</a:t>
            </a:r>
            <a:r>
              <a:rPr lang="en-US" sz="2400" dirty="0" smtClean="0"/>
              <a:t> </a:t>
            </a:r>
            <a:r>
              <a:rPr lang="en-US" sz="2400" dirty="0" err="1" smtClean="0"/>
              <a:t>mukaista</a:t>
            </a:r>
            <a:r>
              <a:rPr lang="en-US" sz="2400" dirty="0" smtClean="0"/>
              <a:t> </a:t>
            </a:r>
            <a:r>
              <a:rPr lang="en-US" sz="2400" dirty="0" err="1" smtClean="0"/>
              <a:t>perusmuotoa</a:t>
            </a:r>
            <a:r>
              <a:rPr lang="en-US" sz="2400" dirty="0" smtClean="0"/>
              <a:t>, </a:t>
            </a:r>
            <a:r>
              <a:rPr lang="en-US" sz="2400" dirty="0" err="1" smtClean="0"/>
              <a:t>joka</a:t>
            </a:r>
            <a:r>
              <a:rPr lang="en-US" sz="2400" dirty="0" smtClean="0"/>
              <a:t> </a:t>
            </a:r>
            <a:r>
              <a:rPr lang="en-US" sz="2400" dirty="0" err="1" smtClean="0"/>
              <a:t>paljastaisi</a:t>
            </a:r>
            <a:r>
              <a:rPr lang="en-US" sz="2400" dirty="0" smtClean="0"/>
              <a:t> </a:t>
            </a:r>
            <a:r>
              <a:rPr lang="en-US" sz="2400" dirty="0" err="1" smtClean="0"/>
              <a:t>sanan</a:t>
            </a:r>
            <a:r>
              <a:rPr lang="en-US" sz="2400" dirty="0" smtClean="0"/>
              <a:t> </a:t>
            </a:r>
            <a:r>
              <a:rPr lang="en-US" sz="2400" dirty="0" err="1" smtClean="0"/>
              <a:t>suvun</a:t>
            </a:r>
            <a:r>
              <a:rPr lang="en-US" sz="2400" dirty="0" smtClean="0"/>
              <a:t> </a:t>
            </a:r>
            <a:r>
              <a:rPr lang="en-US" sz="2400" dirty="0" err="1" smtClean="0"/>
              <a:t>ja</a:t>
            </a:r>
            <a:r>
              <a:rPr lang="en-US" sz="2400" dirty="0" smtClean="0"/>
              <a:t> </a:t>
            </a:r>
            <a:r>
              <a:rPr lang="en-US" sz="2400" dirty="0" err="1" smtClean="0"/>
              <a:t>toimisi</a:t>
            </a:r>
            <a:r>
              <a:rPr lang="en-US" sz="2400" dirty="0" smtClean="0"/>
              <a:t> </a:t>
            </a:r>
            <a:r>
              <a:rPr lang="en-US" sz="2400" dirty="0" err="1" smtClean="0"/>
              <a:t>taivutuksen</a:t>
            </a:r>
            <a:r>
              <a:rPr lang="en-US" sz="2400" dirty="0" smtClean="0"/>
              <a:t> </a:t>
            </a:r>
            <a:r>
              <a:rPr lang="en-US" sz="2400" dirty="0" err="1" smtClean="0"/>
              <a:t>lähtökohtana</a:t>
            </a:r>
            <a:endParaRPr lang="en-US" sz="2400" dirty="0" smtClean="0"/>
          </a:p>
          <a:p>
            <a:endParaRPr lang="fi-FI" sz="2400" dirty="0" smtClean="0"/>
          </a:p>
          <a:p>
            <a:r>
              <a:rPr lang="el-GR" sz="2400" dirty="0" smtClean="0"/>
              <a:t>ὁ </a:t>
            </a:r>
            <a:r>
              <a:rPr lang="el-GR" sz="2400" dirty="0"/>
              <a:t>μήν</a:t>
            </a:r>
            <a:endParaRPr lang="fi-FI" sz="2400" dirty="0"/>
          </a:p>
          <a:p>
            <a:r>
              <a:rPr lang="el-GR" sz="2400" dirty="0"/>
              <a:t>ἡ ἐλπίς</a:t>
            </a:r>
            <a:endParaRPr lang="fi-FI" sz="2400" dirty="0"/>
          </a:p>
          <a:p>
            <a:r>
              <a:rPr lang="el-GR" sz="2400" dirty="0"/>
              <a:t>ὁ ἰχθύς</a:t>
            </a:r>
            <a:endParaRPr lang="fi-FI" sz="2400" dirty="0"/>
          </a:p>
          <a:p>
            <a:r>
              <a:rPr lang="el-GR" sz="2400" dirty="0"/>
              <a:t>τὸ σῶμα</a:t>
            </a:r>
            <a:endParaRPr lang="fi-FI" sz="2400" dirty="0"/>
          </a:p>
          <a:p>
            <a:r>
              <a:rPr lang="el-GR" sz="2400" dirty="0"/>
              <a:t>ὁ </a:t>
            </a:r>
            <a:r>
              <a:rPr lang="el-GR" sz="2400" dirty="0" smtClean="0"/>
              <a:t>ἀνήρ</a:t>
            </a:r>
            <a:r>
              <a:rPr lang="fi-FI" sz="2400" dirty="0" smtClean="0"/>
              <a:t> </a:t>
            </a:r>
            <a:r>
              <a:rPr lang="fi-FI" sz="2400" dirty="0" err="1" smtClean="0"/>
              <a:t>jne</a:t>
            </a:r>
            <a:r>
              <a:rPr lang="fi-FI" sz="2400" dirty="0" smtClean="0"/>
              <a:t>…</a:t>
            </a:r>
            <a:endParaRPr lang="fi-FI" sz="2400" dirty="0"/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25559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sym typeface="Wingdings"/>
              </a:rPr>
              <a:t>T</a:t>
            </a:r>
            <a:r>
              <a:rPr lang="en-US" dirty="0" err="1"/>
              <a:t>aivutuksen</a:t>
            </a:r>
            <a:r>
              <a:rPr lang="en-US" dirty="0"/>
              <a:t> </a:t>
            </a:r>
            <a:r>
              <a:rPr lang="en-US" dirty="0" err="1"/>
              <a:t>lähtökohtana</a:t>
            </a:r>
            <a:r>
              <a:rPr lang="en-US" dirty="0"/>
              <a:t> </a:t>
            </a:r>
            <a:r>
              <a:rPr lang="en-US" dirty="0" err="1"/>
              <a:t>toimii</a:t>
            </a:r>
            <a:r>
              <a:rPr lang="en-US" dirty="0"/>
              <a:t> </a:t>
            </a:r>
            <a:r>
              <a:rPr lang="en-US" b="1" dirty="0" err="1">
                <a:solidFill>
                  <a:srgbClr val="660066"/>
                </a:solidFill>
              </a:rPr>
              <a:t>taivutusvartalo</a:t>
            </a:r>
            <a:r>
              <a:rPr lang="en-US" dirty="0"/>
              <a:t> (=</a:t>
            </a:r>
            <a:r>
              <a:rPr lang="en-US" b="1" dirty="0">
                <a:solidFill>
                  <a:srgbClr val="660066"/>
                </a:solidFill>
              </a:rPr>
              <a:t> </a:t>
            </a:r>
            <a:r>
              <a:rPr lang="en-US" b="1" dirty="0" err="1">
                <a:solidFill>
                  <a:srgbClr val="660066"/>
                </a:solidFill>
              </a:rPr>
              <a:t>tv</a:t>
            </a:r>
            <a:r>
              <a:rPr lang="en-US" dirty="0" smtClean="0"/>
              <a:t>), </a:t>
            </a:r>
            <a:r>
              <a:rPr lang="en-US" dirty="0" err="1" smtClean="0"/>
              <a:t>joka</a:t>
            </a:r>
            <a:r>
              <a:rPr lang="en-US" dirty="0" smtClean="0"/>
              <a:t> </a:t>
            </a:r>
            <a:r>
              <a:rPr lang="en-US" dirty="0" err="1"/>
              <a:t>saadaan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. </a:t>
            </a:r>
            <a:r>
              <a:rPr lang="en-US" dirty="0" err="1"/>
              <a:t>sanan</a:t>
            </a:r>
            <a:r>
              <a:rPr lang="en-US" dirty="0"/>
              <a:t> </a:t>
            </a:r>
            <a:r>
              <a:rPr lang="en-US" dirty="0" err="1">
                <a:solidFill>
                  <a:srgbClr val="008000"/>
                </a:solidFill>
              </a:rPr>
              <a:t>yksikön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genetiivistä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/>
              <a:t>erottamalla</a:t>
            </a:r>
            <a:r>
              <a:rPr lang="en-US" dirty="0" smtClean="0"/>
              <a:t> </a:t>
            </a:r>
            <a:r>
              <a:rPr lang="en-US" dirty="0" err="1" smtClean="0"/>
              <a:t>genetiivistä</a:t>
            </a:r>
            <a:r>
              <a:rPr lang="en-US" dirty="0" smtClean="0"/>
              <a:t> </a:t>
            </a:r>
            <a:r>
              <a:rPr lang="en-US" dirty="0" err="1"/>
              <a:t>sen</a:t>
            </a:r>
            <a:r>
              <a:rPr lang="el-GR" dirty="0"/>
              <a:t> ος</a:t>
            </a:r>
            <a:r>
              <a:rPr lang="en-US" dirty="0"/>
              <a:t> –</a:t>
            </a:r>
            <a:r>
              <a:rPr lang="en-US" dirty="0" err="1"/>
              <a:t>pääte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Siksi</a:t>
            </a:r>
            <a:r>
              <a:rPr lang="en-US" dirty="0"/>
              <a:t> </a:t>
            </a:r>
            <a:r>
              <a:rPr lang="en-US" u="sng" dirty="0">
                <a:solidFill>
                  <a:srgbClr val="660066"/>
                </a:solidFill>
              </a:rPr>
              <a:t>3. </a:t>
            </a:r>
            <a:r>
              <a:rPr lang="en-US" u="sng" dirty="0" err="1">
                <a:solidFill>
                  <a:srgbClr val="660066"/>
                </a:solidFill>
              </a:rPr>
              <a:t>deklinaation</a:t>
            </a:r>
            <a:r>
              <a:rPr lang="en-US" u="sng" dirty="0">
                <a:solidFill>
                  <a:srgbClr val="660066"/>
                </a:solidFill>
              </a:rPr>
              <a:t> </a:t>
            </a:r>
            <a:r>
              <a:rPr lang="en-US" u="sng" dirty="0" err="1">
                <a:solidFill>
                  <a:srgbClr val="660066"/>
                </a:solidFill>
              </a:rPr>
              <a:t>sanoista</a:t>
            </a:r>
            <a:r>
              <a:rPr lang="en-US" u="sng" dirty="0">
                <a:solidFill>
                  <a:srgbClr val="660066"/>
                </a:solidFill>
              </a:rPr>
              <a:t> </a:t>
            </a:r>
            <a:r>
              <a:rPr lang="en-US" u="sng" dirty="0" err="1">
                <a:solidFill>
                  <a:srgbClr val="660066"/>
                </a:solidFill>
              </a:rPr>
              <a:t>tulee</a:t>
            </a:r>
            <a:r>
              <a:rPr lang="en-US" u="sng" dirty="0">
                <a:solidFill>
                  <a:srgbClr val="660066"/>
                </a:solidFill>
              </a:rPr>
              <a:t> </a:t>
            </a:r>
            <a:r>
              <a:rPr lang="en-US" u="sng" dirty="0" err="1">
                <a:solidFill>
                  <a:srgbClr val="660066"/>
                </a:solidFill>
              </a:rPr>
              <a:t>opetella</a:t>
            </a:r>
            <a:r>
              <a:rPr lang="en-US" u="sng" dirty="0">
                <a:solidFill>
                  <a:srgbClr val="660066"/>
                </a:solidFill>
              </a:rPr>
              <a:t> </a:t>
            </a:r>
            <a:r>
              <a:rPr lang="en-US" u="sng" dirty="0" err="1">
                <a:solidFill>
                  <a:srgbClr val="660066"/>
                </a:solidFill>
              </a:rPr>
              <a:t>sekä</a:t>
            </a:r>
            <a:r>
              <a:rPr lang="en-US" u="sng" dirty="0">
                <a:solidFill>
                  <a:srgbClr val="660066"/>
                </a:solidFill>
              </a:rPr>
              <a:t> </a:t>
            </a:r>
            <a:r>
              <a:rPr lang="en-US" u="sng" dirty="0" err="1">
                <a:solidFill>
                  <a:srgbClr val="660066"/>
                </a:solidFill>
              </a:rPr>
              <a:t>yksikön</a:t>
            </a:r>
            <a:r>
              <a:rPr lang="en-US" u="sng" dirty="0">
                <a:solidFill>
                  <a:srgbClr val="660066"/>
                </a:solidFill>
              </a:rPr>
              <a:t> </a:t>
            </a:r>
            <a:r>
              <a:rPr lang="en-US" u="sng" dirty="0" err="1">
                <a:solidFill>
                  <a:srgbClr val="660066"/>
                </a:solidFill>
              </a:rPr>
              <a:t>nominatiivi</a:t>
            </a:r>
            <a:r>
              <a:rPr lang="en-US" u="sng" dirty="0">
                <a:solidFill>
                  <a:srgbClr val="660066"/>
                </a:solidFill>
              </a:rPr>
              <a:t> </a:t>
            </a:r>
            <a:r>
              <a:rPr lang="en-US" u="sng" dirty="0" err="1">
                <a:solidFill>
                  <a:srgbClr val="660066"/>
                </a:solidFill>
              </a:rPr>
              <a:t>että</a:t>
            </a:r>
            <a:r>
              <a:rPr lang="en-US" u="sng" dirty="0">
                <a:solidFill>
                  <a:srgbClr val="660066"/>
                </a:solidFill>
              </a:rPr>
              <a:t> </a:t>
            </a:r>
            <a:r>
              <a:rPr lang="en-US" u="sng" dirty="0" err="1">
                <a:solidFill>
                  <a:srgbClr val="660066"/>
                </a:solidFill>
              </a:rPr>
              <a:t>genetiivi</a:t>
            </a:r>
            <a:r>
              <a:rPr lang="en-US" dirty="0"/>
              <a:t> (</a:t>
            </a:r>
            <a:r>
              <a:rPr lang="en-US" dirty="0" err="1"/>
              <a:t>löytyvät</a:t>
            </a:r>
            <a:r>
              <a:rPr lang="en-US" dirty="0"/>
              <a:t> </a:t>
            </a:r>
            <a:r>
              <a:rPr lang="en-US" dirty="0" err="1"/>
              <a:t>sanakirjoista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dirty="0" err="1"/>
              <a:t>Perusmuoto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olla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kuin</a:t>
            </a:r>
            <a:r>
              <a:rPr lang="en-US" dirty="0"/>
              <a:t> </a:t>
            </a:r>
            <a:r>
              <a:rPr lang="en-US" dirty="0" err="1"/>
              <a:t>tv</a:t>
            </a:r>
            <a:r>
              <a:rPr lang="en-US" dirty="0"/>
              <a:t>, </a:t>
            </a:r>
            <a:r>
              <a:rPr lang="en-US" dirty="0" err="1"/>
              <a:t>mutta</a:t>
            </a:r>
            <a:r>
              <a:rPr lang="en-US" dirty="0"/>
              <a:t> </a:t>
            </a:r>
            <a:r>
              <a:rPr lang="en-US" dirty="0" err="1"/>
              <a:t>yleensä</a:t>
            </a:r>
            <a:r>
              <a:rPr lang="en-US" dirty="0"/>
              <a:t> se </a:t>
            </a:r>
            <a:r>
              <a:rPr lang="en-US" dirty="0" err="1"/>
              <a:t>eroaa</a:t>
            </a:r>
            <a:r>
              <a:rPr lang="en-US" dirty="0"/>
              <a:t> </a:t>
            </a:r>
            <a:r>
              <a:rPr lang="en-US" dirty="0" err="1"/>
              <a:t>tv:sta</a:t>
            </a:r>
            <a:endParaRPr lang="en-US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732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Eri luokat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3. </a:t>
            </a:r>
            <a:r>
              <a:rPr lang="fi-FI" dirty="0" err="1" smtClean="0"/>
              <a:t>dekl</a:t>
            </a:r>
            <a:r>
              <a:rPr lang="fi-FI" dirty="0" smtClean="0"/>
              <a:t>. sanat jaetaan eri tyyppeihin sen mukaan, mihin kirjaimeen taivutusvartalo päättyy</a:t>
            </a:r>
          </a:p>
          <a:p>
            <a:r>
              <a:rPr lang="fi-FI" dirty="0" smtClean="0"/>
              <a:t>t- </a:t>
            </a:r>
            <a:r>
              <a:rPr lang="fi-FI" dirty="0"/>
              <a:t>ja </a:t>
            </a:r>
            <a:r>
              <a:rPr lang="el-GR" dirty="0"/>
              <a:t>υ </a:t>
            </a:r>
            <a:r>
              <a:rPr lang="fi-FI" dirty="0" smtClean="0"/>
              <a:t>–vartalot</a:t>
            </a:r>
          </a:p>
          <a:p>
            <a:r>
              <a:rPr lang="fi-FI" dirty="0"/>
              <a:t>k- ja </a:t>
            </a:r>
            <a:r>
              <a:rPr lang="el-GR" dirty="0"/>
              <a:t>ρ </a:t>
            </a:r>
            <a:r>
              <a:rPr lang="fi-FI" dirty="0"/>
              <a:t>–</a:t>
            </a:r>
            <a:r>
              <a:rPr lang="fi-FI" dirty="0" smtClean="0"/>
              <a:t>vartalot</a:t>
            </a:r>
          </a:p>
          <a:p>
            <a:r>
              <a:rPr lang="el-GR" dirty="0" smtClean="0"/>
              <a:t>ν</a:t>
            </a:r>
            <a:r>
              <a:rPr lang="fi-FI" dirty="0"/>
              <a:t>- ja </a:t>
            </a:r>
            <a:r>
              <a:rPr lang="el-GR" dirty="0"/>
              <a:t>ντ </a:t>
            </a:r>
            <a:r>
              <a:rPr lang="fi-FI" dirty="0" smtClean="0"/>
              <a:t>–</a:t>
            </a:r>
            <a:r>
              <a:rPr lang="el-GR" dirty="0" smtClean="0"/>
              <a:t>vartalot</a:t>
            </a:r>
            <a:endParaRPr lang="fi-FI" dirty="0" smtClean="0"/>
          </a:p>
          <a:p>
            <a:r>
              <a:rPr lang="el-GR" dirty="0"/>
              <a:t>ι</a:t>
            </a:r>
            <a:r>
              <a:rPr lang="fi-FI" dirty="0"/>
              <a:t>-/</a:t>
            </a:r>
            <a:r>
              <a:rPr lang="fi-FI" dirty="0" smtClean="0"/>
              <a:t>j- ja </a:t>
            </a:r>
            <a:r>
              <a:rPr lang="el-GR" dirty="0" smtClean="0"/>
              <a:t>ευ-</a:t>
            </a:r>
            <a:r>
              <a:rPr lang="fi-FI" dirty="0"/>
              <a:t>/</a:t>
            </a:r>
            <a:r>
              <a:rPr lang="el-GR" dirty="0"/>
              <a:t>ε</a:t>
            </a:r>
            <a:r>
              <a:rPr lang="fi-FI" dirty="0"/>
              <a:t>- </a:t>
            </a:r>
            <a:r>
              <a:rPr lang="fi-FI" dirty="0" smtClean="0"/>
              <a:t>vartalot</a:t>
            </a:r>
          </a:p>
          <a:p>
            <a:r>
              <a:rPr lang="el-GR" dirty="0"/>
              <a:t>σ</a:t>
            </a:r>
            <a:r>
              <a:rPr lang="fi-FI" dirty="0"/>
              <a:t>–vartalot</a:t>
            </a:r>
          </a:p>
        </p:txBody>
      </p:sp>
    </p:spTree>
    <p:extLst>
      <p:ext uri="{BB962C8B-B14F-4D97-AF65-F5344CB8AC3E}">
        <p14:creationId xmlns:p14="http://schemas.microsoft.com/office/powerpoint/2010/main" val="391530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t-vartalo, </a:t>
            </a:r>
            <a:r>
              <a:rPr lang="el-GR" dirty="0" smtClean="0"/>
              <a:t>μα</a:t>
            </a:r>
            <a:r>
              <a:rPr lang="fi-FI" dirty="0" smtClean="0"/>
              <a:t>-loppuiset neutrit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N </a:t>
            </a:r>
            <a:r>
              <a:rPr lang="el-GR" dirty="0" smtClean="0"/>
              <a:t>τὸ σῶμα</a:t>
            </a:r>
            <a:r>
              <a:rPr lang="fi-FI" dirty="0" smtClean="0"/>
              <a:t> (ruumis)</a:t>
            </a:r>
            <a:endParaRPr lang="fi-FI" dirty="0"/>
          </a:p>
          <a:p>
            <a:r>
              <a:rPr lang="fi-FI" dirty="0" smtClean="0"/>
              <a:t>G </a:t>
            </a:r>
            <a:r>
              <a:rPr lang="el-GR" dirty="0" smtClean="0"/>
              <a:t>τοῦ </a:t>
            </a:r>
            <a:r>
              <a:rPr lang="el-GR" b="1" dirty="0">
                <a:solidFill>
                  <a:srgbClr val="00B050"/>
                </a:solidFill>
              </a:rPr>
              <a:t>σώματ</a:t>
            </a:r>
            <a:r>
              <a:rPr lang="el-GR" b="1" dirty="0">
                <a:solidFill>
                  <a:srgbClr val="FF0000"/>
                </a:solidFill>
              </a:rPr>
              <a:t>ος</a:t>
            </a:r>
            <a:endParaRPr lang="fi-FI" b="1" dirty="0">
              <a:solidFill>
                <a:srgbClr val="FF0000"/>
              </a:solidFill>
            </a:endParaRPr>
          </a:p>
          <a:p>
            <a:r>
              <a:rPr lang="fi-FI" dirty="0" smtClean="0"/>
              <a:t>D </a:t>
            </a:r>
            <a:r>
              <a:rPr lang="el-GR" dirty="0" smtClean="0"/>
              <a:t>τῷ </a:t>
            </a:r>
            <a:r>
              <a:rPr lang="el-GR" dirty="0"/>
              <a:t>σώματ</a:t>
            </a:r>
            <a:r>
              <a:rPr lang="el-GR" b="1" dirty="0">
                <a:solidFill>
                  <a:srgbClr val="FF0000"/>
                </a:solidFill>
              </a:rPr>
              <a:t>ι</a:t>
            </a:r>
            <a:endParaRPr lang="fi-FI" b="1" dirty="0">
              <a:solidFill>
                <a:srgbClr val="FF0000"/>
              </a:solidFill>
            </a:endParaRPr>
          </a:p>
          <a:p>
            <a:r>
              <a:rPr lang="fi-FI" dirty="0" smtClean="0"/>
              <a:t>A </a:t>
            </a:r>
            <a:r>
              <a:rPr lang="el-GR" dirty="0" smtClean="0"/>
              <a:t>τὸ </a:t>
            </a:r>
            <a:r>
              <a:rPr lang="el-GR" dirty="0"/>
              <a:t>σῶμα</a:t>
            </a:r>
            <a:endParaRPr lang="fi-FI" dirty="0"/>
          </a:p>
          <a:p>
            <a:endParaRPr lang="fi-FI" dirty="0" smtClean="0"/>
          </a:p>
          <a:p>
            <a:r>
              <a:rPr lang="fi-FI" dirty="0" smtClean="0"/>
              <a:t>taivutusvartalo </a:t>
            </a:r>
            <a:r>
              <a:rPr lang="el-GR" dirty="0" smtClean="0"/>
              <a:t>σώματ</a:t>
            </a:r>
            <a:endParaRPr lang="fi-FI" dirty="0"/>
          </a:p>
          <a:p>
            <a:r>
              <a:rPr lang="fi-FI" dirty="0" smtClean="0"/>
              <a:t>neutreilla nom. ja akk. tutusti saman näköiset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N </a:t>
            </a:r>
            <a:r>
              <a:rPr lang="el-GR" dirty="0" smtClean="0"/>
              <a:t>τὰ </a:t>
            </a:r>
            <a:r>
              <a:rPr lang="el-GR" dirty="0"/>
              <a:t>σώματ</a:t>
            </a:r>
            <a:r>
              <a:rPr lang="el-GR" b="1" dirty="0">
                <a:solidFill>
                  <a:srgbClr val="FF0000"/>
                </a:solidFill>
              </a:rPr>
              <a:t>α</a:t>
            </a:r>
            <a:endParaRPr lang="fi-FI" b="1" dirty="0">
              <a:solidFill>
                <a:srgbClr val="FF0000"/>
              </a:solidFill>
            </a:endParaRPr>
          </a:p>
          <a:p>
            <a:r>
              <a:rPr lang="fi-FI" dirty="0" smtClean="0"/>
              <a:t>G </a:t>
            </a:r>
            <a:r>
              <a:rPr lang="el-GR" dirty="0" smtClean="0"/>
              <a:t>τῶν </a:t>
            </a:r>
            <a:r>
              <a:rPr lang="el-GR" dirty="0"/>
              <a:t>σωμάτ</a:t>
            </a:r>
            <a:r>
              <a:rPr lang="el-GR" b="1" dirty="0">
                <a:solidFill>
                  <a:srgbClr val="FF0000"/>
                </a:solidFill>
              </a:rPr>
              <a:t>ων</a:t>
            </a:r>
            <a:endParaRPr lang="fi-FI" b="1" dirty="0">
              <a:solidFill>
                <a:srgbClr val="FF0000"/>
              </a:solidFill>
            </a:endParaRPr>
          </a:p>
          <a:p>
            <a:r>
              <a:rPr lang="fi-FI" dirty="0" smtClean="0"/>
              <a:t>D </a:t>
            </a:r>
            <a:r>
              <a:rPr lang="el-GR" dirty="0" smtClean="0"/>
              <a:t>τοῖς </a:t>
            </a:r>
            <a:r>
              <a:rPr lang="el-GR" dirty="0"/>
              <a:t>σώμ</a:t>
            </a:r>
            <a:r>
              <a:rPr lang="el-GR" u="sng" dirty="0"/>
              <a:t>α</a:t>
            </a:r>
            <a:r>
              <a:rPr lang="el-GR" b="1" u="sng" dirty="0">
                <a:solidFill>
                  <a:srgbClr val="FF0000"/>
                </a:solidFill>
              </a:rPr>
              <a:t>σ</a:t>
            </a:r>
            <a:r>
              <a:rPr lang="el-GR" b="1" dirty="0">
                <a:solidFill>
                  <a:srgbClr val="FF0000"/>
                </a:solidFill>
              </a:rPr>
              <a:t>ιν</a:t>
            </a:r>
            <a:endParaRPr lang="fi-FI" b="1" dirty="0">
              <a:solidFill>
                <a:srgbClr val="FF0000"/>
              </a:solidFill>
            </a:endParaRPr>
          </a:p>
          <a:p>
            <a:r>
              <a:rPr lang="fi-FI" dirty="0" smtClean="0"/>
              <a:t>A </a:t>
            </a:r>
            <a:r>
              <a:rPr lang="el-GR" dirty="0" smtClean="0"/>
              <a:t>τὰ </a:t>
            </a:r>
            <a:r>
              <a:rPr lang="el-GR" dirty="0"/>
              <a:t>σώματ</a:t>
            </a:r>
            <a:r>
              <a:rPr lang="el-GR" b="1" dirty="0">
                <a:solidFill>
                  <a:srgbClr val="FF0000"/>
                </a:solidFill>
              </a:rPr>
              <a:t>α</a:t>
            </a:r>
            <a:endParaRPr lang="fi-FI" b="1" dirty="0">
              <a:solidFill>
                <a:srgbClr val="FF0000"/>
              </a:solidFill>
            </a:endParaRPr>
          </a:p>
          <a:p>
            <a:endParaRPr lang="fi-FI" dirty="0" smtClean="0"/>
          </a:p>
          <a:p>
            <a:endParaRPr lang="fi-FI" dirty="0"/>
          </a:p>
          <a:p>
            <a:r>
              <a:rPr lang="fi-FI" dirty="0" smtClean="0"/>
              <a:t>mon. dat. t-kirjain häviää päätteen sigman edeltä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3236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t-vartalo, </a:t>
            </a:r>
            <a:r>
              <a:rPr lang="el-GR" dirty="0" smtClean="0"/>
              <a:t>ις</a:t>
            </a:r>
            <a:r>
              <a:rPr lang="fi-FI" dirty="0" smtClean="0"/>
              <a:t>-loppuiset feminiinit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ἡ </a:t>
            </a:r>
            <a:r>
              <a:rPr lang="el-GR" dirty="0" smtClean="0"/>
              <a:t>ἐλπίς</a:t>
            </a:r>
            <a:r>
              <a:rPr lang="fi-FI" dirty="0" smtClean="0"/>
              <a:t> (toivo)</a:t>
            </a:r>
            <a:endParaRPr lang="fi-FI" dirty="0"/>
          </a:p>
          <a:p>
            <a:r>
              <a:rPr lang="el-GR" dirty="0"/>
              <a:t>τῆς ἐλπίδ</a:t>
            </a:r>
            <a:r>
              <a:rPr lang="el-GR" b="1" dirty="0">
                <a:solidFill>
                  <a:srgbClr val="FF0000"/>
                </a:solidFill>
              </a:rPr>
              <a:t>ος</a:t>
            </a:r>
            <a:endParaRPr lang="fi-FI" b="1" dirty="0">
              <a:solidFill>
                <a:srgbClr val="FF0000"/>
              </a:solidFill>
            </a:endParaRPr>
          </a:p>
          <a:p>
            <a:r>
              <a:rPr lang="el-GR" dirty="0"/>
              <a:t>τῇ ἐλπίδ</a:t>
            </a:r>
            <a:r>
              <a:rPr lang="el-GR" b="1" dirty="0">
                <a:solidFill>
                  <a:srgbClr val="FF0000"/>
                </a:solidFill>
              </a:rPr>
              <a:t>ι</a:t>
            </a:r>
            <a:endParaRPr lang="fi-FI" b="1" dirty="0">
              <a:solidFill>
                <a:srgbClr val="FF0000"/>
              </a:solidFill>
            </a:endParaRPr>
          </a:p>
          <a:p>
            <a:r>
              <a:rPr lang="el-GR" dirty="0"/>
              <a:t>τὴν ἐλπίδ</a:t>
            </a:r>
            <a:r>
              <a:rPr lang="el-GR" b="1" dirty="0">
                <a:solidFill>
                  <a:srgbClr val="FF0000"/>
                </a:solidFill>
              </a:rPr>
              <a:t>α</a:t>
            </a:r>
            <a:endParaRPr lang="fi-FI" b="1" dirty="0">
              <a:solidFill>
                <a:srgbClr val="FF0000"/>
              </a:solidFill>
            </a:endParaRPr>
          </a:p>
          <a:p>
            <a:endParaRPr lang="fi-FI" dirty="0" smtClean="0"/>
          </a:p>
          <a:p>
            <a:r>
              <a:rPr lang="fi-FI" dirty="0" smtClean="0"/>
              <a:t>taivutusvartalo </a:t>
            </a:r>
            <a:r>
              <a:rPr lang="el-GR" dirty="0" smtClean="0"/>
              <a:t>ἐλπίδ</a:t>
            </a:r>
            <a:endParaRPr lang="fi-FI" dirty="0" smtClean="0"/>
          </a:p>
          <a:p>
            <a:r>
              <a:rPr lang="fi-FI" dirty="0" smtClean="0"/>
              <a:t>jos sanan korko ei viim. tavulla, yks. akk. pääte on </a:t>
            </a:r>
            <a:r>
              <a:rPr lang="el-GR" dirty="0" smtClean="0"/>
              <a:t>ν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/>
              <a:t>αἱ ἐλπίδ</a:t>
            </a:r>
            <a:r>
              <a:rPr lang="el-GR" b="1" dirty="0">
                <a:solidFill>
                  <a:srgbClr val="FF0000"/>
                </a:solidFill>
              </a:rPr>
              <a:t>ες</a:t>
            </a:r>
            <a:endParaRPr lang="fi-FI" b="1" dirty="0">
              <a:solidFill>
                <a:srgbClr val="FF0000"/>
              </a:solidFill>
            </a:endParaRPr>
          </a:p>
          <a:p>
            <a:r>
              <a:rPr lang="el-GR" dirty="0"/>
              <a:t>τῶν ἐλπίδ</a:t>
            </a:r>
            <a:r>
              <a:rPr lang="el-GR" b="1" dirty="0">
                <a:solidFill>
                  <a:srgbClr val="FF0000"/>
                </a:solidFill>
              </a:rPr>
              <a:t>ων</a:t>
            </a:r>
            <a:endParaRPr lang="fi-FI" b="1" dirty="0">
              <a:solidFill>
                <a:srgbClr val="FF0000"/>
              </a:solidFill>
            </a:endParaRPr>
          </a:p>
          <a:p>
            <a:r>
              <a:rPr lang="el-GR" dirty="0"/>
              <a:t>ταῖς ἐλπί</a:t>
            </a:r>
            <a:r>
              <a:rPr lang="el-GR" b="1" dirty="0">
                <a:solidFill>
                  <a:srgbClr val="FF0000"/>
                </a:solidFill>
              </a:rPr>
              <a:t>σιν</a:t>
            </a:r>
            <a:endParaRPr lang="fi-FI" b="1" dirty="0">
              <a:solidFill>
                <a:srgbClr val="FF0000"/>
              </a:solidFill>
            </a:endParaRPr>
          </a:p>
          <a:p>
            <a:r>
              <a:rPr lang="el-GR" dirty="0"/>
              <a:t>τὰς ἐλπίδ</a:t>
            </a:r>
            <a:r>
              <a:rPr lang="el-GR" b="1" dirty="0">
                <a:solidFill>
                  <a:srgbClr val="FF0000"/>
                </a:solidFill>
              </a:rPr>
              <a:t>ας</a:t>
            </a:r>
            <a:endParaRPr lang="fi-FI" b="1" dirty="0">
              <a:solidFill>
                <a:srgbClr val="FF0000"/>
              </a:solidFill>
            </a:endParaRPr>
          </a:p>
          <a:p>
            <a:endParaRPr lang="fi-FI" b="1" dirty="0" smtClean="0">
              <a:solidFill>
                <a:srgbClr val="FF0000"/>
              </a:solidFill>
            </a:endParaRPr>
          </a:p>
          <a:p>
            <a:r>
              <a:rPr lang="fi-FI" dirty="0" smtClean="0"/>
              <a:t>mon. dat. t-äänne häviää päätteen sigman edeltä</a:t>
            </a:r>
            <a:endParaRPr lang="fi-FI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29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71272" y="215669"/>
            <a:ext cx="8534400" cy="923707"/>
          </a:xfrm>
        </p:spPr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deklinaatio</a:t>
            </a:r>
            <a:r>
              <a:rPr lang="en-US" dirty="0" smtClean="0"/>
              <a:t>: </a:t>
            </a:r>
            <a:r>
              <a:rPr lang="en-US" dirty="0" err="1" smtClean="0"/>
              <a:t>sijapäätteet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688291"/>
              </p:ext>
            </p:extLst>
          </p:nvPr>
        </p:nvGraphicFramePr>
        <p:xfrm>
          <a:off x="1293877" y="1653467"/>
          <a:ext cx="6493350" cy="361895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30310"/>
                <a:gridCol w="2827362"/>
                <a:gridCol w="2635678"/>
              </a:tblGrid>
              <a:tr h="114747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yksikkö</a:t>
                      </a:r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mask./fem.</a:t>
                      </a:r>
                      <a:r>
                        <a:rPr lang="en-US" sz="1600" baseline="0" dirty="0" smtClean="0"/>
                        <a:t>    </a:t>
                      </a:r>
                      <a:r>
                        <a:rPr lang="en-US" sz="1600" baseline="0" dirty="0" err="1" smtClean="0"/>
                        <a:t>neutri</a:t>
                      </a:r>
                      <a:endParaRPr lang="en-US" sz="1600" b="1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monikko</a:t>
                      </a:r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mask./fem.</a:t>
                      </a:r>
                      <a:r>
                        <a:rPr lang="en-US" sz="1600" baseline="0" dirty="0" smtClean="0"/>
                        <a:t>    </a:t>
                      </a:r>
                      <a:r>
                        <a:rPr lang="en-US" sz="1600" baseline="0" dirty="0" err="1" smtClean="0"/>
                        <a:t>neutri</a:t>
                      </a:r>
                      <a:endParaRPr lang="en-US" sz="1600" baseline="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6178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nom.</a:t>
                      </a:r>
                    </a:p>
                    <a:p>
                      <a:endParaRPr lang="en-US" sz="1600" b="1" dirty="0">
                        <a:solidFill>
                          <a:srgbClr val="A9432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- / -</a:t>
                      </a:r>
                      <a:r>
                        <a:rPr lang="el-GR" sz="1600" b="1" dirty="0" smtClean="0"/>
                        <a:t>ς</a:t>
                      </a:r>
                      <a:r>
                        <a:rPr lang="en-US" sz="1600" b="1" dirty="0" smtClean="0"/>
                        <a:t>                   </a:t>
                      </a:r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-</a:t>
                      </a:r>
                      <a:r>
                        <a:rPr lang="el-GR" sz="1600" b="1" dirty="0" smtClean="0"/>
                        <a:t>ες</a:t>
                      </a:r>
                      <a:r>
                        <a:rPr lang="en-US" sz="1600" b="1" dirty="0" smtClean="0"/>
                        <a:t>                             </a:t>
                      </a:r>
                      <a:r>
                        <a:rPr lang="en-US" sz="1600" dirty="0" smtClean="0"/>
                        <a:t>-</a:t>
                      </a:r>
                      <a:r>
                        <a:rPr lang="el-GR" sz="1600" dirty="0" smtClean="0"/>
                        <a:t>α</a:t>
                      </a:r>
                      <a:endParaRPr lang="en-US" sz="1600" dirty="0"/>
                    </a:p>
                  </a:txBody>
                  <a:tcPr/>
                </a:tc>
              </a:tr>
              <a:tr h="6178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gen.</a:t>
                      </a:r>
                    </a:p>
                    <a:p>
                      <a:endParaRPr lang="en-US" sz="1600" b="1" dirty="0">
                        <a:solidFill>
                          <a:srgbClr val="A9432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-</a:t>
                      </a:r>
                      <a:r>
                        <a:rPr lang="el-GR" sz="1600" b="1" dirty="0" smtClean="0"/>
                        <a:t>ος</a:t>
                      </a:r>
                      <a:r>
                        <a:rPr lang="en-US" sz="1600" b="1" dirty="0" smtClean="0"/>
                        <a:t>                      </a:t>
                      </a:r>
                      <a:r>
                        <a:rPr lang="en-US" sz="1600" dirty="0" smtClean="0"/>
                        <a:t>-</a:t>
                      </a:r>
                      <a:r>
                        <a:rPr lang="el-GR" sz="1600" dirty="0" smtClean="0"/>
                        <a:t>ος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-</a:t>
                      </a:r>
                      <a:r>
                        <a:rPr lang="el-GR" sz="1600" b="1" dirty="0" smtClean="0"/>
                        <a:t>ων</a:t>
                      </a:r>
                      <a:r>
                        <a:rPr lang="en-US" sz="1600" b="1" dirty="0" smtClean="0"/>
                        <a:t>                          </a:t>
                      </a:r>
                      <a:r>
                        <a:rPr lang="en-US" sz="1600" dirty="0" smtClean="0"/>
                        <a:t>-</a:t>
                      </a:r>
                      <a:r>
                        <a:rPr lang="el-GR" sz="1600" dirty="0" smtClean="0"/>
                        <a:t>ων</a:t>
                      </a:r>
                      <a:endParaRPr lang="en-US" sz="1600" dirty="0"/>
                    </a:p>
                  </a:txBody>
                  <a:tcPr/>
                </a:tc>
              </a:tr>
              <a:tr h="6178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dat.</a:t>
                      </a:r>
                    </a:p>
                    <a:p>
                      <a:endParaRPr lang="en-US" sz="1600" b="1" dirty="0">
                        <a:solidFill>
                          <a:srgbClr val="A9432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0" dirty="0" smtClean="0"/>
                        <a:t>-</a:t>
                      </a:r>
                      <a:r>
                        <a:rPr lang="el-GR" sz="1600" b="1" i="0" dirty="0" smtClean="0"/>
                        <a:t>ι</a:t>
                      </a:r>
                      <a:r>
                        <a:rPr lang="en-US" sz="1600" b="1" i="0" dirty="0" smtClean="0"/>
                        <a:t>                        </a:t>
                      </a:r>
                      <a:r>
                        <a:rPr lang="en-US" sz="1600" dirty="0" smtClean="0"/>
                        <a:t>-</a:t>
                      </a:r>
                      <a:r>
                        <a:rPr lang="el-GR" sz="1600" dirty="0" smtClean="0"/>
                        <a:t>ι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-</a:t>
                      </a:r>
                      <a:r>
                        <a:rPr lang="el-GR" sz="1600" b="1" dirty="0" smtClean="0"/>
                        <a:t>σι</a:t>
                      </a:r>
                      <a:r>
                        <a:rPr lang="en-US" sz="1600" b="1" dirty="0" smtClean="0"/>
                        <a:t>(</a:t>
                      </a:r>
                      <a:r>
                        <a:rPr lang="el-GR" sz="1600" b="1" dirty="0" smtClean="0"/>
                        <a:t>ν</a:t>
                      </a:r>
                      <a:r>
                        <a:rPr lang="en-US" sz="1600" b="1" dirty="0" smtClean="0"/>
                        <a:t>)                        </a:t>
                      </a:r>
                      <a:r>
                        <a:rPr lang="en-US" sz="1600" dirty="0" smtClean="0"/>
                        <a:t>-</a:t>
                      </a:r>
                      <a:r>
                        <a:rPr lang="el-GR" sz="1600" dirty="0" smtClean="0"/>
                        <a:t>σι</a:t>
                      </a:r>
                      <a:r>
                        <a:rPr lang="en-US" sz="1600" dirty="0" smtClean="0"/>
                        <a:t>(</a:t>
                      </a:r>
                      <a:r>
                        <a:rPr lang="el-GR" sz="1600" dirty="0" smtClean="0"/>
                        <a:t>ν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</a:tr>
              <a:tr h="617871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akk</a:t>
                      </a:r>
                      <a:r>
                        <a:rPr lang="en-US" sz="1600" dirty="0" smtClean="0"/>
                        <a:t>.</a:t>
                      </a:r>
                      <a:endParaRPr lang="en-US" sz="1600" b="1" dirty="0">
                        <a:solidFill>
                          <a:srgbClr val="A9432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-</a:t>
                      </a:r>
                      <a:r>
                        <a:rPr lang="el-GR" sz="1600" b="1" dirty="0" smtClean="0"/>
                        <a:t>α </a:t>
                      </a:r>
                      <a:r>
                        <a:rPr lang="en-US" sz="1600" b="1" dirty="0" smtClean="0"/>
                        <a:t>/</a:t>
                      </a:r>
                      <a:r>
                        <a:rPr lang="el-GR" sz="1600" b="1" dirty="0" smtClean="0"/>
                        <a:t> </a:t>
                      </a:r>
                      <a:r>
                        <a:rPr lang="en-US" sz="1600" b="1" dirty="0" smtClean="0"/>
                        <a:t>-</a:t>
                      </a:r>
                      <a:r>
                        <a:rPr lang="el-GR" sz="1600" b="1" dirty="0" smtClean="0"/>
                        <a:t>ν</a:t>
                      </a:r>
                      <a:r>
                        <a:rPr lang="en-US" sz="1600" b="1" dirty="0" smtClean="0"/>
                        <a:t>                </a:t>
                      </a:r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-</a:t>
                      </a:r>
                      <a:r>
                        <a:rPr lang="el-GR" sz="1600" b="1" dirty="0" smtClean="0"/>
                        <a:t>ας</a:t>
                      </a:r>
                      <a:r>
                        <a:rPr lang="en-US" sz="1600" b="1" dirty="0" smtClean="0"/>
                        <a:t>                             </a:t>
                      </a:r>
                      <a:r>
                        <a:rPr lang="en-US" sz="1600" dirty="0" smtClean="0"/>
                        <a:t>-</a:t>
                      </a:r>
                      <a:r>
                        <a:rPr lang="el-GR" sz="1600" dirty="0" smtClean="0"/>
                        <a:t>α</a:t>
                      </a:r>
                      <a:endParaRPr lang="fi-FI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51318" y="562457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79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t-vartalot, </a:t>
            </a:r>
            <a:r>
              <a:rPr lang="el-GR" dirty="0" smtClean="0"/>
              <a:t>της</a:t>
            </a:r>
            <a:r>
              <a:rPr lang="fi-FI" dirty="0" smtClean="0"/>
              <a:t>-loppuiset abstraktifeminiinit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sz="3200" dirty="0"/>
              <a:t>ἡ </a:t>
            </a:r>
            <a:r>
              <a:rPr lang="el-GR" sz="3200" dirty="0" smtClean="0"/>
              <a:t>ἁγιότης</a:t>
            </a:r>
            <a:r>
              <a:rPr lang="fi-FI" sz="3200" dirty="0" smtClean="0"/>
              <a:t> (pyhyys)</a:t>
            </a:r>
            <a:endParaRPr lang="fi-FI" sz="3200" dirty="0"/>
          </a:p>
          <a:p>
            <a:r>
              <a:rPr lang="el-GR" sz="3200" dirty="0"/>
              <a:t>τῆς ἁγιότητ</a:t>
            </a:r>
            <a:r>
              <a:rPr lang="el-GR" sz="3200" b="1" dirty="0">
                <a:solidFill>
                  <a:srgbClr val="FF0000"/>
                </a:solidFill>
              </a:rPr>
              <a:t>ος</a:t>
            </a:r>
            <a:endParaRPr lang="fi-FI" sz="3200" b="1" dirty="0">
              <a:solidFill>
                <a:srgbClr val="FF0000"/>
              </a:solidFill>
            </a:endParaRPr>
          </a:p>
          <a:p>
            <a:r>
              <a:rPr lang="el-GR" sz="3200" dirty="0"/>
              <a:t>τῇ ἁγιότητ</a:t>
            </a:r>
            <a:r>
              <a:rPr lang="el-GR" sz="3200" b="1" dirty="0">
                <a:solidFill>
                  <a:srgbClr val="FF0000"/>
                </a:solidFill>
              </a:rPr>
              <a:t>ι</a:t>
            </a:r>
            <a:endParaRPr lang="fi-FI" sz="3200" b="1" dirty="0">
              <a:solidFill>
                <a:srgbClr val="FF0000"/>
              </a:solidFill>
            </a:endParaRPr>
          </a:p>
          <a:p>
            <a:r>
              <a:rPr lang="el-GR" sz="3200" dirty="0"/>
              <a:t>τὴν ἁγιότητ</a:t>
            </a:r>
            <a:r>
              <a:rPr lang="el-GR" sz="3200" b="1" dirty="0">
                <a:solidFill>
                  <a:srgbClr val="FF0000"/>
                </a:solidFill>
              </a:rPr>
              <a:t>α</a:t>
            </a:r>
            <a:endParaRPr lang="fi-FI" sz="3200" b="1" dirty="0">
              <a:solidFill>
                <a:srgbClr val="FF0000"/>
              </a:solidFill>
            </a:endParaRPr>
          </a:p>
          <a:p>
            <a:endParaRPr lang="fi-FI" dirty="0" smtClean="0"/>
          </a:p>
          <a:p>
            <a:r>
              <a:rPr lang="fi-FI" dirty="0" smtClean="0"/>
              <a:t>taivutusvartalo </a:t>
            </a:r>
            <a:r>
              <a:rPr lang="el-GR" dirty="0" smtClean="0"/>
              <a:t>ἁγιότητ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sz="3200" dirty="0"/>
              <a:t>αἱ ἁγιότητ</a:t>
            </a:r>
            <a:r>
              <a:rPr lang="el-GR" sz="3200" b="1" dirty="0">
                <a:solidFill>
                  <a:srgbClr val="FF0000"/>
                </a:solidFill>
              </a:rPr>
              <a:t>ες</a:t>
            </a:r>
            <a:endParaRPr lang="fi-FI" sz="3200" b="1" dirty="0">
              <a:solidFill>
                <a:srgbClr val="FF0000"/>
              </a:solidFill>
            </a:endParaRPr>
          </a:p>
          <a:p>
            <a:r>
              <a:rPr lang="el-GR" sz="3200" dirty="0"/>
              <a:t>τῶν ἁγιοτήτ</a:t>
            </a:r>
            <a:r>
              <a:rPr lang="el-GR" sz="3200" b="1" dirty="0">
                <a:solidFill>
                  <a:srgbClr val="FF0000"/>
                </a:solidFill>
              </a:rPr>
              <a:t>ων</a:t>
            </a:r>
            <a:endParaRPr lang="fi-FI" sz="3200" b="1" dirty="0">
              <a:solidFill>
                <a:srgbClr val="FF0000"/>
              </a:solidFill>
            </a:endParaRPr>
          </a:p>
          <a:p>
            <a:r>
              <a:rPr lang="el-GR" sz="3200" dirty="0"/>
              <a:t>ταῖς </a:t>
            </a:r>
            <a:r>
              <a:rPr lang="el-GR" sz="3200" dirty="0" smtClean="0"/>
              <a:t>ἁγιότη</a:t>
            </a:r>
            <a:r>
              <a:rPr lang="el-GR" sz="3200" b="1" dirty="0" smtClean="0">
                <a:solidFill>
                  <a:srgbClr val="FF0000"/>
                </a:solidFill>
              </a:rPr>
              <a:t>σιν</a:t>
            </a:r>
            <a:r>
              <a:rPr lang="el-GR" sz="3200" dirty="0"/>
              <a:t> </a:t>
            </a:r>
            <a:endParaRPr lang="fi-FI" sz="3200" dirty="0"/>
          </a:p>
          <a:p>
            <a:r>
              <a:rPr lang="el-GR" sz="3200" dirty="0"/>
              <a:t>τὰς ἁγιότητ</a:t>
            </a:r>
            <a:r>
              <a:rPr lang="el-GR" sz="3200" b="1" dirty="0">
                <a:solidFill>
                  <a:srgbClr val="FF0000"/>
                </a:solidFill>
              </a:rPr>
              <a:t>ας</a:t>
            </a:r>
            <a:endParaRPr lang="fi-FI" sz="3200" b="1" dirty="0">
              <a:solidFill>
                <a:srgbClr val="FF0000"/>
              </a:solidFill>
            </a:endParaRPr>
          </a:p>
          <a:p>
            <a:endParaRPr lang="fi-FI" dirty="0" smtClean="0"/>
          </a:p>
          <a:p>
            <a:r>
              <a:rPr lang="fi-FI" dirty="0" smtClean="0"/>
              <a:t>mon. dat. t-äänne häviää päätteen sigman edeltä</a:t>
            </a:r>
            <a:endParaRPr lang="fi-FI" b="1" dirty="0" smtClean="0">
              <a:solidFill>
                <a:srgbClr val="FF0000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008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υ</a:t>
            </a:r>
            <a:r>
              <a:rPr lang="fi-FI" dirty="0" smtClean="0"/>
              <a:t>-päätteiset vartalot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sz="3200" dirty="0" smtClean="0"/>
              <a:t>ὁ</a:t>
            </a:r>
            <a:r>
              <a:rPr lang="fi-FI" sz="3200" dirty="0"/>
              <a:t> </a:t>
            </a:r>
            <a:r>
              <a:rPr lang="el-GR" sz="3200" dirty="0" smtClean="0"/>
              <a:t>ἰχθύς</a:t>
            </a:r>
            <a:r>
              <a:rPr lang="fi-FI" sz="3200" dirty="0" smtClean="0"/>
              <a:t> (kala)</a:t>
            </a:r>
            <a:endParaRPr lang="fi-FI" sz="3200" dirty="0"/>
          </a:p>
          <a:p>
            <a:r>
              <a:rPr lang="el-GR" sz="3200" dirty="0" smtClean="0"/>
              <a:t>τοῦ</a:t>
            </a:r>
            <a:r>
              <a:rPr lang="fi-FI" sz="3200" dirty="0"/>
              <a:t> </a:t>
            </a:r>
            <a:r>
              <a:rPr lang="el-GR" sz="3200" dirty="0" smtClean="0"/>
              <a:t>ἰχθύος</a:t>
            </a:r>
            <a:endParaRPr lang="fi-FI" sz="3200" dirty="0"/>
          </a:p>
          <a:p>
            <a:r>
              <a:rPr lang="el-GR" sz="3200" dirty="0" smtClean="0"/>
              <a:t>τῷ</a:t>
            </a:r>
            <a:r>
              <a:rPr lang="fi-FI" sz="3200" dirty="0"/>
              <a:t> </a:t>
            </a:r>
            <a:r>
              <a:rPr lang="el-GR" sz="3200" dirty="0" smtClean="0"/>
              <a:t>ἰχθύι</a:t>
            </a:r>
            <a:endParaRPr lang="fi-FI" sz="3200" dirty="0"/>
          </a:p>
          <a:p>
            <a:r>
              <a:rPr lang="el-GR" sz="3200" dirty="0" smtClean="0"/>
              <a:t>τὸν</a:t>
            </a:r>
            <a:r>
              <a:rPr lang="fi-FI" sz="3200" dirty="0"/>
              <a:t> </a:t>
            </a:r>
            <a:r>
              <a:rPr lang="el-GR" sz="3200" dirty="0" smtClean="0"/>
              <a:t>ἰχθύν</a:t>
            </a:r>
            <a:endParaRPr lang="fi-FI" sz="3200" dirty="0"/>
          </a:p>
          <a:p>
            <a:endParaRPr lang="fi-FI" dirty="0" smtClean="0"/>
          </a:p>
          <a:p>
            <a:r>
              <a:rPr lang="fi-FI" dirty="0" smtClean="0"/>
              <a:t>taivutusvartalo </a:t>
            </a:r>
            <a:r>
              <a:rPr lang="el-GR" dirty="0" smtClean="0"/>
              <a:t>ἰχθύ</a:t>
            </a:r>
            <a:endParaRPr lang="fi-FI" dirty="0" smtClean="0"/>
          </a:p>
          <a:p>
            <a:r>
              <a:rPr lang="fi-FI" dirty="0" smtClean="0"/>
              <a:t>helppo! vartalo ei reagoi päätteiden kanssa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l-GR" sz="3200" dirty="0"/>
              <a:t>οἱ </a:t>
            </a:r>
            <a:r>
              <a:rPr lang="el-GR" sz="3200" dirty="0" smtClean="0"/>
              <a:t>ἰχθύες</a:t>
            </a:r>
            <a:endParaRPr lang="fi-FI" sz="3200" dirty="0"/>
          </a:p>
          <a:p>
            <a:r>
              <a:rPr lang="el-GR" sz="3200" dirty="0"/>
              <a:t>τῶν </a:t>
            </a:r>
            <a:r>
              <a:rPr lang="el-GR" sz="3200" dirty="0" smtClean="0"/>
              <a:t>ἰχθύων</a:t>
            </a:r>
            <a:endParaRPr lang="fi-FI" sz="3200" dirty="0"/>
          </a:p>
          <a:p>
            <a:r>
              <a:rPr lang="el-GR" sz="3200" dirty="0"/>
              <a:t>τοῖς </a:t>
            </a:r>
            <a:r>
              <a:rPr lang="el-GR" sz="3200" dirty="0" smtClean="0"/>
              <a:t>ἰχθύσιν</a:t>
            </a:r>
            <a:endParaRPr lang="fi-FI" sz="3200" dirty="0"/>
          </a:p>
          <a:p>
            <a:r>
              <a:rPr lang="el-GR" sz="3200" dirty="0" smtClean="0"/>
              <a:t>τοὺς</a:t>
            </a:r>
            <a:r>
              <a:rPr lang="fi-FI" sz="3200" dirty="0"/>
              <a:t> </a:t>
            </a:r>
            <a:r>
              <a:rPr lang="el-GR" sz="3200" dirty="0" smtClean="0"/>
              <a:t>ἰχθύας</a:t>
            </a:r>
            <a:endParaRPr lang="fi-FI" sz="32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9204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τίς δύναται ἁμαρτίας ἀφεῖναι εἰ μὴ μόνος ὁ θεός</a:t>
            </a:r>
            <a:r>
              <a:rPr lang="fi-FI" dirty="0"/>
              <a:t> (</a:t>
            </a:r>
            <a:r>
              <a:rPr lang="fi-FI" dirty="0" err="1"/>
              <a:t>Luuk</a:t>
            </a:r>
            <a:r>
              <a:rPr lang="fi-FI" dirty="0"/>
              <a:t> 5:21) kappa-aoristi s. 193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647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Anna taivutusvartalo ja pyydetty sijamuoto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τὸ ὄνομα</a:t>
            </a:r>
            <a:r>
              <a:rPr lang="fi-FI" dirty="0" smtClean="0"/>
              <a:t>, nimi, </a:t>
            </a:r>
            <a:r>
              <a:rPr lang="fi-FI" dirty="0" err="1" smtClean="0">
                <a:solidFill>
                  <a:srgbClr val="0070C0"/>
                </a:solidFill>
              </a:rPr>
              <a:t>ntri</a:t>
            </a:r>
            <a:r>
              <a:rPr lang="fi-FI" dirty="0" smtClean="0">
                <a:solidFill>
                  <a:srgbClr val="0070C0"/>
                </a:solidFill>
              </a:rPr>
              <a:t>. mon. akk.</a:t>
            </a:r>
          </a:p>
          <a:p>
            <a:r>
              <a:rPr lang="el-GR" dirty="0" smtClean="0"/>
              <a:t>ἡ χάρις</a:t>
            </a:r>
            <a:r>
              <a:rPr lang="fi-FI" dirty="0" smtClean="0"/>
              <a:t>, armo, </a:t>
            </a:r>
            <a:r>
              <a:rPr lang="fi-FI" dirty="0" smtClean="0">
                <a:solidFill>
                  <a:srgbClr val="0070C0"/>
                </a:solidFill>
              </a:rPr>
              <a:t>fem. mon. dat.</a:t>
            </a:r>
          </a:p>
          <a:p>
            <a:r>
              <a:rPr lang="el-GR" dirty="0" smtClean="0"/>
              <a:t>ἡ χρηστότης</a:t>
            </a:r>
            <a:r>
              <a:rPr lang="fi-FI" dirty="0" smtClean="0"/>
              <a:t>, hyvyys, </a:t>
            </a:r>
            <a:r>
              <a:rPr lang="fi-FI" dirty="0" smtClean="0">
                <a:solidFill>
                  <a:srgbClr val="0070C0"/>
                </a:solidFill>
              </a:rPr>
              <a:t>fem. yks. gen.</a:t>
            </a:r>
          </a:p>
          <a:p>
            <a:r>
              <a:rPr lang="el-GR" dirty="0" smtClean="0"/>
              <a:t>ἡ ἰσχύς</a:t>
            </a:r>
            <a:r>
              <a:rPr lang="fi-FI" dirty="0" smtClean="0"/>
              <a:t>, voima, </a:t>
            </a:r>
            <a:r>
              <a:rPr lang="fi-FI" dirty="0" smtClean="0">
                <a:solidFill>
                  <a:srgbClr val="0070C0"/>
                </a:solidFill>
              </a:rPr>
              <a:t>fem. yks. dat. </a:t>
            </a:r>
          </a:p>
          <a:p>
            <a:endParaRPr lang="fi-FI" dirty="0" smtClean="0">
              <a:solidFill>
                <a:srgbClr val="0070C0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893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τὸ </a:t>
            </a:r>
            <a:r>
              <a:rPr lang="el-GR" dirty="0" smtClean="0"/>
              <a:t>ὄνομα</a:t>
            </a:r>
            <a:r>
              <a:rPr lang="fi-FI" dirty="0" smtClean="0"/>
              <a:t>, tv: </a:t>
            </a:r>
            <a:r>
              <a:rPr lang="el-GR" dirty="0" smtClean="0"/>
              <a:t>ὀνοματ</a:t>
            </a:r>
            <a:r>
              <a:rPr lang="fi-FI" dirty="0" smtClean="0"/>
              <a:t>, </a:t>
            </a:r>
            <a:r>
              <a:rPr lang="el-GR" dirty="0" smtClean="0"/>
              <a:t>ὀνόματα</a:t>
            </a:r>
            <a:endParaRPr lang="fi-FI" dirty="0" smtClean="0"/>
          </a:p>
          <a:p>
            <a:r>
              <a:rPr lang="el-GR" dirty="0"/>
              <a:t>ἡ </a:t>
            </a:r>
            <a:r>
              <a:rPr lang="el-GR" dirty="0" smtClean="0"/>
              <a:t>χάρις</a:t>
            </a:r>
            <a:r>
              <a:rPr lang="fi-FI" dirty="0" smtClean="0"/>
              <a:t>, tv: </a:t>
            </a:r>
            <a:r>
              <a:rPr lang="el-GR" dirty="0" smtClean="0"/>
              <a:t>χαριτ</a:t>
            </a:r>
            <a:r>
              <a:rPr lang="fi-FI" dirty="0" smtClean="0"/>
              <a:t>, </a:t>
            </a:r>
            <a:r>
              <a:rPr lang="el-GR" dirty="0"/>
              <a:t>χάρισιν</a:t>
            </a:r>
            <a:endParaRPr lang="fi-FI" dirty="0"/>
          </a:p>
          <a:p>
            <a:r>
              <a:rPr lang="el-GR" dirty="0"/>
              <a:t>ἡ </a:t>
            </a:r>
            <a:r>
              <a:rPr lang="el-GR" dirty="0" smtClean="0"/>
              <a:t>χρηστότης</a:t>
            </a:r>
            <a:r>
              <a:rPr lang="fi-FI" dirty="0" smtClean="0"/>
              <a:t>, tv: </a:t>
            </a:r>
            <a:r>
              <a:rPr lang="el-GR" dirty="0" smtClean="0"/>
              <a:t>χρηστοτ</a:t>
            </a:r>
            <a:r>
              <a:rPr lang="el-GR" dirty="0"/>
              <a:t>ητ</a:t>
            </a:r>
            <a:r>
              <a:rPr lang="fi-FI" dirty="0" smtClean="0"/>
              <a:t>, </a:t>
            </a:r>
            <a:r>
              <a:rPr lang="el-GR" dirty="0" smtClean="0"/>
              <a:t>χρηστότητος</a:t>
            </a:r>
            <a:endParaRPr lang="fi-FI" dirty="0" smtClean="0"/>
          </a:p>
          <a:p>
            <a:r>
              <a:rPr lang="el-GR" dirty="0"/>
              <a:t>ἡ </a:t>
            </a:r>
            <a:r>
              <a:rPr lang="el-GR" dirty="0" smtClean="0"/>
              <a:t>ἰσχύς</a:t>
            </a:r>
            <a:r>
              <a:rPr lang="fi-FI" dirty="0" smtClean="0"/>
              <a:t>, tv: </a:t>
            </a:r>
            <a:r>
              <a:rPr lang="el-GR" dirty="0" smtClean="0"/>
              <a:t>ἰσχυ</a:t>
            </a:r>
            <a:r>
              <a:rPr lang="fi-FI" dirty="0" smtClean="0"/>
              <a:t>, </a:t>
            </a:r>
            <a:r>
              <a:rPr lang="el-GR" dirty="0"/>
              <a:t>ἰσχύι</a:t>
            </a:r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0714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000000"/>
                </a:solidFill>
              </a:rPr>
              <a:t>Mark. 6:38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l-GR" dirty="0" smtClean="0">
                <a:solidFill>
                  <a:srgbClr val="000000"/>
                </a:solidFill>
              </a:rPr>
              <a:t>ὁ δὲ λέγει αὐτοῖς·</a:t>
            </a:r>
            <a:r>
              <a:rPr lang="fi-FI" dirty="0" smtClean="0">
                <a:solidFill>
                  <a:srgbClr val="000000"/>
                </a:solidFill>
              </a:rPr>
              <a:t> </a:t>
            </a:r>
            <a:r>
              <a:rPr lang="el-GR" dirty="0" smtClean="0">
                <a:solidFill>
                  <a:srgbClr val="000000"/>
                </a:solidFill>
              </a:rPr>
              <a:t>πόσους ἄρτους ἔχετε; ὑπάγετε ἴδετε</a:t>
            </a:r>
            <a:r>
              <a:rPr lang="el-GR" smtClean="0">
                <a:solidFill>
                  <a:srgbClr val="000000"/>
                </a:solidFill>
              </a:rPr>
              <a:t>. </a:t>
            </a:r>
            <a:endParaRPr lang="fi-FI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l-GR" dirty="0" smtClean="0">
                <a:solidFill>
                  <a:srgbClr val="000000"/>
                </a:solidFill>
              </a:rPr>
              <a:t>καὶ … λέγουσιν·</a:t>
            </a:r>
            <a:r>
              <a:rPr lang="fi-FI" dirty="0" smtClean="0">
                <a:solidFill>
                  <a:srgbClr val="000000"/>
                </a:solidFill>
              </a:rPr>
              <a:t> </a:t>
            </a:r>
            <a:r>
              <a:rPr lang="el-GR" dirty="0" smtClean="0">
                <a:solidFill>
                  <a:srgbClr val="000000"/>
                </a:solidFill>
              </a:rPr>
              <a:t>πέντε, καὶ δύο ἰχθύας.</a:t>
            </a:r>
            <a:r>
              <a:rPr lang="fi-FI" dirty="0" smtClean="0">
                <a:solidFill>
                  <a:srgbClr val="000000"/>
                </a:solidFill>
              </a:rPr>
              <a:t> </a:t>
            </a:r>
          </a:p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πόσος, πόση, πόσον</a:t>
            </a:r>
            <a:r>
              <a:rPr lang="fi-FI" dirty="0" smtClean="0"/>
              <a:t> kuinka paljon?</a:t>
            </a:r>
          </a:p>
          <a:p>
            <a:r>
              <a:rPr lang="el-GR" dirty="0"/>
              <a:t>ὁ </a:t>
            </a:r>
            <a:r>
              <a:rPr lang="el-GR" dirty="0" smtClean="0"/>
              <a:t>ἄρτος</a:t>
            </a:r>
            <a:r>
              <a:rPr lang="fi-FI" dirty="0" smtClean="0"/>
              <a:t> leipä</a:t>
            </a:r>
          </a:p>
          <a:p>
            <a:endParaRPr lang="fi-FI" dirty="0" smtClean="0"/>
          </a:p>
          <a:p>
            <a:r>
              <a:rPr lang="el-GR" dirty="0" smtClean="0">
                <a:solidFill>
                  <a:srgbClr val="000000"/>
                </a:solidFill>
              </a:rPr>
              <a:t>πέντε</a:t>
            </a:r>
            <a:r>
              <a:rPr lang="fi-FI" dirty="0" smtClean="0">
                <a:solidFill>
                  <a:srgbClr val="000000"/>
                </a:solidFill>
              </a:rPr>
              <a:t> 5</a:t>
            </a:r>
          </a:p>
          <a:p>
            <a:r>
              <a:rPr lang="el-GR" dirty="0" smtClean="0">
                <a:solidFill>
                  <a:srgbClr val="000000"/>
                </a:solidFill>
              </a:rPr>
              <a:t>δύο</a:t>
            </a:r>
            <a:r>
              <a:rPr lang="fi-FI" smtClean="0">
                <a:solidFill>
                  <a:srgbClr val="000000"/>
                </a:solidFill>
              </a:rPr>
              <a:t> 2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617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Etsi, käännä ja määrittele imperatiivit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b="1" dirty="0">
                <a:latin typeface="+mj-lt"/>
              </a:rPr>
              <a:t>βλέπετε γὰρ τὴν κλῆσιν ὑμῶν, ἀδελφοί, </a:t>
            </a:r>
            <a:r>
              <a:rPr lang="fi-FI" b="1" dirty="0">
                <a:latin typeface="+mj-lt"/>
              </a:rPr>
              <a:t>… </a:t>
            </a:r>
            <a:r>
              <a:rPr lang="fi-FI" dirty="0">
                <a:latin typeface="+mj-lt"/>
              </a:rPr>
              <a:t>(1 Kor. 1:26</a:t>
            </a:r>
            <a:r>
              <a:rPr lang="fi-FI" dirty="0" smtClean="0">
                <a:latin typeface="+mj-lt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l-GR" b="1" dirty="0">
                <a:latin typeface="+mj-lt"/>
              </a:rPr>
              <a:t>ὁ καυχώμενος ἐν κυρίῳ καυχάσθω</a:t>
            </a:r>
            <a:r>
              <a:rPr lang="fi-FI" b="1" dirty="0">
                <a:latin typeface="+mj-lt"/>
              </a:rPr>
              <a:t>. </a:t>
            </a:r>
            <a:r>
              <a:rPr lang="fi-FI" dirty="0">
                <a:latin typeface="+mj-lt"/>
              </a:rPr>
              <a:t>(</a:t>
            </a:r>
            <a:r>
              <a:rPr lang="fi-FI" dirty="0" smtClean="0">
                <a:latin typeface="+mj-lt"/>
              </a:rPr>
              <a:t>1Kor</a:t>
            </a:r>
            <a:r>
              <a:rPr lang="fi-FI" dirty="0">
                <a:latin typeface="+mj-lt"/>
              </a:rPr>
              <a:t>. 1:30</a:t>
            </a:r>
            <a:r>
              <a:rPr lang="fi-FI" dirty="0" smtClean="0">
                <a:latin typeface="+mj-lt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l-GR" b="1" dirty="0">
                <a:latin typeface="+mj-lt"/>
              </a:rPr>
              <a:t>μετανοεῖτε καὶ πιστεύετε ἐν τῷ εὐαγγελίῳ</a:t>
            </a:r>
            <a:r>
              <a:rPr lang="fi-FI" b="1" dirty="0">
                <a:latin typeface="+mj-lt"/>
              </a:rPr>
              <a:t>. </a:t>
            </a:r>
            <a:r>
              <a:rPr lang="fi-FI" dirty="0">
                <a:latin typeface="+mj-lt"/>
              </a:rPr>
              <a:t>(Mark. 1:15</a:t>
            </a:r>
            <a:r>
              <a:rPr lang="fi-FI" dirty="0" smtClean="0">
                <a:latin typeface="+mj-lt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l-GR" b="1" dirty="0">
                <a:latin typeface="+mj-lt"/>
              </a:rPr>
              <a:t>ἔγειρε ἆρον τὸν κράββατόν σου καὶ ὕπαγε εἰς τὸν οἶκόν σου</a:t>
            </a:r>
            <a:r>
              <a:rPr lang="fi-FI" b="1" dirty="0">
                <a:latin typeface="+mj-lt"/>
              </a:rPr>
              <a:t>. </a:t>
            </a:r>
            <a:r>
              <a:rPr lang="fi-FI" dirty="0">
                <a:latin typeface="+mj-lt"/>
              </a:rPr>
              <a:t>(Mark. 2:9</a:t>
            </a:r>
            <a:r>
              <a:rPr lang="fi-FI" dirty="0" smtClean="0">
                <a:latin typeface="+mj-lt"/>
              </a:rPr>
              <a:t>)</a:t>
            </a:r>
          </a:p>
          <a:p>
            <a:r>
              <a:rPr lang="fi-FI" sz="3000" dirty="0" smtClean="0">
                <a:latin typeface="Palatino Linotype" pitchFamily="18" charset="0"/>
              </a:rPr>
              <a:t>(</a:t>
            </a:r>
            <a:r>
              <a:rPr lang="el-GR" sz="3000" dirty="0" smtClean="0">
                <a:latin typeface="Palatino Linotype" pitchFamily="18" charset="0"/>
              </a:rPr>
              <a:t>καυχάομαι</a:t>
            </a:r>
            <a:r>
              <a:rPr lang="fi-FI" sz="3000" dirty="0" smtClean="0">
                <a:latin typeface="Palatino Linotype" pitchFamily="18" charset="0"/>
              </a:rPr>
              <a:t>=kerskata,</a:t>
            </a:r>
            <a:r>
              <a:rPr lang="el-GR" sz="3000" dirty="0" smtClean="0">
                <a:latin typeface="Palatino Linotype" pitchFamily="18" charset="0"/>
              </a:rPr>
              <a:t>μετανοέω</a:t>
            </a:r>
            <a:r>
              <a:rPr lang="fi-FI" sz="3000" dirty="0" smtClean="0">
                <a:latin typeface="Palatino Linotype" pitchFamily="18" charset="0"/>
              </a:rPr>
              <a:t>=</a:t>
            </a:r>
            <a:r>
              <a:rPr lang="fi-FI" sz="3000" dirty="0" err="1" smtClean="0">
                <a:latin typeface="Palatino Linotype" pitchFamily="18" charset="0"/>
              </a:rPr>
              <a:t>kääntyä,katua</a:t>
            </a:r>
            <a:r>
              <a:rPr lang="fi-FI" sz="3000" dirty="0" smtClean="0">
                <a:latin typeface="Palatino Linotype" pitchFamily="18" charset="0"/>
              </a:rPr>
              <a:t>)</a:t>
            </a:r>
            <a:endParaRPr lang="fi-FI" sz="3000" dirty="0">
              <a:latin typeface="Palatino Linotype" pitchFamily="18" charset="0"/>
            </a:endParaRPr>
          </a:p>
          <a:p>
            <a:endParaRPr lang="fi-FI" dirty="0">
              <a:latin typeface="Palatino Linotype" pitchFamily="18" charset="0"/>
            </a:endParaRPr>
          </a:p>
          <a:p>
            <a:endParaRPr lang="fi-FI" dirty="0">
              <a:latin typeface="Palatino Linotype" pitchFamily="18" charset="0"/>
            </a:endParaRPr>
          </a:p>
          <a:p>
            <a:endParaRPr lang="fi-FI" dirty="0">
              <a:latin typeface="Palatino Linotype" pitchFamily="18" charset="0"/>
            </a:endParaRPr>
          </a:p>
          <a:p>
            <a:endParaRPr lang="fi-FI" dirty="0">
              <a:latin typeface="Palatino Linotype" pitchFamily="18" charset="0"/>
            </a:endParaRPr>
          </a:p>
          <a:p>
            <a:endParaRPr lang="fi-FI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13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Imperatiivi, kertaus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βλέπετε </a:t>
            </a:r>
            <a:r>
              <a:rPr lang="el-GR" b="1" dirty="0">
                <a:solidFill>
                  <a:schemeClr val="accent5">
                    <a:lumMod val="75000"/>
                  </a:schemeClr>
                </a:solidFill>
              </a:rPr>
              <a:t>γὰρ τὴν κλῆσιν ὑμῶν, ἀδελφοί, </a:t>
            </a:r>
            <a:r>
              <a:rPr lang="fi-FI" b="1" dirty="0" smtClean="0">
                <a:solidFill>
                  <a:schemeClr val="accent5">
                    <a:lumMod val="75000"/>
                  </a:schemeClr>
                </a:solidFill>
              </a:rPr>
              <a:t>… </a:t>
            </a:r>
            <a:r>
              <a:rPr lang="fi-FI" dirty="0" smtClean="0"/>
              <a:t>(1 Kor. 1:26)</a:t>
            </a:r>
          </a:p>
          <a:p>
            <a:r>
              <a:rPr lang="el-GR" dirty="0"/>
              <a:t>κλῆσιν </a:t>
            </a:r>
            <a:r>
              <a:rPr lang="fi-FI" dirty="0" smtClean="0"/>
              <a:t>fem. yks. akk. (3 </a:t>
            </a:r>
            <a:r>
              <a:rPr lang="fi-FI" dirty="0" err="1" smtClean="0"/>
              <a:t>dekl</a:t>
            </a:r>
            <a:r>
              <a:rPr lang="fi-FI" dirty="0" smtClean="0"/>
              <a:t>) </a:t>
            </a:r>
            <a:r>
              <a:rPr lang="el-GR" dirty="0" smtClean="0"/>
              <a:t>ἡ κλῆσις</a:t>
            </a:r>
            <a:r>
              <a:rPr lang="fi-FI" dirty="0" smtClean="0"/>
              <a:t> kutsuminen</a:t>
            </a:r>
          </a:p>
          <a:p>
            <a:r>
              <a:rPr lang="fi-FI" dirty="0" smtClean="0"/>
              <a:t>Katsokaa siis kutsumistanne, veljet, …</a:t>
            </a:r>
          </a:p>
          <a:p>
            <a:r>
              <a:rPr lang="el-GR" dirty="0" smtClean="0"/>
              <a:t> βλέπετε</a:t>
            </a:r>
            <a:r>
              <a:rPr lang="fi-FI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imperat. prees. mon. 2 </a:t>
            </a:r>
            <a:r>
              <a:rPr lang="el-GR" dirty="0"/>
              <a:t>βλέπω </a:t>
            </a:r>
            <a:r>
              <a:rPr lang="fi-FI" dirty="0" smtClean="0"/>
              <a:t>katsoa</a:t>
            </a:r>
            <a:r>
              <a:rPr lang="el-GR" dirty="0" smtClean="0"/>
              <a:t> </a:t>
            </a:r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6211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Imperatiivi, kertaus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>
                <a:solidFill>
                  <a:schemeClr val="accent5">
                    <a:lumMod val="75000"/>
                  </a:schemeClr>
                </a:solidFill>
              </a:rPr>
              <a:t>ὁ καυχώμενος ἐν κυρίῳ </a:t>
            </a: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καυχάσθω</a:t>
            </a:r>
            <a:r>
              <a:rPr lang="fi-FI" b="1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fi-FI" dirty="0" smtClean="0"/>
              <a:t>(1 Kor. 1:30)</a:t>
            </a:r>
            <a:endParaRPr lang="fi-FI" dirty="0"/>
          </a:p>
          <a:p>
            <a:r>
              <a:rPr lang="el-GR" dirty="0" smtClean="0"/>
              <a:t>καυχώμενος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. </a:t>
            </a:r>
            <a:r>
              <a:rPr lang="fi-FI" dirty="0" err="1" smtClean="0"/>
              <a:t>dep</a:t>
            </a:r>
            <a:r>
              <a:rPr lang="fi-FI" dirty="0" smtClean="0"/>
              <a:t>. </a:t>
            </a:r>
            <a:r>
              <a:rPr lang="fi-FI" dirty="0" err="1" smtClean="0"/>
              <a:t>part</a:t>
            </a:r>
            <a:r>
              <a:rPr lang="fi-FI" dirty="0" smtClean="0"/>
              <a:t>. prees. mask. yks. nom. </a:t>
            </a:r>
            <a:r>
              <a:rPr lang="el-GR" dirty="0" smtClean="0"/>
              <a:t>καυχάομαι</a:t>
            </a:r>
            <a:r>
              <a:rPr lang="fi-FI" dirty="0" smtClean="0"/>
              <a:t> kerskata</a:t>
            </a:r>
            <a:endParaRPr lang="fi-FI" dirty="0"/>
          </a:p>
          <a:p>
            <a:endParaRPr lang="fi-FI" dirty="0" smtClean="0"/>
          </a:p>
          <a:p>
            <a:r>
              <a:rPr lang="fi-FI" dirty="0" smtClean="0"/>
              <a:t>Se, joka kerskaa, kerskatkoon Herrasta.</a:t>
            </a:r>
          </a:p>
          <a:p>
            <a:r>
              <a:rPr lang="el-GR" dirty="0" smtClean="0"/>
              <a:t>καυχάσθω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. </a:t>
            </a:r>
            <a:r>
              <a:rPr lang="fi-FI" dirty="0" err="1" smtClean="0"/>
              <a:t>dep</a:t>
            </a:r>
            <a:r>
              <a:rPr lang="fi-FI" dirty="0" smtClean="0"/>
              <a:t>. imperat. prees. yks. 3 </a:t>
            </a:r>
            <a:r>
              <a:rPr lang="el-GR" dirty="0"/>
              <a:t>καυχάομαι</a:t>
            </a:r>
            <a:r>
              <a:rPr lang="fi-FI" dirty="0"/>
              <a:t> kerskata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304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Imperatiivi, kertaus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>
                <a:solidFill>
                  <a:schemeClr val="accent5">
                    <a:lumMod val="75000"/>
                  </a:schemeClr>
                </a:solidFill>
              </a:rPr>
              <a:t>μετανοεῖτε καὶ πιστεύετε ἐν τῷ </a:t>
            </a: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εὐαγγελίῳ</a:t>
            </a:r>
            <a:r>
              <a:rPr lang="fi-FI" b="1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fi-FI" dirty="0" smtClean="0"/>
              <a:t>(Mark. 1:15)</a:t>
            </a:r>
          </a:p>
          <a:p>
            <a:endParaRPr lang="fi-FI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i-FI" dirty="0"/>
              <a:t>K</a:t>
            </a:r>
            <a:r>
              <a:rPr lang="fi-FI" dirty="0" smtClean="0"/>
              <a:t>ääntykää ja uskokaa hyvä sanoma!</a:t>
            </a:r>
          </a:p>
          <a:p>
            <a:r>
              <a:rPr lang="el-GR" dirty="0" smtClean="0"/>
              <a:t>μετανοεῖτε</a:t>
            </a:r>
            <a:r>
              <a:rPr lang="fi-FI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imperat. prees. mon. 2 </a:t>
            </a:r>
            <a:r>
              <a:rPr lang="el-GR" dirty="0" smtClean="0"/>
              <a:t> μετανοέω</a:t>
            </a:r>
            <a:r>
              <a:rPr lang="fi-FI" dirty="0" smtClean="0"/>
              <a:t> kääntyä, katua</a:t>
            </a:r>
          </a:p>
          <a:p>
            <a:r>
              <a:rPr lang="el-GR" dirty="0"/>
              <a:t>πιστεύετε</a:t>
            </a:r>
            <a:r>
              <a:rPr lang="el-GR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imperat. prees. mon. 2 </a:t>
            </a:r>
            <a:r>
              <a:rPr lang="el-GR" dirty="0" smtClean="0"/>
              <a:t>πιστεύω</a:t>
            </a:r>
            <a:r>
              <a:rPr lang="fi-FI" dirty="0" smtClean="0"/>
              <a:t> uskoa</a:t>
            </a:r>
            <a:endParaRPr lang="fi-FI" dirty="0"/>
          </a:p>
          <a:p>
            <a:endParaRPr lang="fi-FI" dirty="0"/>
          </a:p>
          <a:p>
            <a:endParaRPr lang="fi-FI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389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Imperatiivi, kertaus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b="1" dirty="0">
                <a:solidFill>
                  <a:schemeClr val="accent5">
                    <a:lumMod val="75000"/>
                  </a:schemeClr>
                </a:solidFill>
              </a:rPr>
              <a:t>ἔγειρε ἆρον τὸν κράββατόν σου καὶ ὕπαγε εἰς τὸν οἶκόν </a:t>
            </a: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σου</a:t>
            </a:r>
            <a:r>
              <a:rPr lang="fi-FI" b="1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fi-FI" dirty="0" smtClean="0"/>
              <a:t>(Mark. 2:9)</a:t>
            </a:r>
          </a:p>
          <a:p>
            <a:r>
              <a:rPr lang="el-GR" dirty="0" smtClean="0"/>
              <a:t>ἆρον</a:t>
            </a:r>
            <a:r>
              <a:rPr lang="fi-FI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imperat. 1 </a:t>
            </a:r>
            <a:r>
              <a:rPr lang="fi-FI" dirty="0" err="1" smtClean="0"/>
              <a:t>aor</a:t>
            </a:r>
            <a:r>
              <a:rPr lang="fi-FI" dirty="0" smtClean="0"/>
              <a:t>. </a:t>
            </a:r>
            <a:r>
              <a:rPr lang="el-GR" dirty="0" smtClean="0"/>
              <a:t>αἴρω</a:t>
            </a:r>
            <a:r>
              <a:rPr lang="fi-FI" dirty="0"/>
              <a:t> </a:t>
            </a:r>
            <a:r>
              <a:rPr lang="fi-FI" dirty="0" smtClean="0"/>
              <a:t>nostaa, kantaa (”nosta/kanna”)</a:t>
            </a:r>
            <a:endParaRPr lang="fi-FI" dirty="0"/>
          </a:p>
          <a:p>
            <a:endParaRPr lang="fi-FI" dirty="0" smtClean="0"/>
          </a:p>
          <a:p>
            <a:r>
              <a:rPr lang="fi-FI" dirty="0" smtClean="0"/>
              <a:t>Nouse, nosta/kanna sänkysi ja mene kotiisi.</a:t>
            </a:r>
          </a:p>
          <a:p>
            <a:r>
              <a:rPr lang="el-GR" dirty="0" smtClean="0"/>
              <a:t>ἔγειρε</a:t>
            </a:r>
            <a:r>
              <a:rPr lang="fi-FI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imperat. yks. 2 </a:t>
            </a:r>
            <a:r>
              <a:rPr lang="el-GR" dirty="0" smtClean="0"/>
              <a:t>ἐγείρω</a:t>
            </a:r>
            <a:r>
              <a:rPr lang="fi-FI" dirty="0"/>
              <a:t> </a:t>
            </a:r>
            <a:r>
              <a:rPr lang="fi-FI" dirty="0" smtClean="0"/>
              <a:t>nousta, herätä</a:t>
            </a:r>
          </a:p>
          <a:p>
            <a:r>
              <a:rPr lang="el-GR" dirty="0" smtClean="0"/>
              <a:t>ὕπαγε</a:t>
            </a:r>
            <a:r>
              <a:rPr lang="fi-FI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imperat. yks. 2 </a:t>
            </a:r>
            <a:r>
              <a:rPr lang="el-GR" dirty="0" smtClean="0"/>
              <a:t>ὑπάγω</a:t>
            </a:r>
            <a:r>
              <a:rPr lang="fi-FI" dirty="0"/>
              <a:t> </a:t>
            </a:r>
            <a:r>
              <a:rPr lang="fi-FI" dirty="0" smtClean="0"/>
              <a:t>poistua, lähteä, mennä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881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3. deklinaatio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t- ja </a:t>
            </a:r>
            <a:r>
              <a:rPr lang="el-GR" dirty="0" smtClean="0"/>
              <a:t>υ</a:t>
            </a:r>
            <a:r>
              <a:rPr lang="fi-FI" dirty="0" smtClean="0"/>
              <a:t> -vartalot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584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Deklinaatiot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820" y="1527048"/>
            <a:ext cx="8086851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err="1" smtClean="0"/>
              <a:t>Kreikan</a:t>
            </a:r>
            <a:r>
              <a:rPr lang="en-US" sz="2000" dirty="0" smtClean="0"/>
              <a:t> </a:t>
            </a:r>
            <a:r>
              <a:rPr lang="en-US" sz="2000" dirty="0" err="1" smtClean="0"/>
              <a:t>substantiivit</a:t>
            </a:r>
            <a:r>
              <a:rPr lang="en-US" sz="2000" dirty="0" smtClean="0"/>
              <a:t> </a:t>
            </a:r>
            <a:r>
              <a:rPr lang="en-US" sz="2000" dirty="0" err="1" smtClean="0"/>
              <a:t>taipuvat</a:t>
            </a:r>
            <a:r>
              <a:rPr lang="en-US" sz="2000" dirty="0" smtClean="0"/>
              <a:t> </a:t>
            </a:r>
            <a:r>
              <a:rPr lang="en-US" sz="2000" dirty="0" err="1" smtClean="0"/>
              <a:t>kolmen</a:t>
            </a:r>
            <a:r>
              <a:rPr lang="en-US" sz="2000" dirty="0" smtClean="0"/>
              <a:t>  </a:t>
            </a:r>
            <a:r>
              <a:rPr lang="en-US" sz="2000" dirty="0" err="1" smtClean="0"/>
              <a:t>deklinaation</a:t>
            </a:r>
            <a:r>
              <a:rPr lang="en-US" sz="2000" dirty="0" smtClean="0"/>
              <a:t> </a:t>
            </a:r>
            <a:r>
              <a:rPr lang="en-US" sz="2000" dirty="0" err="1" smtClean="0"/>
              <a:t>mukaan</a:t>
            </a:r>
            <a:r>
              <a:rPr lang="en-US" sz="2000" dirty="0"/>
              <a:t>:</a:t>
            </a:r>
            <a:endParaRPr lang="en-US" sz="2000" dirty="0" smtClean="0"/>
          </a:p>
          <a:p>
            <a:r>
              <a:rPr lang="en-US" sz="2000" dirty="0" smtClean="0"/>
              <a:t>1. </a:t>
            </a:r>
            <a:r>
              <a:rPr lang="en-US" sz="2000" dirty="0" err="1" smtClean="0"/>
              <a:t>eli</a:t>
            </a:r>
            <a:r>
              <a:rPr lang="en-US" sz="2000" dirty="0" smtClean="0"/>
              <a:t> a-</a:t>
            </a:r>
            <a:r>
              <a:rPr lang="en-US" sz="2000" dirty="0" err="1" smtClean="0"/>
              <a:t>deklinaatio</a:t>
            </a:r>
            <a:r>
              <a:rPr lang="en-US" sz="2000" dirty="0" smtClean="0"/>
              <a:t>: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l-GR" sz="1600" dirty="0" smtClean="0"/>
              <a:t>α</a:t>
            </a:r>
            <a:r>
              <a:rPr lang="fi-FI" sz="1600" dirty="0" smtClean="0"/>
              <a:t>- ja</a:t>
            </a:r>
            <a:r>
              <a:rPr lang="el-GR" sz="1600" dirty="0" smtClean="0"/>
              <a:t> η</a:t>
            </a:r>
            <a:r>
              <a:rPr lang="fi-FI" sz="1600" dirty="0" smtClean="0"/>
              <a:t>-päätteisiä feminiinejä sekä </a:t>
            </a:r>
          </a:p>
          <a:p>
            <a:pPr marL="0" indent="0">
              <a:buNone/>
            </a:pPr>
            <a:r>
              <a:rPr lang="fi-FI" sz="1600" dirty="0" smtClean="0"/>
              <a:t>    	</a:t>
            </a:r>
            <a:r>
              <a:rPr lang="el-GR" sz="1600" dirty="0" smtClean="0"/>
              <a:t>ας</a:t>
            </a:r>
            <a:r>
              <a:rPr lang="fi-FI" sz="1600" dirty="0" smtClean="0"/>
              <a:t>- ja</a:t>
            </a:r>
            <a:r>
              <a:rPr lang="el-GR" sz="1600" dirty="0" smtClean="0"/>
              <a:t> ης</a:t>
            </a:r>
            <a:r>
              <a:rPr lang="fi-FI" sz="1600" dirty="0" smtClean="0"/>
              <a:t>-päätteisiä maskuliineja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>
                <a:sym typeface="Wingdings"/>
              </a:rPr>
              <a:t> </a:t>
            </a:r>
            <a:r>
              <a:rPr lang="en-US" sz="1600" dirty="0" err="1" smtClean="0"/>
              <a:t>esim</a:t>
            </a:r>
            <a:r>
              <a:rPr lang="en-US" sz="1600" dirty="0" smtClean="0"/>
              <a:t>. </a:t>
            </a:r>
            <a:r>
              <a:rPr lang="el-GR" sz="1600" dirty="0" smtClean="0">
                <a:solidFill>
                  <a:srgbClr val="660066"/>
                </a:solidFill>
              </a:rPr>
              <a:t>ἡ γραφ</a:t>
            </a:r>
            <a:r>
              <a:rPr lang="el-GR" sz="1600" u="sng" dirty="0" smtClean="0">
                <a:solidFill>
                  <a:srgbClr val="660066"/>
                </a:solidFill>
              </a:rPr>
              <a:t>ή</a:t>
            </a:r>
            <a:r>
              <a:rPr lang="el-GR" sz="1600" dirty="0" smtClean="0">
                <a:solidFill>
                  <a:srgbClr val="660066"/>
                </a:solidFill>
              </a:rPr>
              <a:t>, ἡ θάλασσ</a:t>
            </a:r>
            <a:r>
              <a:rPr lang="el-GR" sz="1600" u="sng" dirty="0" smtClean="0">
                <a:solidFill>
                  <a:srgbClr val="660066"/>
                </a:solidFill>
              </a:rPr>
              <a:t>α</a:t>
            </a:r>
            <a:r>
              <a:rPr lang="el-GR" sz="1600" dirty="0" smtClean="0">
                <a:solidFill>
                  <a:srgbClr val="660066"/>
                </a:solidFill>
              </a:rPr>
              <a:t>, ὁ μαθητ</a:t>
            </a:r>
            <a:r>
              <a:rPr lang="el-GR" sz="1600" u="sng" dirty="0" smtClean="0">
                <a:solidFill>
                  <a:srgbClr val="660066"/>
                </a:solidFill>
              </a:rPr>
              <a:t>ής</a:t>
            </a:r>
            <a:endParaRPr lang="fi-FI" sz="1600" u="sng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endParaRPr lang="en-US" sz="2000" u="sng" dirty="0" smtClean="0">
              <a:solidFill>
                <a:srgbClr val="660066"/>
              </a:solidFill>
            </a:endParaRPr>
          </a:p>
          <a:p>
            <a:r>
              <a:rPr lang="en-US" sz="2000" dirty="0" smtClean="0"/>
              <a:t>2. </a:t>
            </a:r>
            <a:r>
              <a:rPr lang="en-US" sz="2000" dirty="0" err="1" smtClean="0"/>
              <a:t>eli</a:t>
            </a:r>
            <a:r>
              <a:rPr lang="en-US" sz="2000" dirty="0" smtClean="0"/>
              <a:t> o-</a:t>
            </a:r>
            <a:r>
              <a:rPr lang="en-US" sz="2000" dirty="0" err="1" smtClean="0"/>
              <a:t>deklinaatio</a:t>
            </a:r>
            <a:r>
              <a:rPr lang="en-US" sz="2000" dirty="0" smtClean="0"/>
              <a:t>: </a:t>
            </a:r>
          </a:p>
          <a:p>
            <a:pPr marL="822960" lvl="3" indent="0">
              <a:buNone/>
            </a:pPr>
            <a:r>
              <a:rPr lang="el-GR" sz="1600" dirty="0" smtClean="0"/>
              <a:t>ος</a:t>
            </a:r>
            <a:r>
              <a:rPr lang="fi-FI" sz="1600" dirty="0" smtClean="0"/>
              <a:t>-päätteisiä maskuliineja,</a:t>
            </a:r>
            <a:r>
              <a:rPr lang="el-GR" sz="1600" dirty="0" smtClean="0"/>
              <a:t> </a:t>
            </a:r>
            <a:r>
              <a:rPr lang="fi-FI" sz="1600" dirty="0" smtClean="0"/>
              <a:t>                     </a:t>
            </a:r>
          </a:p>
          <a:p>
            <a:pPr marL="822960" lvl="3" indent="0">
              <a:buNone/>
            </a:pPr>
            <a:r>
              <a:rPr lang="el-GR" sz="1600" dirty="0" smtClean="0"/>
              <a:t>ον</a:t>
            </a:r>
            <a:r>
              <a:rPr lang="fi-FI" sz="1600" dirty="0" smtClean="0"/>
              <a:t>-päätteisiä neutreja,</a:t>
            </a:r>
            <a:r>
              <a:rPr lang="el-GR" sz="1600" dirty="0" smtClean="0"/>
              <a:t> </a:t>
            </a:r>
            <a:endParaRPr lang="fi-FI" sz="1600" dirty="0" smtClean="0"/>
          </a:p>
          <a:p>
            <a:pPr marL="822960" lvl="3" indent="0">
              <a:buNone/>
            </a:pPr>
            <a:r>
              <a:rPr lang="el-GR" sz="1600" dirty="0" smtClean="0"/>
              <a:t>ος</a:t>
            </a:r>
            <a:r>
              <a:rPr lang="fi-FI" sz="1600" dirty="0" smtClean="0"/>
              <a:t>-päätteisiä feminiinejä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700" dirty="0"/>
              <a:t>	</a:t>
            </a:r>
            <a:r>
              <a:rPr lang="en-US" sz="1600" dirty="0">
                <a:sym typeface="Wingdings"/>
              </a:rPr>
              <a:t> </a:t>
            </a:r>
            <a:r>
              <a:rPr lang="en-US" sz="1600" dirty="0" err="1"/>
              <a:t>esim</a:t>
            </a:r>
            <a:r>
              <a:rPr lang="en-US" sz="1600" dirty="0"/>
              <a:t>.</a:t>
            </a:r>
            <a:r>
              <a:rPr lang="el-GR" sz="1600" dirty="0"/>
              <a:t> </a:t>
            </a:r>
            <a:r>
              <a:rPr lang="el-GR" sz="1600" dirty="0" smtClean="0">
                <a:solidFill>
                  <a:srgbClr val="660066"/>
                </a:solidFill>
              </a:rPr>
              <a:t>ὁ </a:t>
            </a:r>
            <a:r>
              <a:rPr lang="el-GR" sz="1600" dirty="0">
                <a:solidFill>
                  <a:srgbClr val="660066"/>
                </a:solidFill>
              </a:rPr>
              <a:t>διδάσκαλ</a:t>
            </a:r>
            <a:r>
              <a:rPr lang="el-GR" sz="1600" u="sng" dirty="0">
                <a:solidFill>
                  <a:srgbClr val="660066"/>
                </a:solidFill>
              </a:rPr>
              <a:t>ος</a:t>
            </a:r>
            <a:r>
              <a:rPr lang="el-GR" sz="1600" dirty="0">
                <a:solidFill>
                  <a:srgbClr val="660066"/>
                </a:solidFill>
              </a:rPr>
              <a:t>,</a:t>
            </a:r>
            <a:r>
              <a:rPr lang="en-US" sz="1600" dirty="0">
                <a:solidFill>
                  <a:srgbClr val="660066"/>
                </a:solidFill>
              </a:rPr>
              <a:t> </a:t>
            </a:r>
            <a:r>
              <a:rPr lang="el-GR" sz="1600" dirty="0">
                <a:solidFill>
                  <a:srgbClr val="660066"/>
                </a:solidFill>
              </a:rPr>
              <a:t>τὸ μυστήρι</a:t>
            </a:r>
            <a:r>
              <a:rPr lang="el-GR" sz="1600" u="sng" dirty="0">
                <a:solidFill>
                  <a:srgbClr val="660066"/>
                </a:solidFill>
              </a:rPr>
              <a:t>ον</a:t>
            </a:r>
            <a:r>
              <a:rPr lang="el-GR" sz="1600" dirty="0">
                <a:solidFill>
                  <a:srgbClr val="660066"/>
                </a:solidFill>
              </a:rPr>
              <a:t>, </a:t>
            </a:r>
            <a:r>
              <a:rPr lang="el-GR" sz="1600" dirty="0" smtClean="0">
                <a:solidFill>
                  <a:srgbClr val="660066"/>
                </a:solidFill>
              </a:rPr>
              <a:t>ἡ ἔρημ</a:t>
            </a:r>
            <a:r>
              <a:rPr lang="el-GR" sz="1600" u="sng" dirty="0" smtClean="0">
                <a:solidFill>
                  <a:srgbClr val="660066"/>
                </a:solidFill>
              </a:rPr>
              <a:t>ος</a:t>
            </a:r>
            <a:endParaRPr lang="fi-FI" sz="1600" u="sng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endParaRPr lang="en-US" sz="2000" u="sng" dirty="0" smtClean="0"/>
          </a:p>
          <a:p>
            <a:r>
              <a:rPr lang="en-US" sz="2000" dirty="0" smtClean="0"/>
              <a:t>3. </a:t>
            </a:r>
            <a:r>
              <a:rPr lang="en-US" sz="2000" dirty="0" err="1" smtClean="0"/>
              <a:t>deklinaatio</a:t>
            </a:r>
            <a:r>
              <a:rPr lang="en-US" sz="2000" dirty="0" smtClean="0"/>
              <a:t>: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1700" i="1" dirty="0" err="1" smtClean="0"/>
              <a:t>kaikensukuisia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ja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monentyyppisiä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sanoja</a:t>
            </a:r>
            <a:endParaRPr lang="en-US" sz="1700" i="1" dirty="0" smtClean="0"/>
          </a:p>
        </p:txBody>
      </p:sp>
    </p:spTree>
    <p:extLst>
      <p:ext uri="{BB962C8B-B14F-4D97-AF65-F5344CB8AC3E}">
        <p14:creationId xmlns:p14="http://schemas.microsoft.com/office/powerpoint/2010/main" val="304404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923</Words>
  <Application>Microsoft Office PowerPoint</Application>
  <PresentationFormat>On-screen Show (4:3)</PresentationFormat>
  <Paragraphs>209</Paragraphs>
  <Slides>22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Infinitiivi, kertaus</vt:lpstr>
      <vt:lpstr>PowerPoint Presentation</vt:lpstr>
      <vt:lpstr>Etsi, käännä ja määrittele imperatiivit</vt:lpstr>
      <vt:lpstr>Imperatiivi, kertaus</vt:lpstr>
      <vt:lpstr>Imperatiivi, kertaus</vt:lpstr>
      <vt:lpstr>Imperatiivi, kertaus</vt:lpstr>
      <vt:lpstr>Imperatiivi, kertaus</vt:lpstr>
      <vt:lpstr>3. deklinaatio</vt:lpstr>
      <vt:lpstr>Deklinaatiot</vt:lpstr>
      <vt:lpstr>Työ, τὸ ἔργον (neutr. 2 dekl.)</vt:lpstr>
      <vt:lpstr>Kirjoitus, ἡ γραφή (fem. 1 dekl.)</vt:lpstr>
      <vt:lpstr>3. deklinaatio</vt:lpstr>
      <vt:lpstr>PowerPoint Presentation</vt:lpstr>
      <vt:lpstr>Eri luokat</vt:lpstr>
      <vt:lpstr>t-vartalo, μα-loppuiset neutrit</vt:lpstr>
      <vt:lpstr>t-vartalo, ις-loppuiset feminiinit</vt:lpstr>
      <vt:lpstr>3. deklinaatio: sijapäätteet</vt:lpstr>
      <vt:lpstr>t-vartalot, της-loppuiset abstraktifeminiinit </vt:lpstr>
      <vt:lpstr>υ-päätteiset vartalot</vt:lpstr>
      <vt:lpstr>Anna taivutusvartalo ja pyydetty sijamuoto</vt:lpstr>
      <vt:lpstr>PowerPoint Presentation</vt:lpstr>
      <vt:lpstr>Mark. 6:38</vt:lpstr>
    </vt:vector>
  </TitlesOfParts>
  <Company>University of Helsinki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deklinaatio</dc:title>
  <dc:creator>nnikki</dc:creator>
  <cp:lastModifiedBy>nnikki</cp:lastModifiedBy>
  <cp:revision>25</cp:revision>
  <dcterms:created xsi:type="dcterms:W3CDTF">2014-07-23T12:28:33Z</dcterms:created>
  <dcterms:modified xsi:type="dcterms:W3CDTF">2014-07-31T16:55:53Z</dcterms:modified>
</cp:coreProperties>
</file>