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57" r:id="rId3"/>
    <p:sldId id="283" r:id="rId4"/>
    <p:sldId id="282" r:id="rId5"/>
    <p:sldId id="258" r:id="rId6"/>
    <p:sldId id="284" r:id="rId7"/>
    <p:sldId id="285" r:id="rId8"/>
    <p:sldId id="259" r:id="rId9"/>
    <p:sldId id="260" r:id="rId10"/>
    <p:sldId id="261" r:id="rId11"/>
    <p:sldId id="263" r:id="rId12"/>
    <p:sldId id="264" r:id="rId13"/>
    <p:sldId id="268" r:id="rId14"/>
    <p:sldId id="297" r:id="rId15"/>
    <p:sldId id="267" r:id="rId16"/>
    <p:sldId id="270" r:id="rId17"/>
    <p:sldId id="272" r:id="rId18"/>
    <p:sldId id="271" r:id="rId19"/>
    <p:sldId id="279" r:id="rId20"/>
    <p:sldId id="286" r:id="rId21"/>
    <p:sldId id="274" r:id="rId22"/>
    <p:sldId id="275" r:id="rId23"/>
    <p:sldId id="276" r:id="rId24"/>
    <p:sldId id="277" r:id="rId25"/>
    <p:sldId id="289" r:id="rId26"/>
    <p:sldId id="278" r:id="rId27"/>
    <p:sldId id="280" r:id="rId28"/>
    <p:sldId id="281" r:id="rId29"/>
    <p:sldId id="292" r:id="rId30"/>
    <p:sldId id="291" r:id="rId3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24C00-DC9C-4DFC-B3D0-60B74F38D801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C7AB7-3DB5-40EA-8CB2-3C48320543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tempusvartalo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aksentin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paikka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erottavat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partisiipin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prseesensin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aoristin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tempusvartalo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aksentin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paikka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erottavat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partisiipin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prseesensin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aoristin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tempusvartalo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aksentin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paikka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erottavat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partisiipin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preesensin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aoristin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ἡ βασιλεία ἐρχομένη</a:t>
            </a:r>
            <a:endParaRPr lang="fi-FI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dirty="0" smtClean="0"/>
              <a:t>On </a:t>
            </a:r>
            <a:r>
              <a:rPr lang="fi-FI" dirty="0" err="1" smtClean="0"/>
              <a:t>nominaalilause</a:t>
            </a:r>
            <a:r>
              <a:rPr lang="fi-FI" dirty="0" smtClean="0"/>
              <a:t> ”Valtakunta</a:t>
            </a:r>
            <a:r>
              <a:rPr lang="fi-FI" baseline="0" dirty="0" smtClean="0"/>
              <a:t> on tuleva”. Elliptinen lause, lisättävä olla-verbi! Kirjassa s. 65-66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CC1-A712-4C6F-8E69-A8F34C415716}" type="slidenum">
              <a:rPr lang="fi-FI" smtClean="0"/>
              <a:pPr/>
              <a:t>20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CC1-A712-4C6F-8E69-A8F34C415716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25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196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83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874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7649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7628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9856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7648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0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48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F59600-7DF7-8645-9710-E7BF2FD6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8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371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43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12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11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494-8543-FB4B-96FE-59911703FA5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533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D89A4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92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14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27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13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387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792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25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CB8A-40E4-489B-9C78-6ECFB5095F37}" type="datetimeFigureOut">
              <a:rPr lang="fi-FI" smtClean="0"/>
              <a:t>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BA25-FB4D-445A-BB4D-E755B90C4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90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defTabSz="457200"/>
            <a:fld id="{3A960494-8543-FB4B-96FE-59911703FA52}" type="datetimeFigureOut">
              <a:rPr lang="en-US" smtClean="0"/>
              <a:pPr defTabSz="45720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/>
            <a:fld id="{2EF59600-7DF7-8645-9710-E7BF2FD68D3A}" type="slidenum">
              <a:rPr lang="en-US" smtClean="0">
                <a:solidFill>
                  <a:srgbClr val="8D89A4">
                    <a:shade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68150" y="1524000"/>
            <a:ext cx="7229701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dirty="0" err="1" smtClean="0"/>
              <a:t>Click</a:t>
            </a:r>
            <a:r>
              <a:rPr kumimoji="0" lang="fi-FI" dirty="0" smtClean="0"/>
              <a:t> to </a:t>
            </a:r>
            <a:r>
              <a:rPr kumimoji="0" lang="fi-FI" dirty="0" err="1" smtClean="0"/>
              <a:t>edit</a:t>
            </a:r>
            <a:r>
              <a:rPr kumimoji="0" lang="fi-FI" dirty="0" smtClean="0"/>
              <a:t> </a:t>
            </a:r>
            <a:r>
              <a:rPr kumimoji="0" lang="fi-FI" dirty="0" err="1" smtClean="0"/>
              <a:t>Master</a:t>
            </a:r>
            <a:r>
              <a:rPr kumimoji="0" lang="fi-FI" dirty="0" smtClean="0"/>
              <a:t> </a:t>
            </a:r>
            <a:r>
              <a:rPr kumimoji="0" lang="fi-FI" dirty="0" err="1" smtClean="0"/>
              <a:t>text</a:t>
            </a:r>
            <a:r>
              <a:rPr kumimoji="0" lang="fi-FI" dirty="0" smtClean="0"/>
              <a:t> </a:t>
            </a:r>
            <a:r>
              <a:rPr kumimoji="0" lang="fi-FI" dirty="0" err="1" smtClean="0"/>
              <a:t>styles</a:t>
            </a:r>
            <a:endParaRPr kumimoji="0" lang="fi-FI" dirty="0" smtClean="0"/>
          </a:p>
          <a:p>
            <a:pPr lvl="1" eaLnBrk="1" latinLnBrk="0" hangingPunct="1"/>
            <a:r>
              <a:rPr kumimoji="0" lang="fi-FI" dirty="0" smtClean="0"/>
              <a:t>Second </a:t>
            </a:r>
            <a:r>
              <a:rPr kumimoji="0" lang="fi-FI" dirty="0" err="1" smtClean="0"/>
              <a:t>level</a:t>
            </a:r>
            <a:endParaRPr kumimoji="0" lang="fi-FI" dirty="0" smtClean="0"/>
          </a:p>
          <a:p>
            <a:pPr lvl="2" eaLnBrk="1" latinLnBrk="0" hangingPunct="1"/>
            <a:r>
              <a:rPr kumimoji="0" lang="fi-FI" dirty="0" smtClean="0"/>
              <a:t>Third </a:t>
            </a:r>
            <a:r>
              <a:rPr kumimoji="0" lang="fi-FI" dirty="0" err="1" smtClean="0"/>
              <a:t>level</a:t>
            </a:r>
            <a:endParaRPr kumimoji="0" lang="fi-FI" dirty="0" smtClean="0"/>
          </a:p>
          <a:p>
            <a:pPr lvl="3" eaLnBrk="1" latinLnBrk="0" hangingPunct="1"/>
            <a:r>
              <a:rPr kumimoji="0" lang="fi-FI" dirty="0" err="1" smtClean="0"/>
              <a:t>Fourth</a:t>
            </a:r>
            <a:r>
              <a:rPr kumimoji="0" lang="fi-FI" dirty="0" smtClean="0"/>
              <a:t> </a:t>
            </a:r>
            <a:r>
              <a:rPr kumimoji="0" lang="fi-FI" dirty="0" err="1" smtClean="0"/>
              <a:t>level</a:t>
            </a:r>
            <a:endParaRPr kumimoji="0" lang="fi-FI" dirty="0" smtClean="0"/>
          </a:p>
          <a:p>
            <a:pPr lvl="4" eaLnBrk="1" latinLnBrk="0" hangingPunct="1"/>
            <a:r>
              <a:rPr kumimoji="0" lang="fi-FI" dirty="0" err="1" smtClean="0"/>
              <a:t>Fifth</a:t>
            </a:r>
            <a:r>
              <a:rPr kumimoji="0" lang="fi-FI" dirty="0" smtClean="0"/>
              <a:t> </a:t>
            </a:r>
            <a:r>
              <a:rPr kumimoji="0" lang="fi-FI" dirty="0" err="1" smtClean="0"/>
              <a:t>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2337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charset="2"/>
        <a:buChar char="u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l-GR" sz="3200" dirty="0" smtClean="0"/>
              <a:t>πᾶς</a:t>
            </a:r>
            <a:r>
              <a:rPr lang="fi-FI" sz="3200" dirty="0" smtClean="0"/>
              <a:t>, koko, kaikki MASK (NTRI)</a:t>
            </a:r>
            <a:r>
              <a:rPr lang="fi-FI" sz="2600" dirty="0" smtClean="0"/>
              <a:t/>
            </a:r>
            <a:br>
              <a:rPr lang="fi-FI" sz="2600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N </a:t>
            </a:r>
            <a:r>
              <a:rPr lang="el-GR" sz="2600" dirty="0" smtClean="0"/>
              <a:t>πᾶς</a:t>
            </a:r>
            <a:r>
              <a:rPr lang="fi-FI" sz="2600" dirty="0" smtClean="0"/>
              <a:t> </a:t>
            </a:r>
            <a:r>
              <a:rPr lang="fi-FI" sz="2600" dirty="0"/>
              <a:t>(</a:t>
            </a:r>
            <a:r>
              <a:rPr lang="fi-FI" sz="2600" dirty="0" err="1"/>
              <a:t>ntri</a:t>
            </a:r>
            <a:r>
              <a:rPr lang="fi-FI" sz="2600" dirty="0"/>
              <a:t>: </a:t>
            </a:r>
            <a:r>
              <a:rPr lang="el-GR" sz="2800" dirty="0"/>
              <a:t>πᾶν</a:t>
            </a:r>
            <a:r>
              <a:rPr lang="fi-FI" sz="2800" dirty="0"/>
              <a:t>)</a:t>
            </a:r>
            <a:endParaRPr lang="fi-FI" sz="2600" dirty="0"/>
          </a:p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G </a:t>
            </a:r>
            <a:r>
              <a:rPr lang="el-GR" sz="2600" dirty="0" smtClean="0"/>
              <a:t>παντ</a:t>
            </a:r>
            <a:r>
              <a:rPr lang="el-GR" sz="2600" dirty="0" smtClean="0">
                <a:solidFill>
                  <a:srgbClr val="660066"/>
                </a:solidFill>
              </a:rPr>
              <a:t>ός</a:t>
            </a:r>
            <a:endParaRPr lang="fi-FI" sz="2600" dirty="0"/>
          </a:p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D </a:t>
            </a:r>
            <a:r>
              <a:rPr lang="el-GR" sz="2600" dirty="0" smtClean="0"/>
              <a:t>παντ</a:t>
            </a:r>
            <a:r>
              <a:rPr lang="el-GR" sz="2600" dirty="0" smtClean="0">
                <a:solidFill>
                  <a:srgbClr val="660066"/>
                </a:solidFill>
              </a:rPr>
              <a:t>ἰ</a:t>
            </a:r>
            <a:endParaRPr lang="fi-FI" sz="2600" dirty="0"/>
          </a:p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A </a:t>
            </a:r>
            <a:r>
              <a:rPr lang="el-GR" sz="2600" dirty="0" smtClean="0"/>
              <a:t>πάντ</a:t>
            </a:r>
            <a:r>
              <a:rPr lang="el-GR" sz="2600" dirty="0" smtClean="0">
                <a:solidFill>
                  <a:srgbClr val="660066"/>
                </a:solidFill>
              </a:rPr>
              <a:t>α</a:t>
            </a:r>
            <a:r>
              <a:rPr lang="fi-FI" sz="2600" dirty="0" smtClean="0">
                <a:solidFill>
                  <a:srgbClr val="660066"/>
                </a:solidFill>
              </a:rPr>
              <a:t> </a:t>
            </a:r>
            <a:r>
              <a:rPr lang="fi-FI" sz="2600" dirty="0"/>
              <a:t>(</a:t>
            </a:r>
            <a:r>
              <a:rPr lang="fi-FI" sz="2600" dirty="0" err="1"/>
              <a:t>ntri</a:t>
            </a:r>
            <a:r>
              <a:rPr lang="fi-FI" sz="2600" dirty="0"/>
              <a:t>: </a:t>
            </a:r>
            <a:r>
              <a:rPr lang="el-GR" sz="2800" dirty="0"/>
              <a:t>πᾶν</a:t>
            </a:r>
            <a:r>
              <a:rPr lang="fi-FI" sz="2800" dirty="0"/>
              <a:t>)</a:t>
            </a:r>
          </a:p>
          <a:p>
            <a:pPr marL="571500" lvl="2" indent="-342900">
              <a:lnSpc>
                <a:spcPct val="110000"/>
              </a:lnSpc>
            </a:pPr>
            <a:endParaRPr lang="fi-FI" sz="2600" dirty="0">
              <a:solidFill>
                <a:srgbClr val="660066"/>
              </a:solidFill>
            </a:endParaRP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N </a:t>
            </a:r>
            <a:r>
              <a:rPr lang="el-GR" sz="2600" dirty="0" smtClean="0"/>
              <a:t>πάντ</a:t>
            </a:r>
            <a:r>
              <a:rPr lang="el-GR" sz="2600" dirty="0" smtClean="0">
                <a:solidFill>
                  <a:srgbClr val="660066"/>
                </a:solidFill>
              </a:rPr>
              <a:t>ες</a:t>
            </a:r>
            <a:r>
              <a:rPr lang="fi-FI" sz="2600" dirty="0" smtClean="0">
                <a:solidFill>
                  <a:srgbClr val="660066"/>
                </a:solidFill>
              </a:rPr>
              <a:t> </a:t>
            </a:r>
            <a:r>
              <a:rPr lang="fi-FI" sz="2600" dirty="0"/>
              <a:t>(</a:t>
            </a:r>
            <a:r>
              <a:rPr lang="fi-FI" sz="2600" dirty="0" err="1"/>
              <a:t>ntri</a:t>
            </a:r>
            <a:r>
              <a:rPr lang="fi-FI" sz="2600" dirty="0"/>
              <a:t>: </a:t>
            </a:r>
            <a:r>
              <a:rPr lang="el-GR" sz="2800" dirty="0"/>
              <a:t>πάντα</a:t>
            </a:r>
            <a:r>
              <a:rPr lang="fi-FI" sz="2800" dirty="0"/>
              <a:t>)</a:t>
            </a:r>
            <a:endParaRPr lang="fi-FI" sz="2600" dirty="0"/>
          </a:p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G </a:t>
            </a:r>
            <a:r>
              <a:rPr lang="el-GR" sz="2600" dirty="0" smtClean="0"/>
              <a:t>πάντ</a:t>
            </a:r>
            <a:r>
              <a:rPr lang="el-GR" sz="2600" dirty="0" smtClean="0">
                <a:solidFill>
                  <a:srgbClr val="660066"/>
                </a:solidFill>
              </a:rPr>
              <a:t>ων</a:t>
            </a:r>
            <a:endParaRPr lang="fi-FI" sz="2600" dirty="0"/>
          </a:p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D </a:t>
            </a:r>
            <a:r>
              <a:rPr lang="el-GR" sz="2600" u="sng" dirty="0" smtClean="0"/>
              <a:t>πᾶσιν</a:t>
            </a:r>
            <a:endParaRPr lang="fi-FI" sz="2600" dirty="0"/>
          </a:p>
          <a:p>
            <a:pPr marL="571500" lvl="2" indent="-342900">
              <a:lnSpc>
                <a:spcPct val="110000"/>
              </a:lnSpc>
            </a:pPr>
            <a:r>
              <a:rPr lang="fi-FI" sz="2600" dirty="0" smtClean="0"/>
              <a:t>A </a:t>
            </a:r>
            <a:r>
              <a:rPr lang="el-GR" sz="2600" dirty="0" smtClean="0"/>
              <a:t>πάντ</a:t>
            </a:r>
            <a:r>
              <a:rPr lang="el-GR" sz="2600" dirty="0" smtClean="0">
                <a:solidFill>
                  <a:srgbClr val="660066"/>
                </a:solidFill>
              </a:rPr>
              <a:t>ας</a:t>
            </a:r>
            <a:r>
              <a:rPr lang="fi-FI" sz="2600" dirty="0" smtClean="0">
                <a:solidFill>
                  <a:srgbClr val="660066"/>
                </a:solidFill>
              </a:rPr>
              <a:t> </a:t>
            </a:r>
            <a:r>
              <a:rPr lang="fi-FI" sz="2600" dirty="0"/>
              <a:t>(</a:t>
            </a:r>
            <a:r>
              <a:rPr lang="fi-FI" sz="2600" dirty="0" err="1"/>
              <a:t>ntri</a:t>
            </a:r>
            <a:r>
              <a:rPr lang="fi-FI" sz="2600" dirty="0"/>
              <a:t>: </a:t>
            </a:r>
            <a:r>
              <a:rPr lang="el-GR" sz="2800" dirty="0"/>
              <a:t>πάντα</a:t>
            </a:r>
            <a:r>
              <a:rPr lang="fi-FI" sz="2800" dirty="0"/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42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λύω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prees. mask.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N </a:t>
            </a:r>
            <a:r>
              <a:rPr lang="el-GR" dirty="0" smtClean="0"/>
              <a:t>λύ</a:t>
            </a:r>
            <a:r>
              <a:rPr lang="el-GR" b="1" dirty="0" smtClean="0">
                <a:solidFill>
                  <a:srgbClr val="00B050"/>
                </a:solidFill>
              </a:rPr>
              <a:t>ων</a:t>
            </a:r>
            <a:r>
              <a:rPr lang="fi-FI" dirty="0" smtClean="0"/>
              <a:t> (irrottava</a:t>
            </a:r>
            <a:r>
              <a:rPr lang="fi-FI" dirty="0"/>
              <a:t>)</a:t>
            </a:r>
          </a:p>
          <a:p>
            <a:r>
              <a:rPr lang="fi-FI" dirty="0"/>
              <a:t>G </a:t>
            </a:r>
            <a:r>
              <a:rPr lang="el-GR" b="1" dirty="0" smtClean="0">
                <a:solidFill>
                  <a:srgbClr val="FF0000"/>
                </a:solidFill>
              </a:rPr>
              <a:t>λύοντ</a:t>
            </a:r>
            <a:r>
              <a:rPr lang="el-GR" dirty="0" smtClean="0"/>
              <a:t>ος</a:t>
            </a:r>
            <a:r>
              <a:rPr lang="fi-FI" dirty="0" smtClean="0"/>
              <a:t> (irrottavan</a:t>
            </a:r>
            <a:r>
              <a:rPr lang="fi-FI" dirty="0"/>
              <a:t>)</a:t>
            </a:r>
          </a:p>
          <a:p>
            <a:r>
              <a:rPr lang="fi-FI" dirty="0"/>
              <a:t>D </a:t>
            </a:r>
            <a:r>
              <a:rPr lang="el-GR" dirty="0" smtClean="0"/>
              <a:t>λύοντι</a:t>
            </a:r>
            <a:r>
              <a:rPr lang="fi-FI" dirty="0" smtClean="0"/>
              <a:t> (irrottavalle</a:t>
            </a:r>
            <a:r>
              <a:rPr lang="fi-FI" dirty="0"/>
              <a:t>)</a:t>
            </a:r>
          </a:p>
          <a:p>
            <a:r>
              <a:rPr lang="fi-FI" dirty="0"/>
              <a:t>A </a:t>
            </a:r>
            <a:r>
              <a:rPr lang="el-GR" dirty="0" smtClean="0"/>
              <a:t>λύοντα</a:t>
            </a:r>
            <a:r>
              <a:rPr lang="fi-FI" dirty="0" smtClean="0"/>
              <a:t> (irrottavaa)</a:t>
            </a:r>
          </a:p>
          <a:p>
            <a:endParaRPr lang="fi-FI" dirty="0"/>
          </a:p>
          <a:p>
            <a:r>
              <a:rPr lang="fi-FI" dirty="0" smtClean="0"/>
              <a:t>taivutusvartalo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λύοντ</a:t>
            </a:r>
            <a:endParaRPr lang="fi-FI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0070C0"/>
                </a:solidFill>
              </a:rPr>
              <a:t>ντ</a:t>
            </a:r>
            <a:r>
              <a:rPr lang="fi-FI" b="1" dirty="0" smtClean="0">
                <a:solidFill>
                  <a:srgbClr val="0070C0"/>
                </a:solidFill>
              </a:rPr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prees. ja </a:t>
            </a:r>
            <a:r>
              <a:rPr lang="fi-FI" dirty="0" err="1" smtClean="0"/>
              <a:t>aor</a:t>
            </a:r>
            <a:r>
              <a:rPr lang="fi-FI" dirty="0" smtClean="0"/>
              <a:t>. tunnus (</a:t>
            </a:r>
            <a:r>
              <a:rPr lang="fi-FI" dirty="0" err="1" smtClean="0"/>
              <a:t>mask./ntri</a:t>
            </a:r>
            <a:r>
              <a:rPr lang="fi-FI" dirty="0" smtClean="0"/>
              <a:t>)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N </a:t>
            </a:r>
            <a:r>
              <a:rPr lang="el-GR" dirty="0" smtClean="0"/>
              <a:t>λύοντες</a:t>
            </a:r>
            <a:r>
              <a:rPr lang="fi-FI" dirty="0" smtClean="0"/>
              <a:t> (irrottavat</a:t>
            </a:r>
            <a:r>
              <a:rPr lang="fi-FI" dirty="0"/>
              <a:t>)</a:t>
            </a:r>
          </a:p>
          <a:p>
            <a:r>
              <a:rPr lang="fi-FI" dirty="0"/>
              <a:t>G </a:t>
            </a:r>
            <a:r>
              <a:rPr lang="el-GR" dirty="0" smtClean="0"/>
              <a:t>λ</a:t>
            </a:r>
            <a:r>
              <a:rPr lang="el-GR" dirty="0"/>
              <a:t>υ</a:t>
            </a:r>
            <a:r>
              <a:rPr lang="el-GR" dirty="0" smtClean="0"/>
              <a:t>όντων</a:t>
            </a:r>
            <a:r>
              <a:rPr lang="fi-FI" dirty="0" smtClean="0"/>
              <a:t> (irrottavien</a:t>
            </a:r>
            <a:r>
              <a:rPr lang="fi-FI" dirty="0"/>
              <a:t>)</a:t>
            </a:r>
          </a:p>
          <a:p>
            <a:r>
              <a:rPr lang="fi-FI" dirty="0"/>
              <a:t>D </a:t>
            </a:r>
            <a:r>
              <a:rPr lang="el-GR" dirty="0" smtClean="0"/>
              <a:t>λύουσιν </a:t>
            </a:r>
            <a:r>
              <a:rPr lang="fi-FI" dirty="0" smtClean="0"/>
              <a:t>(irrottaville</a:t>
            </a:r>
            <a:r>
              <a:rPr lang="fi-FI" dirty="0"/>
              <a:t>)</a:t>
            </a:r>
          </a:p>
          <a:p>
            <a:r>
              <a:rPr lang="fi-FI" dirty="0"/>
              <a:t>A </a:t>
            </a:r>
            <a:r>
              <a:rPr lang="el-GR" dirty="0" smtClean="0"/>
              <a:t>λύοντας</a:t>
            </a:r>
            <a:r>
              <a:rPr lang="fi-FI" dirty="0" smtClean="0"/>
              <a:t> (irrottavia</a:t>
            </a:r>
            <a:r>
              <a:rPr lang="fi-FI" dirty="0"/>
              <a:t>)</a:t>
            </a:r>
          </a:p>
          <a:p>
            <a:endParaRPr lang="fi-FI" dirty="0" smtClean="0"/>
          </a:p>
          <a:p>
            <a:r>
              <a:rPr lang="fi-FI" dirty="0" smtClean="0"/>
              <a:t>mon. dat. </a:t>
            </a:r>
            <a:r>
              <a:rPr lang="el-GR" dirty="0" smtClean="0"/>
              <a:t>ντ</a:t>
            </a:r>
            <a:r>
              <a:rPr lang="fi-FI" dirty="0" smtClean="0"/>
              <a:t> katoaa sigman tieltä aiheuttaen sijaispidennyksen </a:t>
            </a:r>
            <a:r>
              <a:rPr lang="el-GR" dirty="0" smtClean="0"/>
              <a:t>οντσιν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el-GR" dirty="0"/>
              <a:t>ουσιν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953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λύω</a:t>
            </a:r>
            <a:r>
              <a:rPr lang="fi-FI" dirty="0"/>
              <a:t> </a:t>
            </a:r>
            <a:r>
              <a:rPr lang="fi-FI" dirty="0" err="1"/>
              <a:t>akt</a:t>
            </a:r>
            <a:r>
              <a:rPr lang="fi-FI" dirty="0"/>
              <a:t>. </a:t>
            </a:r>
            <a:r>
              <a:rPr lang="fi-FI" dirty="0" err="1"/>
              <a:t>part</a:t>
            </a:r>
            <a:r>
              <a:rPr lang="fi-FI" dirty="0"/>
              <a:t>. prees. </a:t>
            </a:r>
            <a:r>
              <a:rPr lang="fi-FI" dirty="0" err="1" smtClean="0"/>
              <a:t>ntri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N </a:t>
            </a:r>
            <a:r>
              <a:rPr lang="el-GR" dirty="0" smtClean="0"/>
              <a:t>λῦ</a:t>
            </a:r>
            <a:r>
              <a:rPr lang="el-GR" b="1" dirty="0" smtClean="0">
                <a:solidFill>
                  <a:srgbClr val="00B050"/>
                </a:solidFill>
              </a:rPr>
              <a:t>ον</a:t>
            </a:r>
            <a:r>
              <a:rPr lang="fi-FI" dirty="0" smtClean="0"/>
              <a:t> </a:t>
            </a:r>
            <a:r>
              <a:rPr lang="fi-FI" dirty="0"/>
              <a:t>(irrottava)</a:t>
            </a:r>
          </a:p>
          <a:p>
            <a:r>
              <a:rPr lang="fi-FI" dirty="0"/>
              <a:t>G </a:t>
            </a:r>
            <a:r>
              <a:rPr lang="el-GR" b="1" dirty="0">
                <a:solidFill>
                  <a:srgbClr val="FF0000"/>
                </a:solidFill>
              </a:rPr>
              <a:t>λύοντ</a:t>
            </a:r>
            <a:r>
              <a:rPr lang="el-GR" dirty="0"/>
              <a:t>ος</a:t>
            </a:r>
            <a:r>
              <a:rPr lang="fi-FI" dirty="0"/>
              <a:t> (irrottavan)</a:t>
            </a:r>
          </a:p>
          <a:p>
            <a:r>
              <a:rPr lang="fi-FI" dirty="0"/>
              <a:t>D </a:t>
            </a:r>
            <a:r>
              <a:rPr lang="el-GR" dirty="0"/>
              <a:t>λύοντι</a:t>
            </a:r>
            <a:r>
              <a:rPr lang="fi-FI" dirty="0"/>
              <a:t> (irrottavalle)</a:t>
            </a:r>
          </a:p>
          <a:p>
            <a:r>
              <a:rPr lang="fi-FI" dirty="0"/>
              <a:t>A </a:t>
            </a:r>
            <a:r>
              <a:rPr lang="el-GR" dirty="0" smtClean="0"/>
              <a:t>λῦον</a:t>
            </a:r>
            <a:r>
              <a:rPr lang="fi-FI" dirty="0" smtClean="0"/>
              <a:t> </a:t>
            </a:r>
            <a:r>
              <a:rPr lang="fi-FI" dirty="0"/>
              <a:t>(irrottavaa)</a:t>
            </a:r>
          </a:p>
          <a:p>
            <a:endParaRPr lang="fi-FI" dirty="0"/>
          </a:p>
          <a:p>
            <a:r>
              <a:rPr lang="fi-FI" dirty="0"/>
              <a:t>taivutusvartalo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λύοντ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b="1" dirty="0">
                <a:solidFill>
                  <a:srgbClr val="0070C0"/>
                </a:solidFill>
              </a:rPr>
              <a:t>ντ</a:t>
            </a:r>
            <a:r>
              <a:rPr lang="fi-FI" b="1" dirty="0">
                <a:solidFill>
                  <a:srgbClr val="0070C0"/>
                </a:solidFill>
              </a:rPr>
              <a:t> </a:t>
            </a:r>
            <a:r>
              <a:rPr lang="fi-FI" dirty="0" err="1"/>
              <a:t>akt</a:t>
            </a:r>
            <a:r>
              <a:rPr lang="fi-FI" dirty="0"/>
              <a:t>. </a:t>
            </a:r>
            <a:r>
              <a:rPr lang="fi-FI" dirty="0" err="1"/>
              <a:t>part</a:t>
            </a:r>
            <a:r>
              <a:rPr lang="fi-FI" dirty="0"/>
              <a:t>. prees. ja </a:t>
            </a:r>
            <a:r>
              <a:rPr lang="fi-FI" dirty="0" err="1"/>
              <a:t>aor</a:t>
            </a:r>
            <a:r>
              <a:rPr lang="fi-FI" dirty="0"/>
              <a:t>. tunnus (</a:t>
            </a:r>
            <a:r>
              <a:rPr lang="fi-FI" dirty="0" err="1"/>
              <a:t>mask./ntri</a:t>
            </a:r>
            <a:r>
              <a:rPr lang="fi-FI" dirty="0"/>
              <a:t>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N </a:t>
            </a:r>
            <a:r>
              <a:rPr lang="el-GR" dirty="0" smtClean="0"/>
              <a:t>λύοντ</a:t>
            </a:r>
            <a:r>
              <a:rPr lang="el-GR" dirty="0"/>
              <a:t>α</a:t>
            </a:r>
            <a:r>
              <a:rPr lang="fi-FI" dirty="0" smtClean="0"/>
              <a:t> </a:t>
            </a:r>
            <a:r>
              <a:rPr lang="fi-FI" dirty="0"/>
              <a:t>(irrottavat)</a:t>
            </a:r>
          </a:p>
          <a:p>
            <a:r>
              <a:rPr lang="fi-FI" dirty="0"/>
              <a:t>G </a:t>
            </a:r>
            <a:r>
              <a:rPr lang="el-GR" dirty="0"/>
              <a:t>λυόντων</a:t>
            </a:r>
            <a:r>
              <a:rPr lang="fi-FI" dirty="0"/>
              <a:t> (irrottavien)</a:t>
            </a:r>
          </a:p>
          <a:p>
            <a:r>
              <a:rPr lang="fi-FI" dirty="0"/>
              <a:t>D </a:t>
            </a:r>
            <a:r>
              <a:rPr lang="el-GR" dirty="0"/>
              <a:t>λύουσιν </a:t>
            </a:r>
            <a:r>
              <a:rPr lang="fi-FI" dirty="0"/>
              <a:t>(irrottaville)</a:t>
            </a:r>
          </a:p>
          <a:p>
            <a:r>
              <a:rPr lang="fi-FI" dirty="0"/>
              <a:t>A </a:t>
            </a:r>
            <a:r>
              <a:rPr lang="el-GR" dirty="0"/>
              <a:t>λύοντα</a:t>
            </a:r>
            <a:r>
              <a:rPr lang="fi-FI" dirty="0" smtClean="0"/>
              <a:t> </a:t>
            </a:r>
            <a:r>
              <a:rPr lang="fi-FI" dirty="0"/>
              <a:t>(irrottavia)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718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λύω</a:t>
            </a:r>
            <a:r>
              <a:rPr lang="fi-FI" dirty="0"/>
              <a:t> </a:t>
            </a:r>
            <a:r>
              <a:rPr lang="fi-FI" dirty="0" err="1"/>
              <a:t>akt</a:t>
            </a:r>
            <a:r>
              <a:rPr lang="fi-FI" dirty="0"/>
              <a:t>. </a:t>
            </a:r>
            <a:r>
              <a:rPr lang="fi-FI" dirty="0" err="1"/>
              <a:t>part</a:t>
            </a:r>
            <a:r>
              <a:rPr lang="fi-FI" dirty="0"/>
              <a:t>. prees. </a:t>
            </a:r>
            <a:r>
              <a:rPr lang="fi-FI" dirty="0" smtClean="0"/>
              <a:t>fem.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λύ</a:t>
            </a:r>
            <a:r>
              <a:rPr lang="el-GR" b="1" dirty="0">
                <a:solidFill>
                  <a:srgbClr val="00B050"/>
                </a:solidFill>
              </a:rPr>
              <a:t>ουσα</a:t>
            </a:r>
            <a:endParaRPr lang="fi-FI" b="1" dirty="0">
              <a:solidFill>
                <a:srgbClr val="00B050"/>
              </a:solidFill>
            </a:endParaRPr>
          </a:p>
          <a:p>
            <a:r>
              <a:rPr lang="el-GR" dirty="0"/>
              <a:t>λυούσης</a:t>
            </a:r>
            <a:endParaRPr lang="fi-FI" dirty="0"/>
          </a:p>
          <a:p>
            <a:r>
              <a:rPr lang="el-GR" dirty="0"/>
              <a:t>λυούσῃ</a:t>
            </a:r>
            <a:endParaRPr lang="fi-FI" dirty="0"/>
          </a:p>
          <a:p>
            <a:r>
              <a:rPr lang="el-GR" dirty="0" smtClean="0"/>
              <a:t>λύουσαν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taipuu kuten 1. </a:t>
            </a:r>
            <a:r>
              <a:rPr lang="fi-FI" dirty="0" err="1" smtClean="0"/>
              <a:t>dekl</a:t>
            </a:r>
            <a:r>
              <a:rPr lang="fi-FI" dirty="0" smtClean="0"/>
              <a:t>. </a:t>
            </a:r>
            <a:r>
              <a:rPr lang="el-GR" dirty="0" smtClean="0"/>
              <a:t>θάλασσα</a:t>
            </a:r>
            <a:r>
              <a:rPr lang="fi-FI" dirty="0" smtClean="0"/>
              <a:t>-tyyppiset sanat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λύουσαι</a:t>
            </a:r>
            <a:endParaRPr lang="fi-FI" dirty="0"/>
          </a:p>
          <a:p>
            <a:r>
              <a:rPr lang="el-GR" dirty="0" smtClean="0"/>
              <a:t>λυουσῶν</a:t>
            </a:r>
            <a:r>
              <a:rPr lang="fi-FI" dirty="0" smtClean="0"/>
              <a:t> (huom. korko)</a:t>
            </a:r>
            <a:endParaRPr lang="fi-FI" dirty="0"/>
          </a:p>
          <a:p>
            <a:r>
              <a:rPr lang="el-GR" dirty="0"/>
              <a:t>λυούσαις</a:t>
            </a:r>
            <a:endParaRPr lang="fi-FI" dirty="0"/>
          </a:p>
          <a:p>
            <a:r>
              <a:rPr lang="el-GR" dirty="0"/>
              <a:t>λυούσας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506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ἔρχομαι </a:t>
            </a:r>
            <a:r>
              <a:rPr lang="el-GR" dirty="0"/>
              <a:t>κηρύσσων</a:t>
            </a:r>
            <a:endParaRPr lang="fi-FI" dirty="0"/>
          </a:p>
          <a:p>
            <a:r>
              <a:rPr lang="el-GR" dirty="0"/>
              <a:t>ἔρχῃ κηρύσσων</a:t>
            </a:r>
            <a:endParaRPr lang="fi-FI" dirty="0"/>
          </a:p>
          <a:p>
            <a:r>
              <a:rPr lang="el-GR" dirty="0" smtClean="0"/>
              <a:t>ἔρχεται</a:t>
            </a:r>
            <a:r>
              <a:rPr lang="fi-FI" dirty="0" smtClean="0"/>
              <a:t> </a:t>
            </a:r>
            <a:r>
              <a:rPr lang="el-GR" dirty="0" smtClean="0"/>
              <a:t>κηρύσσων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/>
              <a:t>P</a:t>
            </a:r>
            <a:r>
              <a:rPr lang="fi-FI" dirty="0" smtClean="0"/>
              <a:t>artisiipilla on vain yks. ja mon. muodot. Konteksti ja muoto kertoo, mihin pääsanaan liittyy.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ἐρχόμεθα κηρύσσοντες </a:t>
            </a:r>
            <a:endParaRPr lang="fi-FI" dirty="0"/>
          </a:p>
          <a:p>
            <a:r>
              <a:rPr lang="el-GR" dirty="0"/>
              <a:t>ἔρχεσθε κηρύσσοντες</a:t>
            </a:r>
            <a:endParaRPr lang="fi-FI" dirty="0"/>
          </a:p>
          <a:p>
            <a:r>
              <a:rPr lang="el-GR" dirty="0"/>
              <a:t>ἔρχονται κηρύσσοντες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71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121" y="425775"/>
            <a:ext cx="44298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l-GR" sz="2400" dirty="0" smtClean="0">
                <a:solidFill>
                  <a:srgbClr val="660066"/>
                </a:solidFill>
              </a:rPr>
              <a:t>εἰμί</a:t>
            </a:r>
            <a:r>
              <a:rPr lang="fi-FI" sz="2400" dirty="0" smtClean="0">
                <a:solidFill>
                  <a:srgbClr val="660066"/>
                </a:solidFill>
              </a:rPr>
              <a:t>-verbin partisiipin preesens</a:t>
            </a:r>
            <a:endParaRPr lang="en-US" sz="2400" dirty="0">
              <a:solidFill>
                <a:srgbClr val="660066"/>
              </a:solidFill>
            </a:endParaRP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595"/>
              </p:ext>
            </p:extLst>
          </p:nvPr>
        </p:nvGraphicFramePr>
        <p:xfrm>
          <a:off x="507709" y="1164439"/>
          <a:ext cx="6999069" cy="473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806"/>
                <a:gridCol w="1889143"/>
                <a:gridCol w="1918877"/>
                <a:gridCol w="1822243"/>
              </a:tblGrid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mask.</a:t>
                      </a:r>
                    </a:p>
                    <a:p>
                      <a:r>
                        <a:rPr lang="en-US" dirty="0" smtClean="0"/>
                        <a:t>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fem.</a:t>
                      </a:r>
                    </a:p>
                    <a:p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neutri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(3)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nom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ὤν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οὖσα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ὄν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ος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οὔσης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ος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ι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οὔσῃ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ι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</a:t>
                      </a:r>
                      <a:r>
                        <a:rPr lang="en-US" dirty="0" err="1" smtClean="0"/>
                        <a:t>akk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οὖσαν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ες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οὖσαι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ὄντα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ων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οὐσῶν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ων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οὖσι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ν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οὔσαις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οὖσι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ν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akk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ὄντ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ας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οὔσας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ὄντα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948264" y="3284984"/>
            <a:ext cx="1872208" cy="27363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mon. dat. </a:t>
            </a:r>
            <a:r>
              <a:rPr lang="el-GR" dirty="0">
                <a:solidFill>
                  <a:schemeClr val="tx1"/>
                </a:solidFill>
              </a:rPr>
              <a:t>ντ</a:t>
            </a:r>
            <a:r>
              <a:rPr lang="fi-FI" dirty="0">
                <a:solidFill>
                  <a:schemeClr val="tx1"/>
                </a:solidFill>
              </a:rPr>
              <a:t> katoaa sigman </a:t>
            </a:r>
            <a:r>
              <a:rPr lang="fi-FI" dirty="0" smtClean="0">
                <a:solidFill>
                  <a:schemeClr val="tx1"/>
                </a:solidFill>
              </a:rPr>
              <a:t>tieltä </a:t>
            </a:r>
            <a:r>
              <a:rPr lang="el-GR" dirty="0" smtClean="0">
                <a:solidFill>
                  <a:schemeClr val="tx1"/>
                </a:solidFill>
              </a:rPr>
              <a:t>οντσιν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l-GR" dirty="0" smtClean="0">
                <a:solidFill>
                  <a:schemeClr val="tx1"/>
                </a:solidFill>
              </a:rPr>
              <a:t>ουσιν</a:t>
            </a:r>
            <a:r>
              <a:rPr lang="fi-FI" dirty="0" smtClean="0">
                <a:solidFill>
                  <a:schemeClr val="tx1"/>
                </a:solidFill>
              </a:rPr>
              <a:t> (</a:t>
            </a:r>
            <a:r>
              <a:rPr lang="fi-FI" dirty="0" err="1" smtClean="0">
                <a:solidFill>
                  <a:schemeClr val="tx1"/>
                </a:solidFill>
              </a:rPr>
              <a:t>sijaispid</a:t>
            </a:r>
            <a:r>
              <a:rPr lang="fi-FI" dirty="0" smtClean="0">
                <a:solidFill>
                  <a:schemeClr val="tx1"/>
                </a:solidFill>
              </a:rPr>
              <a:t>.)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226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121" y="398164"/>
            <a:ext cx="61371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660066"/>
                </a:solidFill>
              </a:rPr>
              <a:t>ω</a:t>
            </a:r>
            <a:r>
              <a:rPr lang="fi-FI" sz="2400" b="1" dirty="0">
                <a:solidFill>
                  <a:srgbClr val="660066"/>
                </a:solidFill>
              </a:rPr>
              <a:t>-</a:t>
            </a:r>
            <a:r>
              <a:rPr lang="fi-FI" sz="2400" b="1" dirty="0" smtClean="0">
                <a:solidFill>
                  <a:srgbClr val="660066"/>
                </a:solidFill>
              </a:rPr>
              <a:t>verbit: aktiivin </a:t>
            </a:r>
            <a:r>
              <a:rPr lang="fi-FI" sz="2400" b="1" dirty="0">
                <a:solidFill>
                  <a:srgbClr val="660066"/>
                </a:solidFill>
              </a:rPr>
              <a:t>partisiipin </a:t>
            </a:r>
            <a:r>
              <a:rPr lang="fi-FI" sz="2400" b="1" dirty="0" smtClean="0">
                <a:solidFill>
                  <a:srgbClr val="660066"/>
                </a:solidFill>
              </a:rPr>
              <a:t>2. aoristi</a:t>
            </a:r>
            <a:endParaRPr lang="en-US" sz="2400" b="1" dirty="0">
              <a:solidFill>
                <a:srgbClr val="660066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140367"/>
              </p:ext>
            </p:extLst>
          </p:nvPr>
        </p:nvGraphicFramePr>
        <p:xfrm>
          <a:off x="911121" y="1026382"/>
          <a:ext cx="7270563" cy="455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46"/>
                <a:gridCol w="1940322"/>
                <a:gridCol w="1983124"/>
                <a:gridCol w="2149571"/>
              </a:tblGrid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neutri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nom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ώ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ν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οῦσα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ος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ούσης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ος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ι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ούσῃ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ι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</a:t>
                      </a:r>
                      <a:r>
                        <a:rPr lang="en-US" dirty="0" err="1" smtClean="0"/>
                        <a:t>akk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α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οῦσαν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ες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οῦσαι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α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ων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ουσῶν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ων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οῦσι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ν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) !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ούσαις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οῦσι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ν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) !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akk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ας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ούσας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λαβ</a:t>
                      </a:r>
                      <a:r>
                        <a:rPr lang="fi-FI" dirty="0" smtClean="0"/>
                        <a:t>-</a:t>
                      </a:r>
                      <a:r>
                        <a:rPr lang="el-GR" dirty="0" smtClean="0">
                          <a:solidFill>
                            <a:srgbClr val="660066"/>
                          </a:solidFill>
                        </a:rPr>
                        <a:t>όντ</a:t>
                      </a:r>
                      <a:r>
                        <a:rPr lang="fi-FI" dirty="0" smtClean="0">
                          <a:solidFill>
                            <a:srgbClr val="660066"/>
                          </a:solidFill>
                        </a:rPr>
                        <a:t>-</a:t>
                      </a:r>
                      <a:r>
                        <a:rPr lang="el-GR" dirty="0" smtClean="0">
                          <a:solidFill>
                            <a:srgbClr val="000090"/>
                          </a:solidFill>
                        </a:rPr>
                        <a:t>α</a:t>
                      </a:r>
                      <a:endParaRPr lang="en-US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846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Med</a:t>
            </a:r>
            <a:r>
              <a:rPr lang="fi-FI" dirty="0" smtClean="0"/>
              <a:t>. pass. </a:t>
            </a:r>
            <a:r>
              <a:rPr lang="fi-FI" dirty="0" err="1" smtClean="0"/>
              <a:t>part</a:t>
            </a:r>
            <a:r>
              <a:rPr lang="fi-FI" dirty="0" smtClean="0"/>
              <a:t>. prees.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tunnus -</a:t>
            </a:r>
            <a:r>
              <a:rPr lang="el-GR" dirty="0" smtClean="0"/>
              <a:t>μενος</a:t>
            </a:r>
            <a:r>
              <a:rPr lang="en-US" dirty="0" smtClean="0"/>
              <a:t>, -</a:t>
            </a:r>
            <a:r>
              <a:rPr lang="el-GR" dirty="0" smtClean="0"/>
              <a:t>μενη</a:t>
            </a:r>
            <a:r>
              <a:rPr lang="fi-FI" dirty="0" smtClean="0"/>
              <a:t>, -</a:t>
            </a:r>
            <a:r>
              <a:rPr lang="el-GR" dirty="0" smtClean="0"/>
              <a:t>μενον</a:t>
            </a:r>
            <a:r>
              <a:rPr lang="en-US" dirty="0" smtClean="0"/>
              <a:t>  + </a:t>
            </a:r>
            <a:r>
              <a:rPr lang="el-GR" dirty="0" smtClean="0"/>
              <a:t>ω</a:t>
            </a:r>
            <a:r>
              <a:rPr lang="fi-FI" dirty="0" smtClean="0"/>
              <a:t>-verbeillä teemavokaali </a:t>
            </a:r>
            <a:r>
              <a:rPr lang="el-GR" dirty="0" smtClean="0"/>
              <a:t>ο</a:t>
            </a:r>
            <a:endParaRPr lang="fi-FI" dirty="0" smtClean="0"/>
          </a:p>
          <a:p>
            <a:r>
              <a:rPr lang="fi-FI" dirty="0" smtClean="0"/>
              <a:t>taivutus kuten adjektiiveilla: mask. /</a:t>
            </a:r>
            <a:r>
              <a:rPr lang="fi-FI" dirty="0" err="1" smtClean="0"/>
              <a:t>ntri</a:t>
            </a:r>
            <a:r>
              <a:rPr lang="fi-FI" dirty="0" smtClean="0"/>
              <a:t> 2 </a:t>
            </a:r>
            <a:r>
              <a:rPr lang="fi-FI" dirty="0" err="1" smtClean="0"/>
              <a:t>dekl</a:t>
            </a:r>
            <a:r>
              <a:rPr lang="fi-FI" dirty="0" smtClean="0"/>
              <a:t>. ja fem. 1 </a:t>
            </a:r>
            <a:r>
              <a:rPr lang="fi-FI" dirty="0" err="1" smtClean="0"/>
              <a:t>dekl</a:t>
            </a:r>
            <a:r>
              <a:rPr lang="fi-FI" dirty="0" smtClean="0"/>
              <a:t>. mukaan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03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121" y="287718"/>
            <a:ext cx="51502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err="1" smtClean="0">
                <a:solidFill>
                  <a:srgbClr val="660066"/>
                </a:solidFill>
              </a:rPr>
              <a:t>Med.-pass</a:t>
            </a:r>
            <a:r>
              <a:rPr lang="fi-FI" sz="2400" b="1" dirty="0" smtClean="0">
                <a:solidFill>
                  <a:srgbClr val="660066"/>
                </a:solidFill>
              </a:rPr>
              <a:t>. partisiipin preesens</a:t>
            </a:r>
            <a:endParaRPr lang="en-US" sz="2400" b="1" dirty="0">
              <a:solidFill>
                <a:srgbClr val="660066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79336"/>
              </p:ext>
            </p:extLst>
          </p:nvPr>
        </p:nvGraphicFramePr>
        <p:xfrm>
          <a:off x="911121" y="1026382"/>
          <a:ext cx="6999069" cy="473649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68806"/>
                <a:gridCol w="1889143"/>
                <a:gridCol w="1918877"/>
                <a:gridCol w="1822243"/>
              </a:tblGrid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neutri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nom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όμενος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ομένη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λυόμεν</a:t>
                      </a:r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ον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ομένου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ομένης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λυομένου</a:t>
                      </a:r>
                      <a:endParaRPr lang="en-US" dirty="0" smtClean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ομένῳ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ομένῃ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λυομένῳ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y. </a:t>
                      </a:r>
                      <a:r>
                        <a:rPr lang="en-US" dirty="0" err="1" smtClean="0"/>
                        <a:t>akk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όμενον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ομένην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λυόμεν</a:t>
                      </a:r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ον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όμενοι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όμεναι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λυόμεν</a:t>
                      </a:r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α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ομένων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ομένων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λυομένων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ομἐνοις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ομέναις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λυομἐνοις</a:t>
                      </a:r>
                      <a:endParaRPr lang="en-US" dirty="0"/>
                    </a:p>
                  </a:txBody>
                  <a:tcPr/>
                </a:tc>
              </a:tr>
              <a:tr h="455157"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akk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λυ</a:t>
                      </a:r>
                      <a:r>
                        <a:rPr lang="el-GR" b="1" dirty="0" smtClean="0"/>
                        <a:t>ομένους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λυ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ομένας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λυόμεν</a:t>
                      </a:r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α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146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Partisiipin käyttö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Suhteessa pääsanaansa joko </a:t>
            </a:r>
            <a:r>
              <a:rPr lang="fi-FI" dirty="0" err="1" smtClean="0"/>
              <a:t>attributiivisessa</a:t>
            </a:r>
            <a:r>
              <a:rPr lang="fi-FI" dirty="0" smtClean="0"/>
              <a:t> tai predikatiivisessa asemassa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6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Suhteessa pääsanaansa joko </a:t>
            </a:r>
            <a:r>
              <a:rPr lang="fi-FI" dirty="0" err="1"/>
              <a:t>attributiivisessa</a:t>
            </a:r>
            <a:r>
              <a:rPr lang="fi-FI" dirty="0"/>
              <a:t> tai predikatiivisessa </a:t>
            </a:r>
            <a:r>
              <a:rPr lang="fi-FI" dirty="0" smtClean="0"/>
              <a:t>asemassa</a:t>
            </a:r>
          </a:p>
          <a:p>
            <a:r>
              <a:rPr lang="fi-FI" dirty="0" smtClean="0"/>
              <a:t>Kertaus:</a:t>
            </a:r>
            <a:endParaRPr lang="fi-FI" dirty="0"/>
          </a:p>
          <a:p>
            <a:r>
              <a:rPr lang="fi-FI" dirty="0" err="1" smtClean="0"/>
              <a:t>Attributiivinen</a:t>
            </a:r>
            <a:r>
              <a:rPr lang="fi-FI" dirty="0" smtClean="0"/>
              <a:t> (adj. kanssa): ”täydellinen valtakunta”</a:t>
            </a:r>
          </a:p>
          <a:p>
            <a:pPr lvl="1"/>
            <a:r>
              <a:rPr lang="el-GR" dirty="0" smtClean="0"/>
              <a:t>ἡ </a:t>
            </a:r>
            <a:r>
              <a:rPr lang="el-GR" dirty="0"/>
              <a:t>τελεία </a:t>
            </a:r>
            <a:r>
              <a:rPr lang="el-GR" dirty="0" smtClean="0"/>
              <a:t>βασιλεία</a:t>
            </a:r>
            <a:endParaRPr lang="fi-FI" dirty="0" smtClean="0"/>
          </a:p>
          <a:p>
            <a:pPr lvl="1"/>
            <a:r>
              <a:rPr lang="fi-FI" dirty="0" smtClean="0"/>
              <a:t>(</a:t>
            </a:r>
            <a:r>
              <a:rPr lang="el-GR" dirty="0"/>
              <a:t>ἡ</a:t>
            </a:r>
            <a:r>
              <a:rPr lang="fi-FI" dirty="0"/>
              <a:t>)</a:t>
            </a:r>
            <a:r>
              <a:rPr lang="el-GR" dirty="0"/>
              <a:t> βασιλεία ἡ </a:t>
            </a:r>
            <a:r>
              <a:rPr lang="el-GR" dirty="0" smtClean="0"/>
              <a:t>τελεία</a:t>
            </a:r>
            <a:endParaRPr lang="fi-FI" dirty="0" smtClean="0"/>
          </a:p>
          <a:p>
            <a:r>
              <a:rPr lang="fi-FI" dirty="0" smtClean="0"/>
              <a:t>Predikatiivinen (adj. kanssa): ”Valtakunta </a:t>
            </a:r>
            <a:r>
              <a:rPr lang="fi-FI" dirty="0"/>
              <a:t>on täydellinen</a:t>
            </a:r>
            <a:r>
              <a:rPr lang="fi-FI" dirty="0" smtClean="0"/>
              <a:t>”</a:t>
            </a:r>
            <a:endParaRPr lang="fi-FI" dirty="0"/>
          </a:p>
          <a:p>
            <a:pPr lvl="1"/>
            <a:r>
              <a:rPr lang="el-GR" dirty="0"/>
              <a:t>τελεία</a:t>
            </a:r>
            <a:r>
              <a:rPr lang="fi-FI" dirty="0"/>
              <a:t> </a:t>
            </a:r>
            <a:r>
              <a:rPr lang="el-GR" dirty="0" smtClean="0"/>
              <a:t>ἡ </a:t>
            </a:r>
            <a:r>
              <a:rPr lang="el-GR" dirty="0"/>
              <a:t>βασιλεία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el-GR" dirty="0" smtClean="0"/>
              <a:t>ἡ </a:t>
            </a:r>
            <a:r>
              <a:rPr lang="el-GR" dirty="0"/>
              <a:t>βασιλεία </a:t>
            </a:r>
            <a:r>
              <a:rPr lang="el-GR" dirty="0" smtClean="0"/>
              <a:t>τελεία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6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πᾶσα</a:t>
            </a:r>
            <a:r>
              <a:rPr lang="fi-FI" dirty="0" smtClean="0"/>
              <a:t> koko, kaikki FEM.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πᾶσα</a:t>
            </a:r>
            <a:endParaRPr lang="fi-FI" dirty="0"/>
          </a:p>
          <a:p>
            <a:r>
              <a:rPr lang="el-GR" dirty="0"/>
              <a:t>πάσης</a:t>
            </a:r>
            <a:endParaRPr lang="fi-FI" dirty="0"/>
          </a:p>
          <a:p>
            <a:r>
              <a:rPr lang="el-GR" dirty="0"/>
              <a:t>πάσῃ</a:t>
            </a:r>
            <a:endParaRPr lang="fi-FI" dirty="0"/>
          </a:p>
          <a:p>
            <a:r>
              <a:rPr lang="el-GR" dirty="0"/>
              <a:t>πᾶσαν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/>
              <a:t>πᾶσαι</a:t>
            </a:r>
            <a:endParaRPr lang="fi-FI" dirty="0"/>
          </a:p>
          <a:p>
            <a:r>
              <a:rPr lang="el-GR" dirty="0"/>
              <a:t>πάσων</a:t>
            </a:r>
            <a:endParaRPr lang="fi-FI" dirty="0"/>
          </a:p>
          <a:p>
            <a:r>
              <a:rPr lang="el-GR" dirty="0"/>
              <a:t>πάσαις</a:t>
            </a:r>
            <a:endParaRPr lang="fi-FI" dirty="0"/>
          </a:p>
          <a:p>
            <a:r>
              <a:rPr lang="el-GR" dirty="0"/>
              <a:t>πάσας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66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1. Adjektiivina käytetty partisiippi (</a:t>
            </a:r>
            <a:r>
              <a:rPr lang="fi-FI" dirty="0" err="1" smtClean="0"/>
              <a:t>attributiivinen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Taipuu pääsanansa suvussa, luvussa ja sijassa  kuten adjektiivi</a:t>
            </a:r>
          </a:p>
          <a:p>
            <a:pPr lvl="1"/>
            <a:r>
              <a:rPr lang="el-GR" dirty="0"/>
              <a:t>ἡ </a:t>
            </a:r>
            <a:r>
              <a:rPr lang="el-GR" u="sng" dirty="0"/>
              <a:t>ἐρχομένη</a:t>
            </a:r>
            <a:r>
              <a:rPr lang="el-GR" dirty="0"/>
              <a:t> </a:t>
            </a:r>
            <a:r>
              <a:rPr lang="el-GR" dirty="0" smtClean="0"/>
              <a:t>βασιλεία</a:t>
            </a:r>
            <a:r>
              <a:rPr lang="fi-FI" dirty="0" smtClean="0"/>
              <a:t>//</a:t>
            </a:r>
            <a:r>
              <a:rPr lang="el-GR" dirty="0" smtClean="0"/>
              <a:t>ἡ </a:t>
            </a:r>
            <a:r>
              <a:rPr lang="el-GR" dirty="0"/>
              <a:t>βασιλεία ἡ </a:t>
            </a:r>
            <a:r>
              <a:rPr lang="el-GR" u="sng" dirty="0" smtClean="0"/>
              <a:t>ἐρχομένη</a:t>
            </a:r>
            <a:r>
              <a:rPr lang="fi-FI" dirty="0" smtClean="0"/>
              <a:t>, tuleva valtakunta</a:t>
            </a:r>
          </a:p>
          <a:p>
            <a:pPr lvl="1"/>
            <a:r>
              <a:rPr lang="el-GR" dirty="0"/>
              <a:t>ἡ ἐλθοῦσα </a:t>
            </a:r>
            <a:r>
              <a:rPr lang="el-GR" dirty="0" smtClean="0"/>
              <a:t>βασιλεία</a:t>
            </a:r>
            <a:r>
              <a:rPr lang="fi-FI" dirty="0" smtClean="0"/>
              <a:t>//</a:t>
            </a:r>
            <a:r>
              <a:rPr lang="el-GR" dirty="0"/>
              <a:t> ἡ </a:t>
            </a:r>
            <a:r>
              <a:rPr lang="el-GR" dirty="0" smtClean="0"/>
              <a:t>βασιλεία </a:t>
            </a:r>
            <a:r>
              <a:rPr lang="el-GR" dirty="0"/>
              <a:t>ἡ ἐλθοῦσα </a:t>
            </a:r>
            <a:r>
              <a:rPr lang="fi-FI" dirty="0" smtClean="0"/>
              <a:t>, tullut valtakunta</a:t>
            </a:r>
          </a:p>
          <a:p>
            <a:pPr lvl="1"/>
            <a:r>
              <a:rPr lang="el-GR" dirty="0"/>
              <a:t>τὸ ὕδωρ τὸ </a:t>
            </a:r>
            <a:r>
              <a:rPr lang="el-GR" u="sng" dirty="0" smtClean="0"/>
              <a:t>ζῶν</a:t>
            </a:r>
            <a:r>
              <a:rPr lang="fi-FI" dirty="0" smtClean="0"/>
              <a:t>, elävä vesi</a:t>
            </a:r>
          </a:p>
          <a:p>
            <a:r>
              <a:rPr lang="fi-FI" dirty="0" smtClean="0"/>
              <a:t>Partisiippi voidaan </a:t>
            </a:r>
            <a:r>
              <a:rPr lang="fi-FI" dirty="0" err="1" smtClean="0"/>
              <a:t>substantivoida</a:t>
            </a:r>
            <a:r>
              <a:rPr lang="fi-FI" dirty="0" smtClean="0"/>
              <a:t> lisäämällä sen eteen artikkeli</a:t>
            </a:r>
          </a:p>
          <a:p>
            <a:pPr lvl="1"/>
            <a:r>
              <a:rPr lang="el-GR" dirty="0"/>
              <a:t>ὁ </a:t>
            </a:r>
            <a:r>
              <a:rPr lang="el-GR" u="sng" dirty="0"/>
              <a:t>ποιῶν </a:t>
            </a:r>
            <a:r>
              <a:rPr lang="el-GR" dirty="0"/>
              <a:t>τὸ θέλημα τοῦ </a:t>
            </a:r>
            <a:r>
              <a:rPr lang="el-GR" dirty="0" smtClean="0"/>
              <a:t>πατρός</a:t>
            </a:r>
            <a:r>
              <a:rPr lang="fi-FI" dirty="0" smtClean="0"/>
              <a:t>, se, joka tekee isän tahdon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>
              <a:latin typeface="Palatino Linotype" pitchFamily="18" charset="0"/>
            </a:endParaRP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7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2. Partisiippi lauseenvastikkeen tai sivulauseen tehtävässä </a:t>
            </a:r>
            <a:r>
              <a:rPr lang="fi-FI" sz="3100" dirty="0" smtClean="0"/>
              <a:t>(predikatiivinen)</a:t>
            </a:r>
            <a:endParaRPr lang="fi-FI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Verbin ominaisuudet painottuvat</a:t>
            </a:r>
          </a:p>
          <a:p>
            <a:endParaRPr lang="fi-FI" dirty="0" smtClean="0"/>
          </a:p>
          <a:p>
            <a:r>
              <a:rPr lang="fi-FI" dirty="0" smtClean="0"/>
              <a:t>Kaksi tyyppiä</a:t>
            </a:r>
          </a:p>
          <a:p>
            <a:r>
              <a:rPr lang="fi-FI" dirty="0" smtClean="0"/>
              <a:t>1. </a:t>
            </a:r>
            <a:r>
              <a:rPr lang="fi-FI" dirty="0" smtClean="0">
                <a:solidFill>
                  <a:srgbClr val="FF0000"/>
                </a:solidFill>
              </a:rPr>
              <a:t>PARTICIPIUM CONIUNCTUM</a:t>
            </a:r>
          </a:p>
          <a:p>
            <a:r>
              <a:rPr lang="fi-FI" dirty="0" smtClean="0"/>
              <a:t>2. </a:t>
            </a:r>
            <a:r>
              <a:rPr lang="fi-FI" dirty="0" smtClean="0">
                <a:solidFill>
                  <a:srgbClr val="FF0000"/>
                </a:solidFill>
              </a:rPr>
              <a:t>GENETIVUS ABSOLUTUS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7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PARTICIPIUM CONIUNCTUM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</a:t>
            </a:r>
            <a:r>
              <a:rPr lang="fi-FI" dirty="0" smtClean="0"/>
              <a:t>artisiipilla sama subjekti kuin lauseen varsinainen subjekti </a:t>
            </a:r>
          </a:p>
          <a:p>
            <a:pPr lvl="1"/>
            <a:r>
              <a:rPr lang="fi-FI" dirty="0" smtClean="0"/>
              <a:t>”</a:t>
            </a:r>
            <a:r>
              <a:rPr lang="fi-FI" dirty="0" smtClean="0">
                <a:solidFill>
                  <a:srgbClr val="FF0000"/>
                </a:solidFill>
              </a:rPr>
              <a:t>Nähdessään</a:t>
            </a:r>
            <a:r>
              <a:rPr lang="fi-FI" dirty="0" smtClean="0"/>
              <a:t> tähden</a:t>
            </a:r>
            <a:r>
              <a:rPr lang="fi-FI" dirty="0" smtClean="0">
                <a:solidFill>
                  <a:schemeClr val="tx2"/>
                </a:solidFill>
              </a:rPr>
              <a:t> tietäjät </a:t>
            </a:r>
            <a:r>
              <a:rPr lang="fi-FI" dirty="0" smtClean="0"/>
              <a:t>riemastuivat”</a:t>
            </a:r>
          </a:p>
          <a:p>
            <a:pPr lvl="1"/>
            <a:r>
              <a:rPr lang="fi-FI" dirty="0" smtClean="0"/>
              <a:t>”</a:t>
            </a:r>
            <a:r>
              <a:rPr lang="fi-FI" dirty="0" smtClean="0">
                <a:solidFill>
                  <a:srgbClr val="FF0000"/>
                </a:solidFill>
              </a:rPr>
              <a:t>Syötyäni </a:t>
            </a:r>
            <a:r>
              <a:rPr lang="fi-FI" dirty="0" smtClean="0"/>
              <a:t>menen nukkumaan” (</a:t>
            </a:r>
            <a:r>
              <a:rPr lang="fi-FI" dirty="0" smtClean="0">
                <a:solidFill>
                  <a:schemeClr val="tx2"/>
                </a:solidFill>
              </a:rPr>
              <a:t>minä</a:t>
            </a:r>
            <a:r>
              <a:rPr lang="fi-FI" dirty="0" smtClean="0"/>
              <a:t>)</a:t>
            </a:r>
          </a:p>
          <a:p>
            <a:r>
              <a:rPr lang="fi-FI" dirty="0" smtClean="0"/>
              <a:t>Ei artikkelia (predikatiivinen)</a:t>
            </a:r>
          </a:p>
          <a:p>
            <a:r>
              <a:rPr lang="fi-FI" dirty="0"/>
              <a:t>S</a:t>
            </a:r>
            <a:r>
              <a:rPr lang="fi-FI" dirty="0" smtClean="0"/>
              <a:t>amassa suvussa, luvussa ja sijassa kuin pääsanansa.</a:t>
            </a:r>
          </a:p>
          <a:p>
            <a:r>
              <a:rPr lang="fi-FI" dirty="0" smtClean="0"/>
              <a:t>Käännetään erilaisilla sivulauseilla (kun, koska, jos, vaikka, jotta…) tai lauseenvastikkeilla</a:t>
            </a:r>
          </a:p>
          <a:p>
            <a:r>
              <a:rPr lang="fi-FI" dirty="0" smtClean="0"/>
              <a:t>Partisiipin ulkoisesta muodosta ei voi päätellä millaista sivulausetta/lauseenvastiketta partisiippi kulloinkin edustaa! 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2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PARTICIPIUM CONIUNCTUM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l-GR" dirty="0"/>
              <a:t>οἱ </a:t>
            </a:r>
            <a:r>
              <a:rPr lang="el-GR" dirty="0" smtClean="0"/>
              <a:t>ἄνθρωποι </a:t>
            </a:r>
            <a:r>
              <a:rPr lang="el-GR" dirty="0"/>
              <a:t>μῶροι ὄντες....</a:t>
            </a:r>
            <a:endParaRPr lang="en-US" dirty="0"/>
          </a:p>
          <a:p>
            <a:pPr lvl="1"/>
            <a:endParaRPr lang="fi-FI" dirty="0" smtClean="0"/>
          </a:p>
          <a:p>
            <a:r>
              <a:rPr lang="fi-FI" sz="2000" dirty="0" smtClean="0"/>
              <a:t>Ihmiset </a:t>
            </a:r>
            <a:r>
              <a:rPr lang="fi-FI" sz="2000" dirty="0"/>
              <a:t>tyhmiä </a:t>
            </a:r>
            <a:r>
              <a:rPr lang="fi-FI" sz="2000" dirty="0" smtClean="0"/>
              <a:t>ollen … (modaalinen eli tapaa ilmaiseva)</a:t>
            </a:r>
          </a:p>
          <a:p>
            <a:r>
              <a:rPr lang="fi-FI" sz="2000" dirty="0"/>
              <a:t>Ihmiset</a:t>
            </a:r>
            <a:r>
              <a:rPr lang="fi-FI" sz="2000" dirty="0" smtClean="0"/>
              <a:t> olemalla tyhmiä… (instrumentaalinen eli välinettä ilmaiseva)</a:t>
            </a:r>
          </a:p>
          <a:p>
            <a:r>
              <a:rPr lang="fi-FI" sz="2000" dirty="0" smtClean="0"/>
              <a:t>Ihmisten </a:t>
            </a:r>
            <a:r>
              <a:rPr lang="fi-FI" sz="2000" dirty="0"/>
              <a:t>ollessa tyhmiä, </a:t>
            </a:r>
            <a:r>
              <a:rPr lang="fi-FI" sz="2000" dirty="0" smtClean="0"/>
              <a:t>… (temporaalinen)</a:t>
            </a:r>
          </a:p>
          <a:p>
            <a:r>
              <a:rPr lang="fi-FI" sz="2000" dirty="0"/>
              <a:t>Kun </a:t>
            </a:r>
            <a:r>
              <a:rPr lang="fi-FI" sz="2000" dirty="0" smtClean="0"/>
              <a:t>ihmiset ovat tyhmiä… </a:t>
            </a:r>
            <a:r>
              <a:rPr lang="fi-FI" sz="2000" dirty="0"/>
              <a:t>(temporaalinen</a:t>
            </a:r>
            <a:r>
              <a:rPr lang="fi-FI" sz="2000" dirty="0" smtClean="0"/>
              <a:t>)</a:t>
            </a:r>
          </a:p>
          <a:p>
            <a:r>
              <a:rPr lang="fi-FI" sz="2000" dirty="0" smtClean="0"/>
              <a:t>Jos ihmiset </a:t>
            </a:r>
            <a:r>
              <a:rPr lang="fi-FI" sz="2000" dirty="0"/>
              <a:t>ovat tyhmiä, </a:t>
            </a:r>
            <a:r>
              <a:rPr lang="fi-FI" sz="2000" dirty="0" smtClean="0"/>
              <a:t>… (konditionaalinen)</a:t>
            </a:r>
          </a:p>
          <a:p>
            <a:r>
              <a:rPr lang="fi-FI" sz="2000" dirty="0"/>
              <a:t>Vaikka </a:t>
            </a:r>
            <a:r>
              <a:rPr lang="fi-FI" sz="2000" dirty="0" smtClean="0"/>
              <a:t>ihmiset </a:t>
            </a:r>
            <a:r>
              <a:rPr lang="fi-FI" sz="2000" dirty="0"/>
              <a:t>ovat tyhmiä, </a:t>
            </a:r>
            <a:r>
              <a:rPr lang="fi-FI" sz="2000" dirty="0" smtClean="0"/>
              <a:t>… (</a:t>
            </a:r>
            <a:r>
              <a:rPr lang="fi-FI" sz="2000" dirty="0" err="1" smtClean="0"/>
              <a:t>konsessiivinen</a:t>
            </a:r>
            <a:r>
              <a:rPr lang="fi-FI" sz="2000" dirty="0" smtClean="0"/>
              <a:t>)</a:t>
            </a:r>
          </a:p>
          <a:p>
            <a:r>
              <a:rPr lang="fi-FI" sz="2000" dirty="0" smtClean="0"/>
              <a:t>Koska ihmiset </a:t>
            </a:r>
            <a:r>
              <a:rPr lang="fi-FI" sz="2000" dirty="0"/>
              <a:t>ovat tyhmiä, </a:t>
            </a:r>
            <a:r>
              <a:rPr lang="fi-FI" sz="2000" dirty="0" smtClean="0"/>
              <a:t>… (kausaalinen)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11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εἰ ὑμεῖς πονηροὶ ὄντες </a:t>
            </a:r>
            <a:r>
              <a:rPr lang="el-GR" dirty="0" smtClean="0"/>
              <a:t>οἴδατε</a:t>
            </a:r>
            <a:r>
              <a:rPr lang="fi-FI" dirty="0" smtClean="0"/>
              <a:t> (osata, tietää)</a:t>
            </a:r>
            <a:r>
              <a:rPr lang="el-GR" dirty="0" smtClean="0"/>
              <a:t> </a:t>
            </a:r>
            <a:r>
              <a:rPr lang="el-GR" dirty="0"/>
              <a:t>δῶρα ἀγαθὰ διδόναι τοῖς τέκνοις </a:t>
            </a:r>
            <a:r>
              <a:rPr lang="el-GR" dirty="0" smtClean="0"/>
              <a:t>ὑμῶν</a:t>
            </a:r>
            <a:r>
              <a:rPr lang="fi-FI" dirty="0" smtClean="0"/>
              <a:t> (</a:t>
            </a:r>
            <a:r>
              <a:rPr lang="fi-FI" dirty="0" err="1" smtClean="0"/>
              <a:t>Matt</a:t>
            </a:r>
            <a:r>
              <a:rPr lang="fi-FI" dirty="0" smtClean="0"/>
              <a:t>. 7:11)</a:t>
            </a:r>
          </a:p>
          <a:p>
            <a:endParaRPr lang="fi-FI" dirty="0"/>
          </a:p>
          <a:p>
            <a:r>
              <a:rPr lang="fi-FI" dirty="0" smtClean="0"/>
              <a:t>Jos te ”pahoja olevina” osaatte antaa hyviä lahjoja lapsillenne….</a:t>
            </a:r>
          </a:p>
          <a:p>
            <a:pPr lvl="1"/>
            <a:r>
              <a:rPr lang="fi-FI" dirty="0" smtClean="0"/>
              <a:t>vaikka olette pahoja</a:t>
            </a:r>
          </a:p>
          <a:p>
            <a:pPr lvl="1"/>
            <a:r>
              <a:rPr lang="fi-FI" dirty="0" smtClean="0"/>
              <a:t>kun olette pahoja</a:t>
            </a:r>
          </a:p>
          <a:p>
            <a:pPr lvl="1"/>
            <a:r>
              <a:rPr lang="fi-FI" dirty="0" smtClean="0"/>
              <a:t>ollessanne pahoja</a:t>
            </a:r>
          </a:p>
          <a:p>
            <a:pPr lvl="1"/>
            <a:r>
              <a:rPr lang="fi-FI" dirty="0" smtClean="0"/>
              <a:t>koska olette pahoja… </a:t>
            </a:r>
            <a:r>
              <a:rPr lang="fi-FI" dirty="0" err="1" smtClean="0"/>
              <a:t>jne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54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Aikamuodon merkitys </a:t>
            </a:r>
            <a:r>
              <a:rPr lang="fi-FI" i="1" dirty="0" smtClean="0"/>
              <a:t>temporaalisessa</a:t>
            </a:r>
            <a:r>
              <a:rPr lang="fi-FI" dirty="0" smtClean="0"/>
              <a:t> partisiipissa</a:t>
            </a:r>
            <a:endParaRPr lang="fi-FI" dirty="0"/>
          </a:p>
          <a:p>
            <a:pPr lvl="1"/>
            <a:r>
              <a:rPr lang="el-GR" u="sng" dirty="0">
                <a:latin typeface="Palatino Linotype" pitchFamily="18" charset="0"/>
              </a:rPr>
              <a:t>παράγων</a:t>
            </a:r>
            <a:r>
              <a:rPr lang="el-GR" dirty="0">
                <a:latin typeface="Palatino Linotype" pitchFamily="18" charset="0"/>
              </a:rPr>
              <a:t> ὁ Ἰησοῦς εἶδεν τὸν </a:t>
            </a:r>
            <a:r>
              <a:rPr lang="el-GR" dirty="0" smtClean="0">
                <a:latin typeface="Palatino Linotype" pitchFamily="18" charset="0"/>
              </a:rPr>
              <a:t>Λευίν</a:t>
            </a:r>
            <a:endParaRPr lang="fi-FI" dirty="0" smtClean="0">
              <a:latin typeface="Palatino Linotype" pitchFamily="18" charset="0"/>
            </a:endParaRPr>
          </a:p>
          <a:p>
            <a:pPr lvl="1"/>
            <a:r>
              <a:rPr lang="el-GR" u="sng" dirty="0">
                <a:latin typeface="Palatino Linotype" pitchFamily="18" charset="0"/>
              </a:rPr>
              <a:t>παραγαγὼν</a:t>
            </a:r>
            <a:r>
              <a:rPr lang="el-GR" dirty="0">
                <a:latin typeface="Palatino Linotype" pitchFamily="18" charset="0"/>
              </a:rPr>
              <a:t> ὁ Ἰησοῦς εἶδεν τὸν Λευίν</a:t>
            </a:r>
            <a:endParaRPr lang="fi-FI" dirty="0">
              <a:latin typeface="Palatino Linotype" pitchFamily="18" charset="0"/>
            </a:endParaRPr>
          </a:p>
          <a:p>
            <a:pPr lvl="1"/>
            <a:endParaRPr lang="fi-FI" dirty="0">
              <a:latin typeface="Palatino Linotype" pitchFamily="18" charset="0"/>
            </a:endParaRPr>
          </a:p>
          <a:p>
            <a:pPr lvl="1"/>
            <a:r>
              <a:rPr lang="fi-FI" dirty="0">
                <a:latin typeface="Palatino Linotype" pitchFamily="18" charset="0"/>
              </a:rPr>
              <a:t>P</a:t>
            </a:r>
            <a:r>
              <a:rPr lang="fi-FI" dirty="0" smtClean="0">
                <a:latin typeface="Palatino Linotype" pitchFamily="18" charset="0"/>
              </a:rPr>
              <a:t>artisiippi preesensissä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 partisiipin t</a:t>
            </a:r>
            <a:r>
              <a:rPr lang="fi-FI" dirty="0" smtClean="0">
                <a:latin typeface="Palatino Linotype" pitchFamily="18" charset="0"/>
              </a:rPr>
              <a:t>oiminta </a:t>
            </a:r>
            <a:r>
              <a:rPr lang="fi-FI" dirty="0">
                <a:latin typeface="Palatino Linotype" pitchFamily="18" charset="0"/>
              </a:rPr>
              <a:t>samanaikaista </a:t>
            </a:r>
            <a:r>
              <a:rPr lang="fi-FI" dirty="0" smtClean="0">
                <a:latin typeface="Palatino Linotype" pitchFamily="18" charset="0"/>
              </a:rPr>
              <a:t>predikaatin  kanssa </a:t>
            </a:r>
            <a:endParaRPr lang="fi-FI" dirty="0">
              <a:latin typeface="Palatino Linotype" pitchFamily="18" charset="0"/>
              <a:sym typeface="Wingdings" pitchFamily="2" charset="2"/>
            </a:endParaRPr>
          </a:p>
          <a:p>
            <a:pPr lvl="2"/>
            <a:r>
              <a:rPr lang="fi-FI" dirty="0" smtClean="0">
                <a:solidFill>
                  <a:srgbClr val="FF0000"/>
                </a:solidFill>
                <a:latin typeface="Palatino Linotype" pitchFamily="18" charset="0"/>
                <a:sym typeface="Wingdings" pitchFamily="2" charset="2"/>
              </a:rPr>
              <a:t>Kulkiessaan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ohi Jeesus </a:t>
            </a:r>
            <a:r>
              <a:rPr lang="fi-FI" dirty="0">
                <a:latin typeface="Palatino Linotype" pitchFamily="18" charset="0"/>
                <a:sym typeface="Wingdings" pitchFamily="2" charset="2"/>
              </a:rPr>
              <a:t>näki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Leevin</a:t>
            </a:r>
            <a:endParaRPr lang="fi-FI" dirty="0">
              <a:latin typeface="Palatino Linotype" pitchFamily="18" charset="0"/>
              <a:sym typeface="Wingdings" pitchFamily="2" charset="2"/>
            </a:endParaRPr>
          </a:p>
          <a:p>
            <a:pPr lvl="1"/>
            <a:r>
              <a:rPr lang="fi-FI" dirty="0" smtClean="0">
                <a:latin typeface="Palatino Linotype" pitchFamily="18" charset="0"/>
              </a:rPr>
              <a:t>Jos partisiippi aoristissa, sen </a:t>
            </a:r>
            <a:r>
              <a:rPr lang="fi-FI" dirty="0">
                <a:latin typeface="Palatino Linotype" pitchFamily="18" charset="0"/>
              </a:rPr>
              <a:t>toiminta </a:t>
            </a:r>
            <a:r>
              <a:rPr lang="fi-FI" dirty="0" smtClean="0">
                <a:latin typeface="Palatino Linotype" pitchFamily="18" charset="0"/>
              </a:rPr>
              <a:t>yleensä edeltää </a:t>
            </a:r>
            <a:r>
              <a:rPr lang="fi-FI" dirty="0">
                <a:latin typeface="Palatino Linotype" pitchFamily="18" charset="0"/>
              </a:rPr>
              <a:t>predikaatin </a:t>
            </a:r>
            <a:r>
              <a:rPr lang="fi-FI" dirty="0" smtClean="0">
                <a:latin typeface="Palatino Linotype" pitchFamily="18" charset="0"/>
              </a:rPr>
              <a:t>toimintaa</a:t>
            </a:r>
          </a:p>
          <a:p>
            <a:pPr lvl="2"/>
            <a:r>
              <a:rPr lang="fi-FI" dirty="0" smtClean="0">
                <a:solidFill>
                  <a:srgbClr val="FF0000"/>
                </a:solidFill>
                <a:latin typeface="Palatino Linotype" pitchFamily="18" charset="0"/>
                <a:sym typeface="Wingdings" pitchFamily="2" charset="2"/>
              </a:rPr>
              <a:t>Kuljettuaan </a:t>
            </a:r>
            <a:r>
              <a:rPr lang="fi-FI" dirty="0">
                <a:latin typeface="Palatino Linotype" pitchFamily="18" charset="0"/>
                <a:sym typeface="Wingdings" pitchFamily="2" charset="2"/>
              </a:rPr>
              <a:t>ohi Jeesus näki Leevin</a:t>
            </a:r>
            <a:endParaRPr lang="fi-FI" dirty="0">
              <a:latin typeface="Palatino Linotype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6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2. GENETIVUS ABSOLUTUS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absoluuttinen genetiivi = ei ole kieliopillisesti sidoksissa muuhun lauseeseen, ilmaisee lauseyhteydestäkin irrotettuna kokonaisen ajatuksen (toisin kuin </a:t>
            </a:r>
            <a:r>
              <a:rPr lang="fi-FI" dirty="0" err="1" smtClean="0"/>
              <a:t>ptc</a:t>
            </a:r>
            <a:r>
              <a:rPr lang="fi-FI" dirty="0" smtClean="0"/>
              <a:t>!) </a:t>
            </a:r>
          </a:p>
          <a:p>
            <a:endParaRPr lang="fi-FI" dirty="0" smtClean="0"/>
          </a:p>
          <a:p>
            <a:r>
              <a:rPr lang="fi-FI" dirty="0" smtClean="0">
                <a:solidFill>
                  <a:srgbClr val="FF0000"/>
                </a:solidFill>
              </a:rPr>
              <a:t>Gen. partisiippi </a:t>
            </a:r>
            <a:r>
              <a:rPr lang="fi-FI" dirty="0" smtClean="0"/>
              <a:t>+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0070C0"/>
                </a:solidFill>
              </a:rPr>
              <a:t>gen. subst./pron.</a:t>
            </a:r>
            <a:r>
              <a:rPr lang="fi-FI" dirty="0">
                <a:solidFill>
                  <a:srgbClr val="0070C0"/>
                </a:solidFill>
              </a:rPr>
              <a:t> </a:t>
            </a:r>
            <a:endParaRPr lang="fi-F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2800" dirty="0"/>
          </a:p>
          <a:p>
            <a:endParaRPr lang="fi-FI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sz="2800" dirty="0" smtClean="0"/>
              <a:t>Esim. </a:t>
            </a:r>
          </a:p>
          <a:p>
            <a:r>
              <a:rPr lang="el-GR" sz="2800" dirty="0" smtClean="0">
                <a:solidFill>
                  <a:srgbClr val="0070C0"/>
                </a:solidFill>
                <a:latin typeface="Palatino Linotype" pitchFamily="18" charset="0"/>
              </a:rPr>
              <a:t>πρωΐας γενομένης</a:t>
            </a:r>
            <a:r>
              <a:rPr lang="fi-FI" sz="2800" dirty="0" smtClean="0">
                <a:latin typeface="Palatino Linotype" pitchFamily="18" charset="0"/>
              </a:rPr>
              <a:t>… </a:t>
            </a:r>
          </a:p>
          <a:p>
            <a:pPr lvl="1"/>
            <a:r>
              <a:rPr lang="fi-FI" sz="2400" dirty="0" smtClean="0"/>
              <a:t>”aamun tultua…” (</a:t>
            </a:r>
            <a:r>
              <a:rPr lang="el-GR" sz="2400" dirty="0" smtClean="0">
                <a:latin typeface="Palatino Linotype" pitchFamily="18" charset="0"/>
              </a:rPr>
              <a:t>ἡ πρωΐα</a:t>
            </a:r>
            <a:r>
              <a:rPr lang="fi-FI" sz="2400" dirty="0" smtClean="0"/>
              <a:t>=aamu)</a:t>
            </a:r>
            <a:r>
              <a:rPr lang="el-GR" sz="2400" dirty="0" smtClean="0"/>
              <a:t> </a:t>
            </a:r>
            <a:endParaRPr lang="fi-FI" sz="2400" dirty="0" smtClean="0"/>
          </a:p>
          <a:p>
            <a:pPr lvl="1"/>
            <a:endParaRPr lang="fi-FI" sz="2400" dirty="0" smtClean="0"/>
          </a:p>
          <a:p>
            <a:r>
              <a:rPr lang="el-GR" sz="2800" dirty="0">
                <a:latin typeface="Palatino Linotype" pitchFamily="18" charset="0"/>
              </a:rPr>
              <a:t>ἔτι </a:t>
            </a:r>
            <a:r>
              <a:rPr lang="el-GR" sz="2800" dirty="0">
                <a:solidFill>
                  <a:srgbClr val="0070C0"/>
                </a:solidFill>
                <a:latin typeface="Palatino Linotype" pitchFamily="18" charset="0"/>
              </a:rPr>
              <a:t>αὐτοῦ λαλοῦντος </a:t>
            </a:r>
            <a:r>
              <a:rPr lang="el-GR" sz="2800" dirty="0">
                <a:latin typeface="Palatino Linotype" pitchFamily="18" charset="0"/>
              </a:rPr>
              <a:t>παραγίνεται </a:t>
            </a:r>
            <a:r>
              <a:rPr lang="el-GR" sz="2800" dirty="0" smtClean="0">
                <a:latin typeface="Palatino Linotype" pitchFamily="18" charset="0"/>
              </a:rPr>
              <a:t>Ἰούδας</a:t>
            </a:r>
            <a:endParaRPr lang="fi-FI" sz="2800" dirty="0">
              <a:latin typeface="Palatino Linotype" pitchFamily="18" charset="0"/>
            </a:endParaRPr>
          </a:p>
          <a:p>
            <a:pPr lvl="1"/>
            <a:r>
              <a:rPr lang="fi-FI" sz="2400" dirty="0" smtClean="0">
                <a:latin typeface="Palatino Linotype" pitchFamily="18" charset="0"/>
              </a:rPr>
              <a:t>”vielä hänen puhuessaan saapui Juudas”</a:t>
            </a:r>
          </a:p>
          <a:p>
            <a:pPr lvl="1">
              <a:buNone/>
            </a:pPr>
            <a:endParaRPr lang="fi-FI" sz="2400" dirty="0" smtClean="0">
              <a:latin typeface="Palatino Linotype" pitchFamily="18" charset="0"/>
            </a:endParaRPr>
          </a:p>
          <a:p>
            <a:r>
              <a:rPr lang="el-GR" sz="2800" dirty="0">
                <a:latin typeface="Palatino Linotype" pitchFamily="18" charset="0"/>
              </a:rPr>
              <a:t>ἔρχομαι πρὸς ὑμᾶς </a:t>
            </a:r>
            <a:r>
              <a:rPr lang="el-GR" sz="2800" dirty="0">
                <a:solidFill>
                  <a:srgbClr val="0070C0"/>
                </a:solidFill>
                <a:latin typeface="Palatino Linotype" pitchFamily="18" charset="0"/>
              </a:rPr>
              <a:t>τοῦ θεοῦ </a:t>
            </a:r>
            <a:r>
              <a:rPr lang="el-GR" sz="2800" dirty="0" smtClean="0">
                <a:solidFill>
                  <a:srgbClr val="0070C0"/>
                </a:solidFill>
                <a:latin typeface="Palatino Linotype" pitchFamily="18" charset="0"/>
              </a:rPr>
              <a:t>θέλοντος</a:t>
            </a:r>
            <a:r>
              <a:rPr lang="fi-FI" sz="2800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</a:p>
          <a:p>
            <a:pPr lvl="1"/>
            <a:r>
              <a:rPr lang="fi-FI" sz="2400" dirty="0" smtClean="0"/>
              <a:t>”tulen luoksenne Jumalan tahtoessa” (jos  Jumala tahtoo, koska Jumala tahtoo, kun Jumala tahtoo…)</a:t>
            </a:r>
            <a:endParaRPr lang="fi-FI" sz="2400" dirty="0"/>
          </a:p>
          <a:p>
            <a:endParaRPr lang="fi-FI" sz="2800" dirty="0">
              <a:latin typeface="Palatino Linotype" pitchFamily="18" charset="0"/>
            </a:endParaRP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156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Havainnon kohdetta kuvaava partisiippi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partisiippi kuvaa lauseen objektin </a:t>
            </a:r>
            <a:r>
              <a:rPr lang="fi-FI" dirty="0" smtClean="0"/>
              <a:t>toimintaa</a:t>
            </a:r>
          </a:p>
          <a:p>
            <a:r>
              <a:rPr lang="el-GR" dirty="0" smtClean="0"/>
              <a:t>εἶδεν </a:t>
            </a:r>
            <a:r>
              <a:rPr lang="el-GR" dirty="0"/>
              <a:t>σχιζομένους τοὺς οὐρανοὺς καὶ τὸ πνεῦμα ὡς περιστερὰν καταβαῖνον εἰς </a:t>
            </a:r>
            <a:r>
              <a:rPr lang="el-GR" dirty="0" smtClean="0"/>
              <a:t>αὐτόν</a:t>
            </a:r>
            <a:r>
              <a:rPr lang="fi-FI" dirty="0" smtClean="0"/>
              <a:t> (Mark. 1:10)</a:t>
            </a:r>
          </a:p>
          <a:p>
            <a:endParaRPr lang="fi-FI" dirty="0" smtClean="0"/>
          </a:p>
          <a:p>
            <a:r>
              <a:rPr lang="fi-FI" dirty="0" smtClean="0"/>
              <a:t>Hän näki taivaiden avautuvan ja hengen kyyhkysen tavoin laskeutuvan häneen.</a:t>
            </a:r>
            <a:endParaRPr lang="fi-FI" dirty="0"/>
          </a:p>
          <a:p>
            <a:r>
              <a:rPr lang="el-GR" dirty="0" smtClean="0"/>
              <a:t>σχιζομένους</a:t>
            </a:r>
            <a:r>
              <a:rPr lang="fi-FI" dirty="0" smtClean="0"/>
              <a:t> pass. </a:t>
            </a:r>
            <a:r>
              <a:rPr lang="fi-FI" dirty="0" err="1" smtClean="0"/>
              <a:t>part</a:t>
            </a:r>
            <a:r>
              <a:rPr lang="fi-FI" dirty="0" smtClean="0"/>
              <a:t>. prees. mask. mon. akk. </a:t>
            </a:r>
            <a:r>
              <a:rPr lang="el-GR" dirty="0" smtClean="0"/>
              <a:t>σχίζω</a:t>
            </a:r>
            <a:r>
              <a:rPr lang="fi-FI" dirty="0"/>
              <a:t> </a:t>
            </a:r>
            <a:r>
              <a:rPr lang="fi-FI" dirty="0" smtClean="0"/>
              <a:t>jakaa, halkaista</a:t>
            </a:r>
          </a:p>
          <a:p>
            <a:r>
              <a:rPr lang="el-GR" dirty="0" smtClean="0"/>
              <a:t>καταβαῖνον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prees. </a:t>
            </a:r>
            <a:r>
              <a:rPr lang="fi-FI" dirty="0" err="1" smtClean="0"/>
              <a:t>ntri</a:t>
            </a:r>
            <a:r>
              <a:rPr lang="fi-FI" dirty="0" smtClean="0"/>
              <a:t> yks. akk. </a:t>
            </a:r>
            <a:r>
              <a:rPr lang="el-GR" dirty="0" smtClean="0"/>
              <a:t>καταβαίνω</a:t>
            </a:r>
            <a:r>
              <a:rPr lang="fi-FI" dirty="0" smtClean="0"/>
              <a:t> laskeutua</a:t>
            </a:r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139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Perifrastinen</a:t>
            </a:r>
            <a:r>
              <a:rPr lang="fi-FI" dirty="0" smtClean="0"/>
              <a:t> partisiippi (</a:t>
            </a:r>
            <a:r>
              <a:rPr lang="el-GR" dirty="0"/>
              <a:t>εἰμί </a:t>
            </a:r>
            <a:r>
              <a:rPr lang="fi-FI" dirty="0" smtClean="0"/>
              <a:t>+ </a:t>
            </a:r>
            <a:r>
              <a:rPr lang="fi-FI" dirty="0" err="1" smtClean="0"/>
              <a:t>part</a:t>
            </a:r>
            <a:r>
              <a:rPr lang="fi-FI" dirty="0" smtClean="0"/>
              <a:t>. laveana ilmauksena)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ἦν</a:t>
            </a:r>
            <a:r>
              <a:rPr lang="el-GR" dirty="0"/>
              <a:t> γὰρ </a:t>
            </a:r>
            <a:r>
              <a:rPr lang="el-GR" b="1" dirty="0"/>
              <a:t>διδάσκων</a:t>
            </a:r>
            <a:r>
              <a:rPr lang="el-GR" dirty="0"/>
              <a:t> αὐτοὺς ὡς ἐξουσίαν ἔχων καὶ οὐχ ὡς οἱ </a:t>
            </a:r>
            <a:r>
              <a:rPr lang="el-GR" dirty="0" smtClean="0"/>
              <a:t>γραμματεῖς</a:t>
            </a:r>
            <a:r>
              <a:rPr lang="fi-FI" dirty="0" smtClean="0"/>
              <a:t> (Mark. 1:22)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Sillä hän ”oli opettavana” heitä kuten ”vallan omistavana” eikä kuten kirjanoppineet </a:t>
            </a:r>
          </a:p>
          <a:p>
            <a:r>
              <a:rPr lang="fi-FI" dirty="0" smtClean="0">
                <a:sym typeface="Wingdings" pitchFamily="2" charset="2"/>
              </a:rPr>
              <a:t> Sillä hän opetti heitä kuten se, jolla on valta, eikä kuten kirjanoppineet.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23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καὶ ἐξεπορεύετο πρὸς αὐτὸν πᾶσα ἡ Ἰουδαία χώρα καὶ οἱ Ἱεροσολυμῖται </a:t>
            </a:r>
            <a:r>
              <a:rPr lang="el-GR" dirty="0" smtClean="0"/>
              <a:t>πάντες</a:t>
            </a:r>
            <a:r>
              <a:rPr lang="fi-FI" dirty="0" smtClean="0"/>
              <a:t> (Mark. 1:5)</a:t>
            </a:r>
          </a:p>
          <a:p>
            <a:endParaRPr lang="fi-FI" dirty="0"/>
          </a:p>
          <a:p>
            <a:r>
              <a:rPr lang="fi-FI" dirty="0" smtClean="0"/>
              <a:t>Ja hänen luokseen tuli koko Juudean seutu ja kaikki jerusalemilaiset.</a:t>
            </a:r>
            <a:endParaRPr lang="fi-FI" dirty="0"/>
          </a:p>
          <a:p>
            <a:r>
              <a:rPr lang="el-GR" dirty="0" smtClean="0"/>
              <a:t>ἐξεπορεύετο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ind. </a:t>
            </a:r>
            <a:r>
              <a:rPr lang="fi-FI" dirty="0" err="1" smtClean="0"/>
              <a:t>imperf</a:t>
            </a:r>
            <a:r>
              <a:rPr lang="fi-FI" dirty="0" smtClean="0"/>
              <a:t>. yks. 3 </a:t>
            </a:r>
            <a:r>
              <a:rPr lang="el-GR" dirty="0" smtClean="0"/>
              <a:t>ἐκπορεύομαι</a:t>
            </a:r>
            <a:r>
              <a:rPr lang="fi-FI" dirty="0" smtClean="0"/>
              <a:t> lähteä (ulos)</a:t>
            </a:r>
          </a:p>
          <a:p>
            <a:r>
              <a:rPr lang="el-GR" dirty="0" smtClean="0"/>
              <a:t>πᾶσα</a:t>
            </a:r>
            <a:r>
              <a:rPr lang="fi-FI" dirty="0" smtClean="0"/>
              <a:t> fem. yks. nom. </a:t>
            </a:r>
          </a:p>
          <a:p>
            <a:r>
              <a:rPr lang="el-GR" dirty="0" smtClean="0"/>
              <a:t>πάντες</a:t>
            </a:r>
            <a:r>
              <a:rPr lang="fi-FI" dirty="0" smtClean="0"/>
              <a:t> mask. mon. nom. </a:t>
            </a:r>
            <a:r>
              <a:rPr lang="el-GR" dirty="0" smtClean="0"/>
              <a:t>πᾶς</a:t>
            </a:r>
            <a:r>
              <a:rPr lang="fi-FI" dirty="0" smtClean="0"/>
              <a:t>, </a:t>
            </a:r>
            <a:r>
              <a:rPr lang="el-GR" dirty="0" smtClean="0"/>
              <a:t>πᾶσα</a:t>
            </a:r>
            <a:r>
              <a:rPr lang="fi-FI" dirty="0" smtClean="0"/>
              <a:t>, </a:t>
            </a:r>
            <a:r>
              <a:rPr lang="el-GR" dirty="0" smtClean="0"/>
              <a:t>πᾶν</a:t>
            </a:r>
            <a:r>
              <a:rPr lang="fi-FI" dirty="0" smtClean="0"/>
              <a:t> kaikki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3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Partisiippi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400" dirty="0" err="1"/>
              <a:t>Suomen</a:t>
            </a:r>
            <a:r>
              <a:rPr lang="en-US" sz="2400" dirty="0"/>
              <a:t> </a:t>
            </a:r>
            <a:r>
              <a:rPr lang="en-US" sz="2400" dirty="0" err="1"/>
              <a:t>kielen</a:t>
            </a:r>
            <a:r>
              <a:rPr lang="en-US" sz="2400" dirty="0"/>
              <a:t> </a:t>
            </a:r>
            <a:r>
              <a:rPr lang="en-US" sz="2400" dirty="0" err="1"/>
              <a:t>partisiippeja</a:t>
            </a:r>
            <a:r>
              <a:rPr lang="en-US" sz="2400" dirty="0"/>
              <a:t>:	</a:t>
            </a:r>
          </a:p>
          <a:p>
            <a:pPr lvl="1"/>
            <a:r>
              <a:rPr lang="en-US" sz="2400" dirty="0"/>
              <a:t>VA-</a:t>
            </a:r>
            <a:r>
              <a:rPr lang="en-US" sz="2400" dirty="0" err="1"/>
              <a:t>pts</a:t>
            </a:r>
            <a:r>
              <a:rPr lang="en-US" sz="2400" dirty="0"/>
              <a:t>: </a:t>
            </a:r>
            <a:r>
              <a:rPr lang="en-US" sz="2400" dirty="0" err="1"/>
              <a:t>katseleva</a:t>
            </a:r>
            <a:r>
              <a:rPr lang="en-US" sz="2400" dirty="0"/>
              <a:t>, </a:t>
            </a:r>
            <a:r>
              <a:rPr lang="en-US" sz="2400" dirty="0" err="1"/>
              <a:t>kävelevä</a:t>
            </a:r>
            <a:r>
              <a:rPr lang="en-US" sz="2400" dirty="0"/>
              <a:t>, </a:t>
            </a:r>
            <a:r>
              <a:rPr lang="en-US" sz="2400" dirty="0" err="1"/>
              <a:t>lukeva</a:t>
            </a:r>
            <a:endParaRPr lang="en-US" sz="2400" dirty="0"/>
          </a:p>
          <a:p>
            <a:pPr lvl="1"/>
            <a:r>
              <a:rPr lang="en-US" sz="2400" dirty="0"/>
              <a:t>NUT-</a:t>
            </a:r>
            <a:r>
              <a:rPr lang="en-US" sz="2400" dirty="0" err="1"/>
              <a:t>pts</a:t>
            </a:r>
            <a:r>
              <a:rPr lang="en-US" sz="2400" dirty="0"/>
              <a:t>: </a:t>
            </a:r>
            <a:r>
              <a:rPr lang="en-US" sz="2400" dirty="0" err="1"/>
              <a:t>katsellut</a:t>
            </a:r>
            <a:r>
              <a:rPr lang="en-US" sz="2400" dirty="0"/>
              <a:t>, </a:t>
            </a:r>
            <a:r>
              <a:rPr lang="en-US" sz="2400" dirty="0" err="1"/>
              <a:t>kävellyt</a:t>
            </a:r>
            <a:r>
              <a:rPr lang="en-US" sz="2400" dirty="0"/>
              <a:t>, </a:t>
            </a:r>
            <a:r>
              <a:rPr lang="en-US" sz="2400" dirty="0" err="1"/>
              <a:t>lukenut</a:t>
            </a:r>
            <a:endParaRPr lang="en-US" sz="2400" dirty="0"/>
          </a:p>
          <a:p>
            <a:pPr lvl="1"/>
            <a:r>
              <a:rPr lang="en-US" sz="2400" dirty="0"/>
              <a:t>TU-</a:t>
            </a:r>
            <a:r>
              <a:rPr lang="en-US" sz="2400" dirty="0" err="1"/>
              <a:t>pts</a:t>
            </a:r>
            <a:r>
              <a:rPr lang="en-US" sz="2400" dirty="0"/>
              <a:t>: </a:t>
            </a:r>
            <a:r>
              <a:rPr lang="en-US" sz="2400" dirty="0" err="1"/>
              <a:t>katseltu</a:t>
            </a:r>
            <a:r>
              <a:rPr lang="en-US" sz="2400" dirty="0"/>
              <a:t>, </a:t>
            </a:r>
            <a:r>
              <a:rPr lang="en-US" sz="2400" dirty="0" err="1"/>
              <a:t>kävelty</a:t>
            </a:r>
            <a:r>
              <a:rPr lang="en-US" sz="2400" dirty="0"/>
              <a:t>, </a:t>
            </a:r>
            <a:r>
              <a:rPr lang="en-US" sz="2400" dirty="0" err="1" smtClean="0"/>
              <a:t>luettu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Verbin</a:t>
            </a:r>
            <a:r>
              <a:rPr lang="en-US" sz="2400" dirty="0" smtClean="0"/>
              <a:t> </a:t>
            </a:r>
            <a:r>
              <a:rPr lang="en-US" sz="2400" dirty="0" err="1" smtClean="0"/>
              <a:t>nominaalimuoto</a:t>
            </a:r>
            <a:r>
              <a:rPr lang="en-US" sz="2400" dirty="0" smtClean="0"/>
              <a:t> (</a:t>
            </a:r>
            <a:r>
              <a:rPr lang="en-US" sz="2400" dirty="0" err="1" smtClean="0"/>
              <a:t>kuten</a:t>
            </a:r>
            <a:r>
              <a:rPr lang="en-US" sz="2400" dirty="0" smtClean="0"/>
              <a:t> </a:t>
            </a:r>
            <a:r>
              <a:rPr lang="en-US" sz="2400" dirty="0" err="1" smtClean="0"/>
              <a:t>infinitiivi</a:t>
            </a:r>
            <a:r>
              <a:rPr lang="en-US" sz="2400" dirty="0" smtClean="0"/>
              <a:t>). </a:t>
            </a:r>
            <a:r>
              <a:rPr lang="en-US" sz="2400" dirty="0" err="1" smtClean="0"/>
              <a:t>Ei</a:t>
            </a:r>
            <a:r>
              <a:rPr lang="en-US" sz="2400" dirty="0" smtClean="0"/>
              <a:t> ole </a:t>
            </a:r>
            <a:r>
              <a:rPr lang="en-US" sz="2400" dirty="0" err="1" smtClean="0"/>
              <a:t>persoonamuotoinen</a:t>
            </a:r>
            <a:r>
              <a:rPr lang="en-US" sz="2400" dirty="0" smtClean="0"/>
              <a:t> </a:t>
            </a:r>
            <a:r>
              <a:rPr lang="en-US" sz="2400" dirty="0" err="1" smtClean="0"/>
              <a:t>verbi</a:t>
            </a:r>
            <a:r>
              <a:rPr lang="en-US" sz="2400" dirty="0" smtClean="0"/>
              <a:t> (</a:t>
            </a:r>
            <a:r>
              <a:rPr lang="en-US" sz="2400" dirty="0" err="1" smtClean="0"/>
              <a:t>finiittiverbi</a:t>
            </a:r>
            <a:r>
              <a:rPr lang="en-US" sz="2400" dirty="0" smtClean="0"/>
              <a:t>) </a:t>
            </a:r>
            <a:r>
              <a:rPr lang="en-US" sz="2400" dirty="0" err="1" smtClean="0"/>
              <a:t>eli</a:t>
            </a:r>
            <a:r>
              <a:rPr lang="en-US" sz="2400" dirty="0" smtClean="0"/>
              <a:t> </a:t>
            </a:r>
            <a:r>
              <a:rPr lang="en-US" sz="2400" dirty="0" err="1" smtClean="0"/>
              <a:t>älä</a:t>
            </a:r>
            <a:r>
              <a:rPr lang="en-US" sz="2400" dirty="0" smtClean="0"/>
              <a:t> </a:t>
            </a:r>
            <a:r>
              <a:rPr lang="en-US" sz="2400" dirty="0" err="1" smtClean="0"/>
              <a:t>etsi</a:t>
            </a:r>
            <a:r>
              <a:rPr lang="en-US" sz="2400" dirty="0" smtClean="0"/>
              <a:t> </a:t>
            </a:r>
            <a:r>
              <a:rPr lang="en-US" sz="2400" dirty="0" err="1" smtClean="0"/>
              <a:t>tätä</a:t>
            </a:r>
            <a:r>
              <a:rPr lang="en-US" sz="2400" dirty="0" smtClean="0"/>
              <a:t> </a:t>
            </a:r>
            <a:r>
              <a:rPr lang="en-US" sz="2400" dirty="0" err="1" smtClean="0"/>
              <a:t>ensin</a:t>
            </a:r>
            <a:r>
              <a:rPr lang="en-US" sz="2400" dirty="0" smtClean="0"/>
              <a:t> </a:t>
            </a:r>
            <a:r>
              <a:rPr lang="en-US" sz="2400" dirty="0" err="1" smtClean="0"/>
              <a:t>kääntäessäsi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Useimmiten</a:t>
            </a:r>
            <a:r>
              <a:rPr lang="en-US" sz="2400" dirty="0" smtClean="0"/>
              <a:t>) </a:t>
            </a:r>
            <a:r>
              <a:rPr lang="en-US" sz="2400" dirty="0" err="1" smtClean="0"/>
              <a:t>määrittelee</a:t>
            </a:r>
            <a:r>
              <a:rPr lang="en-US" sz="2400" dirty="0" smtClean="0"/>
              <a:t> </a:t>
            </a:r>
            <a:r>
              <a:rPr lang="en-US" sz="2400" dirty="0" err="1" smtClean="0"/>
              <a:t>tarkemmin</a:t>
            </a:r>
            <a:r>
              <a:rPr lang="en-US" sz="2400" dirty="0" smtClean="0"/>
              <a:t> </a:t>
            </a:r>
            <a:r>
              <a:rPr lang="en-US" sz="2400" dirty="0" err="1" smtClean="0"/>
              <a:t>jotain</a:t>
            </a:r>
            <a:r>
              <a:rPr lang="en-US" sz="2400" dirty="0" smtClean="0"/>
              <a:t> </a:t>
            </a:r>
            <a:r>
              <a:rPr lang="en-US" sz="2400" dirty="0" err="1" smtClean="0"/>
              <a:t>muuta</a:t>
            </a:r>
            <a:r>
              <a:rPr lang="en-US" sz="2400" dirty="0" smtClean="0"/>
              <a:t> </a:t>
            </a:r>
            <a:r>
              <a:rPr lang="en-US" sz="2400" dirty="0" err="1" smtClean="0"/>
              <a:t>pääsanaa</a:t>
            </a:r>
            <a:r>
              <a:rPr lang="en-US" sz="2400" dirty="0" smtClean="0"/>
              <a:t> tai </a:t>
            </a:r>
            <a:r>
              <a:rPr lang="en-US" sz="2400" dirty="0" err="1" smtClean="0"/>
              <a:t>lauseen</a:t>
            </a:r>
            <a:r>
              <a:rPr lang="en-US" sz="2400" dirty="0" smtClean="0"/>
              <a:t> </a:t>
            </a:r>
            <a:r>
              <a:rPr lang="en-US" sz="2400" dirty="0" err="1" smtClean="0"/>
              <a:t>pääasiallista</a:t>
            </a:r>
            <a:r>
              <a:rPr lang="en-US" sz="2400" dirty="0" smtClean="0"/>
              <a:t> </a:t>
            </a:r>
            <a:r>
              <a:rPr lang="en-US" sz="2400" dirty="0" err="1" smtClean="0"/>
              <a:t>toimintaa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Adjektiivin</a:t>
            </a:r>
            <a:r>
              <a:rPr lang="en-US" sz="2400" dirty="0" smtClean="0"/>
              <a:t> </a:t>
            </a:r>
            <a:r>
              <a:rPr lang="en-US" sz="2400" dirty="0"/>
              <a:t>&amp; </a:t>
            </a:r>
            <a:r>
              <a:rPr lang="en-US" sz="2400" dirty="0" err="1"/>
              <a:t>verbin</a:t>
            </a:r>
            <a:r>
              <a:rPr lang="en-US" sz="2400" dirty="0"/>
              <a:t> </a:t>
            </a:r>
            <a:r>
              <a:rPr lang="en-US" sz="2400" dirty="0" err="1"/>
              <a:t>yhdistelmä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Kreikan</a:t>
            </a:r>
            <a:r>
              <a:rPr lang="en-US" sz="2400" dirty="0"/>
              <a:t> </a:t>
            </a:r>
            <a:r>
              <a:rPr lang="en-US" sz="2400" dirty="0" err="1"/>
              <a:t>kielessä</a:t>
            </a:r>
            <a:r>
              <a:rPr lang="en-US" sz="2400" dirty="0"/>
              <a:t> </a:t>
            </a:r>
            <a:r>
              <a:rPr lang="en-US" sz="2400" dirty="0" err="1"/>
              <a:t>erityisen</a:t>
            </a:r>
            <a:r>
              <a:rPr lang="en-US" sz="2400" dirty="0"/>
              <a:t> </a:t>
            </a:r>
            <a:r>
              <a:rPr lang="en-US" sz="2400" dirty="0" err="1"/>
              <a:t>yleinen</a:t>
            </a:r>
            <a:endParaRPr lang="en-US" sz="2400" dirty="0"/>
          </a:p>
          <a:p>
            <a:pPr lvl="1"/>
            <a:endParaRPr lang="en-US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182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ὁ </a:t>
            </a:r>
            <a:r>
              <a:rPr lang="el-GR" dirty="0" smtClean="0"/>
              <a:t>Ἱεροσολυμίτης</a:t>
            </a:r>
            <a:r>
              <a:rPr lang="fi-FI" dirty="0" smtClean="0"/>
              <a:t>, jerusalemilainen</a:t>
            </a:r>
            <a:br>
              <a:rPr lang="fi-FI" dirty="0" smtClean="0"/>
            </a:br>
            <a:r>
              <a:rPr lang="fi-FI" dirty="0" smtClean="0"/>
              <a:t>1 deklinaation maskuliini, s. 83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ὁ Ἱεροσολυμίτης</a:t>
            </a:r>
            <a:endParaRPr lang="fi-FI" dirty="0"/>
          </a:p>
          <a:p>
            <a:r>
              <a:rPr lang="el-GR" dirty="0" smtClean="0"/>
              <a:t>τοῦ </a:t>
            </a:r>
            <a:r>
              <a:rPr lang="el-GR" dirty="0"/>
              <a:t>Ἱεροσολυμίτ</a:t>
            </a:r>
            <a:r>
              <a:rPr lang="el-GR" b="1" dirty="0">
                <a:solidFill>
                  <a:srgbClr val="FF0000"/>
                </a:solidFill>
              </a:rPr>
              <a:t>ου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τῷ Ἱεροσολυμίτ</a:t>
            </a:r>
            <a:r>
              <a:rPr lang="el-GR" b="1" dirty="0">
                <a:solidFill>
                  <a:srgbClr val="FF0000"/>
                </a:solidFill>
              </a:rPr>
              <a:t>ῃ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τὸν Ἱεροσολυμίτ</a:t>
            </a:r>
            <a:r>
              <a:rPr lang="el-GR" b="1" dirty="0">
                <a:solidFill>
                  <a:srgbClr val="FF0000"/>
                </a:solidFill>
              </a:rPr>
              <a:t>ην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 smtClean="0"/>
          </a:p>
          <a:p>
            <a:r>
              <a:rPr lang="el-GR" dirty="0" smtClean="0"/>
              <a:t>της</a:t>
            </a:r>
            <a:r>
              <a:rPr lang="fi-FI" dirty="0" smtClean="0"/>
              <a:t> – ja </a:t>
            </a:r>
            <a:r>
              <a:rPr lang="el-GR" dirty="0" smtClean="0"/>
              <a:t>ης</a:t>
            </a:r>
            <a:r>
              <a:rPr lang="fi-FI" dirty="0" smtClean="0"/>
              <a:t>- </a:t>
            </a:r>
            <a:r>
              <a:rPr lang="fi-FI" dirty="0" err="1" smtClean="0"/>
              <a:t>loppuisia</a:t>
            </a:r>
            <a:r>
              <a:rPr lang="fi-FI" dirty="0" smtClean="0"/>
              <a:t> tekijää tai toimijaa ilmaisevia yleisnimiä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ο</a:t>
            </a:r>
            <a:r>
              <a:rPr lang="el-GR" dirty="0" smtClean="0"/>
              <a:t>ἱ Ἱεροσολυμῖτ</a:t>
            </a:r>
            <a:r>
              <a:rPr lang="el-GR" b="1" dirty="0" smtClean="0">
                <a:solidFill>
                  <a:srgbClr val="FF0000"/>
                </a:solidFill>
              </a:rPr>
              <a:t>αι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τῶν Ἱεροσολυμίτ</a:t>
            </a:r>
            <a:r>
              <a:rPr lang="el-GR" b="1" dirty="0">
                <a:solidFill>
                  <a:srgbClr val="FF0000"/>
                </a:solidFill>
              </a:rPr>
              <a:t>ων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τοῖς Ἱεροσολυμίτ</a:t>
            </a:r>
            <a:r>
              <a:rPr lang="el-GR" b="1" dirty="0">
                <a:solidFill>
                  <a:srgbClr val="FF0000"/>
                </a:solidFill>
              </a:rPr>
              <a:t>αις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τοὺς Ἱεροσολυμίτ</a:t>
            </a:r>
            <a:r>
              <a:rPr lang="el-GR" b="1" dirty="0">
                <a:solidFill>
                  <a:srgbClr val="FF0000"/>
                </a:solidFill>
              </a:rPr>
              <a:t>ας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22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Infinitiivi, kertaus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30.7.2014</a:t>
            </a:r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504238" cy="374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758"/>
                <a:gridCol w="2125758"/>
                <a:gridCol w="2126361"/>
                <a:gridCol w="2126361"/>
              </a:tblGrid>
              <a:tr h="109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PÄÄLUOKKA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TAPALUOKKA ELI MODUS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AIKALUOKKA ELI TEMPUS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PERSOONA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aktiivi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indikatiivi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preesens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yks. 1 (minä)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mediumi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konjunktiivi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imperfekti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yks. 2 (sinä)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passiivi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imperatiivi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aoristi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yks. 3 (hän)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optatiivi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perfekti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pluskvamperfekti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mon. 1 (me)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</a:t>
                      </a:r>
                      <a:r>
                        <a:rPr lang="en-US" sz="1500" dirty="0" err="1">
                          <a:effectLst/>
                        </a:rPr>
                        <a:t>infinitiivi</a:t>
                      </a:r>
                      <a:r>
                        <a:rPr lang="en-US" sz="1500" dirty="0">
                          <a:effectLst/>
                        </a:rPr>
                        <a:t>)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futuuri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mon. 2 (te)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  <a:tr h="378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(partisiippi)</a:t>
                      </a:r>
                      <a:endParaRPr lang="fi-FI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mon.</a:t>
                      </a:r>
                      <a:r>
                        <a:rPr lang="en-US" sz="1500" dirty="0">
                          <a:effectLst/>
                        </a:rPr>
                        <a:t> 3 (he)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48" marR="65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6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arkka</a:t>
            </a:r>
            <a:r>
              <a:rPr lang="en-US" dirty="0" smtClean="0"/>
              <a:t> </a:t>
            </a:r>
            <a:r>
              <a:rPr lang="en-US" dirty="0" err="1"/>
              <a:t>määrittely</a:t>
            </a:r>
            <a:r>
              <a:rPr lang="en-US" dirty="0"/>
              <a:t> </a:t>
            </a:r>
            <a:r>
              <a:rPr lang="en-US" dirty="0" err="1"/>
              <a:t>tärkeää</a:t>
            </a:r>
            <a:r>
              <a:rPr lang="en-US" dirty="0"/>
              <a:t>, </a:t>
            </a:r>
            <a:r>
              <a:rPr lang="en-US" dirty="0" err="1"/>
              <a:t>koska</a:t>
            </a:r>
            <a:r>
              <a:rPr lang="en-US" dirty="0"/>
              <a:t> </a:t>
            </a:r>
            <a:r>
              <a:rPr lang="en-US" dirty="0" err="1"/>
              <a:t>pts:lla</a:t>
            </a:r>
            <a:r>
              <a:rPr lang="en-US" dirty="0"/>
              <a:t> on </a:t>
            </a:r>
            <a:r>
              <a:rPr lang="en-US" dirty="0" err="1"/>
              <a:t>monia</a:t>
            </a:r>
            <a:r>
              <a:rPr lang="en-US" dirty="0"/>
              <a:t> </a:t>
            </a:r>
            <a:r>
              <a:rPr lang="en-US" dirty="0" err="1"/>
              <a:t>mahdollisia</a:t>
            </a:r>
            <a:r>
              <a:rPr lang="en-US" dirty="0"/>
              <a:t> </a:t>
            </a:r>
            <a:r>
              <a:rPr lang="en-US" dirty="0" err="1"/>
              <a:t>tehtäviä</a:t>
            </a:r>
            <a:r>
              <a:rPr lang="en-US" dirty="0"/>
              <a:t> </a:t>
            </a:r>
            <a:r>
              <a:rPr lang="en-US" dirty="0" err="1"/>
              <a:t>virkkeessä</a:t>
            </a:r>
            <a:r>
              <a:rPr lang="en-US" dirty="0"/>
              <a:t> &amp; </a:t>
            </a:r>
            <a:r>
              <a:rPr lang="en-US" dirty="0" err="1"/>
              <a:t>monia</a:t>
            </a:r>
            <a:r>
              <a:rPr lang="en-US" dirty="0"/>
              <a:t> </a:t>
            </a:r>
            <a:r>
              <a:rPr lang="en-US" dirty="0" err="1"/>
              <a:t>mahdollisia</a:t>
            </a:r>
            <a:r>
              <a:rPr lang="en-US" dirty="0"/>
              <a:t> </a:t>
            </a:r>
            <a:r>
              <a:rPr lang="en-US" dirty="0" err="1"/>
              <a:t>merkityksiä</a:t>
            </a:r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siintyy</a:t>
            </a:r>
            <a:r>
              <a:rPr lang="en-US" dirty="0" smtClean="0"/>
              <a:t> </a:t>
            </a:r>
            <a:r>
              <a:rPr lang="en-US" dirty="0" err="1"/>
              <a:t>preesensissä</a:t>
            </a:r>
            <a:r>
              <a:rPr lang="en-US" dirty="0"/>
              <a:t>, </a:t>
            </a:r>
            <a:r>
              <a:rPr lang="en-US" dirty="0" err="1"/>
              <a:t>aoristissa</a:t>
            </a:r>
            <a:r>
              <a:rPr lang="en-US" dirty="0"/>
              <a:t>, </a:t>
            </a:r>
            <a:r>
              <a:rPr lang="en-US" dirty="0" err="1"/>
              <a:t>futuurissa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perfektissä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pts:n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ilmaisema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aika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määräytyy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predikaatin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lausekokonaisuuden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perusteella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aspektia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teonlaatua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arvioitava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pts:n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tehtävän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asiayhteyden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mukaan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saada</a:t>
            </a:r>
            <a:r>
              <a:rPr lang="en-US" dirty="0"/>
              <a:t> </a:t>
            </a:r>
            <a:r>
              <a:rPr lang="en-US" dirty="0" err="1"/>
              <a:t>objektin</a:t>
            </a:r>
            <a:endParaRPr lang="en-US" dirty="0"/>
          </a:p>
          <a:p>
            <a:r>
              <a:rPr lang="en-US" dirty="0" err="1"/>
              <a:t>kieltosana</a:t>
            </a:r>
            <a:r>
              <a:rPr lang="en-US" dirty="0"/>
              <a:t> </a:t>
            </a:r>
            <a:r>
              <a:rPr lang="el-GR" dirty="0" smtClean="0"/>
              <a:t>μή</a:t>
            </a:r>
            <a:r>
              <a:rPr lang="fi-FI" dirty="0"/>
              <a:t> </a:t>
            </a:r>
            <a:r>
              <a:rPr lang="fi-FI" dirty="0" smtClean="0"/>
              <a:t>(joskus</a:t>
            </a:r>
            <a:r>
              <a:rPr lang="el-GR" dirty="0" smtClean="0"/>
              <a:t> ού</a:t>
            </a:r>
            <a:r>
              <a:rPr lang="fi-FI" dirty="0" smtClean="0"/>
              <a:t>)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55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Partisiipin määrittely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Määrittelyssä</a:t>
            </a:r>
            <a:r>
              <a:rPr lang="en-US" dirty="0" smtClean="0"/>
              <a:t> </a:t>
            </a:r>
            <a:r>
              <a:rPr lang="en-US" dirty="0" err="1" smtClean="0"/>
              <a:t>verbin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nominin</a:t>
            </a:r>
            <a:r>
              <a:rPr lang="en-US" dirty="0" smtClean="0"/>
              <a:t> </a:t>
            </a:r>
            <a:r>
              <a:rPr lang="en-US" dirty="0" err="1" smtClean="0"/>
              <a:t>määritteitä</a:t>
            </a:r>
            <a:endParaRPr lang="en-US" dirty="0" smtClean="0"/>
          </a:p>
          <a:p>
            <a:r>
              <a:rPr lang="en-US" dirty="0" err="1" smtClean="0"/>
              <a:t>Verbitaivutuksesta</a:t>
            </a:r>
            <a:r>
              <a:rPr lang="en-US" dirty="0" smtClean="0"/>
              <a:t> </a:t>
            </a:r>
            <a:r>
              <a:rPr lang="en-US" dirty="0" err="1" smtClean="0"/>
              <a:t>pääluokka</a:t>
            </a:r>
            <a:r>
              <a:rPr lang="en-US" dirty="0" smtClean="0"/>
              <a:t>, </a:t>
            </a:r>
            <a:r>
              <a:rPr lang="en-US" dirty="0" err="1" smtClean="0"/>
              <a:t>tapaluokka</a:t>
            </a:r>
            <a:r>
              <a:rPr lang="en-US" dirty="0" smtClean="0"/>
              <a:t>, </a:t>
            </a:r>
            <a:r>
              <a:rPr lang="en-US" dirty="0" err="1" smtClean="0"/>
              <a:t>aikaluokka</a:t>
            </a:r>
            <a:r>
              <a:rPr lang="en-US" dirty="0" smtClean="0"/>
              <a:t> (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persoonaa</a:t>
            </a:r>
            <a:r>
              <a:rPr lang="en-US" dirty="0" smtClean="0"/>
              <a:t>!)</a:t>
            </a:r>
          </a:p>
          <a:p>
            <a:r>
              <a:rPr lang="en-US" dirty="0" err="1" smtClean="0"/>
              <a:t>Nominien</a:t>
            </a:r>
            <a:r>
              <a:rPr lang="en-US" dirty="0" smtClean="0"/>
              <a:t> </a:t>
            </a:r>
            <a:r>
              <a:rPr lang="en-US" dirty="0" err="1" smtClean="0"/>
              <a:t>määrittelystä</a:t>
            </a:r>
            <a:r>
              <a:rPr lang="en-US" dirty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</a:t>
            </a:r>
            <a:r>
              <a:rPr lang="en-US" dirty="0" err="1" smtClean="0"/>
              <a:t>luku</a:t>
            </a:r>
            <a:r>
              <a:rPr lang="en-US" dirty="0" smtClean="0"/>
              <a:t> &amp; </a:t>
            </a:r>
            <a:r>
              <a:rPr lang="en-US" dirty="0" err="1" smtClean="0"/>
              <a:t>sija</a:t>
            </a:r>
            <a:endParaRPr lang="en-US" dirty="0" smtClean="0"/>
          </a:p>
          <a:p>
            <a:r>
              <a:rPr lang="en-US" b="1" dirty="0" err="1" smtClean="0"/>
              <a:t>esim</a:t>
            </a:r>
            <a:r>
              <a:rPr lang="en-US" b="1" dirty="0" smtClean="0"/>
              <a:t>. </a:t>
            </a:r>
            <a:r>
              <a:rPr lang="el-GR" b="1" dirty="0" smtClean="0"/>
              <a:t>λέγοντος</a:t>
            </a:r>
            <a:r>
              <a:rPr lang="fi-FI" b="1" dirty="0" smtClean="0"/>
              <a:t> </a:t>
            </a:r>
            <a:r>
              <a:rPr lang="fi-FI" b="1" dirty="0" err="1" smtClean="0"/>
              <a:t>akt</a:t>
            </a:r>
            <a:r>
              <a:rPr lang="fi-FI" b="1" dirty="0" smtClean="0"/>
              <a:t>. </a:t>
            </a:r>
            <a:r>
              <a:rPr lang="fi-FI" b="1" dirty="0" err="1" smtClean="0"/>
              <a:t>part</a:t>
            </a:r>
            <a:r>
              <a:rPr lang="fi-FI" b="1" dirty="0" smtClean="0"/>
              <a:t>. prees. mask. yks. gen.</a:t>
            </a:r>
            <a:r>
              <a:rPr lang="el-GR" b="1" dirty="0" smtClean="0"/>
              <a:t> λέγω</a:t>
            </a:r>
            <a:r>
              <a:rPr lang="fi-FI" b="1" dirty="0" smtClean="0"/>
              <a:t> sanoa </a:t>
            </a:r>
            <a:endParaRPr lang="en-US" b="1" dirty="0" smtClean="0"/>
          </a:p>
          <a:p>
            <a:r>
              <a:rPr lang="en-US" dirty="0" err="1" smtClean="0"/>
              <a:t>lauseyhteys</a:t>
            </a:r>
            <a:r>
              <a:rPr lang="en-US" dirty="0" smtClean="0"/>
              <a:t> </a:t>
            </a:r>
            <a:r>
              <a:rPr lang="en-US" dirty="0" err="1"/>
              <a:t>paljastaa</a:t>
            </a:r>
            <a:r>
              <a:rPr lang="en-US" dirty="0"/>
              <a:t> </a:t>
            </a:r>
            <a:r>
              <a:rPr lang="en-US" dirty="0" err="1"/>
              <a:t>persoonan</a:t>
            </a:r>
            <a:r>
              <a:rPr lang="en-US" dirty="0"/>
              <a:t> /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mihin</a:t>
            </a:r>
            <a:r>
              <a:rPr lang="en-US" dirty="0"/>
              <a:t> </a:t>
            </a:r>
            <a:r>
              <a:rPr lang="en-US" dirty="0" err="1"/>
              <a:t>pts</a:t>
            </a:r>
            <a:r>
              <a:rPr lang="en-US" dirty="0"/>
              <a:t> </a:t>
            </a:r>
            <a:r>
              <a:rPr lang="en-US" dirty="0" err="1"/>
              <a:t>viittaa</a:t>
            </a:r>
            <a:r>
              <a:rPr lang="fi-FI" dirty="0"/>
              <a:t>  </a:t>
            </a:r>
            <a:endParaRPr lang="fi-FI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473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ἦλθεν ὁ Ἰησοῦς εἰς τὴν Γαλιλαίαν </a:t>
            </a:r>
            <a:r>
              <a:rPr lang="el-GR" u="sng" dirty="0"/>
              <a:t>κηρύσσων </a:t>
            </a:r>
            <a:r>
              <a:rPr lang="el-GR" dirty="0"/>
              <a:t>τὸ εὐαγγέλιον τοῦ </a:t>
            </a:r>
            <a:r>
              <a:rPr lang="el-GR" dirty="0" smtClean="0"/>
              <a:t>θεοῦ</a:t>
            </a:r>
            <a:r>
              <a:rPr lang="fi-FI" dirty="0"/>
              <a:t> </a:t>
            </a:r>
            <a:r>
              <a:rPr lang="fi-FI" dirty="0" smtClean="0"/>
              <a:t>(Mark. 1:14)</a:t>
            </a:r>
          </a:p>
          <a:p>
            <a:endParaRPr lang="fi-FI" dirty="0"/>
          </a:p>
          <a:p>
            <a:r>
              <a:rPr lang="fi-FI" dirty="0" smtClean="0"/>
              <a:t>Jeesus tuli Galileaan julistaen Jumalan evankeliumia</a:t>
            </a:r>
          </a:p>
          <a:p>
            <a:r>
              <a:rPr lang="el-GR" dirty="0" smtClean="0"/>
              <a:t>κηρύσσων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prees. mask. yks. nom. </a:t>
            </a:r>
            <a:r>
              <a:rPr lang="el-GR" dirty="0" smtClean="0"/>
              <a:t>κηρύσσω</a:t>
            </a:r>
            <a:r>
              <a:rPr lang="fi-FI" dirty="0" smtClean="0"/>
              <a:t> julistaa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41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1550</Words>
  <Application>Microsoft Office PowerPoint</Application>
  <PresentationFormat>On-screen Show (4:3)</PresentationFormat>
  <Paragraphs>361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Civic</vt:lpstr>
      <vt:lpstr>πᾶς, koko, kaikki MASK (NTRI) </vt:lpstr>
      <vt:lpstr>πᾶσα koko, kaikki FEM.</vt:lpstr>
      <vt:lpstr>PowerPoint Presentation</vt:lpstr>
      <vt:lpstr>Partisiippi </vt:lpstr>
      <vt:lpstr>ὁ Ἱεροσολυμίτης, jerusalemilainen 1 deklinaation maskuliini, s. 83</vt:lpstr>
      <vt:lpstr>Infinitiivi, kertaus</vt:lpstr>
      <vt:lpstr>PowerPoint Presentation</vt:lpstr>
      <vt:lpstr>Partisiipin määrittely</vt:lpstr>
      <vt:lpstr>PowerPoint Presentation</vt:lpstr>
      <vt:lpstr>λύω akt. part. prees. mask. </vt:lpstr>
      <vt:lpstr>λύω akt. part. prees. ntri</vt:lpstr>
      <vt:lpstr>λύω akt. part. prees. fem.</vt:lpstr>
      <vt:lpstr>PowerPoint Presentation</vt:lpstr>
      <vt:lpstr>PowerPoint Presentation</vt:lpstr>
      <vt:lpstr>PowerPoint Presentation</vt:lpstr>
      <vt:lpstr>Med. pass. part. prees. </vt:lpstr>
      <vt:lpstr>PowerPoint Presentation</vt:lpstr>
      <vt:lpstr>Partisiipin käyttö</vt:lpstr>
      <vt:lpstr> </vt:lpstr>
      <vt:lpstr>1. Adjektiivina käytetty partisiippi (attributiivinen)</vt:lpstr>
      <vt:lpstr>2. Partisiippi lauseenvastikkeen tai sivulauseen tehtävässä (predikatiivinen)</vt:lpstr>
      <vt:lpstr>1. PARTICIPIUM CONIUNCTUM</vt:lpstr>
      <vt:lpstr>PARTICIPIUM CONIUNCTUM</vt:lpstr>
      <vt:lpstr>PowerPoint Presentation</vt:lpstr>
      <vt:lpstr>PowerPoint Presentation</vt:lpstr>
      <vt:lpstr>2. GENETIVUS ABSOLUTUS</vt:lpstr>
      <vt:lpstr>PowerPoint Presentation</vt:lpstr>
      <vt:lpstr>Havainnon kohdetta kuvaava partisiippi</vt:lpstr>
      <vt:lpstr>Perifrastinen partisiippi (εἰμί + part. laveana ilmauksena)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nnikki</dc:creator>
  <cp:lastModifiedBy>nnikki</cp:lastModifiedBy>
  <cp:revision>46</cp:revision>
  <dcterms:created xsi:type="dcterms:W3CDTF">2014-08-01T10:35:32Z</dcterms:created>
  <dcterms:modified xsi:type="dcterms:W3CDTF">2014-08-05T17:04:11Z</dcterms:modified>
</cp:coreProperties>
</file>