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9" r:id="rId2"/>
    <p:sldId id="270" r:id="rId3"/>
    <p:sldId id="271" r:id="rId4"/>
    <p:sldId id="272" r:id="rId5"/>
    <p:sldId id="277" r:id="rId6"/>
    <p:sldId id="273" r:id="rId7"/>
    <p:sldId id="256" r:id="rId8"/>
    <p:sldId id="257" r:id="rId9"/>
    <p:sldId id="274" r:id="rId10"/>
    <p:sldId id="258" r:id="rId11"/>
    <p:sldId id="259" r:id="rId12"/>
    <p:sldId id="260" r:id="rId13"/>
    <p:sldId id="275" r:id="rId14"/>
    <p:sldId id="261" r:id="rId15"/>
    <p:sldId id="263" r:id="rId16"/>
    <p:sldId id="264" r:id="rId17"/>
    <p:sldId id="265" r:id="rId18"/>
    <p:sldId id="266" r:id="rId19"/>
    <p:sldId id="267" r:id="rId20"/>
    <p:sldId id="279" r:id="rId21"/>
    <p:sldId id="280" r:id="rId22"/>
    <p:sldId id="278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5FD4-E0BF-4F47-898F-0070129247AE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896A-0466-46F4-949A-764E6B63B6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73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prees. impf. perf. </a:t>
            </a:r>
            <a:r>
              <a:rPr lang="fi-FI" dirty="0" err="1" smtClean="0"/>
              <a:t>pluskv.perf</a:t>
            </a:r>
            <a:r>
              <a:rPr lang="fi-FI" dirty="0" smtClean="0"/>
              <a:t>. </a:t>
            </a:r>
            <a:r>
              <a:rPr lang="fi-FI" dirty="0" err="1" smtClean="0"/>
              <a:t>deponenttiverbit</a:t>
            </a:r>
            <a:r>
              <a:rPr lang="fi-FI" baseline="0" dirty="0" smtClean="0"/>
              <a:t> merkitään </a:t>
            </a:r>
            <a:r>
              <a:rPr lang="fi-FI" baseline="0" dirty="0" err="1" smtClean="0"/>
              <a:t>dep</a:t>
            </a:r>
            <a:r>
              <a:rPr lang="fi-FI" baseline="0" dirty="0" smtClean="0"/>
              <a:t>.; </a:t>
            </a:r>
            <a:r>
              <a:rPr lang="fi-FI" baseline="0" dirty="0" err="1" smtClean="0"/>
              <a:t>aor</a:t>
            </a:r>
            <a:r>
              <a:rPr lang="fi-FI" baseline="0" dirty="0" smtClean="0"/>
              <a:t>. ja fut. merkitään </a:t>
            </a:r>
            <a:r>
              <a:rPr lang="fi-FI" baseline="0" dirty="0" err="1" smtClean="0"/>
              <a:t>med</a:t>
            </a:r>
            <a:r>
              <a:rPr lang="fi-FI" baseline="0" dirty="0" smtClean="0"/>
              <a:t>. (tai pass.). tuttuja </a:t>
            </a:r>
            <a:r>
              <a:rPr lang="fi-FI" baseline="0" dirty="0" err="1" smtClean="0"/>
              <a:t>deponenttiverbejä</a:t>
            </a:r>
            <a:r>
              <a:rPr lang="fi-FI" baseline="0" dirty="0" smtClean="0"/>
              <a:t> 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ἀποκρίνομαι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δέχομαι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ἔρχομαι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κεῖμαι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προσεύχομαι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γίνομαι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δύναμαι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πορεύομαι</a:t>
            </a:r>
            <a:endParaRPr lang="fi-FI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896A-0466-46F4-949A-764E6B63B637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likvidaverbeillä </a:t>
            </a:r>
            <a:r>
              <a:rPr lang="fi-FI" dirty="0" err="1" smtClean="0"/>
              <a:t>preesenslaajenne</a:t>
            </a:r>
            <a:r>
              <a:rPr lang="fi-FI" dirty="0" smtClean="0"/>
              <a:t> tehty j:n avulla.</a:t>
            </a:r>
            <a:r>
              <a:rPr lang="fi-FI" baseline="0" dirty="0" smtClean="0"/>
              <a:t> tätä ei ole kantavartalossa, joten ei näy aoristissa </a:t>
            </a:r>
            <a:r>
              <a:rPr lang="fi-FI" baseline="0" dirty="0" err="1" smtClean="0"/>
              <a:t>agora</a:t>
            </a:r>
            <a:r>
              <a:rPr lang="fi-FI" baseline="0" smtClean="0"/>
              <a:t> s. 272.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896A-0466-46F4-949A-764E6B63B637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896A-0466-46F4-949A-764E6B63B637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896A-0466-46F4-949A-764E6B63B637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verbien persoonamuodoissa korko pyrkii</a:t>
            </a:r>
            <a:r>
              <a:rPr lang="fi-FI" baseline="0" dirty="0" smtClean="0"/>
              <a:t> kolmannelle tavulle lopusta, eli mahdollisimman alkuun!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896A-0466-46F4-949A-764E6B63B637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F41F-85E6-424E-AF0A-716FD6390E98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1126-DCEC-42ED-8429-7EFFFC2A373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1. aoristi, kertausta, määrittele muodot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ἔλυσεν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λύσωμεν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ἐπληρ</a:t>
            </a:r>
            <a:r>
              <a:rPr lang="el-GR" dirty="0" smtClean="0"/>
              <a:t>ώ</a:t>
            </a:r>
            <a:r>
              <a:rPr lang="el-GR" dirty="0" smtClean="0"/>
              <a:t>σατε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ἐ</a:t>
            </a:r>
            <a:r>
              <a:rPr lang="el-GR" dirty="0" smtClean="0"/>
              <a:t>δίωξαν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γράψῃς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yks. 3 </a:t>
            </a:r>
            <a:r>
              <a:rPr lang="el-GR" dirty="0" smtClean="0"/>
              <a:t>λύω</a:t>
            </a:r>
            <a:r>
              <a:rPr lang="fi-FI" dirty="0" smtClean="0"/>
              <a:t> irrottaa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konj. 1 </a:t>
            </a:r>
            <a:r>
              <a:rPr lang="fi-FI" dirty="0" err="1" smtClean="0"/>
              <a:t>aor</a:t>
            </a:r>
            <a:r>
              <a:rPr lang="fi-FI" dirty="0" smtClean="0"/>
              <a:t>. mon. 1 </a:t>
            </a:r>
            <a:r>
              <a:rPr lang="el-GR" dirty="0"/>
              <a:t>λύω</a:t>
            </a:r>
            <a:r>
              <a:rPr lang="fi-FI" dirty="0"/>
              <a:t> irrottaa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mon. 2 </a:t>
            </a:r>
            <a:r>
              <a:rPr lang="el-GR" dirty="0" smtClean="0"/>
              <a:t>πληρόω</a:t>
            </a:r>
            <a:r>
              <a:rPr lang="fi-FI" dirty="0"/>
              <a:t> </a:t>
            </a:r>
            <a:r>
              <a:rPr lang="fi-FI" dirty="0" smtClean="0"/>
              <a:t>täyttää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mon. 3 </a:t>
            </a:r>
            <a:r>
              <a:rPr lang="el-GR" dirty="0" smtClean="0"/>
              <a:t>διώκω</a:t>
            </a:r>
            <a:r>
              <a:rPr lang="fi-FI" dirty="0"/>
              <a:t> </a:t>
            </a:r>
            <a:r>
              <a:rPr lang="fi-FI" dirty="0" smtClean="0"/>
              <a:t>vainota, tavoitella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konj. 1 </a:t>
            </a:r>
            <a:r>
              <a:rPr lang="fi-FI" dirty="0" err="1" smtClean="0"/>
              <a:t>aor</a:t>
            </a:r>
            <a:r>
              <a:rPr lang="fi-FI" dirty="0" smtClean="0"/>
              <a:t>. yks. 2 </a:t>
            </a:r>
            <a:r>
              <a:rPr lang="el-GR" dirty="0" smtClean="0"/>
              <a:t>γράφω</a:t>
            </a:r>
            <a:r>
              <a:rPr lang="fi-FI" dirty="0" smtClean="0"/>
              <a:t> kirjoittaa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19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1. ja 2. passiivin aoristi</a:t>
            </a:r>
            <a:br>
              <a:rPr lang="fi-FI" dirty="0" smtClean="0"/>
            </a:br>
            <a:r>
              <a:rPr lang="fi-FI" dirty="0" err="1" smtClean="0"/>
              <a:t>-</a:t>
            </a:r>
            <a:r>
              <a:rPr lang="fi-FI" sz="3600" i="1" dirty="0" err="1" smtClean="0">
                <a:solidFill>
                  <a:srgbClr val="FF0000"/>
                </a:solidFill>
              </a:rPr>
              <a:t>ei</a:t>
            </a:r>
            <a:r>
              <a:rPr lang="fi-FI" sz="3600" i="1" dirty="0" smtClean="0">
                <a:solidFill>
                  <a:srgbClr val="FF0000"/>
                </a:solidFill>
              </a:rPr>
              <a:t> yhteyttä </a:t>
            </a:r>
            <a:r>
              <a:rPr lang="fi-FI" sz="3600" i="1" dirty="0" err="1" smtClean="0">
                <a:solidFill>
                  <a:srgbClr val="FF0000"/>
                </a:solidFill>
              </a:rPr>
              <a:t>akt/med</a:t>
            </a:r>
            <a:r>
              <a:rPr lang="fi-FI" sz="3600" i="1" dirty="0" smtClean="0">
                <a:solidFill>
                  <a:srgbClr val="FF0000"/>
                </a:solidFill>
              </a:rPr>
              <a:t> 1. ja 2. aoristiin!</a:t>
            </a:r>
            <a:endParaRPr lang="fi-FI" sz="3600" i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pass. 1. aoristi eli theeta-aoristi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tempussuffiksi </a:t>
            </a:r>
            <a:r>
              <a:rPr lang="el-GR" dirty="0" smtClean="0">
                <a:solidFill>
                  <a:srgbClr val="0070C0"/>
                </a:solidFill>
              </a:rPr>
              <a:t>θη</a:t>
            </a:r>
            <a:r>
              <a:rPr lang="fi-FI" dirty="0">
                <a:solidFill>
                  <a:srgbClr val="0070C0"/>
                </a:solidFill>
              </a:rPr>
              <a:t>/</a:t>
            </a:r>
            <a:r>
              <a:rPr lang="el-GR" dirty="0" smtClean="0">
                <a:solidFill>
                  <a:srgbClr val="0070C0"/>
                </a:solidFill>
              </a:rPr>
              <a:t>θε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/>
              <a:t>lähes kaikki vokaaliin päättyvät vartalot ja osa konsonanttivartaloista</a:t>
            </a:r>
          </a:p>
          <a:p>
            <a:r>
              <a:rPr lang="fi-FI" dirty="0" smtClean="0"/>
              <a:t>enemmistö</a:t>
            </a:r>
          </a:p>
          <a:p>
            <a:r>
              <a:rPr lang="fi-FI" dirty="0" smtClean="0"/>
              <a:t>esim. </a:t>
            </a:r>
            <a:r>
              <a:rPr lang="el-GR" dirty="0" smtClean="0"/>
              <a:t>πιστεύω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πιστευ</a:t>
            </a:r>
            <a:r>
              <a:rPr lang="fi-FI" dirty="0" smtClean="0"/>
              <a:t>-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 smtClean="0"/>
              <a:t>ἐπιστεύ</a:t>
            </a:r>
            <a:r>
              <a:rPr lang="el-GR" dirty="0" smtClean="0">
                <a:solidFill>
                  <a:srgbClr val="0070C0"/>
                </a:solidFill>
              </a:rPr>
              <a:t>θη</a:t>
            </a:r>
            <a:r>
              <a:rPr lang="el-GR" dirty="0" smtClean="0"/>
              <a:t>ν</a:t>
            </a:r>
            <a:r>
              <a:rPr lang="fi-FI" dirty="0" smtClean="0"/>
              <a:t> </a:t>
            </a:r>
            <a:r>
              <a:rPr lang="fi-FI" sz="1800" dirty="0" smtClean="0"/>
              <a:t>(pass. ind. 1. </a:t>
            </a:r>
            <a:r>
              <a:rPr lang="fi-FI" sz="1800" dirty="0" err="1" smtClean="0"/>
              <a:t>aor</a:t>
            </a:r>
            <a:r>
              <a:rPr lang="fi-FI" sz="1800" dirty="0" smtClean="0"/>
              <a:t>. yks. 1)</a:t>
            </a:r>
            <a:endParaRPr lang="fi-FI" sz="1800" dirty="0"/>
          </a:p>
          <a:p>
            <a:endParaRPr lang="fi-FI" dirty="0">
              <a:latin typeface="Palatino Linotype" pitchFamily="18" charset="0"/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pass. 2. aoristi </a:t>
            </a:r>
            <a:r>
              <a:rPr lang="fi-FI" dirty="0" err="1" smtClean="0"/>
              <a:t>eeta-aoristi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tempussuffiksi 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>
                <a:solidFill>
                  <a:srgbClr val="0070C0"/>
                </a:solidFill>
              </a:rPr>
              <a:t>/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/>
              <a:t>osa konsonanttipäätteisistä vartaloista, erityisesti  ”aidot” likvidat </a:t>
            </a:r>
            <a:r>
              <a:rPr lang="el-GR" dirty="0" smtClean="0"/>
              <a:t>λ</a:t>
            </a:r>
            <a:r>
              <a:rPr lang="fi-FI" dirty="0" smtClean="0"/>
              <a:t> ja</a:t>
            </a:r>
            <a:r>
              <a:rPr lang="el-GR" dirty="0" smtClean="0"/>
              <a:t> ρ</a:t>
            </a:r>
            <a:endParaRPr lang="fi-FI" dirty="0" smtClean="0"/>
          </a:p>
          <a:p>
            <a:r>
              <a:rPr lang="el-GR" dirty="0" smtClean="0"/>
              <a:t>γράφω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γραφ</a:t>
            </a:r>
            <a:r>
              <a:rPr lang="fi-FI" dirty="0" smtClean="0"/>
              <a:t>-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</a:t>
            </a:r>
            <a:r>
              <a:rPr lang="el-GR" dirty="0" smtClean="0"/>
              <a:t>ἐγράφ</a:t>
            </a:r>
            <a:r>
              <a:rPr lang="el-GR" dirty="0" smtClean="0">
                <a:solidFill>
                  <a:srgbClr val="0070C0"/>
                </a:solidFill>
              </a:rPr>
              <a:t>η</a:t>
            </a:r>
            <a:r>
              <a:rPr lang="el-GR" dirty="0" smtClean="0"/>
              <a:t>ν</a:t>
            </a:r>
            <a:r>
              <a:rPr lang="fi-FI" dirty="0" smtClean="0"/>
              <a:t> </a:t>
            </a:r>
            <a:r>
              <a:rPr lang="fi-FI" sz="1800" dirty="0" smtClean="0"/>
              <a:t>(pass. ind. 2. </a:t>
            </a:r>
            <a:r>
              <a:rPr lang="fi-FI" sz="1800" dirty="0" err="1" smtClean="0"/>
              <a:t>aor</a:t>
            </a:r>
            <a:r>
              <a:rPr lang="fi-FI" sz="1800" dirty="0" smtClean="0"/>
              <a:t>. yks. 1)</a:t>
            </a:r>
          </a:p>
          <a:p>
            <a:r>
              <a:rPr lang="fi-FI" dirty="0" smtClean="0"/>
              <a:t>ydinvartalon </a:t>
            </a:r>
            <a:r>
              <a:rPr lang="el-GR" dirty="0" smtClean="0"/>
              <a:t>ε</a:t>
            </a:r>
            <a:r>
              <a:rPr lang="fi-FI" dirty="0" smtClean="0"/>
              <a:t> muuttuu usein </a:t>
            </a:r>
            <a:r>
              <a:rPr lang="el-GR" dirty="0" smtClean="0"/>
              <a:t>α</a:t>
            </a:r>
            <a:r>
              <a:rPr lang="fi-FI" dirty="0" smtClean="0"/>
              <a:t>:</a:t>
            </a:r>
            <a:r>
              <a:rPr lang="fi-FI" dirty="0" err="1" smtClean="0"/>
              <a:t>ksi</a:t>
            </a:r>
            <a:endParaRPr lang="fi-FI" dirty="0" smtClean="0"/>
          </a:p>
          <a:p>
            <a:pPr lvl="1"/>
            <a:r>
              <a:rPr lang="el-GR" b="1" dirty="0"/>
              <a:t>στρ</a:t>
            </a:r>
            <a:r>
              <a:rPr lang="el-GR" b="1" dirty="0">
                <a:solidFill>
                  <a:srgbClr val="FF0000"/>
                </a:solidFill>
              </a:rPr>
              <a:t>έ</a:t>
            </a:r>
            <a:r>
              <a:rPr lang="el-GR" b="1" dirty="0"/>
              <a:t>φω </a:t>
            </a:r>
            <a:r>
              <a:rPr lang="el-GR" b="1" dirty="0" smtClean="0"/>
              <a:t>ἐστρ</a:t>
            </a:r>
            <a:r>
              <a:rPr lang="el-GR" b="1" dirty="0" smtClean="0">
                <a:solidFill>
                  <a:srgbClr val="FF0000"/>
                </a:solidFill>
              </a:rPr>
              <a:t>ά</a:t>
            </a:r>
            <a:r>
              <a:rPr lang="el-GR" b="1" dirty="0" smtClean="0"/>
              <a:t>φ</a:t>
            </a:r>
            <a:r>
              <a:rPr lang="el-GR" b="1" dirty="0" smtClean="0">
                <a:solidFill>
                  <a:srgbClr val="0070C0"/>
                </a:solidFill>
              </a:rPr>
              <a:t>η</a:t>
            </a:r>
            <a:r>
              <a:rPr lang="el-GR" b="1" dirty="0" smtClean="0"/>
              <a:t>ν</a:t>
            </a:r>
            <a:r>
              <a:rPr lang="fi-FI" b="1" dirty="0" smtClean="0"/>
              <a:t> </a:t>
            </a:r>
            <a:endParaRPr lang="fi-FI" b="1" dirty="0"/>
          </a:p>
          <a:p>
            <a:pPr lvl="1"/>
            <a:endParaRPr lang="fi-FI" dirty="0">
              <a:latin typeface="Palatino Linotype" pitchFamily="18" charset="0"/>
            </a:endParaRPr>
          </a:p>
          <a:p>
            <a:endParaRPr lang="fi-FI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pass. ind. 1./2. </a:t>
            </a:r>
            <a:r>
              <a:rPr lang="fi-FI" sz="4000" dirty="0" err="1" smtClean="0"/>
              <a:t>aor</a:t>
            </a:r>
            <a:r>
              <a:rPr lang="fi-FI" sz="4000" dirty="0" smtClean="0"/>
              <a:t>.</a:t>
            </a:r>
            <a:endParaRPr lang="fi-FI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0188" cy="571504"/>
          </a:xfrm>
        </p:spPr>
        <p:txBody>
          <a:bodyPr>
            <a:normAutofit fontScale="25000" lnSpcReduction="20000"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1371600" indent="-1371600"/>
            <a:r>
              <a:rPr lang="fi-FI" sz="9600" dirty="0" smtClean="0"/>
              <a:t>1. </a:t>
            </a:r>
            <a:r>
              <a:rPr lang="fi-FI" sz="9600" dirty="0" err="1" smtClean="0"/>
              <a:t>aor</a:t>
            </a:r>
            <a:r>
              <a:rPr lang="fi-FI" sz="9600" dirty="0" smtClean="0"/>
              <a:t>. </a:t>
            </a:r>
            <a:r>
              <a:rPr lang="el-GR" sz="9600" dirty="0" smtClean="0">
                <a:latin typeface="Palatino Linotype" pitchFamily="18" charset="0"/>
              </a:rPr>
              <a:t>πιστεύω</a:t>
            </a:r>
            <a:endParaRPr lang="fi-FI" sz="9600" dirty="0">
              <a:latin typeface="Palatino Linotype" pitchFamily="18" charset="0"/>
            </a:endParaRP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y.1.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θη</a:t>
            </a:r>
            <a:r>
              <a:rPr lang="fi-FI" dirty="0"/>
              <a:t>-</a:t>
            </a:r>
            <a:r>
              <a:rPr lang="el-GR" dirty="0"/>
              <a:t>ν</a:t>
            </a:r>
            <a:endParaRPr lang="fi-FI" dirty="0"/>
          </a:p>
          <a:p>
            <a:r>
              <a:rPr lang="fi-FI" dirty="0" smtClean="0"/>
              <a:t>y.2.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θη</a:t>
            </a:r>
            <a:r>
              <a:rPr lang="fi-FI" dirty="0"/>
              <a:t>-</a:t>
            </a:r>
            <a:r>
              <a:rPr lang="el-GR" dirty="0"/>
              <a:t>ς</a:t>
            </a:r>
            <a:endParaRPr lang="fi-FI" dirty="0"/>
          </a:p>
          <a:p>
            <a:r>
              <a:rPr lang="fi-FI" dirty="0" smtClean="0"/>
              <a:t>y.3.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 smtClean="0">
                <a:solidFill>
                  <a:srgbClr val="0070C0"/>
                </a:solidFill>
              </a:rPr>
              <a:t>θη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/>
          </a:p>
          <a:p>
            <a:r>
              <a:rPr lang="fi-FI" dirty="0" smtClean="0"/>
              <a:t>m.1.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θη</a:t>
            </a:r>
            <a:r>
              <a:rPr lang="fi-FI" dirty="0"/>
              <a:t>-</a:t>
            </a:r>
            <a:r>
              <a:rPr lang="el-GR" dirty="0"/>
              <a:t>μεν</a:t>
            </a:r>
            <a:endParaRPr lang="fi-FI" dirty="0"/>
          </a:p>
          <a:p>
            <a:r>
              <a:rPr lang="fi-FI" dirty="0" smtClean="0"/>
              <a:t>m.2.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θη</a:t>
            </a:r>
            <a:r>
              <a:rPr lang="fi-FI" dirty="0"/>
              <a:t>-</a:t>
            </a:r>
            <a:r>
              <a:rPr lang="el-GR" dirty="0"/>
              <a:t>τε</a:t>
            </a:r>
            <a:endParaRPr lang="fi-FI" dirty="0"/>
          </a:p>
          <a:p>
            <a:r>
              <a:rPr lang="fi-FI" dirty="0" smtClean="0"/>
              <a:t>m.3. </a:t>
            </a:r>
            <a:r>
              <a:rPr lang="el-GR" dirty="0" smtClean="0"/>
              <a:t>ἐπιστεύ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θη</a:t>
            </a:r>
            <a:r>
              <a:rPr lang="fi-FI" dirty="0"/>
              <a:t>-</a:t>
            </a:r>
            <a:r>
              <a:rPr lang="el-GR" dirty="0" smtClean="0"/>
              <a:t>σαν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päätteet samat kuin juuriaoristissa! (eli päätteet näyttävät aktiivilta…)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71613"/>
            <a:ext cx="4041775" cy="500066"/>
          </a:xfrm>
        </p:spPr>
        <p:txBody>
          <a:bodyPr>
            <a:noAutofit/>
          </a:bodyPr>
          <a:lstStyle/>
          <a:p>
            <a:r>
              <a:rPr lang="fi-FI" dirty="0" smtClean="0"/>
              <a:t>2. 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 smtClean="0">
                <a:latin typeface="Palatino Linotype" pitchFamily="18" charset="0"/>
              </a:rPr>
              <a:t>ἀποστέλλω</a:t>
            </a:r>
            <a:endParaRPr lang="fi-FI" dirty="0" smtClean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/>
              <a:t>-</a:t>
            </a:r>
            <a:r>
              <a:rPr lang="el-GR" dirty="0"/>
              <a:t>ν</a:t>
            </a:r>
            <a:endParaRPr lang="fi-FI" dirty="0"/>
          </a:p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/>
              <a:t>-</a:t>
            </a:r>
            <a:r>
              <a:rPr lang="el-GR" dirty="0"/>
              <a:t>ς</a:t>
            </a:r>
            <a:endParaRPr lang="fi-FI" dirty="0"/>
          </a:p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 smtClean="0">
                <a:solidFill>
                  <a:srgbClr val="0070C0"/>
                </a:solidFill>
              </a:rPr>
              <a:t>η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/>
          </a:p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/>
              <a:t>-</a:t>
            </a:r>
            <a:r>
              <a:rPr lang="el-GR" dirty="0"/>
              <a:t>μεν</a:t>
            </a:r>
            <a:endParaRPr lang="fi-FI" dirty="0"/>
          </a:p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/>
              <a:t>-</a:t>
            </a:r>
            <a:r>
              <a:rPr lang="el-GR" dirty="0"/>
              <a:t>τε</a:t>
            </a:r>
            <a:endParaRPr lang="fi-FI" dirty="0"/>
          </a:p>
          <a:p>
            <a:r>
              <a:rPr lang="el-GR" dirty="0"/>
              <a:t>ἀπεστάλ</a:t>
            </a:r>
            <a:r>
              <a:rPr lang="fi-FI" dirty="0"/>
              <a:t>-</a:t>
            </a:r>
            <a:r>
              <a:rPr lang="el-GR" dirty="0">
                <a:solidFill>
                  <a:srgbClr val="0070C0"/>
                </a:solidFill>
              </a:rPr>
              <a:t>η</a:t>
            </a:r>
            <a:r>
              <a:rPr lang="fi-FI" dirty="0"/>
              <a:t>-</a:t>
            </a:r>
            <a:r>
              <a:rPr lang="el-GR" dirty="0"/>
              <a:t>σαν</a:t>
            </a:r>
            <a:endParaRPr lang="fi-FI" dirty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vartalo: </a:t>
            </a:r>
            <a:r>
              <a:rPr lang="el-GR" dirty="0" smtClean="0"/>
              <a:t>απο</a:t>
            </a:r>
            <a:r>
              <a:rPr lang="fi-FI" dirty="0" smtClean="0"/>
              <a:t>-</a:t>
            </a:r>
            <a:r>
              <a:rPr lang="el-GR" dirty="0" smtClean="0"/>
              <a:t>στελ</a:t>
            </a:r>
            <a:endParaRPr lang="fi-FI" dirty="0" smtClean="0"/>
          </a:p>
          <a:p>
            <a:r>
              <a:rPr lang="fi-FI" dirty="0" smtClean="0"/>
              <a:t>pass. aoristissa </a:t>
            </a:r>
            <a:r>
              <a:rPr lang="el-GR" dirty="0" smtClean="0"/>
              <a:t>ε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 smtClean="0"/>
              <a:t>α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pass. konj. 1./2. </a:t>
            </a:r>
            <a:r>
              <a:rPr lang="fi-FI" dirty="0" err="1" smtClean="0"/>
              <a:t>aor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πιστευθῶ</a:t>
            </a:r>
            <a:endParaRPr lang="fi-FI" dirty="0" smtClean="0"/>
          </a:p>
          <a:p>
            <a:r>
              <a:rPr lang="el-GR" dirty="0" smtClean="0"/>
              <a:t>πιστευθῇς</a:t>
            </a:r>
            <a:endParaRPr lang="fi-FI" dirty="0" smtClean="0"/>
          </a:p>
          <a:p>
            <a:r>
              <a:rPr lang="el-GR" dirty="0" smtClean="0"/>
              <a:t>πιστευθῇ</a:t>
            </a:r>
            <a:endParaRPr lang="fi-FI" dirty="0" smtClean="0"/>
          </a:p>
          <a:p>
            <a:endParaRPr lang="fi-FI" dirty="0" smtClean="0"/>
          </a:p>
          <a:p>
            <a:r>
              <a:rPr lang="el-GR" dirty="0" smtClean="0"/>
              <a:t>πιστευθῶμεν</a:t>
            </a:r>
            <a:endParaRPr lang="fi-FI" dirty="0" smtClean="0"/>
          </a:p>
          <a:p>
            <a:r>
              <a:rPr lang="el-GR" dirty="0" smtClean="0"/>
              <a:t>πιστευθῆτε</a:t>
            </a:r>
            <a:endParaRPr lang="fi-FI" dirty="0" smtClean="0"/>
          </a:p>
          <a:p>
            <a:r>
              <a:rPr lang="el-GR" dirty="0" smtClean="0"/>
              <a:t>πιστευθῶσι</a:t>
            </a:r>
            <a:r>
              <a:rPr lang="fi-FI" dirty="0" smtClean="0"/>
              <a:t>(</a:t>
            </a:r>
            <a:r>
              <a:rPr lang="el-GR" dirty="0" smtClean="0"/>
              <a:t>ν</a:t>
            </a:r>
            <a:r>
              <a:rPr lang="fi-FI" dirty="0" smtClean="0"/>
              <a:t>)</a:t>
            </a: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/>
              <a:t>ἀποσταλῶ</a:t>
            </a:r>
            <a:endParaRPr lang="fi-FI" dirty="0"/>
          </a:p>
          <a:p>
            <a:r>
              <a:rPr lang="el-GR" dirty="0"/>
              <a:t>ἀποσταλῇς</a:t>
            </a:r>
            <a:endParaRPr lang="fi-FI" dirty="0"/>
          </a:p>
          <a:p>
            <a:r>
              <a:rPr lang="el-GR" dirty="0"/>
              <a:t>ἀποσσταλῇ</a:t>
            </a:r>
            <a:endParaRPr lang="fi-FI" dirty="0"/>
          </a:p>
          <a:p>
            <a:endParaRPr lang="fi-FI" dirty="0" smtClean="0"/>
          </a:p>
          <a:p>
            <a:r>
              <a:rPr lang="el-GR" dirty="0" smtClean="0"/>
              <a:t>ἀποσταλῶμεν</a:t>
            </a:r>
            <a:endParaRPr lang="fi-FI" dirty="0"/>
          </a:p>
          <a:p>
            <a:r>
              <a:rPr lang="el-GR" dirty="0"/>
              <a:t>ἀποσταλῆτε</a:t>
            </a:r>
            <a:endParaRPr lang="fi-FI" dirty="0"/>
          </a:p>
          <a:p>
            <a:r>
              <a:rPr lang="el-GR" dirty="0"/>
              <a:t>ἀποσταλῶσιν</a:t>
            </a:r>
            <a:endParaRPr lang="fi-FI" dirty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Kaikilla pass. 2. aoristeilla vartalo ei poikkea preesensvartalosta. </a:t>
            </a:r>
          </a:p>
          <a:p>
            <a:r>
              <a:rPr lang="fi-FI" dirty="0" smtClean="0"/>
              <a:t>Esim. </a:t>
            </a:r>
            <a:r>
              <a:rPr lang="el-GR" dirty="0" smtClean="0"/>
              <a:t>γράφω </a:t>
            </a:r>
            <a:endParaRPr lang="fi-FI" dirty="0" smtClean="0"/>
          </a:p>
          <a:p>
            <a:pPr lvl="1"/>
            <a:r>
              <a:rPr lang="fi-FI" dirty="0" smtClean="0"/>
              <a:t>pass. ind. 2 </a:t>
            </a:r>
            <a:r>
              <a:rPr lang="fi-FI" dirty="0" err="1" smtClean="0"/>
              <a:t>aor</a:t>
            </a:r>
            <a:r>
              <a:rPr lang="fi-FI" dirty="0" smtClean="0"/>
              <a:t>.: </a:t>
            </a:r>
            <a:r>
              <a:rPr lang="el-GR" dirty="0" smtClean="0"/>
              <a:t>ἐγράφην</a:t>
            </a:r>
            <a:r>
              <a:rPr lang="el-GR" dirty="0"/>
              <a:t>, </a:t>
            </a:r>
            <a:r>
              <a:rPr lang="el-GR" dirty="0" smtClean="0"/>
              <a:t>ἐγράφης</a:t>
            </a:r>
            <a:r>
              <a:rPr lang="fi-FI" dirty="0" smtClean="0"/>
              <a:t>… jne.</a:t>
            </a:r>
            <a:r>
              <a:rPr lang="el-GR" dirty="0" smtClean="0"/>
              <a:t> </a:t>
            </a:r>
            <a:endParaRPr lang="fi-FI" dirty="0" smtClean="0"/>
          </a:p>
          <a:p>
            <a:pPr lvl="1"/>
            <a:r>
              <a:rPr lang="fi-FI" dirty="0" smtClean="0"/>
              <a:t>pass. konj. 2 </a:t>
            </a:r>
            <a:r>
              <a:rPr lang="fi-FI" dirty="0" err="1" smtClean="0"/>
              <a:t>aor</a:t>
            </a:r>
            <a:r>
              <a:rPr lang="fi-FI" dirty="0" smtClean="0"/>
              <a:t>.: </a:t>
            </a:r>
            <a:r>
              <a:rPr lang="el-GR" dirty="0" smtClean="0"/>
              <a:t>γραφῶ</a:t>
            </a:r>
            <a:r>
              <a:rPr lang="el-GR" dirty="0"/>
              <a:t>, </a:t>
            </a:r>
            <a:r>
              <a:rPr lang="el-GR" dirty="0" smtClean="0"/>
              <a:t>γραφῇς</a:t>
            </a:r>
            <a:r>
              <a:rPr lang="fi-FI" dirty="0" smtClean="0"/>
              <a:t>… </a:t>
            </a:r>
            <a:r>
              <a:rPr lang="fi-FI" dirty="0" err="1" smtClean="0"/>
              <a:t>jne</a:t>
            </a:r>
            <a:endParaRPr lang="fi-FI" dirty="0" smtClean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89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pass. konj. 2. </a:t>
            </a:r>
            <a:r>
              <a:rPr lang="fi-FI" dirty="0" err="1" smtClean="0"/>
              <a:t>aor</a:t>
            </a:r>
            <a:r>
              <a:rPr lang="fi-FI" dirty="0" smtClean="0"/>
              <a:t>. (kun vartalo samanlainen kuin preesensvartalo)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γραφῶ</a:t>
            </a:r>
            <a:endParaRPr lang="fi-FI" dirty="0" smtClean="0"/>
          </a:p>
          <a:p>
            <a:r>
              <a:rPr lang="el-GR" dirty="0" smtClean="0"/>
              <a:t>γραφῇς</a:t>
            </a:r>
            <a:endParaRPr lang="fi-FI" dirty="0" smtClean="0"/>
          </a:p>
          <a:p>
            <a:r>
              <a:rPr lang="el-GR" dirty="0" smtClean="0"/>
              <a:t>γραφῇ</a:t>
            </a:r>
            <a:endParaRPr lang="fi-FI" dirty="0" smtClean="0"/>
          </a:p>
          <a:p>
            <a:endParaRPr lang="fi-FI" dirty="0" smtClean="0"/>
          </a:p>
          <a:p>
            <a:r>
              <a:rPr lang="el-GR" dirty="0" smtClean="0"/>
              <a:t>γραφῶμεν</a:t>
            </a:r>
            <a:endParaRPr lang="fi-FI" dirty="0" smtClean="0"/>
          </a:p>
          <a:p>
            <a:r>
              <a:rPr lang="el-GR" dirty="0" smtClean="0"/>
              <a:t>γραφῆτε</a:t>
            </a:r>
            <a:endParaRPr lang="fi-FI" dirty="0" smtClean="0"/>
          </a:p>
          <a:p>
            <a:r>
              <a:rPr lang="el-GR" dirty="0" smtClean="0"/>
              <a:t>γραφῶσι</a:t>
            </a:r>
            <a:r>
              <a:rPr lang="fi-FI" dirty="0" smtClean="0"/>
              <a:t>(</a:t>
            </a:r>
            <a:r>
              <a:rPr lang="el-GR" dirty="0" smtClean="0"/>
              <a:t>ν</a:t>
            </a:r>
            <a:r>
              <a:rPr lang="fi-FI" dirty="0" smtClean="0"/>
              <a:t>)</a:t>
            </a:r>
          </a:p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22251"/>
          </a:xfrm>
        </p:spPr>
        <p:txBody>
          <a:bodyPr>
            <a:normAutofit fontScale="70000" lnSpcReduction="20000"/>
          </a:bodyPr>
          <a:lstStyle/>
          <a:p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411675"/>
          </a:xfrm>
        </p:spPr>
        <p:txBody>
          <a:bodyPr>
            <a:normAutofit/>
          </a:bodyPr>
          <a:lstStyle/>
          <a:p>
            <a:endParaRPr lang="fi-FI" dirty="0" smtClean="0">
              <a:latin typeface="Palatino Linotype" pitchFamily="18" charset="0"/>
            </a:endParaRPr>
          </a:p>
          <a:p>
            <a:r>
              <a:rPr lang="fi-FI" dirty="0" smtClean="0"/>
              <a:t>pääte identtinen </a:t>
            </a:r>
            <a:r>
              <a:rPr lang="el-GR" dirty="0" smtClean="0"/>
              <a:t>έω</a:t>
            </a:r>
            <a:r>
              <a:rPr lang="fi-FI" dirty="0" smtClean="0"/>
              <a:t>-supistumaverbien </a:t>
            </a:r>
            <a:r>
              <a:rPr lang="fi-FI" dirty="0" err="1" smtClean="0"/>
              <a:t>akt</a:t>
            </a:r>
            <a:r>
              <a:rPr lang="fi-FI" dirty="0" smtClean="0"/>
              <a:t>. konj. prees. kanssa</a:t>
            </a:r>
          </a:p>
          <a:p>
            <a:r>
              <a:rPr lang="fi-FI" dirty="0" smtClean="0"/>
              <a:t>supistumaverbeistä taas erottaa, koska niiden pass. konj. </a:t>
            </a:r>
            <a:r>
              <a:rPr lang="fi-FI" dirty="0" err="1" smtClean="0"/>
              <a:t>aor</a:t>
            </a:r>
            <a:r>
              <a:rPr lang="fi-FI" dirty="0" smtClean="0"/>
              <a:t>. näyttää seuraavalta:</a:t>
            </a:r>
          </a:p>
          <a:p>
            <a:pPr lvl="1"/>
            <a:r>
              <a:rPr lang="el-GR" dirty="0" smtClean="0"/>
              <a:t>ποιέω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 smtClean="0"/>
              <a:t>ποι</a:t>
            </a:r>
            <a:r>
              <a:rPr lang="el-GR" b="1" u="sng" dirty="0" smtClean="0"/>
              <a:t>ηθ</a:t>
            </a:r>
            <a:r>
              <a:rPr lang="el-GR" dirty="0" smtClean="0"/>
              <a:t>ῶ</a:t>
            </a:r>
            <a:endParaRPr lang="fi-FI" dirty="0" smtClean="0"/>
          </a:p>
          <a:p>
            <a:pPr marL="457200" lvl="1" indent="0">
              <a:buNone/>
            </a:pPr>
            <a:endParaRPr lang="fi-FI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imperatiivi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fi-FI" dirty="0" smtClean="0"/>
          </a:p>
          <a:p>
            <a:r>
              <a:rPr lang="fi-FI" sz="9600" dirty="0" smtClean="0"/>
              <a:t>pass. imperat. 1. </a:t>
            </a:r>
            <a:r>
              <a:rPr lang="fi-FI" sz="9600" dirty="0" err="1" smtClean="0"/>
              <a:t>aor</a:t>
            </a:r>
            <a:endParaRPr lang="fi-FI" sz="9600" dirty="0" smtClean="0"/>
          </a:p>
          <a:p>
            <a:r>
              <a:rPr lang="el-GR" sz="9600" dirty="0" smtClean="0">
                <a:latin typeface="Palatino Linotype" pitchFamily="18" charset="0"/>
              </a:rPr>
              <a:t>λύω</a:t>
            </a:r>
            <a:endParaRPr lang="fi-FI" sz="9600" dirty="0" smtClean="0">
              <a:latin typeface="Palatino Linotype" pitchFamily="18" charset="0"/>
            </a:endParaRP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λύθη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FF0000"/>
                </a:solidFill>
              </a:rPr>
              <a:t>τι</a:t>
            </a:r>
            <a:r>
              <a:rPr lang="fi-FI" dirty="0" smtClean="0"/>
              <a:t>  (&lt; </a:t>
            </a:r>
            <a:r>
              <a:rPr lang="el-GR" dirty="0" smtClean="0"/>
              <a:t>λυθη</a:t>
            </a:r>
            <a:r>
              <a:rPr lang="el-GR" dirty="0" smtClean="0">
                <a:solidFill>
                  <a:srgbClr val="0070C0"/>
                </a:solidFill>
              </a:rPr>
              <a:t>θι</a:t>
            </a:r>
            <a:r>
              <a:rPr lang="fi-FI" dirty="0" smtClean="0"/>
              <a:t>)</a:t>
            </a:r>
          </a:p>
          <a:p>
            <a:r>
              <a:rPr lang="el-GR" dirty="0" smtClean="0"/>
              <a:t>λυθή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τω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 smtClean="0"/>
          </a:p>
          <a:p>
            <a:r>
              <a:rPr lang="el-GR" dirty="0" smtClean="0"/>
              <a:t>λύθη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τε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λυθή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τωσαν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  <a:p>
            <a:r>
              <a:rPr lang="fi-FI" dirty="0"/>
              <a:t>”normaalipäätteet” paitsi yks. 2, jossa kuitenkin sama pääte kuin </a:t>
            </a:r>
            <a:r>
              <a:rPr lang="fi-FI" dirty="0" smtClean="0"/>
              <a:t>juuriaoristissa.</a:t>
            </a:r>
            <a:endParaRPr lang="fi-FI" dirty="0"/>
          </a:p>
          <a:p>
            <a:endParaRPr lang="fi-FI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571504"/>
          </a:xfrm>
        </p:spPr>
        <p:txBody>
          <a:bodyPr/>
          <a:lstStyle/>
          <a:p>
            <a:r>
              <a:rPr lang="fi-FI" dirty="0" smtClean="0"/>
              <a:t>pass. imperat. 2.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γράφη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θι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γραφή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τω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 smtClean="0"/>
          </a:p>
          <a:p>
            <a:r>
              <a:rPr lang="el-GR" dirty="0" smtClean="0"/>
              <a:t>γράφη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τε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γραφή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0070C0"/>
                </a:solidFill>
              </a:rPr>
              <a:t>τωσαν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pass. inf. 1./2. </a:t>
            </a:r>
            <a:r>
              <a:rPr lang="fi-FI" dirty="0" err="1" smtClean="0"/>
              <a:t>aor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pääte –</a:t>
            </a:r>
            <a:r>
              <a:rPr lang="el-GR" dirty="0" smtClean="0"/>
              <a:t>ναι</a:t>
            </a:r>
            <a:r>
              <a:rPr lang="fi-FI" dirty="0" smtClean="0"/>
              <a:t>, kuten kappa- ja juuriaoristeilla</a:t>
            </a:r>
          </a:p>
          <a:p>
            <a:endParaRPr lang="fi-FI" dirty="0" smtClean="0"/>
          </a:p>
          <a:p>
            <a:r>
              <a:rPr lang="el-GR" dirty="0" smtClean="0"/>
              <a:t>λυθῆ</a:t>
            </a:r>
            <a:r>
              <a:rPr lang="el-GR" dirty="0" smtClean="0">
                <a:solidFill>
                  <a:srgbClr val="0070C0"/>
                </a:solidFill>
              </a:rPr>
              <a:t>ναι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γραφῆ</a:t>
            </a:r>
            <a:r>
              <a:rPr lang="el-GR" dirty="0" smtClean="0">
                <a:solidFill>
                  <a:srgbClr val="0070C0"/>
                </a:solidFill>
              </a:rPr>
              <a:t>ναι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ἀποσταλῆ</a:t>
            </a:r>
            <a:r>
              <a:rPr lang="el-GR" dirty="0" smtClean="0">
                <a:solidFill>
                  <a:srgbClr val="0070C0"/>
                </a:solidFill>
              </a:rPr>
              <a:t>ναι</a:t>
            </a:r>
            <a:endParaRPr lang="fi-FI" dirty="0" smtClean="0">
              <a:solidFill>
                <a:srgbClr val="0070C0"/>
              </a:solidFill>
            </a:endParaRPr>
          </a:p>
          <a:p>
            <a:endParaRPr lang="fi-FI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fi-FI" sz="4000" dirty="0" smtClean="0"/>
              <a:t>pass. </a:t>
            </a:r>
            <a:r>
              <a:rPr lang="fi-FI" sz="4000" dirty="0" err="1" smtClean="0"/>
              <a:t>part</a:t>
            </a:r>
            <a:r>
              <a:rPr lang="fi-FI" sz="4000" dirty="0" smtClean="0"/>
              <a:t>. 1./2. </a:t>
            </a:r>
            <a:r>
              <a:rPr lang="fi-FI" sz="4000" dirty="0" err="1" smtClean="0"/>
              <a:t>aor</a:t>
            </a:r>
            <a:r>
              <a:rPr lang="fi-FI" sz="4000" dirty="0" smtClean="0"/>
              <a:t>.</a:t>
            </a:r>
            <a:br>
              <a:rPr lang="fi-FI" sz="4000" dirty="0" smtClean="0"/>
            </a:br>
            <a:r>
              <a:rPr lang="fi-FI" sz="4000" dirty="0" smtClean="0"/>
              <a:t>käytössä lyhyt tempussuffiksi </a:t>
            </a:r>
            <a:r>
              <a:rPr lang="el-GR" sz="4000" dirty="0" smtClean="0">
                <a:solidFill>
                  <a:srgbClr val="0070C0"/>
                </a:solidFill>
              </a:rPr>
              <a:t>θε</a:t>
            </a:r>
            <a:r>
              <a:rPr lang="fi-FI" sz="4000" dirty="0" smtClean="0">
                <a:solidFill>
                  <a:srgbClr val="0070C0"/>
                </a:solidFill>
              </a:rPr>
              <a:t>/</a:t>
            </a:r>
            <a:r>
              <a:rPr lang="el-GR" sz="4000" dirty="0" smtClean="0">
                <a:solidFill>
                  <a:srgbClr val="0070C0"/>
                </a:solidFill>
              </a:rPr>
              <a:t>ε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1.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mask.</a:t>
            </a:r>
          </a:p>
          <a:p>
            <a:r>
              <a:rPr lang="el-GR" dirty="0" smtClean="0"/>
              <a:t>πιστευ</a:t>
            </a:r>
            <a:r>
              <a:rPr lang="el-GR" u="sng" dirty="0" smtClean="0"/>
              <a:t>θείς</a:t>
            </a:r>
            <a:r>
              <a:rPr lang="fi-FI" u="sng" dirty="0" smtClean="0"/>
              <a:t> </a:t>
            </a:r>
            <a:r>
              <a:rPr lang="fi-FI" dirty="0" smtClean="0"/>
              <a:t>(&lt; </a:t>
            </a:r>
            <a:r>
              <a:rPr lang="el-GR" dirty="0" smtClean="0"/>
              <a:t>θε</a:t>
            </a:r>
            <a:r>
              <a:rPr lang="fi-FI" dirty="0" smtClean="0"/>
              <a:t>-</a:t>
            </a:r>
            <a:r>
              <a:rPr lang="el-GR" dirty="0" smtClean="0"/>
              <a:t>ντ</a:t>
            </a:r>
            <a:r>
              <a:rPr lang="fi-FI" dirty="0" smtClean="0"/>
              <a:t>-</a:t>
            </a:r>
            <a:r>
              <a:rPr lang="el-GR" dirty="0" smtClean="0"/>
              <a:t>ς</a:t>
            </a:r>
            <a:r>
              <a:rPr lang="fi-FI" dirty="0" smtClean="0"/>
              <a:t>)</a:t>
            </a:r>
          </a:p>
          <a:p>
            <a:r>
              <a:rPr lang="el-GR" dirty="0" smtClean="0"/>
              <a:t>πιστευθέντος</a:t>
            </a:r>
            <a:r>
              <a:rPr lang="fi-FI" dirty="0" smtClean="0"/>
              <a:t>...</a:t>
            </a:r>
          </a:p>
          <a:p>
            <a:r>
              <a:rPr lang="el-GR" dirty="0" smtClean="0"/>
              <a:t> </a:t>
            </a:r>
            <a:endParaRPr lang="fi-FI" dirty="0" smtClean="0"/>
          </a:p>
          <a:p>
            <a:r>
              <a:rPr lang="fi-FI" dirty="0" smtClean="0"/>
              <a:t>fem.</a:t>
            </a:r>
          </a:p>
          <a:p>
            <a:r>
              <a:rPr lang="el-GR" dirty="0" smtClean="0"/>
              <a:t>πιστευ</a:t>
            </a:r>
            <a:r>
              <a:rPr lang="el-GR" u="sng" dirty="0" smtClean="0"/>
              <a:t>θεῖσα</a:t>
            </a:r>
            <a:endParaRPr lang="fi-FI" u="sng" dirty="0" smtClean="0"/>
          </a:p>
          <a:p>
            <a:r>
              <a:rPr lang="el-GR" dirty="0" smtClean="0"/>
              <a:t>πιστευθείσης</a:t>
            </a:r>
            <a:r>
              <a:rPr lang="fi-FI" dirty="0" smtClean="0"/>
              <a:t>...</a:t>
            </a:r>
          </a:p>
          <a:p>
            <a:endParaRPr lang="fi-FI" dirty="0" smtClean="0"/>
          </a:p>
          <a:p>
            <a:r>
              <a:rPr lang="fi-FI" dirty="0" err="1" smtClean="0"/>
              <a:t>ntri</a:t>
            </a:r>
            <a:r>
              <a:rPr lang="el-GR" dirty="0" smtClean="0"/>
              <a:t> </a:t>
            </a:r>
            <a:endParaRPr lang="fi-FI" dirty="0" smtClean="0"/>
          </a:p>
          <a:p>
            <a:r>
              <a:rPr lang="el-GR" dirty="0" smtClean="0"/>
              <a:t>πιστευ</a:t>
            </a:r>
            <a:r>
              <a:rPr lang="el-GR" u="sng" dirty="0" smtClean="0"/>
              <a:t>θέν</a:t>
            </a:r>
            <a:endParaRPr lang="fi-FI" u="sng" dirty="0" smtClean="0"/>
          </a:p>
          <a:p>
            <a:r>
              <a:rPr lang="el-GR" dirty="0" smtClean="0"/>
              <a:t>πιστευθέντος</a:t>
            </a:r>
            <a:r>
              <a:rPr lang="fi-FI" dirty="0" smtClean="0"/>
              <a:t>...</a:t>
            </a:r>
          </a:p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mask.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γραφείς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γραφέντος</a:t>
            </a:r>
            <a:r>
              <a:rPr lang="fi-FI" dirty="0" smtClean="0"/>
              <a:t>...</a:t>
            </a:r>
          </a:p>
          <a:p>
            <a:r>
              <a:rPr lang="el-GR" dirty="0" smtClean="0"/>
              <a:t> </a:t>
            </a:r>
            <a:endParaRPr lang="fi-FI" dirty="0" smtClean="0"/>
          </a:p>
          <a:p>
            <a:r>
              <a:rPr lang="fi-FI" dirty="0" smtClean="0"/>
              <a:t>fem.</a:t>
            </a:r>
          </a:p>
          <a:p>
            <a:r>
              <a:rPr lang="el-GR" dirty="0" smtClean="0"/>
              <a:t>γραφεῖσα</a:t>
            </a:r>
            <a:endParaRPr lang="fi-FI" dirty="0" smtClean="0"/>
          </a:p>
          <a:p>
            <a:r>
              <a:rPr lang="el-GR" dirty="0" smtClean="0"/>
              <a:t>γραφείσης</a:t>
            </a:r>
            <a:r>
              <a:rPr lang="fi-FI" dirty="0" smtClean="0"/>
              <a:t>...</a:t>
            </a:r>
          </a:p>
          <a:p>
            <a:endParaRPr lang="fi-FI" dirty="0" smtClean="0"/>
          </a:p>
          <a:p>
            <a:r>
              <a:rPr lang="fi-FI" dirty="0" err="1" smtClean="0"/>
              <a:t>ntri</a:t>
            </a:r>
            <a:r>
              <a:rPr lang="el-GR" dirty="0" smtClean="0"/>
              <a:t> </a:t>
            </a:r>
            <a:endParaRPr lang="fi-FI" dirty="0" smtClean="0"/>
          </a:p>
          <a:p>
            <a:r>
              <a:rPr lang="el-GR" dirty="0" smtClean="0"/>
              <a:t>γραφέν</a:t>
            </a:r>
            <a:endParaRPr lang="fi-FI" dirty="0" smtClean="0"/>
          </a:p>
          <a:p>
            <a:r>
              <a:rPr lang="el-GR" dirty="0" smtClean="0"/>
              <a:t>γραφέντος</a:t>
            </a:r>
            <a:r>
              <a:rPr lang="fi-FI" dirty="0" smtClean="0"/>
              <a:t>...</a:t>
            </a:r>
          </a:p>
          <a:p>
            <a:endParaRPr lang="fi-FI" dirty="0" smtClean="0"/>
          </a:p>
          <a:p>
            <a:r>
              <a:rPr lang="fi-FI" dirty="0" err="1" smtClean="0"/>
              <a:t>akt</a:t>
            </a:r>
            <a:r>
              <a:rPr lang="fi-FI" dirty="0" smtClean="0"/>
              <a:t>. ind. prees. yks. 2 </a:t>
            </a:r>
            <a:r>
              <a:rPr lang="el-GR" dirty="0" smtClean="0">
                <a:solidFill>
                  <a:srgbClr val="FF0000"/>
                </a:solidFill>
              </a:rPr>
              <a:t>γράφεις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</a:p>
          <a:p>
            <a:endParaRPr lang="fi-FI" dirty="0" smtClean="0">
              <a:latin typeface="Palatino Linotype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pass. 1. aoristin vartaloita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supistumaverbit</a:t>
            </a:r>
          </a:p>
          <a:p>
            <a:pPr lvl="1"/>
            <a:r>
              <a:rPr lang="el-GR" dirty="0" smtClean="0"/>
              <a:t>ἀγαπάω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ἠγαπ</a:t>
            </a:r>
            <a:r>
              <a:rPr lang="el-GR" dirty="0" smtClean="0">
                <a:solidFill>
                  <a:srgbClr val="FF0000"/>
                </a:solidFill>
              </a:rPr>
              <a:t>ή</a:t>
            </a:r>
            <a:r>
              <a:rPr lang="el-GR" dirty="0" smtClean="0"/>
              <a:t>θην</a:t>
            </a:r>
            <a:r>
              <a:rPr lang="fi-FI" dirty="0" smtClean="0"/>
              <a:t> </a:t>
            </a:r>
          </a:p>
          <a:p>
            <a:r>
              <a:rPr lang="fi-FI" dirty="0" smtClean="0"/>
              <a:t>K-äänteet (</a:t>
            </a:r>
            <a:r>
              <a:rPr lang="el-GR" dirty="0" smtClean="0"/>
              <a:t>γ</a:t>
            </a:r>
            <a:r>
              <a:rPr lang="fi-FI" dirty="0" smtClean="0"/>
              <a:t>,</a:t>
            </a:r>
            <a:r>
              <a:rPr lang="el-GR" dirty="0" smtClean="0"/>
              <a:t> κ</a:t>
            </a:r>
            <a:r>
              <a:rPr lang="fi-FI" dirty="0" smtClean="0"/>
              <a:t>, </a:t>
            </a:r>
            <a:r>
              <a:rPr lang="el-GR" dirty="0" smtClean="0"/>
              <a:t>χ</a:t>
            </a:r>
            <a:r>
              <a:rPr lang="fi-FI" dirty="0" smtClean="0"/>
              <a:t>) muuttuvat </a:t>
            </a:r>
            <a:r>
              <a:rPr lang="el-GR" dirty="0" smtClean="0"/>
              <a:t>θ</a:t>
            </a:r>
            <a:r>
              <a:rPr lang="fi-FI" dirty="0" smtClean="0"/>
              <a:t>:n edellä </a:t>
            </a:r>
            <a:r>
              <a:rPr lang="el-GR" dirty="0" smtClean="0"/>
              <a:t>χ</a:t>
            </a:r>
            <a:r>
              <a:rPr lang="fi-FI" dirty="0" smtClean="0"/>
              <a:t>:</a:t>
            </a:r>
            <a:r>
              <a:rPr lang="fi-FI" dirty="0" err="1" smtClean="0"/>
              <a:t>ksi</a:t>
            </a:r>
            <a:r>
              <a:rPr lang="fi-FI" dirty="0" smtClean="0"/>
              <a:t> (assimiloituvat) </a:t>
            </a:r>
          </a:p>
          <a:p>
            <a:pPr lvl="1"/>
            <a:r>
              <a:rPr lang="el-GR" dirty="0" smtClean="0"/>
              <a:t>διώκω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ἐδιώ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θην</a:t>
            </a:r>
            <a:endParaRPr lang="fi-FI" dirty="0" smtClean="0"/>
          </a:p>
          <a:p>
            <a:r>
              <a:rPr lang="fi-FI" dirty="0" smtClean="0"/>
              <a:t>P-äänteet (</a:t>
            </a:r>
            <a:r>
              <a:rPr lang="el-GR" dirty="0" smtClean="0"/>
              <a:t>β</a:t>
            </a:r>
            <a:r>
              <a:rPr lang="fi-FI" dirty="0" smtClean="0"/>
              <a:t>,</a:t>
            </a:r>
            <a:r>
              <a:rPr lang="el-GR" dirty="0" smtClean="0"/>
              <a:t> π</a:t>
            </a:r>
            <a:r>
              <a:rPr lang="fi-FI" dirty="0" smtClean="0"/>
              <a:t>,</a:t>
            </a:r>
            <a:r>
              <a:rPr lang="el-GR" dirty="0" smtClean="0"/>
              <a:t> φ</a:t>
            </a:r>
            <a:r>
              <a:rPr lang="fi-FI" dirty="0" smtClean="0"/>
              <a:t>) muuttuvat </a:t>
            </a:r>
            <a:r>
              <a:rPr lang="el-GR" dirty="0" smtClean="0"/>
              <a:t>θ</a:t>
            </a:r>
            <a:r>
              <a:rPr lang="fi-FI" dirty="0" smtClean="0"/>
              <a:t>:n edellä </a:t>
            </a:r>
            <a:r>
              <a:rPr lang="el-GR" dirty="0" smtClean="0"/>
              <a:t>φ</a:t>
            </a:r>
            <a:r>
              <a:rPr lang="fi-FI" dirty="0" smtClean="0"/>
              <a:t>:</a:t>
            </a:r>
            <a:r>
              <a:rPr lang="fi-FI" dirty="0" err="1" smtClean="0"/>
              <a:t>ksi</a:t>
            </a:r>
            <a:endParaRPr lang="fi-FI" dirty="0" smtClean="0"/>
          </a:p>
          <a:p>
            <a:pPr lvl="1"/>
            <a:r>
              <a:rPr lang="el-GR" dirty="0" smtClean="0"/>
              <a:t>πέμπω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ἐπέμ</a:t>
            </a:r>
            <a:r>
              <a:rPr lang="el-GR" dirty="0" smtClean="0">
                <a:solidFill>
                  <a:srgbClr val="FF0000"/>
                </a:solidFill>
              </a:rPr>
              <a:t>φ</a:t>
            </a:r>
            <a:r>
              <a:rPr lang="el-GR" dirty="0" smtClean="0"/>
              <a:t>θην</a:t>
            </a:r>
            <a:endParaRPr lang="fi-FI" dirty="0" smtClean="0"/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pass. 1. </a:t>
            </a:r>
            <a:r>
              <a:rPr lang="fi-FI" dirty="0" err="1" smtClean="0"/>
              <a:t>aor</a:t>
            </a:r>
            <a:r>
              <a:rPr lang="fi-FI" dirty="0" smtClean="0"/>
              <a:t>. vartaloita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T-äänteet (</a:t>
            </a:r>
            <a:r>
              <a:rPr lang="el-GR" dirty="0" smtClean="0"/>
              <a:t>δ</a:t>
            </a:r>
            <a:r>
              <a:rPr lang="fi-FI" dirty="0" smtClean="0"/>
              <a:t>,</a:t>
            </a:r>
            <a:r>
              <a:rPr lang="el-GR" dirty="0" smtClean="0"/>
              <a:t> τ</a:t>
            </a:r>
            <a:r>
              <a:rPr lang="fi-FI" dirty="0" smtClean="0"/>
              <a:t>,</a:t>
            </a:r>
            <a:r>
              <a:rPr lang="el-GR" dirty="0" smtClean="0"/>
              <a:t> θ </a:t>
            </a:r>
            <a:r>
              <a:rPr lang="fi-FI" dirty="0" smtClean="0"/>
              <a:t>+</a:t>
            </a:r>
            <a:r>
              <a:rPr lang="el-GR" dirty="0" smtClean="0"/>
              <a:t> ζ</a:t>
            </a:r>
            <a:r>
              <a:rPr lang="fi-FI" dirty="0" smtClean="0"/>
              <a:t>) muuttuvat </a:t>
            </a:r>
            <a:r>
              <a:rPr lang="el-GR" dirty="0" smtClean="0"/>
              <a:t>θ</a:t>
            </a:r>
            <a:r>
              <a:rPr lang="fi-FI" dirty="0" smtClean="0"/>
              <a:t>:n edellä sigmaksi</a:t>
            </a:r>
          </a:p>
          <a:p>
            <a:pPr lvl="1"/>
            <a:r>
              <a:rPr lang="el-GR" dirty="0" smtClean="0"/>
              <a:t>πείθω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ἐπει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l-GR" dirty="0" smtClean="0"/>
              <a:t>θην</a:t>
            </a:r>
            <a:endParaRPr lang="fi-FI" dirty="0" smtClean="0"/>
          </a:p>
          <a:p>
            <a:r>
              <a:rPr lang="el-GR" dirty="0" smtClean="0"/>
              <a:t>μι</a:t>
            </a:r>
            <a:r>
              <a:rPr lang="fi-FI" dirty="0" smtClean="0"/>
              <a:t>-verbeillä pääte liitetään lyhyeen aoristivartaloon</a:t>
            </a:r>
          </a:p>
          <a:p>
            <a:pPr lvl="1"/>
            <a:r>
              <a:rPr lang="el-GR" dirty="0" smtClean="0"/>
              <a:t>δίδωμι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ἐ</a:t>
            </a:r>
            <a:r>
              <a:rPr lang="el-GR" dirty="0" smtClean="0">
                <a:solidFill>
                  <a:srgbClr val="0070C0"/>
                </a:solidFill>
              </a:rPr>
              <a:t>δό</a:t>
            </a:r>
            <a:r>
              <a:rPr lang="el-GR" dirty="0" smtClean="0"/>
              <a:t>θην</a:t>
            </a:r>
            <a:endParaRPr lang="fi-FI" dirty="0" smtClean="0"/>
          </a:p>
          <a:p>
            <a:pPr lvl="1"/>
            <a:r>
              <a:rPr lang="el-GR" dirty="0" smtClean="0"/>
              <a:t>τίθημι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 smtClean="0"/>
              <a:t>ἐ</a:t>
            </a:r>
            <a:r>
              <a:rPr lang="el-GR" dirty="0" smtClean="0">
                <a:solidFill>
                  <a:srgbClr val="0070C0"/>
                </a:solidFill>
              </a:rPr>
              <a:t>τέ</a:t>
            </a:r>
            <a:r>
              <a:rPr lang="el-GR" dirty="0" smtClean="0"/>
              <a:t>θην</a:t>
            </a:r>
            <a:endParaRPr lang="fi-FI" dirty="0" smtClean="0"/>
          </a:p>
          <a:p>
            <a:pPr lvl="1"/>
            <a:r>
              <a:rPr lang="el-GR" dirty="0" smtClean="0"/>
              <a:t>ἵστημι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 ἐ</a:t>
            </a:r>
            <a:r>
              <a:rPr lang="el-GR" dirty="0" smtClean="0">
                <a:solidFill>
                  <a:srgbClr val="0070C0"/>
                </a:solidFill>
              </a:rPr>
              <a:t>στά</a:t>
            </a:r>
            <a:r>
              <a:rPr lang="el-GR" dirty="0" smtClean="0"/>
              <a:t>θην</a:t>
            </a:r>
            <a:endParaRPr lang="fi-FI" dirty="0" smtClean="0"/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 smtClean="0">
              <a:latin typeface="Palatino Linotype" pitchFamily="18" charset="0"/>
            </a:endParaRPr>
          </a:p>
          <a:p>
            <a:endParaRPr lang="fi-FI" dirty="0" smtClean="0">
              <a:latin typeface="Palatino Linotype" pitchFamily="18" charset="0"/>
            </a:endParaRPr>
          </a:p>
          <a:p>
            <a:pPr lvl="1"/>
            <a:endParaRPr lang="fi-FI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Likvidavartalot, 1 </a:t>
            </a:r>
            <a:r>
              <a:rPr lang="fi-FI" dirty="0" err="1" smtClean="0"/>
              <a:t>aor</a:t>
            </a:r>
            <a:r>
              <a:rPr lang="fi-FI" dirty="0" smtClean="0"/>
              <a:t>., määrittele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ἤγγειλα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ἐ</a:t>
            </a:r>
            <a:r>
              <a:rPr lang="el-GR" dirty="0"/>
              <a:t>μείναμεν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ἐγειράτω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yks. 1 </a:t>
            </a:r>
            <a:r>
              <a:rPr lang="el-GR" dirty="0" smtClean="0"/>
              <a:t>ἀγγέλλω</a:t>
            </a:r>
            <a:r>
              <a:rPr lang="fi-FI" dirty="0" smtClean="0"/>
              <a:t> ilmoittaa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mon. 1 </a:t>
            </a:r>
            <a:r>
              <a:rPr lang="el-GR" dirty="0" smtClean="0"/>
              <a:t>μένω</a:t>
            </a:r>
            <a:r>
              <a:rPr lang="fi-FI" dirty="0" smtClean="0"/>
              <a:t> pysyä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imperat. 1 </a:t>
            </a:r>
            <a:r>
              <a:rPr lang="fi-FI" dirty="0" err="1" smtClean="0"/>
              <a:t>aor</a:t>
            </a:r>
            <a:r>
              <a:rPr lang="fi-FI" dirty="0" smtClean="0"/>
              <a:t>. yks. 3 </a:t>
            </a:r>
            <a:r>
              <a:rPr lang="el-GR" dirty="0" smtClean="0"/>
              <a:t>ἐγείρω</a:t>
            </a:r>
            <a:r>
              <a:rPr lang="fi-FI" dirty="0" smtClean="0"/>
              <a:t> herättää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438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Joillakin</a:t>
            </a:r>
            <a:r>
              <a:rPr lang="en-US" dirty="0"/>
              <a:t> </a:t>
            </a:r>
            <a:r>
              <a:rPr lang="en-US" dirty="0" err="1"/>
              <a:t>passiivin</a:t>
            </a:r>
            <a:r>
              <a:rPr lang="en-US" dirty="0"/>
              <a:t> </a:t>
            </a:r>
            <a:r>
              <a:rPr lang="en-US" dirty="0" err="1" smtClean="0"/>
              <a:t>aoristeilla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vartalo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muissa</a:t>
            </a:r>
            <a:r>
              <a:rPr lang="en-US" dirty="0"/>
              <a:t> </a:t>
            </a:r>
            <a:r>
              <a:rPr lang="en-US" dirty="0" err="1"/>
              <a:t>aikamuodoissa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l-GR" sz="2800" dirty="0"/>
              <a:t>λέγω   </a:t>
            </a:r>
            <a:r>
              <a:rPr lang="en-US" sz="2800" dirty="0" err="1"/>
              <a:t>sanoa</a:t>
            </a:r>
            <a:r>
              <a:rPr lang="el-GR" sz="2800" dirty="0"/>
              <a:t>	</a:t>
            </a:r>
            <a:r>
              <a:rPr lang="el-GR" sz="2800" dirty="0" smtClean="0"/>
              <a:t>ἐρρέθην </a:t>
            </a:r>
            <a:r>
              <a:rPr lang="fi-FI" sz="2800" dirty="0" smtClean="0"/>
              <a:t>/</a:t>
            </a:r>
            <a:r>
              <a:rPr lang="el-GR" sz="2800" dirty="0" smtClean="0"/>
              <a:t>ἐρρήθην</a:t>
            </a:r>
            <a:r>
              <a:rPr lang="el-GR" sz="2800" dirty="0"/>
              <a:t>	</a:t>
            </a:r>
            <a:endParaRPr lang="en-US" sz="2800" dirty="0"/>
          </a:p>
          <a:p>
            <a:r>
              <a:rPr lang="el-GR" sz="2800" dirty="0"/>
              <a:t>ὁράω   </a:t>
            </a:r>
            <a:r>
              <a:rPr lang="en-US" sz="2800" dirty="0" err="1"/>
              <a:t>nähdä</a:t>
            </a:r>
            <a:r>
              <a:rPr lang="en-US" sz="2800" dirty="0"/>
              <a:t>  </a:t>
            </a:r>
            <a:r>
              <a:rPr lang="el-GR" sz="2800" dirty="0"/>
              <a:t>	</a:t>
            </a:r>
            <a:r>
              <a:rPr lang="el-GR" sz="2800" dirty="0" smtClean="0"/>
              <a:t>ὤφθην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660066"/>
                </a:solidFill>
              </a:rPr>
              <a:t>(</a:t>
            </a:r>
            <a:r>
              <a:rPr lang="en-US" sz="2800" dirty="0" err="1">
                <a:solidFill>
                  <a:srgbClr val="660066"/>
                </a:solidFill>
              </a:rPr>
              <a:t>ilmestyä</a:t>
            </a:r>
            <a:r>
              <a:rPr lang="en-US" sz="2800" dirty="0">
                <a:solidFill>
                  <a:srgbClr val="660066"/>
                </a:solidFill>
              </a:rPr>
              <a:t>)</a:t>
            </a:r>
          </a:p>
          <a:p>
            <a:r>
              <a:rPr lang="el-GR" sz="2800" dirty="0"/>
              <a:t>φέρω   </a:t>
            </a:r>
            <a:r>
              <a:rPr lang="en-US" sz="2800" dirty="0" err="1" smtClean="0"/>
              <a:t>kantaa</a:t>
            </a:r>
            <a:r>
              <a:rPr lang="fi-FI" sz="2800" dirty="0"/>
              <a:t> </a:t>
            </a:r>
            <a:r>
              <a:rPr lang="fi-FI" sz="2800" dirty="0" smtClean="0"/>
              <a:t>    </a:t>
            </a:r>
            <a:r>
              <a:rPr lang="el-GR" sz="2800" dirty="0" smtClean="0"/>
              <a:t>ἠνέχθην</a:t>
            </a:r>
            <a:endParaRPr lang="en-US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91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μὴ Παῦλος ἐσταυρώθη ὑπὲρ </a:t>
            </a:r>
            <a:r>
              <a:rPr lang="el-GR" dirty="0" smtClean="0"/>
              <a:t>ὑμῶν</a:t>
            </a:r>
            <a:r>
              <a:rPr lang="fi-FI" dirty="0" smtClean="0"/>
              <a:t>; (1 Kor. 1:13)</a:t>
            </a:r>
          </a:p>
          <a:p>
            <a:endParaRPr lang="fi-FI" dirty="0" smtClean="0"/>
          </a:p>
          <a:p>
            <a:r>
              <a:rPr lang="fi-FI" dirty="0" smtClean="0"/>
              <a:t>Ei kai Paavalia ristiinnaulittu teidän puolestanne?</a:t>
            </a:r>
            <a:endParaRPr lang="fi-FI" dirty="0"/>
          </a:p>
          <a:p>
            <a:r>
              <a:rPr lang="el-GR" dirty="0" smtClean="0"/>
              <a:t>ἐσταυρώθη</a:t>
            </a:r>
            <a:r>
              <a:rPr lang="fi-FI" dirty="0" smtClean="0"/>
              <a:t> pass. ind. 1 </a:t>
            </a:r>
            <a:r>
              <a:rPr lang="fi-FI" dirty="0" err="1" smtClean="0"/>
              <a:t>aor</a:t>
            </a:r>
            <a:r>
              <a:rPr lang="fi-FI" dirty="0" smtClean="0"/>
              <a:t>. yks. 3. </a:t>
            </a:r>
            <a:r>
              <a:rPr lang="el-GR" dirty="0" smtClean="0"/>
              <a:t>σταυρόω</a:t>
            </a:r>
            <a:r>
              <a:rPr lang="fi-FI" dirty="0"/>
              <a:t> </a:t>
            </a:r>
            <a:r>
              <a:rPr lang="fi-FI" dirty="0" smtClean="0"/>
              <a:t>ristiinnaulita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1505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καὶ σπλαγχνισθεὶς ἐκτείνας τὴν χεῖρα αὐτοῦ ἥψατο καὶ λέγει </a:t>
            </a:r>
            <a:r>
              <a:rPr lang="el-GR" dirty="0" smtClean="0"/>
              <a:t>αὐτῷ</a:t>
            </a:r>
            <a:r>
              <a:rPr lang="el-GR" dirty="0">
                <a:latin typeface="Vusillus"/>
                <a:cs typeface="Vusillus"/>
              </a:rPr>
              <a:t>∙</a:t>
            </a:r>
            <a:r>
              <a:rPr lang="el-GR" dirty="0" smtClean="0"/>
              <a:t> </a:t>
            </a:r>
            <a:r>
              <a:rPr lang="el-GR" dirty="0"/>
              <a:t>θέλω, </a:t>
            </a:r>
            <a:r>
              <a:rPr lang="el-GR" dirty="0" smtClean="0"/>
              <a:t>καθαρίσθητι</a:t>
            </a:r>
            <a:r>
              <a:rPr lang="fi-FI" dirty="0" smtClean="0"/>
              <a:t> (Mark. 1:41)</a:t>
            </a:r>
          </a:p>
          <a:p>
            <a:r>
              <a:rPr lang="el-GR" dirty="0" smtClean="0"/>
              <a:t>σπλαγχνίζομαι</a:t>
            </a:r>
            <a:r>
              <a:rPr lang="fi-FI" dirty="0" smtClean="0"/>
              <a:t> sääliä</a:t>
            </a:r>
            <a:endParaRPr lang="fi-FI" dirty="0"/>
          </a:p>
          <a:p>
            <a:r>
              <a:rPr lang="el-GR" dirty="0" smtClean="0"/>
              <a:t>ἐκτείνω</a:t>
            </a:r>
            <a:r>
              <a:rPr lang="fi-FI" dirty="0" smtClean="0"/>
              <a:t> ojentaa</a:t>
            </a:r>
            <a:endParaRPr lang="fi-FI" dirty="0"/>
          </a:p>
          <a:p>
            <a:r>
              <a:rPr lang="el-GR" dirty="0" smtClean="0"/>
              <a:t>ἅπτομαι</a:t>
            </a:r>
            <a:r>
              <a:rPr lang="fi-FI" dirty="0" smtClean="0"/>
              <a:t> koskettaa</a:t>
            </a:r>
            <a:endParaRPr lang="fi-FI" dirty="0"/>
          </a:p>
          <a:p>
            <a:r>
              <a:rPr lang="el-GR" dirty="0" smtClean="0"/>
              <a:t>καθαρίζω</a:t>
            </a:r>
            <a:r>
              <a:rPr lang="fi-FI" dirty="0" smtClean="0"/>
              <a:t> puhdistaa</a:t>
            </a:r>
          </a:p>
          <a:p>
            <a:r>
              <a:rPr lang="fi-FI" dirty="0" smtClean="0"/>
              <a:t>Tönkkö: ”Ja säälien, ojentaen kätensä hän kosketti ja sanoi hänelle: tahdon, puhdistu.” </a:t>
            </a:r>
          </a:p>
          <a:p>
            <a:r>
              <a:rPr lang="el-GR" dirty="0" smtClean="0"/>
              <a:t>σπλαγχνισθεὶς</a:t>
            </a:r>
            <a:r>
              <a:rPr lang="fi-FI" dirty="0" smtClean="0"/>
              <a:t> pass. </a:t>
            </a:r>
            <a:r>
              <a:rPr lang="fi-FI" dirty="0" err="1" smtClean="0"/>
              <a:t>dep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1 </a:t>
            </a:r>
            <a:r>
              <a:rPr lang="fi-FI" dirty="0" err="1" smtClean="0"/>
              <a:t>aor</a:t>
            </a:r>
            <a:r>
              <a:rPr lang="fi-FI" dirty="0" smtClean="0"/>
              <a:t>. mask. yks. </a:t>
            </a:r>
            <a:r>
              <a:rPr lang="fi-FI" dirty="0" err="1" smtClean="0"/>
              <a:t>nom</a:t>
            </a:r>
            <a:endParaRPr lang="fi-FI" dirty="0" smtClean="0"/>
          </a:p>
          <a:p>
            <a:r>
              <a:rPr lang="el-GR" dirty="0" smtClean="0"/>
              <a:t>ἐκτείνας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1 </a:t>
            </a:r>
            <a:r>
              <a:rPr lang="fi-FI" dirty="0" err="1" smtClean="0"/>
              <a:t>aor</a:t>
            </a:r>
            <a:r>
              <a:rPr lang="fi-FI" dirty="0" smtClean="0"/>
              <a:t>. mask. yks. </a:t>
            </a:r>
            <a:r>
              <a:rPr lang="fi-FI" dirty="0" err="1" smtClean="0"/>
              <a:t>nom</a:t>
            </a:r>
            <a:r>
              <a:rPr lang="fi-FI" dirty="0" smtClean="0"/>
              <a:t> (likvida!)</a:t>
            </a:r>
          </a:p>
          <a:p>
            <a:r>
              <a:rPr lang="el-GR" dirty="0" smtClean="0"/>
              <a:t>ἥψατο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yks. 3 </a:t>
            </a:r>
          </a:p>
          <a:p>
            <a:r>
              <a:rPr lang="el-GR" dirty="0" smtClean="0"/>
              <a:t>καθαρίσθητι</a:t>
            </a:r>
            <a:r>
              <a:rPr lang="fi-FI" dirty="0" smtClean="0"/>
              <a:t> pass. imperat. 1 </a:t>
            </a:r>
            <a:r>
              <a:rPr lang="fi-FI" dirty="0" err="1" smtClean="0"/>
              <a:t>aor</a:t>
            </a:r>
            <a:r>
              <a:rPr lang="fi-FI" dirty="0" smtClean="0"/>
              <a:t>. yks. 2 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043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Kappa- ja juuriaoristit, määrittele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4100" dirty="0"/>
              <a:t>ἔδωκεν</a:t>
            </a:r>
            <a:endParaRPr lang="fi-FI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ἀφήκατε</a:t>
            </a:r>
            <a:endParaRPr lang="fi-FI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ἄφετε</a:t>
            </a:r>
            <a:endParaRPr lang="fi-FI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 smtClean="0"/>
              <a:t>δόντος</a:t>
            </a:r>
            <a:endParaRPr lang="fi-FI" sz="41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4100" dirty="0" smtClean="0"/>
              <a:t>ἔγνωτε</a:t>
            </a:r>
            <a:endParaRPr lang="fi-FI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ἀνέβη</a:t>
            </a:r>
            <a:endParaRPr lang="fi-FI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γνῶθι</a:t>
            </a:r>
            <a:endParaRPr lang="fi-FI" sz="41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k-aor</a:t>
            </a:r>
            <a:r>
              <a:rPr lang="fi-FI" dirty="0" smtClean="0"/>
              <a:t>. yks. 3 </a:t>
            </a:r>
            <a:r>
              <a:rPr lang="el-GR" dirty="0" smtClean="0"/>
              <a:t>δίδωμι</a:t>
            </a:r>
            <a:r>
              <a:rPr lang="fi-FI" dirty="0" smtClean="0"/>
              <a:t> antaa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k-aor</a:t>
            </a:r>
            <a:r>
              <a:rPr lang="fi-FI" dirty="0" smtClean="0"/>
              <a:t>. mon. 2 </a:t>
            </a:r>
            <a:r>
              <a:rPr lang="el-GR" dirty="0" smtClean="0"/>
              <a:t>ἀφίημι</a:t>
            </a:r>
            <a:r>
              <a:rPr lang="fi-FI" dirty="0"/>
              <a:t> </a:t>
            </a:r>
            <a:r>
              <a:rPr lang="fi-FI" dirty="0" smtClean="0"/>
              <a:t>jättää, antaa anteeksi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imperat. </a:t>
            </a:r>
            <a:r>
              <a:rPr lang="fi-FI" dirty="0" err="1" smtClean="0"/>
              <a:t>k-aor</a:t>
            </a:r>
            <a:r>
              <a:rPr lang="fi-FI" dirty="0" smtClean="0"/>
              <a:t>. mon. 2 </a:t>
            </a:r>
            <a:r>
              <a:rPr lang="el-GR" dirty="0"/>
              <a:t>ἀφίημι</a:t>
            </a:r>
            <a:r>
              <a:rPr lang="fi-FI" dirty="0"/>
              <a:t> jättää, antaa </a:t>
            </a:r>
            <a:r>
              <a:rPr lang="fi-FI" dirty="0" smtClean="0"/>
              <a:t>anteeksi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</a:t>
            </a:r>
            <a:r>
              <a:rPr lang="fi-FI" dirty="0" err="1" smtClean="0"/>
              <a:t>k-aor</a:t>
            </a:r>
            <a:r>
              <a:rPr lang="fi-FI" dirty="0" smtClean="0"/>
              <a:t>. </a:t>
            </a:r>
            <a:r>
              <a:rPr lang="fi-FI" dirty="0" err="1" smtClean="0"/>
              <a:t>mask./ntri</a:t>
            </a:r>
            <a:r>
              <a:rPr lang="fi-FI" dirty="0" smtClean="0"/>
              <a:t> yks. gen.</a:t>
            </a:r>
            <a:r>
              <a:rPr lang="el-GR" dirty="0"/>
              <a:t> δίδωμι</a:t>
            </a:r>
            <a:r>
              <a:rPr lang="fi-FI" dirty="0"/>
              <a:t> antaa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j-aor</a:t>
            </a:r>
            <a:r>
              <a:rPr lang="fi-FI" dirty="0" smtClean="0"/>
              <a:t>. mon. 2 </a:t>
            </a:r>
            <a:r>
              <a:rPr lang="el-GR" dirty="0" smtClean="0"/>
              <a:t>γινώσκω</a:t>
            </a:r>
            <a:r>
              <a:rPr lang="fi-FI" dirty="0" smtClean="0"/>
              <a:t> tietää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j-aor</a:t>
            </a:r>
            <a:r>
              <a:rPr lang="fi-FI" dirty="0" smtClean="0"/>
              <a:t>. yks. 3 </a:t>
            </a:r>
            <a:r>
              <a:rPr lang="el-GR" dirty="0" smtClean="0"/>
              <a:t>ἀναβαίνω</a:t>
            </a:r>
            <a:r>
              <a:rPr lang="fi-FI" dirty="0"/>
              <a:t> </a:t>
            </a:r>
            <a:r>
              <a:rPr lang="fi-FI" dirty="0" smtClean="0"/>
              <a:t>nousta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imperat. </a:t>
            </a:r>
            <a:r>
              <a:rPr lang="fi-FI" dirty="0" err="1" smtClean="0"/>
              <a:t>j-aor</a:t>
            </a:r>
            <a:r>
              <a:rPr lang="fi-FI" dirty="0" smtClean="0"/>
              <a:t>. yks. 2 </a:t>
            </a:r>
            <a:r>
              <a:rPr lang="el-GR" dirty="0" smtClean="0"/>
              <a:t>γινώσκω</a:t>
            </a:r>
            <a:r>
              <a:rPr lang="fi-FI" dirty="0"/>
              <a:t> </a:t>
            </a:r>
            <a:r>
              <a:rPr lang="fi-FI" dirty="0" smtClean="0"/>
              <a:t>tietää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80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καὶ εὐθὺς ἀφέντες τὰ δίκτυα ἠκολούθησαν </a:t>
            </a:r>
            <a:r>
              <a:rPr lang="el-GR" dirty="0" smtClean="0"/>
              <a:t>αὐτῷ</a:t>
            </a:r>
            <a:r>
              <a:rPr lang="fi-FI" dirty="0" smtClean="0"/>
              <a:t> (Mark. 1:18)</a:t>
            </a:r>
          </a:p>
          <a:p>
            <a:r>
              <a:rPr lang="el-GR" dirty="0" smtClean="0"/>
              <a:t>ἀκολουθέω</a:t>
            </a:r>
            <a:r>
              <a:rPr lang="fi-FI" dirty="0"/>
              <a:t> </a:t>
            </a:r>
            <a:r>
              <a:rPr lang="fi-FI" dirty="0" smtClean="0"/>
              <a:t>seurata</a:t>
            </a:r>
          </a:p>
          <a:p>
            <a:endParaRPr lang="fi-FI" dirty="0"/>
          </a:p>
          <a:p>
            <a:r>
              <a:rPr lang="fi-FI" dirty="0" smtClean="0"/>
              <a:t>Ja heti jättäen/jätettyään verkot he seurasivat häntä.</a:t>
            </a:r>
          </a:p>
          <a:p>
            <a:r>
              <a:rPr lang="el-GR" dirty="0" smtClean="0"/>
              <a:t>ἠκολούθησαν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mon. 3 </a:t>
            </a:r>
            <a:r>
              <a:rPr lang="el-GR" dirty="0"/>
              <a:t>ἀκολουθέω</a:t>
            </a:r>
            <a:r>
              <a:rPr lang="fi-FI" dirty="0"/>
              <a:t> </a:t>
            </a:r>
            <a:r>
              <a:rPr lang="fi-FI" dirty="0" smtClean="0"/>
              <a:t>seurata</a:t>
            </a:r>
          </a:p>
          <a:p>
            <a:r>
              <a:rPr lang="el-GR" dirty="0" smtClean="0"/>
              <a:t>ἀφέντες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</a:t>
            </a:r>
            <a:r>
              <a:rPr lang="fi-FI" dirty="0" err="1"/>
              <a:t>k</a:t>
            </a:r>
            <a:r>
              <a:rPr lang="fi-FI" dirty="0" err="1" smtClean="0"/>
              <a:t>-aor</a:t>
            </a:r>
            <a:r>
              <a:rPr lang="fi-FI" dirty="0" smtClean="0"/>
              <a:t>. mask. mon. nom. </a:t>
            </a:r>
            <a:r>
              <a:rPr lang="el-GR" dirty="0" smtClean="0"/>
              <a:t>ἀφίημι</a:t>
            </a:r>
            <a:r>
              <a:rPr lang="fi-FI" dirty="0"/>
              <a:t> </a:t>
            </a:r>
            <a:r>
              <a:rPr lang="fi-FI" dirty="0" smtClean="0"/>
              <a:t>jättää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5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οὐκ εἰμὶ ἱκανὸς κύψας λῦσαι τὸν ἱμάντα τῶν ὑποδημάτων </a:t>
            </a:r>
            <a:r>
              <a:rPr lang="el-GR" dirty="0" smtClean="0"/>
              <a:t>αὐτοῦ</a:t>
            </a:r>
            <a:r>
              <a:rPr lang="fi-FI" dirty="0" smtClean="0"/>
              <a:t> (Mark. 1:7)</a:t>
            </a:r>
            <a:endParaRPr lang="fi-FI" dirty="0"/>
          </a:p>
          <a:p>
            <a:r>
              <a:rPr lang="el-GR" dirty="0" smtClean="0"/>
              <a:t>ἱκανός</a:t>
            </a:r>
            <a:r>
              <a:rPr lang="el-GR" dirty="0"/>
              <a:t>, ή, </a:t>
            </a:r>
            <a:r>
              <a:rPr lang="el-GR" dirty="0" smtClean="0"/>
              <a:t>όν</a:t>
            </a:r>
            <a:r>
              <a:rPr lang="fi-FI" dirty="0" smtClean="0"/>
              <a:t> arvollinen</a:t>
            </a:r>
          </a:p>
          <a:p>
            <a:r>
              <a:rPr lang="el-GR" dirty="0" smtClean="0"/>
              <a:t>κύπτω</a:t>
            </a:r>
            <a:r>
              <a:rPr lang="fi-FI" dirty="0"/>
              <a:t> </a:t>
            </a:r>
            <a:r>
              <a:rPr lang="fi-FI" dirty="0" smtClean="0"/>
              <a:t>kumartua</a:t>
            </a:r>
            <a:endParaRPr lang="fi-FI" dirty="0"/>
          </a:p>
          <a:p>
            <a:r>
              <a:rPr lang="el-GR" dirty="0" smtClean="0"/>
              <a:t>ὁ </a:t>
            </a:r>
            <a:r>
              <a:rPr lang="el-GR" dirty="0"/>
              <a:t>ἱμάς</a:t>
            </a:r>
            <a:r>
              <a:rPr lang="fi-FI" dirty="0" smtClean="0"/>
              <a:t>,</a:t>
            </a:r>
            <a:r>
              <a:rPr lang="el-GR" dirty="0" smtClean="0"/>
              <a:t> ἱμάντος</a:t>
            </a:r>
            <a:r>
              <a:rPr lang="fi-FI" dirty="0" smtClean="0"/>
              <a:t> nauha</a:t>
            </a:r>
          </a:p>
          <a:p>
            <a:r>
              <a:rPr lang="el-GR" dirty="0"/>
              <a:t>τὸ </a:t>
            </a:r>
            <a:r>
              <a:rPr lang="el-GR" dirty="0" smtClean="0"/>
              <a:t>ὑπόδημα</a:t>
            </a:r>
            <a:r>
              <a:rPr lang="fi-FI" dirty="0"/>
              <a:t> </a:t>
            </a:r>
            <a:r>
              <a:rPr lang="fi-FI" dirty="0" smtClean="0"/>
              <a:t>sandaali</a:t>
            </a:r>
          </a:p>
          <a:p>
            <a:r>
              <a:rPr lang="fi-FI" dirty="0" smtClean="0"/>
              <a:t>En ole arvollinen kumartuen avaamaan hänen sandaaliensa nauhaa.</a:t>
            </a:r>
          </a:p>
          <a:p>
            <a:r>
              <a:rPr lang="el-GR" dirty="0" smtClean="0"/>
              <a:t>κύψας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1 </a:t>
            </a:r>
            <a:r>
              <a:rPr lang="fi-FI" dirty="0" err="1" smtClean="0"/>
              <a:t>aor</a:t>
            </a:r>
            <a:r>
              <a:rPr lang="fi-FI" dirty="0" smtClean="0"/>
              <a:t>. mask. yks. nom. </a:t>
            </a:r>
            <a:r>
              <a:rPr lang="el-GR" dirty="0" smtClean="0"/>
              <a:t>κύπτω</a:t>
            </a:r>
            <a:r>
              <a:rPr lang="fi-FI" dirty="0"/>
              <a:t> </a:t>
            </a:r>
            <a:r>
              <a:rPr lang="fi-FI" dirty="0" smtClean="0"/>
              <a:t>kumartua</a:t>
            </a:r>
          </a:p>
          <a:p>
            <a:r>
              <a:rPr lang="el-GR" dirty="0" smtClean="0"/>
              <a:t>λῦσαι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inf.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/>
              <a:t> </a:t>
            </a:r>
            <a:r>
              <a:rPr lang="el-GR" dirty="0" smtClean="0"/>
              <a:t>λύω</a:t>
            </a:r>
            <a:r>
              <a:rPr lang="fi-FI" dirty="0" smtClean="0"/>
              <a:t> irrottaa 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31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4600" dirty="0"/>
              <a:t>καὶ προσελθὼν ἤγειρεν αὐτὴν κρατήσας τῆς χειρός καὶ ἀφῆκεν αὐτὴν ὁ </a:t>
            </a:r>
            <a:r>
              <a:rPr lang="el-GR" sz="4600" dirty="0" smtClean="0"/>
              <a:t>πυρετός</a:t>
            </a:r>
            <a:r>
              <a:rPr lang="fi-FI" sz="4600" dirty="0" smtClean="0"/>
              <a:t> (Mark. 1:31)</a:t>
            </a:r>
          </a:p>
          <a:p>
            <a:endParaRPr lang="fi-FI" sz="4600" dirty="0" smtClean="0"/>
          </a:p>
          <a:p>
            <a:r>
              <a:rPr lang="el-GR" sz="4800" dirty="0"/>
              <a:t>κρατέω</a:t>
            </a:r>
            <a:r>
              <a:rPr lang="fi-FI" sz="4800" dirty="0"/>
              <a:t> tarttua</a:t>
            </a:r>
          </a:p>
          <a:p>
            <a:r>
              <a:rPr lang="el-GR" sz="4800" dirty="0"/>
              <a:t>ὁ πυρετός</a:t>
            </a:r>
            <a:r>
              <a:rPr lang="fi-FI" sz="4800" dirty="0"/>
              <a:t> kuume</a:t>
            </a:r>
          </a:p>
          <a:p>
            <a:endParaRPr lang="fi-FI" sz="4600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fi-FI" sz="3100" dirty="0"/>
          </a:p>
          <a:p>
            <a:r>
              <a:rPr lang="el-GR" sz="3100" dirty="0" smtClean="0"/>
              <a:t>ἤγειρεν</a:t>
            </a:r>
            <a:r>
              <a:rPr lang="fi-FI" sz="3100" dirty="0" smtClean="0"/>
              <a:t> </a:t>
            </a:r>
            <a:r>
              <a:rPr lang="fi-FI" sz="3100" dirty="0" err="1" smtClean="0"/>
              <a:t>akt</a:t>
            </a:r>
            <a:r>
              <a:rPr lang="fi-FI" sz="3100" dirty="0" smtClean="0"/>
              <a:t>. ind. 1 </a:t>
            </a:r>
            <a:r>
              <a:rPr lang="fi-FI" sz="3100" dirty="0" err="1" smtClean="0"/>
              <a:t>aor(/imperf</a:t>
            </a:r>
            <a:r>
              <a:rPr lang="fi-FI" sz="3100" dirty="0" smtClean="0"/>
              <a:t>.) yks. 3 </a:t>
            </a:r>
            <a:r>
              <a:rPr lang="el-GR" sz="3100" dirty="0" smtClean="0"/>
              <a:t>ἐγείρω</a:t>
            </a:r>
            <a:r>
              <a:rPr lang="fi-FI" sz="3100" dirty="0" smtClean="0"/>
              <a:t> herättää</a:t>
            </a:r>
          </a:p>
          <a:p>
            <a:r>
              <a:rPr lang="el-GR" sz="3100" dirty="0" smtClean="0"/>
              <a:t>προσελθὼν</a:t>
            </a:r>
            <a:r>
              <a:rPr lang="fi-FI" sz="3100" dirty="0" smtClean="0"/>
              <a:t> </a:t>
            </a:r>
            <a:r>
              <a:rPr lang="fi-FI" sz="3100" dirty="0" err="1" smtClean="0"/>
              <a:t>akt</a:t>
            </a:r>
            <a:r>
              <a:rPr lang="fi-FI" sz="3100" dirty="0" smtClean="0"/>
              <a:t>. </a:t>
            </a:r>
            <a:r>
              <a:rPr lang="fi-FI" sz="3100" dirty="0" err="1" smtClean="0"/>
              <a:t>part</a:t>
            </a:r>
            <a:r>
              <a:rPr lang="fi-FI" sz="3100" dirty="0" smtClean="0"/>
              <a:t>. 2 </a:t>
            </a:r>
            <a:r>
              <a:rPr lang="fi-FI" sz="3100" dirty="0" err="1" smtClean="0"/>
              <a:t>aor</a:t>
            </a:r>
            <a:r>
              <a:rPr lang="fi-FI" sz="3100" dirty="0" smtClean="0"/>
              <a:t>. mask. yks. nom. </a:t>
            </a:r>
            <a:r>
              <a:rPr lang="el-GR" sz="3100" dirty="0" smtClean="0"/>
              <a:t>προσέρχομαι</a:t>
            </a:r>
            <a:r>
              <a:rPr lang="fi-FI" sz="3100" dirty="0"/>
              <a:t> </a:t>
            </a:r>
            <a:r>
              <a:rPr lang="fi-FI" sz="3100" dirty="0" smtClean="0"/>
              <a:t>tulla luo</a:t>
            </a:r>
          </a:p>
          <a:p>
            <a:r>
              <a:rPr lang="el-GR" sz="3100" dirty="0" smtClean="0"/>
              <a:t>κρατήσας</a:t>
            </a:r>
            <a:r>
              <a:rPr lang="fi-FI" sz="3100" dirty="0" smtClean="0"/>
              <a:t> </a:t>
            </a:r>
            <a:r>
              <a:rPr lang="fi-FI" sz="3100" dirty="0" err="1" smtClean="0"/>
              <a:t>akt</a:t>
            </a:r>
            <a:r>
              <a:rPr lang="fi-FI" sz="3100" dirty="0" smtClean="0"/>
              <a:t>. </a:t>
            </a:r>
            <a:r>
              <a:rPr lang="fi-FI" sz="3100" dirty="0" err="1" smtClean="0"/>
              <a:t>part</a:t>
            </a:r>
            <a:r>
              <a:rPr lang="fi-FI" sz="3100" dirty="0" smtClean="0"/>
              <a:t>. 1 </a:t>
            </a:r>
            <a:r>
              <a:rPr lang="fi-FI" sz="3100" dirty="0" err="1" smtClean="0"/>
              <a:t>aor</a:t>
            </a:r>
            <a:r>
              <a:rPr lang="fi-FI" sz="3100" dirty="0" smtClean="0"/>
              <a:t>. mask. yks. nom. </a:t>
            </a:r>
            <a:r>
              <a:rPr lang="el-GR" sz="3100" dirty="0"/>
              <a:t>κρατέω</a:t>
            </a:r>
            <a:r>
              <a:rPr lang="fi-FI" sz="3100" dirty="0"/>
              <a:t> </a:t>
            </a:r>
            <a:r>
              <a:rPr lang="fi-FI" sz="3100" dirty="0" smtClean="0"/>
              <a:t>tarttua</a:t>
            </a:r>
          </a:p>
          <a:p>
            <a:r>
              <a:rPr lang="el-GR" sz="3100" dirty="0" smtClean="0"/>
              <a:t>ἀφῆκεν</a:t>
            </a:r>
            <a:r>
              <a:rPr lang="fi-FI" sz="3100" dirty="0" smtClean="0"/>
              <a:t> </a:t>
            </a:r>
            <a:r>
              <a:rPr lang="fi-FI" sz="3100" dirty="0" err="1" smtClean="0"/>
              <a:t>akt</a:t>
            </a:r>
            <a:r>
              <a:rPr lang="fi-FI" sz="3100" dirty="0" smtClean="0"/>
              <a:t>. ind. </a:t>
            </a:r>
            <a:r>
              <a:rPr lang="fi-FI" sz="3100" dirty="0" err="1" smtClean="0"/>
              <a:t>k-aor</a:t>
            </a:r>
            <a:r>
              <a:rPr lang="fi-FI" sz="3100" dirty="0" smtClean="0"/>
              <a:t>. yks. 3 </a:t>
            </a:r>
            <a:r>
              <a:rPr lang="el-GR" sz="3100" dirty="0"/>
              <a:t>ἀφίημι</a:t>
            </a:r>
            <a:r>
              <a:rPr lang="fi-FI" sz="3100" dirty="0"/>
              <a:t> jättää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121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</a:t>
            </a:r>
            <a:r>
              <a:rPr lang="fi-FI" dirty="0" smtClean="0"/>
              <a:t>.5 Passiivin aoristi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aktiivi, passiivi, medium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fi-FI" dirty="0" smtClean="0"/>
              <a:t>preesensissä, imperfektissä, perfektissä ja pluskvamperfektissä </a:t>
            </a:r>
            <a:r>
              <a:rPr lang="fi-FI" dirty="0" err="1" smtClean="0"/>
              <a:t>med</a:t>
            </a:r>
            <a:r>
              <a:rPr lang="fi-FI" dirty="0" smtClean="0"/>
              <a:t>. ja pass. samannäköiset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aoristissa</a:t>
            </a:r>
            <a:r>
              <a:rPr lang="fi-FI" dirty="0" smtClean="0"/>
              <a:t> ja </a:t>
            </a:r>
            <a:r>
              <a:rPr lang="fi-FI" dirty="0" smtClean="0">
                <a:solidFill>
                  <a:srgbClr val="FF0000"/>
                </a:solidFill>
              </a:rPr>
              <a:t>futuurissa</a:t>
            </a:r>
            <a:r>
              <a:rPr lang="fi-FI" dirty="0" smtClean="0"/>
              <a:t> erinäköiset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Passiivin aoristi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kaksi tyyppiä: 1. ja 2. pass. aoristi. </a:t>
            </a:r>
          </a:p>
          <a:p>
            <a:pPr lvl="1"/>
            <a:r>
              <a:rPr lang="fi-FI" dirty="0" smtClean="0"/>
              <a:t>EI YHTEYTTÄ AKT. JA MED. 1 JA 2 AORISTIIN</a:t>
            </a:r>
          </a:p>
          <a:p>
            <a:pPr lvl="1"/>
            <a:endParaRPr lang="fi-FI" dirty="0"/>
          </a:p>
          <a:p>
            <a:r>
              <a:rPr lang="fi-FI" dirty="0" smtClean="0"/>
              <a:t>Huom. Yksi verbi saa vain joko 1. tai 2. </a:t>
            </a:r>
            <a:r>
              <a:rPr lang="fi-FI" dirty="0" err="1" smtClean="0"/>
              <a:t>akt</a:t>
            </a:r>
            <a:r>
              <a:rPr lang="fi-FI" dirty="0" smtClean="0"/>
              <a:t>. &amp; </a:t>
            </a:r>
            <a:r>
              <a:rPr lang="fi-FI" dirty="0" err="1" smtClean="0"/>
              <a:t>med</a:t>
            </a:r>
            <a:r>
              <a:rPr lang="fi-FI" dirty="0" smtClean="0"/>
              <a:t>. aoristin (esim. </a:t>
            </a:r>
            <a:r>
              <a:rPr lang="el-GR" dirty="0" smtClean="0"/>
              <a:t>ἔρχομαι</a:t>
            </a:r>
            <a:r>
              <a:rPr lang="fi-FI" dirty="0" smtClean="0"/>
              <a:t> tekee aoristinsa aina 2. aoristina </a:t>
            </a:r>
            <a:r>
              <a:rPr lang="el-GR" dirty="0" smtClean="0"/>
              <a:t>ἦλθον</a:t>
            </a:r>
            <a:r>
              <a:rPr lang="fi-FI" dirty="0" smtClean="0"/>
              <a:t>). </a:t>
            </a:r>
          </a:p>
          <a:p>
            <a:r>
              <a:rPr lang="fi-FI" dirty="0" smtClean="0"/>
              <a:t>Se, kumman aoristin verbi muodostaa </a:t>
            </a:r>
            <a:r>
              <a:rPr lang="fi-FI" dirty="0" err="1" smtClean="0"/>
              <a:t>akt</a:t>
            </a:r>
            <a:r>
              <a:rPr lang="fi-FI" dirty="0" smtClean="0"/>
              <a:t>. ja </a:t>
            </a:r>
            <a:r>
              <a:rPr lang="fi-FI" dirty="0" err="1" smtClean="0"/>
              <a:t>med</a:t>
            </a:r>
            <a:r>
              <a:rPr lang="fi-FI" dirty="0" smtClean="0"/>
              <a:t>. ei määrää muodostaako se passiivissa 1 vai 2 pass. aoristin.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84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1266</Words>
  <Application>Microsoft Office PowerPoint</Application>
  <PresentationFormat>On-screen Show (4:3)</PresentationFormat>
  <Paragraphs>242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1. aoristi, kertausta, määrittele muodot</vt:lpstr>
      <vt:lpstr>Likvidavartalot, 1 aor., määrittele</vt:lpstr>
      <vt:lpstr>Kappa- ja juuriaoristit, määrittele</vt:lpstr>
      <vt:lpstr>PowerPoint Presentation</vt:lpstr>
      <vt:lpstr>PowerPoint Presentation</vt:lpstr>
      <vt:lpstr>PowerPoint Presentation</vt:lpstr>
      <vt:lpstr>ε.5 Passiivin aoristi</vt:lpstr>
      <vt:lpstr>aktiivi, passiivi, medium </vt:lpstr>
      <vt:lpstr>Passiivin aoristi</vt:lpstr>
      <vt:lpstr>1. ja 2. passiivin aoristi -ei yhteyttä akt/med 1. ja 2. aoristiin!</vt:lpstr>
      <vt:lpstr>pass. ind. 1./2. aor.</vt:lpstr>
      <vt:lpstr>pass. konj. 1./2. aor</vt:lpstr>
      <vt:lpstr>PowerPoint Presentation</vt:lpstr>
      <vt:lpstr>pass. konj. 2. aor. (kun vartalo samanlainen kuin preesensvartalo)</vt:lpstr>
      <vt:lpstr>imperatiivi</vt:lpstr>
      <vt:lpstr>pass. inf. 1./2. aor</vt:lpstr>
      <vt:lpstr>pass. part. 1./2. aor. käytössä lyhyt tempussuffiksi θε/ε </vt:lpstr>
      <vt:lpstr>pass. 1. aoristin vartaloita</vt:lpstr>
      <vt:lpstr>pass. 1. aor. vartaloita</vt:lpstr>
      <vt:lpstr>PowerPoint Presentation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ε.5 Passiivin aoristi</dc:title>
  <dc:creator>hyel</dc:creator>
  <cp:lastModifiedBy>nnikki</cp:lastModifiedBy>
  <cp:revision>61</cp:revision>
  <dcterms:created xsi:type="dcterms:W3CDTF">2010-07-08T11:12:34Z</dcterms:created>
  <dcterms:modified xsi:type="dcterms:W3CDTF">2014-08-11T17:05:23Z</dcterms:modified>
</cp:coreProperties>
</file>