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62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9A21BD-498D-4B04-AE87-73042998F014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8B032E-0084-441B-8664-0D8DBF4850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5401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i-FI" dirty="0" err="1" smtClean="0"/>
              <a:t>sg</a:t>
            </a:r>
            <a:r>
              <a:rPr lang="fi-FI" dirty="0" smtClean="0"/>
              <a:t>. gen. tapahtuu vokaaleissa</a:t>
            </a:r>
            <a:r>
              <a:rPr lang="fi-FI" baseline="0" dirty="0" smtClean="0"/>
              <a:t> kestonvaihdos supistuessa. tällöin ilmestyy poikkeuksellinen </a:t>
            </a:r>
            <a:r>
              <a:rPr lang="fi-FI" baseline="0" dirty="0" err="1" smtClean="0"/>
              <a:t>sg</a:t>
            </a:r>
            <a:r>
              <a:rPr lang="fi-FI" baseline="0" dirty="0" smtClean="0"/>
              <a:t>. gen. pääte. </a:t>
            </a:r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19699-58B2-433C-9E63-BBC9DCD90A2F}" type="slidenum">
              <a:rPr lang="fi-FI" smtClean="0"/>
              <a:t>11</a:t>
            </a:fld>
            <a:endParaRPr lang="fi-FI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6116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028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208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0577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76188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0639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676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3299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9084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1698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596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66224-1235-4A84-8D41-88659F7FCD1A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C0F2-FC60-4934-A6DD-30AF851045C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4234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/>
              <a:t>καὶ ἀκούσαντες οἱ </a:t>
            </a:r>
            <a:r>
              <a:rPr lang="el-GR" dirty="0" smtClean="0"/>
              <a:t>παρ</a:t>
            </a:r>
            <a:r>
              <a:rPr lang="fi-FI" dirty="0" smtClean="0"/>
              <a:t>’</a:t>
            </a:r>
            <a:r>
              <a:rPr lang="el-GR" dirty="0" smtClean="0"/>
              <a:t> </a:t>
            </a:r>
            <a:r>
              <a:rPr lang="el-GR" dirty="0"/>
              <a:t>αὐτοῦ ἐξῆλθον κρατῆσαι </a:t>
            </a:r>
            <a:r>
              <a:rPr lang="el-GR" dirty="0" smtClean="0"/>
              <a:t>αὐτόν· </a:t>
            </a:r>
            <a:r>
              <a:rPr lang="el-GR" dirty="0"/>
              <a:t>ἔλεγον γὰρ ὅτι </a:t>
            </a:r>
            <a:r>
              <a:rPr lang="el-GR" dirty="0" smtClean="0"/>
              <a:t>ἐξέστη</a:t>
            </a:r>
            <a:r>
              <a:rPr lang="fi-FI" dirty="0" smtClean="0"/>
              <a:t>. (Mark. 3:21)</a:t>
            </a:r>
          </a:p>
          <a:p>
            <a:r>
              <a:rPr lang="fi-FI" dirty="0"/>
              <a:t> </a:t>
            </a:r>
            <a:r>
              <a:rPr lang="el-GR" dirty="0" smtClean="0"/>
              <a:t>ἐξίστημι</a:t>
            </a:r>
            <a:r>
              <a:rPr lang="fi-FI" dirty="0" smtClean="0"/>
              <a:t> olla poissa tolaltaan</a:t>
            </a:r>
          </a:p>
          <a:p>
            <a:r>
              <a:rPr lang="el-GR" dirty="0" smtClean="0"/>
              <a:t>κρατέω</a:t>
            </a:r>
            <a:r>
              <a:rPr lang="fi-FI" dirty="0" smtClean="0"/>
              <a:t> tarttua</a:t>
            </a:r>
          </a:p>
          <a:p>
            <a:r>
              <a:rPr lang="fi-FI" dirty="0" smtClean="0"/>
              <a:t>Ja kuultuaan hänen omaisensa tulivat ottamaan hänet haltuunsa. Sillä he sanoivat että hän on poissa tolaltaan.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ἐξέστη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j-aor</a:t>
            </a:r>
            <a:r>
              <a:rPr lang="fi-FI" dirty="0" smtClean="0"/>
              <a:t>. yks. 3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l-GR" dirty="0" smtClean="0"/>
              <a:t>κρατῆσαι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inf. 1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94035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l-GR" sz="4000" b="1" i="1" dirty="0" smtClean="0">
                <a:latin typeface="Palatino Linotype" pitchFamily="18" charset="0"/>
              </a:rPr>
              <a:t>ι</a:t>
            </a:r>
            <a:r>
              <a:rPr lang="fi-FI" sz="4000" b="1" i="1" dirty="0" smtClean="0">
                <a:latin typeface="Palatino Linotype" pitchFamily="18" charset="0"/>
              </a:rPr>
              <a:t>-</a:t>
            </a:r>
            <a:r>
              <a:rPr lang="fi-FI" sz="4000" b="1" i="1" dirty="0" smtClean="0"/>
              <a:t>/j- </a:t>
            </a:r>
            <a:r>
              <a:rPr lang="fi-FI" sz="4000" dirty="0" smtClean="0"/>
              <a:t>vartalot</a:t>
            </a:r>
            <a:r>
              <a:rPr lang="fi-FI" dirty="0" smtClean="0"/>
              <a:t/>
            </a:r>
            <a:br>
              <a:rPr lang="fi-FI" dirty="0" smtClean="0"/>
            </a:b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perusmuodon pääte </a:t>
            </a:r>
            <a:r>
              <a:rPr lang="fi-FI" dirty="0">
                <a:solidFill>
                  <a:srgbClr val="0070C0"/>
                </a:solidFill>
              </a:rPr>
              <a:t>-</a:t>
            </a:r>
            <a:r>
              <a:rPr lang="el-GR" dirty="0">
                <a:solidFill>
                  <a:srgbClr val="0070C0"/>
                </a:solidFill>
              </a:rPr>
              <a:t>ις</a:t>
            </a:r>
            <a:r>
              <a:rPr lang="fi-FI" dirty="0">
                <a:solidFill>
                  <a:srgbClr val="0070C0"/>
                </a:solidFill>
              </a:rPr>
              <a:t>/-</a:t>
            </a:r>
            <a:r>
              <a:rPr lang="el-GR" dirty="0">
                <a:solidFill>
                  <a:srgbClr val="0070C0"/>
                </a:solidFill>
              </a:rPr>
              <a:t>σις</a:t>
            </a:r>
            <a:endParaRPr lang="fi-FI" dirty="0">
              <a:solidFill>
                <a:srgbClr val="0070C0"/>
              </a:solidFill>
            </a:endParaRPr>
          </a:p>
          <a:p>
            <a:pPr lvl="1"/>
            <a:r>
              <a:rPr lang="el-GR" dirty="0"/>
              <a:t>ἡ </a:t>
            </a:r>
            <a:r>
              <a:rPr lang="el-GR" dirty="0" smtClean="0"/>
              <a:t>δύναμις</a:t>
            </a:r>
            <a:r>
              <a:rPr lang="fi-FI" dirty="0" smtClean="0"/>
              <a:t>, </a:t>
            </a:r>
            <a:r>
              <a:rPr lang="el-GR" dirty="0" smtClean="0"/>
              <a:t>ἡ φύσις</a:t>
            </a:r>
            <a:r>
              <a:rPr lang="fi-FI" dirty="0" smtClean="0"/>
              <a:t>,</a:t>
            </a:r>
            <a:r>
              <a:rPr lang="el-GR" dirty="0"/>
              <a:t> ἡ θλῖψις</a:t>
            </a:r>
            <a:r>
              <a:rPr lang="fi-FI" dirty="0"/>
              <a:t>, </a:t>
            </a:r>
            <a:r>
              <a:rPr lang="el-GR" dirty="0"/>
              <a:t>ἡ κρίσις</a:t>
            </a:r>
            <a:r>
              <a:rPr lang="fi-FI" dirty="0"/>
              <a:t>, </a:t>
            </a:r>
            <a:r>
              <a:rPr lang="el-GR" dirty="0"/>
              <a:t>ἡ πίστις</a:t>
            </a:r>
            <a:r>
              <a:rPr lang="fi-FI" dirty="0"/>
              <a:t>, </a:t>
            </a:r>
            <a:r>
              <a:rPr lang="el-GR" dirty="0"/>
              <a:t>ἡ </a:t>
            </a:r>
            <a:r>
              <a:rPr lang="el-GR" dirty="0" smtClean="0"/>
              <a:t>πόλις</a:t>
            </a:r>
            <a:endParaRPr lang="fi-FI" dirty="0"/>
          </a:p>
          <a:p>
            <a:pPr lvl="1"/>
            <a:r>
              <a:rPr lang="fi-FI" dirty="0" smtClean="0"/>
              <a:t> HUOM! EROTA  T-VARTALOISISTA, esim. </a:t>
            </a:r>
            <a:r>
              <a:rPr lang="el-GR" dirty="0" smtClean="0"/>
              <a:t>ἠ ἐλπίς</a:t>
            </a:r>
            <a:endParaRPr lang="fi-FI" dirty="0" smtClean="0"/>
          </a:p>
          <a:p>
            <a:r>
              <a:rPr lang="fi-FI" dirty="0" smtClean="0"/>
              <a:t>lähes </a:t>
            </a:r>
            <a:r>
              <a:rPr lang="fi-FI" dirty="0" smtClean="0"/>
              <a:t>kaikki </a:t>
            </a:r>
            <a:r>
              <a:rPr lang="fi-FI" dirty="0" smtClean="0"/>
              <a:t>feminiinejä</a:t>
            </a:r>
          </a:p>
          <a:p>
            <a:r>
              <a:rPr lang="fi-FI" dirty="0" smtClean="0"/>
              <a:t>kaksi taivutusvartaloa: i- ja e-loppuinen </a:t>
            </a:r>
          </a:p>
          <a:p>
            <a:r>
              <a:rPr lang="fi-FI" dirty="0" smtClean="0"/>
              <a:t>taivutusvartalo alun perin päättynyt kadonneeseen j-kirjaimeen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9343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ἡ </a:t>
            </a:r>
            <a:r>
              <a:rPr lang="el-GR" dirty="0" smtClean="0"/>
              <a:t>δύναμις</a:t>
            </a:r>
            <a:r>
              <a:rPr lang="fi-FI" dirty="0" smtClean="0"/>
              <a:t>, voima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N </a:t>
            </a:r>
            <a:r>
              <a:rPr lang="el-GR" dirty="0" smtClean="0"/>
              <a:t>δύναμι</a:t>
            </a:r>
            <a:r>
              <a:rPr lang="fi-FI" dirty="0" smtClean="0"/>
              <a:t>-</a:t>
            </a:r>
            <a:r>
              <a:rPr lang="el-GR" dirty="0" smtClean="0"/>
              <a:t>ς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G </a:t>
            </a:r>
            <a:r>
              <a:rPr lang="el-GR" dirty="0" smtClean="0"/>
              <a:t>δυνάμε</a:t>
            </a:r>
            <a:r>
              <a:rPr lang="fi-FI" dirty="0" smtClean="0"/>
              <a:t>-</a:t>
            </a:r>
            <a:r>
              <a:rPr lang="el-GR" dirty="0" smtClean="0">
                <a:solidFill>
                  <a:srgbClr val="FF0000"/>
                </a:solidFill>
              </a:rPr>
              <a:t>ως</a:t>
            </a:r>
            <a:r>
              <a:rPr lang="fi-FI" dirty="0" smtClean="0"/>
              <a:t> </a:t>
            </a:r>
            <a:r>
              <a:rPr lang="fi-FI" sz="2000" i="1" dirty="0">
                <a:solidFill>
                  <a:srgbClr val="00B050"/>
                </a:solidFill>
              </a:rPr>
              <a:t>korko!</a:t>
            </a:r>
            <a:r>
              <a:rPr lang="el-GR" sz="2000" dirty="0"/>
              <a:t> </a:t>
            </a:r>
            <a:r>
              <a:rPr lang="fi-FI" sz="2000" dirty="0" smtClean="0"/>
              <a:t>(&lt;</a:t>
            </a:r>
            <a:r>
              <a:rPr lang="el-GR" sz="2000" dirty="0" smtClean="0"/>
              <a:t>δυναμη</a:t>
            </a:r>
            <a:r>
              <a:rPr lang="fi-FI" sz="2000" b="1" dirty="0">
                <a:solidFill>
                  <a:srgbClr val="0070C0"/>
                </a:solidFill>
              </a:rPr>
              <a:t>j</a:t>
            </a:r>
            <a:r>
              <a:rPr lang="fi-FI" sz="2000" dirty="0"/>
              <a:t>-</a:t>
            </a:r>
            <a:r>
              <a:rPr lang="el-GR" sz="2000" dirty="0" smtClean="0"/>
              <a:t>ος</a:t>
            </a:r>
            <a:r>
              <a:rPr lang="fi-FI" sz="2000" dirty="0" smtClean="0"/>
              <a:t>)</a:t>
            </a:r>
          </a:p>
          <a:p>
            <a:endParaRPr lang="fi-FI" sz="2000" i="1" dirty="0">
              <a:solidFill>
                <a:srgbClr val="00B050"/>
              </a:solidFill>
            </a:endParaRPr>
          </a:p>
          <a:p>
            <a:r>
              <a:rPr lang="fi-FI" dirty="0"/>
              <a:t>D </a:t>
            </a:r>
            <a:r>
              <a:rPr lang="el-GR" dirty="0" smtClean="0"/>
              <a:t>δυνάμε</a:t>
            </a:r>
            <a:r>
              <a:rPr lang="fi-FI" dirty="0" smtClean="0"/>
              <a:t>-</a:t>
            </a:r>
            <a:r>
              <a:rPr lang="el-GR" dirty="0" smtClean="0"/>
              <a:t>ι</a:t>
            </a:r>
            <a:endParaRPr lang="fi-FI" dirty="0" smtClean="0"/>
          </a:p>
          <a:p>
            <a:endParaRPr lang="fi-FI" dirty="0"/>
          </a:p>
          <a:p>
            <a:r>
              <a:rPr lang="fi-FI" dirty="0"/>
              <a:t>A </a:t>
            </a:r>
            <a:r>
              <a:rPr lang="el-GR" dirty="0" smtClean="0"/>
              <a:t>δύναμι</a:t>
            </a:r>
            <a:r>
              <a:rPr lang="fi-FI" dirty="0" smtClean="0"/>
              <a:t>-</a:t>
            </a:r>
            <a:r>
              <a:rPr lang="el-GR" dirty="0" smtClean="0"/>
              <a:t>ν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i-FI" dirty="0"/>
              <a:t>N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δυνάμεις</a:t>
            </a:r>
            <a:endParaRPr lang="fi-F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sz="2000" dirty="0" smtClean="0"/>
              <a:t>	(&lt;</a:t>
            </a:r>
            <a:r>
              <a:rPr lang="el-GR" sz="2000" dirty="0" smtClean="0"/>
              <a:t>δυναμε</a:t>
            </a:r>
            <a:r>
              <a:rPr lang="fi-FI" sz="2000" b="1" dirty="0">
                <a:solidFill>
                  <a:srgbClr val="0070C0"/>
                </a:solidFill>
              </a:rPr>
              <a:t>j</a:t>
            </a:r>
            <a:r>
              <a:rPr lang="fi-FI" sz="2000" dirty="0"/>
              <a:t>-</a:t>
            </a:r>
            <a:r>
              <a:rPr lang="el-GR" sz="2000" dirty="0" smtClean="0"/>
              <a:t>ες</a:t>
            </a:r>
            <a:r>
              <a:rPr lang="fi-FI" sz="2000" dirty="0" smtClean="0"/>
              <a:t>)</a:t>
            </a:r>
            <a:endParaRPr lang="fi-FI" sz="2000" dirty="0"/>
          </a:p>
          <a:p>
            <a:pPr marL="0" indent="0">
              <a:buNone/>
            </a:pPr>
            <a:endParaRPr lang="fi-FI" dirty="0">
              <a:solidFill>
                <a:srgbClr val="0070C0"/>
              </a:solidFill>
            </a:endParaRPr>
          </a:p>
          <a:p>
            <a:r>
              <a:rPr lang="fi-FI" dirty="0"/>
              <a:t>G </a:t>
            </a:r>
            <a:r>
              <a:rPr lang="el-GR" dirty="0" smtClean="0"/>
              <a:t>δυνάμε</a:t>
            </a:r>
            <a:r>
              <a:rPr lang="fi-FI" dirty="0" smtClean="0"/>
              <a:t>-</a:t>
            </a:r>
            <a:r>
              <a:rPr lang="el-GR" dirty="0" smtClean="0"/>
              <a:t>ων</a:t>
            </a:r>
            <a:r>
              <a:rPr lang="fi-FI" dirty="0" smtClean="0"/>
              <a:t> </a:t>
            </a:r>
            <a:r>
              <a:rPr lang="fi-FI" sz="2000" i="1" dirty="0">
                <a:solidFill>
                  <a:srgbClr val="00B050"/>
                </a:solidFill>
              </a:rPr>
              <a:t>korko</a:t>
            </a:r>
            <a:r>
              <a:rPr lang="fi-FI" sz="2000" i="1" dirty="0" smtClean="0">
                <a:solidFill>
                  <a:srgbClr val="00B050"/>
                </a:solidFill>
              </a:rPr>
              <a:t>!</a:t>
            </a:r>
          </a:p>
          <a:p>
            <a:endParaRPr lang="fi-FI" sz="2000" i="1" dirty="0">
              <a:solidFill>
                <a:srgbClr val="00B050"/>
              </a:solidFill>
            </a:endParaRPr>
          </a:p>
          <a:p>
            <a:r>
              <a:rPr lang="fi-FI" dirty="0"/>
              <a:t>D </a:t>
            </a:r>
            <a:r>
              <a:rPr lang="el-GR" dirty="0" smtClean="0"/>
              <a:t>δυνάμε</a:t>
            </a:r>
            <a:r>
              <a:rPr lang="fi-FI" dirty="0" smtClean="0"/>
              <a:t>-</a:t>
            </a:r>
            <a:r>
              <a:rPr lang="el-GR" dirty="0" smtClean="0"/>
              <a:t>σι</a:t>
            </a:r>
            <a:r>
              <a:rPr lang="fi-FI" dirty="0"/>
              <a:t>(</a:t>
            </a:r>
            <a:r>
              <a:rPr lang="el-GR" dirty="0"/>
              <a:t>ν</a:t>
            </a:r>
            <a:r>
              <a:rPr lang="fi-FI" dirty="0" smtClean="0"/>
              <a:t>)</a:t>
            </a:r>
          </a:p>
          <a:p>
            <a:endParaRPr lang="fi-FI" dirty="0"/>
          </a:p>
          <a:p>
            <a:r>
              <a:rPr lang="fi-FI" dirty="0"/>
              <a:t>A</a:t>
            </a:r>
            <a:r>
              <a:rPr lang="fi-FI" dirty="0">
                <a:solidFill>
                  <a:srgbClr val="0070C0"/>
                </a:solidFill>
              </a:rPr>
              <a:t> </a:t>
            </a:r>
            <a:r>
              <a:rPr lang="el-GR" dirty="0" smtClean="0">
                <a:solidFill>
                  <a:srgbClr val="0070C0"/>
                </a:solidFill>
              </a:rPr>
              <a:t>δυνάμεις</a:t>
            </a:r>
            <a:endParaRPr lang="fi-FI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fi-FI" sz="2000" dirty="0"/>
              <a:t> </a:t>
            </a:r>
            <a:r>
              <a:rPr lang="fi-FI" sz="2000" dirty="0" smtClean="0"/>
              <a:t>          (&lt;</a:t>
            </a:r>
            <a:r>
              <a:rPr lang="el-GR" sz="2000" dirty="0" smtClean="0"/>
              <a:t>δυναμε</a:t>
            </a:r>
            <a:r>
              <a:rPr lang="fi-FI" sz="2000" b="1" dirty="0">
                <a:solidFill>
                  <a:srgbClr val="0070C0"/>
                </a:solidFill>
              </a:rPr>
              <a:t>j</a:t>
            </a:r>
            <a:r>
              <a:rPr lang="fi-FI" sz="2000" dirty="0"/>
              <a:t>-</a:t>
            </a:r>
            <a:r>
              <a:rPr lang="el-GR" sz="2000" dirty="0" smtClean="0"/>
              <a:t>νς</a:t>
            </a:r>
            <a:r>
              <a:rPr lang="fi-FI" sz="2000" dirty="0" smtClean="0"/>
              <a:t>)</a:t>
            </a:r>
            <a:endParaRPr lang="fi-FI" sz="2000" dirty="0"/>
          </a:p>
          <a:p>
            <a:endParaRPr lang="fi-FI" dirty="0">
              <a:solidFill>
                <a:srgbClr val="0070C0"/>
              </a:solidFill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9931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ἡ </a:t>
            </a:r>
            <a:r>
              <a:rPr lang="el-GR" dirty="0" smtClean="0"/>
              <a:t>πίστις</a:t>
            </a:r>
            <a:r>
              <a:rPr lang="fi-FI" dirty="0" smtClean="0"/>
              <a:t>, usko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i-FI" dirty="0" smtClean="0"/>
              <a:t>N </a:t>
            </a:r>
            <a:r>
              <a:rPr lang="el-GR" dirty="0" smtClean="0"/>
              <a:t>ἡ </a:t>
            </a:r>
            <a:r>
              <a:rPr lang="el-GR" dirty="0"/>
              <a:t>πίστις</a:t>
            </a:r>
            <a:endParaRPr lang="fi-FI" dirty="0"/>
          </a:p>
          <a:p>
            <a:r>
              <a:rPr lang="fi-FI" dirty="0" smtClean="0"/>
              <a:t>G </a:t>
            </a:r>
            <a:r>
              <a:rPr lang="el-GR" dirty="0" smtClean="0"/>
              <a:t>τῆς </a:t>
            </a:r>
            <a:r>
              <a:rPr lang="el-GR" dirty="0"/>
              <a:t>πίστεως</a:t>
            </a:r>
            <a:endParaRPr lang="fi-FI" dirty="0"/>
          </a:p>
          <a:p>
            <a:r>
              <a:rPr lang="fi-FI" dirty="0" smtClean="0"/>
              <a:t>D </a:t>
            </a:r>
            <a:r>
              <a:rPr lang="el-GR" dirty="0" smtClean="0"/>
              <a:t>τῇ </a:t>
            </a:r>
            <a:r>
              <a:rPr lang="el-GR" dirty="0"/>
              <a:t>πίστει</a:t>
            </a:r>
            <a:endParaRPr lang="fi-FI" dirty="0"/>
          </a:p>
          <a:p>
            <a:r>
              <a:rPr lang="fi-FI" dirty="0" smtClean="0"/>
              <a:t>A </a:t>
            </a:r>
            <a:r>
              <a:rPr lang="el-GR" dirty="0" smtClean="0"/>
              <a:t>τὴν </a:t>
            </a:r>
            <a:r>
              <a:rPr lang="el-GR" dirty="0"/>
              <a:t>πίστιν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i-FI" dirty="0" smtClean="0"/>
              <a:t>N </a:t>
            </a:r>
            <a:r>
              <a:rPr lang="el-GR" dirty="0" smtClean="0"/>
              <a:t>αἱ </a:t>
            </a:r>
            <a:r>
              <a:rPr lang="el-GR" dirty="0"/>
              <a:t>πίστεις</a:t>
            </a:r>
            <a:endParaRPr lang="fi-FI" dirty="0"/>
          </a:p>
          <a:p>
            <a:r>
              <a:rPr lang="fi-FI" dirty="0" smtClean="0"/>
              <a:t>G </a:t>
            </a:r>
            <a:r>
              <a:rPr lang="el-GR" dirty="0" smtClean="0"/>
              <a:t>τῶν </a:t>
            </a:r>
            <a:r>
              <a:rPr lang="el-GR" dirty="0"/>
              <a:t>πίστεων</a:t>
            </a:r>
            <a:endParaRPr lang="fi-FI" dirty="0"/>
          </a:p>
          <a:p>
            <a:r>
              <a:rPr lang="fi-FI" dirty="0" smtClean="0"/>
              <a:t>D </a:t>
            </a:r>
            <a:r>
              <a:rPr lang="el-GR" dirty="0" smtClean="0"/>
              <a:t>ταῖς </a:t>
            </a:r>
            <a:r>
              <a:rPr lang="el-GR" dirty="0"/>
              <a:t>πίστεσιν</a:t>
            </a:r>
            <a:endParaRPr lang="fi-FI" dirty="0"/>
          </a:p>
          <a:p>
            <a:r>
              <a:rPr lang="fi-FI" dirty="0" smtClean="0"/>
              <a:t>A </a:t>
            </a:r>
            <a:r>
              <a:rPr lang="el-GR" dirty="0" smtClean="0"/>
              <a:t>τὰς </a:t>
            </a:r>
            <a:r>
              <a:rPr lang="el-GR" dirty="0"/>
              <a:t>πίστεις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603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i="1" dirty="0" smtClean="0">
                <a:latin typeface="Palatino Linotype" pitchFamily="18" charset="0"/>
              </a:rPr>
              <a:t>ευ</a:t>
            </a:r>
            <a:r>
              <a:rPr lang="fi-FI" b="1" i="1" dirty="0" smtClean="0">
                <a:latin typeface="Palatino Linotype" pitchFamily="18" charset="0"/>
              </a:rPr>
              <a:t>-/</a:t>
            </a:r>
            <a:r>
              <a:rPr lang="el-GR" b="1" i="1" dirty="0" smtClean="0">
                <a:latin typeface="Palatino Linotype" pitchFamily="18" charset="0"/>
              </a:rPr>
              <a:t>ε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fi-FI" dirty="0" smtClean="0"/>
              <a:t>-vartalot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εύς</a:t>
            </a:r>
            <a:r>
              <a:rPr lang="fi-FI" dirty="0" smtClean="0"/>
              <a:t> –</a:t>
            </a:r>
            <a:r>
              <a:rPr lang="fi-FI" dirty="0" err="1" smtClean="0"/>
              <a:t>päätteisiä</a:t>
            </a:r>
            <a:r>
              <a:rPr lang="fi-FI" dirty="0" smtClean="0"/>
              <a:t> maskuliineja</a:t>
            </a:r>
            <a:endParaRPr lang="fi-FI" dirty="0"/>
          </a:p>
          <a:p>
            <a:r>
              <a:rPr lang="el-GR" dirty="0"/>
              <a:t>ὁ ἱερεύς</a:t>
            </a:r>
            <a:r>
              <a:rPr lang="fi-FI" dirty="0"/>
              <a:t>, </a:t>
            </a:r>
            <a:r>
              <a:rPr lang="el-GR" dirty="0"/>
              <a:t>ὁ </a:t>
            </a:r>
            <a:r>
              <a:rPr lang="el-GR" dirty="0" smtClean="0"/>
              <a:t>βασιλεύς</a:t>
            </a:r>
            <a:r>
              <a:rPr lang="fi-FI" dirty="0" smtClean="0"/>
              <a:t>, </a:t>
            </a:r>
            <a:r>
              <a:rPr lang="el-GR" dirty="0"/>
              <a:t>ὁ </a:t>
            </a:r>
            <a:r>
              <a:rPr lang="el-GR" dirty="0" smtClean="0"/>
              <a:t>γραμματεύς</a:t>
            </a:r>
            <a:endParaRPr lang="fi-FI" dirty="0" smtClean="0"/>
          </a:p>
          <a:p>
            <a:r>
              <a:rPr lang="fi-FI" dirty="0" smtClean="0"/>
              <a:t>kaksi taivutusvartaloa </a:t>
            </a:r>
            <a:r>
              <a:rPr lang="el-GR" b="1" i="1" dirty="0"/>
              <a:t>ευ</a:t>
            </a:r>
            <a:r>
              <a:rPr lang="fi-FI" b="1" i="1" dirty="0"/>
              <a:t>-/</a:t>
            </a:r>
            <a:r>
              <a:rPr lang="el-GR" b="1" i="1" dirty="0"/>
              <a:t>ε</a:t>
            </a:r>
            <a:r>
              <a:rPr lang="fi-FI" dirty="0"/>
              <a:t> </a:t>
            </a:r>
            <a:r>
              <a:rPr lang="fi-FI" dirty="0" smtClean="0"/>
              <a:t>-päätteiset</a:t>
            </a:r>
            <a:endParaRPr lang="fi-FI" dirty="0" smtClean="0"/>
          </a:p>
          <a:p>
            <a:endParaRPr lang="fi-FI" dirty="0" smtClean="0"/>
          </a:p>
          <a:p>
            <a:r>
              <a:rPr lang="fi-FI" dirty="0" smtClean="0"/>
              <a:t>vartalo </a:t>
            </a:r>
            <a:r>
              <a:rPr lang="fi-FI" dirty="0" smtClean="0"/>
              <a:t>alun perin päättynyt </a:t>
            </a:r>
            <a:r>
              <a:rPr lang="fi-FI" dirty="0" smtClean="0"/>
              <a:t>kaikissa muodoissa </a:t>
            </a:r>
            <a:r>
              <a:rPr lang="fi-FI" dirty="0" err="1" smtClean="0"/>
              <a:t>digammaan</a:t>
            </a:r>
            <a:r>
              <a:rPr lang="fi-FI" dirty="0" smtClean="0"/>
              <a:t> </a:t>
            </a:r>
            <a:r>
              <a:rPr lang="fi-FI" i="1" dirty="0" smtClean="0"/>
              <a:t>F </a:t>
            </a:r>
            <a:r>
              <a:rPr lang="fi-FI" dirty="0" smtClean="0"/>
              <a:t>(ääntyy w</a:t>
            </a:r>
            <a:r>
              <a:rPr lang="fi-FI" dirty="0" smtClean="0"/>
              <a:t>), kirjassa kuvattu kielihistoriallinen muotoutuminen tarkemmin</a:t>
            </a:r>
            <a:endParaRPr lang="fi-FI" dirty="0" smtClean="0"/>
          </a:p>
          <a:p>
            <a:endParaRPr lang="fi-FI" dirty="0" smtClean="0"/>
          </a:p>
          <a:p>
            <a:endParaRPr lang="fi-FI" i="1" dirty="0" smtClean="0">
              <a:latin typeface="Palatino Linotype" pitchFamily="18" charset="0"/>
            </a:endParaRPr>
          </a:p>
          <a:p>
            <a:endParaRPr lang="fi-FI" i="1" dirty="0">
              <a:latin typeface="Palatino Linotype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04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ὁ </a:t>
            </a:r>
            <a:r>
              <a:rPr lang="el-GR" dirty="0" smtClean="0"/>
              <a:t>ἰερεύς</a:t>
            </a:r>
            <a:r>
              <a:rPr lang="fi-FI" dirty="0" smtClean="0"/>
              <a:t>, pappi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dirty="0"/>
          </a:p>
          <a:p>
            <a:r>
              <a:rPr lang="fi-FI" dirty="0" smtClean="0"/>
              <a:t>N </a:t>
            </a:r>
            <a:r>
              <a:rPr lang="el-GR" dirty="0" smtClean="0"/>
              <a:t>ἱερεύ</a:t>
            </a:r>
            <a:r>
              <a:rPr lang="fi-FI" dirty="0"/>
              <a:t>-</a:t>
            </a:r>
            <a:r>
              <a:rPr lang="el-GR" dirty="0"/>
              <a:t>ς</a:t>
            </a:r>
            <a:endParaRPr lang="fi-FI" dirty="0"/>
          </a:p>
          <a:p>
            <a:r>
              <a:rPr lang="fi-FI" dirty="0" smtClean="0"/>
              <a:t>G </a:t>
            </a:r>
            <a:r>
              <a:rPr lang="el-GR" dirty="0" smtClean="0"/>
              <a:t>ἱερέ</a:t>
            </a:r>
            <a:r>
              <a:rPr lang="fi-FI" dirty="0"/>
              <a:t>-</a:t>
            </a:r>
            <a:r>
              <a:rPr lang="el-GR" dirty="0">
                <a:solidFill>
                  <a:srgbClr val="FF0000"/>
                </a:solidFill>
              </a:rPr>
              <a:t>ως</a:t>
            </a:r>
            <a:r>
              <a:rPr lang="fi-FI" dirty="0">
                <a:solidFill>
                  <a:srgbClr val="FF0000"/>
                </a:solidFill>
              </a:rPr>
              <a:t> </a:t>
            </a:r>
            <a:r>
              <a:rPr lang="fi-FI" sz="2000" dirty="0"/>
              <a:t>(&lt;</a:t>
            </a:r>
            <a:r>
              <a:rPr lang="el-GR" sz="2000" dirty="0"/>
              <a:t>ἱερη</a:t>
            </a:r>
            <a:r>
              <a:rPr lang="fi-FI" sz="2000" i="1" dirty="0"/>
              <a:t>F</a:t>
            </a:r>
            <a:r>
              <a:rPr lang="fi-FI" sz="2000" dirty="0"/>
              <a:t>-</a:t>
            </a:r>
            <a:r>
              <a:rPr lang="el-GR" sz="2000" dirty="0"/>
              <a:t>ος</a:t>
            </a:r>
            <a:r>
              <a:rPr lang="fi-FI" sz="2000" dirty="0"/>
              <a:t>)</a:t>
            </a:r>
            <a:endParaRPr lang="fi-FI" sz="2000" dirty="0">
              <a:solidFill>
                <a:srgbClr val="FF0000"/>
              </a:solidFill>
            </a:endParaRPr>
          </a:p>
          <a:p>
            <a:r>
              <a:rPr lang="fi-FI" dirty="0" smtClean="0"/>
              <a:t>D </a:t>
            </a:r>
            <a:r>
              <a:rPr lang="el-GR" dirty="0" smtClean="0"/>
              <a:t>ἱερε</a:t>
            </a:r>
            <a:r>
              <a:rPr lang="fi-FI" dirty="0"/>
              <a:t>-</a:t>
            </a:r>
            <a:r>
              <a:rPr lang="el-GR" dirty="0"/>
              <a:t>ῖ</a:t>
            </a:r>
            <a:endParaRPr lang="fi-FI" dirty="0"/>
          </a:p>
          <a:p>
            <a:r>
              <a:rPr lang="fi-FI" dirty="0" smtClean="0"/>
              <a:t>A </a:t>
            </a:r>
            <a:r>
              <a:rPr lang="el-GR" dirty="0" smtClean="0"/>
              <a:t>ἱερέ</a:t>
            </a:r>
            <a:r>
              <a:rPr lang="fi-FI" dirty="0"/>
              <a:t>-</a:t>
            </a:r>
            <a:r>
              <a:rPr lang="el-GR" dirty="0"/>
              <a:t>α</a:t>
            </a:r>
            <a:r>
              <a:rPr lang="fi-FI" dirty="0"/>
              <a:t> </a:t>
            </a:r>
            <a:endParaRPr lang="fi-FI" sz="2200" dirty="0"/>
          </a:p>
          <a:p>
            <a:endParaRPr lang="fi-FI" dirty="0" smtClean="0">
              <a:latin typeface="Palatino Linotype" pitchFamily="18" charset="0"/>
            </a:endParaRPr>
          </a:p>
          <a:p>
            <a:r>
              <a:rPr lang="fi-FI" dirty="0" smtClean="0"/>
              <a:t>VOK</a:t>
            </a:r>
            <a:r>
              <a:rPr lang="fi-FI" dirty="0"/>
              <a:t>. </a:t>
            </a:r>
            <a:r>
              <a:rPr lang="el-GR" dirty="0"/>
              <a:t>ἱερεῦ</a:t>
            </a:r>
            <a:endParaRPr lang="fi-FI" dirty="0"/>
          </a:p>
          <a:p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fi-FI" dirty="0">
              <a:latin typeface="Palatino Linotype" pitchFamily="18" charset="0"/>
            </a:endParaRPr>
          </a:p>
          <a:p>
            <a:r>
              <a:rPr lang="fi-FI" dirty="0" smtClean="0"/>
              <a:t>N </a:t>
            </a:r>
            <a:r>
              <a:rPr lang="el-GR" dirty="0" smtClean="0"/>
              <a:t>ἱερεῖς</a:t>
            </a:r>
            <a:r>
              <a:rPr lang="fi-FI" dirty="0" smtClean="0"/>
              <a:t> </a:t>
            </a:r>
            <a:r>
              <a:rPr lang="fi-FI" sz="2000" dirty="0" smtClean="0"/>
              <a:t>(&lt;</a:t>
            </a:r>
            <a:r>
              <a:rPr lang="el-GR" sz="2000" dirty="0" smtClean="0"/>
              <a:t>ἱερε</a:t>
            </a:r>
            <a:r>
              <a:rPr lang="fi-FI" sz="2000" i="1" dirty="0"/>
              <a:t>F</a:t>
            </a:r>
            <a:r>
              <a:rPr lang="fi-FI" sz="2000" dirty="0"/>
              <a:t>-</a:t>
            </a:r>
            <a:r>
              <a:rPr lang="el-GR" sz="2000" dirty="0" smtClean="0"/>
              <a:t>ες</a:t>
            </a:r>
            <a:r>
              <a:rPr lang="fi-FI" sz="2000" dirty="0" smtClean="0"/>
              <a:t>)</a:t>
            </a:r>
            <a:endParaRPr lang="fi-FI" sz="2000" dirty="0"/>
          </a:p>
          <a:p>
            <a:r>
              <a:rPr lang="fi-FI" dirty="0" smtClean="0"/>
              <a:t>G </a:t>
            </a:r>
            <a:r>
              <a:rPr lang="el-GR" dirty="0" smtClean="0"/>
              <a:t>ἱερέ</a:t>
            </a:r>
            <a:r>
              <a:rPr lang="fi-FI" dirty="0" smtClean="0"/>
              <a:t>-</a:t>
            </a:r>
            <a:r>
              <a:rPr lang="el-GR" dirty="0" smtClean="0"/>
              <a:t>ων</a:t>
            </a:r>
            <a:endParaRPr lang="fi-FI" dirty="0"/>
          </a:p>
          <a:p>
            <a:r>
              <a:rPr lang="fi-FI" dirty="0" smtClean="0"/>
              <a:t>D </a:t>
            </a:r>
            <a:r>
              <a:rPr lang="el-GR" dirty="0" smtClean="0"/>
              <a:t>ἱερεῦ</a:t>
            </a:r>
            <a:r>
              <a:rPr lang="fi-FI" dirty="0" smtClean="0"/>
              <a:t>-</a:t>
            </a:r>
            <a:r>
              <a:rPr lang="el-GR" dirty="0" smtClean="0"/>
              <a:t>σι</a:t>
            </a:r>
            <a:r>
              <a:rPr lang="fi-FI" dirty="0"/>
              <a:t>(</a:t>
            </a:r>
            <a:r>
              <a:rPr lang="el-GR" dirty="0"/>
              <a:t>ν</a:t>
            </a:r>
            <a:r>
              <a:rPr lang="fi-FI" dirty="0"/>
              <a:t>)</a:t>
            </a:r>
          </a:p>
          <a:p>
            <a:r>
              <a:rPr lang="fi-FI" dirty="0" smtClean="0"/>
              <a:t>A </a:t>
            </a:r>
            <a:r>
              <a:rPr lang="el-GR" dirty="0" smtClean="0"/>
              <a:t>ἱερεῖς</a:t>
            </a:r>
            <a:r>
              <a:rPr lang="fi-FI" dirty="0" smtClean="0"/>
              <a:t> </a:t>
            </a:r>
            <a:r>
              <a:rPr lang="fi-FI" sz="2000" dirty="0" smtClean="0"/>
              <a:t>(&lt;</a:t>
            </a:r>
            <a:r>
              <a:rPr lang="el-GR" sz="2000" dirty="0" smtClean="0"/>
              <a:t>ἱερε</a:t>
            </a:r>
            <a:r>
              <a:rPr lang="fi-FI" sz="2000" i="1" dirty="0"/>
              <a:t>F-</a:t>
            </a:r>
            <a:r>
              <a:rPr lang="el-GR" sz="2000" dirty="0" smtClean="0"/>
              <a:t>ας</a:t>
            </a:r>
            <a:r>
              <a:rPr lang="fi-FI" sz="2000" dirty="0" smtClean="0"/>
              <a:t>)</a:t>
            </a:r>
            <a:endParaRPr lang="fi-FI" sz="2000" dirty="0"/>
          </a:p>
          <a:p>
            <a:endParaRPr lang="fi-FI" dirty="0" smtClean="0">
              <a:latin typeface="Palatino Linotype" pitchFamily="18" charset="0"/>
            </a:endParaRP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94711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/>
              <a:t>μετὰ δὲ τὸ παραδοθῆναι τὸν Ἰωάννην ἦλθεν ὁ Ἰησοῦς εἰς τὴν </a:t>
            </a:r>
            <a:r>
              <a:rPr lang="el-GR" dirty="0" smtClean="0"/>
              <a:t>Γαλιλαίαν</a:t>
            </a:r>
            <a:r>
              <a:rPr lang="fi-FI" dirty="0" smtClean="0"/>
              <a:t> (Mark. 1:14)</a:t>
            </a:r>
          </a:p>
          <a:p>
            <a:r>
              <a:rPr lang="el-GR" dirty="0" smtClean="0"/>
              <a:t>παραδίδωμι</a:t>
            </a:r>
            <a:r>
              <a:rPr lang="fi-FI" dirty="0"/>
              <a:t> </a:t>
            </a:r>
            <a:r>
              <a:rPr lang="fi-FI" dirty="0" smtClean="0"/>
              <a:t>luovuttaa, kavaltaa, vangita</a:t>
            </a:r>
          </a:p>
          <a:p>
            <a:endParaRPr lang="fi-FI" dirty="0"/>
          </a:p>
          <a:p>
            <a:r>
              <a:rPr lang="fi-FI" dirty="0" smtClean="0"/>
              <a:t>”Johanneksen tultua luovutetuksi/vangituksi”… Kun Johannes oli vangittu, Jeesus meni Galileaan…</a:t>
            </a:r>
            <a:endParaRPr lang="fi-FI" dirty="0"/>
          </a:p>
          <a:p>
            <a:r>
              <a:rPr lang="el-GR" dirty="0" smtClean="0"/>
              <a:t>παραδοθῆναι</a:t>
            </a:r>
            <a:r>
              <a:rPr lang="fi-FI" dirty="0" smtClean="0"/>
              <a:t> pass. inf. 1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/>
              <a:t>παραδίδωμι</a:t>
            </a:r>
            <a:r>
              <a:rPr lang="fi-FI" dirty="0"/>
              <a:t> </a:t>
            </a:r>
            <a:endParaRPr lang="fi-FI" dirty="0" smtClean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6265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καὶ ἐὰν βασιλεία </a:t>
            </a:r>
            <a:r>
              <a:rPr lang="el-GR" dirty="0" smtClean="0"/>
              <a:t>ἐφ</a:t>
            </a:r>
            <a:r>
              <a:rPr lang="fi-FI" dirty="0" smtClean="0"/>
              <a:t>’</a:t>
            </a:r>
            <a:r>
              <a:rPr lang="el-GR" dirty="0" smtClean="0"/>
              <a:t> </a:t>
            </a:r>
            <a:r>
              <a:rPr lang="el-GR" dirty="0"/>
              <a:t>ἑαυτὴν μερισθῇ, οὐ δύναται σταθῆναι ἡ βασιλεία </a:t>
            </a:r>
            <a:r>
              <a:rPr lang="el-GR" dirty="0" smtClean="0"/>
              <a:t>ἐκείνη</a:t>
            </a:r>
            <a:r>
              <a:rPr lang="fi-FI" dirty="0" smtClean="0"/>
              <a:t>. (Mark. 3:24)</a:t>
            </a:r>
          </a:p>
          <a:p>
            <a:r>
              <a:rPr lang="el-GR" dirty="0" smtClean="0"/>
              <a:t>μερίζω</a:t>
            </a:r>
            <a:r>
              <a:rPr lang="fi-FI" dirty="0" smtClean="0"/>
              <a:t> jakaa, pass. riitautua</a:t>
            </a:r>
          </a:p>
          <a:p>
            <a:endParaRPr lang="fi-FI" dirty="0"/>
          </a:p>
          <a:p>
            <a:r>
              <a:rPr lang="el-GR" dirty="0" smtClean="0"/>
              <a:t> μερισθῇ</a:t>
            </a:r>
            <a:r>
              <a:rPr lang="fi-FI" dirty="0" smtClean="0"/>
              <a:t> pass. konj. 1 </a:t>
            </a:r>
            <a:r>
              <a:rPr lang="fi-FI" dirty="0" err="1" smtClean="0"/>
              <a:t>aor</a:t>
            </a:r>
            <a:r>
              <a:rPr lang="fi-FI" dirty="0" smtClean="0"/>
              <a:t>. yks. 3 </a:t>
            </a:r>
          </a:p>
          <a:p>
            <a:r>
              <a:rPr lang="el-GR" dirty="0" smtClean="0"/>
              <a:t>σταθῆναι</a:t>
            </a:r>
            <a:r>
              <a:rPr lang="fi-FI" dirty="0" smtClean="0"/>
              <a:t> pass. inf. 1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 smtClean="0"/>
              <a:t>ἵστημι</a:t>
            </a:r>
            <a:r>
              <a:rPr lang="fi-FI" dirty="0" smtClean="0"/>
              <a:t> asettaa, nousta, kestää jne.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40166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εὐχαριστῶ τῷ θεῷ μου πάντοτε ἐπὶ τῇ χάριτι τοῦ θεοῦ τῇ δοθείσῃ </a:t>
            </a:r>
            <a:r>
              <a:rPr lang="el-GR" dirty="0" smtClean="0"/>
              <a:t>ὑμῖν</a:t>
            </a:r>
            <a:r>
              <a:rPr lang="fi-FI" dirty="0" smtClean="0"/>
              <a:t> (1 Kor. 1:4)</a:t>
            </a:r>
          </a:p>
          <a:p>
            <a:endParaRPr lang="fi-FI" dirty="0" smtClean="0"/>
          </a:p>
          <a:p>
            <a:r>
              <a:rPr lang="fi-FI" dirty="0" smtClean="0"/>
              <a:t>Kiitän </a:t>
            </a:r>
            <a:r>
              <a:rPr lang="fi-FI" dirty="0" smtClean="0"/>
              <a:t>Jumalaani aina Jumalan </a:t>
            </a:r>
            <a:r>
              <a:rPr lang="fi-FI" dirty="0" smtClean="0"/>
              <a:t>teille annetusta/antamasta armosta.</a:t>
            </a:r>
            <a:endParaRPr lang="fi-FI" dirty="0"/>
          </a:p>
          <a:p>
            <a:r>
              <a:rPr lang="el-GR" dirty="0" smtClean="0"/>
              <a:t>δοθείσῃ</a:t>
            </a:r>
            <a:r>
              <a:rPr lang="fi-FI" dirty="0" smtClean="0"/>
              <a:t> pass. </a:t>
            </a:r>
            <a:r>
              <a:rPr lang="fi-FI" dirty="0" err="1" smtClean="0"/>
              <a:t>part</a:t>
            </a:r>
            <a:r>
              <a:rPr lang="fi-FI" dirty="0" smtClean="0"/>
              <a:t>. 1 </a:t>
            </a:r>
            <a:r>
              <a:rPr lang="fi-FI" dirty="0" err="1" smtClean="0"/>
              <a:t>aor</a:t>
            </a:r>
            <a:r>
              <a:rPr lang="fi-FI" dirty="0" smtClean="0"/>
              <a:t>. fem. yks. dat. </a:t>
            </a:r>
            <a:r>
              <a:rPr lang="el-GR" dirty="0"/>
              <a:t>δίδωμι</a:t>
            </a:r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6136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πιστὸς ὁ θεός, </a:t>
            </a:r>
            <a:r>
              <a:rPr lang="el-GR" dirty="0" smtClean="0"/>
              <a:t>δι</a:t>
            </a:r>
            <a:r>
              <a:rPr lang="fi-FI" dirty="0" smtClean="0"/>
              <a:t>’</a:t>
            </a:r>
            <a:r>
              <a:rPr lang="el-GR" dirty="0" smtClean="0"/>
              <a:t> </a:t>
            </a:r>
            <a:r>
              <a:rPr lang="el-GR" dirty="0"/>
              <a:t>οὗ ἐκλήθητε εἰς κοινωνίαν τοῦ υἱοῦ αὐτοῦ </a:t>
            </a:r>
            <a:r>
              <a:rPr lang="el-GR" dirty="0" smtClean="0"/>
              <a:t>Ἰησοῦ Χριστοῦ</a:t>
            </a:r>
            <a:r>
              <a:rPr lang="fi-FI" dirty="0" smtClean="0"/>
              <a:t> (1 Kor. 1:9)</a:t>
            </a:r>
          </a:p>
          <a:p>
            <a:r>
              <a:rPr lang="el-GR" dirty="0" smtClean="0"/>
              <a:t>πιστὸς</a:t>
            </a:r>
            <a:r>
              <a:rPr lang="fi-FI" dirty="0" smtClean="0"/>
              <a:t> uskollinen</a:t>
            </a:r>
          </a:p>
          <a:p>
            <a:r>
              <a:rPr lang="el-GR" dirty="0" smtClean="0"/>
              <a:t>καλέω</a:t>
            </a:r>
            <a:r>
              <a:rPr lang="fi-FI" dirty="0" smtClean="0"/>
              <a:t> kutsua</a:t>
            </a:r>
          </a:p>
          <a:p>
            <a:r>
              <a:rPr lang="el-GR" dirty="0"/>
              <a:t>ἡ </a:t>
            </a:r>
            <a:r>
              <a:rPr lang="el-GR" dirty="0" smtClean="0"/>
              <a:t>κοινωνία</a:t>
            </a:r>
            <a:r>
              <a:rPr lang="fi-FI" dirty="0" smtClean="0"/>
              <a:t> yhteys</a:t>
            </a:r>
          </a:p>
          <a:p>
            <a:r>
              <a:rPr lang="el-GR" dirty="0" smtClean="0"/>
              <a:t> ἐκλήθητε </a:t>
            </a:r>
            <a:r>
              <a:rPr lang="fi-FI" dirty="0" smtClean="0"/>
              <a:t> pass. ind. 1 </a:t>
            </a:r>
            <a:r>
              <a:rPr lang="fi-FI" dirty="0" err="1" smtClean="0"/>
              <a:t>aor</a:t>
            </a:r>
            <a:r>
              <a:rPr lang="fi-FI" dirty="0" smtClean="0"/>
              <a:t>. </a:t>
            </a:r>
            <a:r>
              <a:rPr lang="el-GR" dirty="0" smtClean="0"/>
              <a:t>καλέω</a:t>
            </a:r>
            <a:r>
              <a:rPr lang="fi-FI" dirty="0" smtClean="0"/>
              <a:t> kutsua</a:t>
            </a:r>
          </a:p>
          <a:p>
            <a:r>
              <a:rPr lang="fi-FI" dirty="0" smtClean="0"/>
              <a:t>harvinaisempi agenttirakenne </a:t>
            </a:r>
            <a:r>
              <a:rPr lang="el-GR" dirty="0"/>
              <a:t>διά </a:t>
            </a:r>
            <a:r>
              <a:rPr lang="fi-FI" dirty="0" smtClean="0"/>
              <a:t> + </a:t>
            </a:r>
            <a:r>
              <a:rPr lang="fi-FI" dirty="0" err="1" smtClean="0"/>
              <a:t>gen</a:t>
            </a:r>
            <a:r>
              <a:rPr lang="fi-FI" dirty="0" smtClean="0"/>
              <a:t> </a:t>
            </a: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27323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λαλοῦμεν θεοῦ </a:t>
            </a:r>
            <a:r>
              <a:rPr lang="el-GR" dirty="0" smtClean="0"/>
              <a:t>σοφίαν</a:t>
            </a:r>
            <a:r>
              <a:rPr lang="fi-FI" dirty="0" smtClean="0"/>
              <a:t>…</a:t>
            </a:r>
            <a:r>
              <a:rPr lang="el-GR" dirty="0" smtClean="0"/>
              <a:t> </a:t>
            </a:r>
            <a:r>
              <a:rPr lang="el-GR" dirty="0"/>
              <a:t>ἣν οὐδεὶς τῶν ἀρχόντων τοῦ αἰῶνος τούτου </a:t>
            </a:r>
            <a:r>
              <a:rPr lang="el-GR" dirty="0" smtClean="0"/>
              <a:t>ἔγνωκεν</a:t>
            </a:r>
            <a:r>
              <a:rPr lang="fi-FI" dirty="0" smtClean="0"/>
              <a:t> (</a:t>
            </a:r>
            <a:r>
              <a:rPr lang="fi-FI" i="1" dirty="0" err="1" smtClean="0"/>
              <a:t>perf</a:t>
            </a:r>
            <a:r>
              <a:rPr lang="fi-FI" dirty="0" smtClean="0"/>
              <a:t>!).</a:t>
            </a:r>
            <a:r>
              <a:rPr lang="el-GR" dirty="0" smtClean="0"/>
              <a:t> </a:t>
            </a:r>
            <a:r>
              <a:rPr lang="el-GR" dirty="0"/>
              <a:t>εἰ γὰρ </a:t>
            </a:r>
            <a:r>
              <a:rPr lang="el-GR" dirty="0" smtClean="0"/>
              <a:t>ἔγνωσαν</a:t>
            </a:r>
            <a:r>
              <a:rPr lang="fi-FI" dirty="0" smtClean="0"/>
              <a:t>,</a:t>
            </a:r>
            <a:r>
              <a:rPr lang="el-GR" dirty="0" smtClean="0"/>
              <a:t> </a:t>
            </a:r>
            <a:r>
              <a:rPr lang="el-GR" dirty="0"/>
              <a:t>οὐκ ἂν τὸν κύριον τῆς δόξης </a:t>
            </a:r>
            <a:r>
              <a:rPr lang="el-GR" dirty="0" smtClean="0"/>
              <a:t>ἐσταύρωσαν</a:t>
            </a:r>
            <a:r>
              <a:rPr lang="fi-FI" dirty="0" smtClean="0"/>
              <a:t>. (1 Kor. 2:7-8, lyh.)</a:t>
            </a:r>
          </a:p>
          <a:p>
            <a:endParaRPr lang="fi-FI" dirty="0" smtClean="0"/>
          </a:p>
          <a:p>
            <a:r>
              <a:rPr lang="el-GR" dirty="0" smtClean="0"/>
              <a:t>ἔγνωκεν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PERF. yks. 3 </a:t>
            </a:r>
            <a:r>
              <a:rPr lang="el-GR" dirty="0" smtClean="0"/>
              <a:t>γινώσκω</a:t>
            </a:r>
            <a:r>
              <a:rPr lang="fi-FI" dirty="0"/>
              <a:t> </a:t>
            </a:r>
            <a:r>
              <a:rPr lang="fi-FI" dirty="0" smtClean="0"/>
              <a:t>tietää</a:t>
            </a:r>
          </a:p>
          <a:p>
            <a:r>
              <a:rPr lang="el-GR" dirty="0" smtClean="0"/>
              <a:t>ἔγνωσαν</a:t>
            </a:r>
            <a:r>
              <a:rPr lang="fi-FI" dirty="0" smtClean="0"/>
              <a:t> </a:t>
            </a:r>
            <a:r>
              <a:rPr lang="fi-FI" dirty="0" err="1" smtClean="0"/>
              <a:t>akt</a:t>
            </a:r>
            <a:r>
              <a:rPr lang="fi-FI" dirty="0" smtClean="0"/>
              <a:t>. ind. </a:t>
            </a:r>
            <a:r>
              <a:rPr lang="fi-FI" dirty="0" err="1" smtClean="0"/>
              <a:t>j-aor</a:t>
            </a:r>
            <a:r>
              <a:rPr lang="fi-FI" dirty="0" smtClean="0"/>
              <a:t>. mon. 3 </a:t>
            </a:r>
            <a:r>
              <a:rPr lang="el-GR" dirty="0"/>
              <a:t>γινώσκω</a:t>
            </a:r>
            <a:r>
              <a:rPr lang="fi-FI" dirty="0"/>
              <a:t> </a:t>
            </a:r>
            <a:r>
              <a:rPr lang="fi-FI" dirty="0" smtClean="0"/>
              <a:t>tietää</a:t>
            </a:r>
          </a:p>
          <a:p>
            <a:r>
              <a:rPr lang="fi-FI" dirty="0" smtClean="0"/>
              <a:t>huom. irreaalinen ehtolause! (s. 121)</a:t>
            </a:r>
            <a:endParaRPr lang="fi-FI" dirty="0"/>
          </a:p>
          <a:p>
            <a:pPr marL="0" indent="0">
              <a:buNone/>
            </a:pPr>
            <a:endParaRPr lang="fi-FI" dirty="0" smtClean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6880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Kolmannen </a:t>
            </a:r>
            <a:r>
              <a:rPr lang="fi-FI" dirty="0" smtClean="0"/>
              <a:t>deklinaation substantiivit </a:t>
            </a:r>
            <a:r>
              <a:rPr lang="el-GR" dirty="0" smtClean="0">
                <a:solidFill>
                  <a:srgbClr val="FF0000"/>
                </a:solidFill>
              </a:rPr>
              <a:t>ι</a:t>
            </a:r>
            <a:r>
              <a:rPr lang="fi-FI" dirty="0" smtClean="0">
                <a:solidFill>
                  <a:srgbClr val="FF0000"/>
                </a:solidFill>
              </a:rPr>
              <a:t>-/j- </a:t>
            </a:r>
            <a:r>
              <a:rPr lang="fi-FI" dirty="0" smtClean="0"/>
              <a:t>ja</a:t>
            </a:r>
            <a:r>
              <a:rPr lang="el-GR" dirty="0" smtClean="0"/>
              <a:t> </a:t>
            </a:r>
            <a:r>
              <a:rPr lang="el-GR" dirty="0" smtClean="0">
                <a:solidFill>
                  <a:srgbClr val="FF0000"/>
                </a:solidFill>
              </a:rPr>
              <a:t>ευ</a:t>
            </a:r>
            <a:r>
              <a:rPr lang="fi-FI" dirty="0" smtClean="0">
                <a:solidFill>
                  <a:srgbClr val="FF0000"/>
                </a:solidFill>
              </a:rPr>
              <a:t>-/</a:t>
            </a:r>
            <a:r>
              <a:rPr lang="el-GR" dirty="0" smtClean="0">
                <a:solidFill>
                  <a:srgbClr val="FF0000"/>
                </a:solidFill>
              </a:rPr>
              <a:t>ε</a:t>
            </a:r>
            <a:r>
              <a:rPr lang="fi-FI" dirty="0" smtClean="0">
                <a:solidFill>
                  <a:srgbClr val="FF0000"/>
                </a:solidFill>
              </a:rPr>
              <a:t>-</a:t>
            </a:r>
            <a:r>
              <a:rPr lang="fi-FI" dirty="0" smtClean="0"/>
              <a:t>vartalot</a:t>
            </a:r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25337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deklinaation kertausta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päätteet mask./fem. (</a:t>
            </a:r>
            <a:r>
              <a:rPr lang="fi-FI" dirty="0" err="1" smtClean="0"/>
              <a:t>ntri</a:t>
            </a:r>
            <a:r>
              <a:rPr lang="fi-FI" dirty="0" smtClean="0"/>
              <a:t>):</a:t>
            </a:r>
          </a:p>
          <a:p>
            <a:endParaRPr lang="fi-FI" dirty="0"/>
          </a:p>
          <a:p>
            <a:r>
              <a:rPr lang="fi-FI" dirty="0" smtClean="0"/>
              <a:t>N 	-/-</a:t>
            </a:r>
            <a:r>
              <a:rPr lang="el-GR" dirty="0" smtClean="0"/>
              <a:t>ς</a:t>
            </a:r>
            <a:r>
              <a:rPr lang="fi-FI" dirty="0"/>
              <a:t>	</a:t>
            </a:r>
            <a:r>
              <a:rPr lang="fi-FI" dirty="0" smtClean="0"/>
              <a:t>(-)</a:t>
            </a:r>
            <a:endParaRPr lang="fi-FI" dirty="0"/>
          </a:p>
          <a:p>
            <a:r>
              <a:rPr lang="fi-FI" dirty="0" smtClean="0"/>
              <a:t>G 	-</a:t>
            </a:r>
            <a:r>
              <a:rPr lang="el-GR" dirty="0"/>
              <a:t>ος</a:t>
            </a:r>
            <a:endParaRPr lang="fi-FI" dirty="0"/>
          </a:p>
          <a:p>
            <a:r>
              <a:rPr lang="fi-FI" dirty="0" smtClean="0"/>
              <a:t>D 	-</a:t>
            </a:r>
            <a:r>
              <a:rPr lang="el-GR" dirty="0"/>
              <a:t>ι</a:t>
            </a:r>
            <a:endParaRPr lang="fi-FI" dirty="0"/>
          </a:p>
          <a:p>
            <a:r>
              <a:rPr lang="fi-FI" dirty="0" smtClean="0"/>
              <a:t>A 	-</a:t>
            </a:r>
            <a:r>
              <a:rPr lang="el-GR" dirty="0"/>
              <a:t>α</a:t>
            </a:r>
            <a:r>
              <a:rPr lang="fi-FI" dirty="0"/>
              <a:t>/-</a:t>
            </a:r>
            <a:r>
              <a:rPr lang="el-GR" dirty="0" smtClean="0"/>
              <a:t>ν</a:t>
            </a:r>
            <a:r>
              <a:rPr lang="fi-FI" dirty="0" smtClean="0"/>
              <a:t>	(-)</a:t>
            </a:r>
          </a:p>
          <a:p>
            <a:endParaRPr lang="fi-FI" dirty="0"/>
          </a:p>
          <a:p>
            <a:r>
              <a:rPr lang="fi-FI" dirty="0" smtClean="0"/>
              <a:t>N 	-</a:t>
            </a:r>
            <a:r>
              <a:rPr lang="el-GR" dirty="0" smtClean="0"/>
              <a:t>ες</a:t>
            </a:r>
            <a:r>
              <a:rPr lang="fi-FI" dirty="0" smtClean="0"/>
              <a:t>	(-</a:t>
            </a:r>
            <a:r>
              <a:rPr lang="el-GR" dirty="0" smtClean="0"/>
              <a:t> α</a:t>
            </a:r>
            <a:r>
              <a:rPr lang="fi-FI" dirty="0" smtClean="0"/>
              <a:t>)</a:t>
            </a:r>
            <a:endParaRPr lang="fi-FI" dirty="0"/>
          </a:p>
          <a:p>
            <a:r>
              <a:rPr lang="fi-FI" dirty="0" smtClean="0"/>
              <a:t>G 	-</a:t>
            </a:r>
            <a:r>
              <a:rPr lang="el-GR" dirty="0"/>
              <a:t>ων</a:t>
            </a:r>
            <a:endParaRPr lang="fi-FI" dirty="0"/>
          </a:p>
          <a:p>
            <a:r>
              <a:rPr lang="fi-FI" dirty="0" smtClean="0"/>
              <a:t>D 	-</a:t>
            </a:r>
            <a:r>
              <a:rPr lang="el-GR" dirty="0"/>
              <a:t>σι</a:t>
            </a:r>
            <a:r>
              <a:rPr lang="fi-FI" dirty="0"/>
              <a:t>(</a:t>
            </a:r>
            <a:r>
              <a:rPr lang="el-GR" dirty="0"/>
              <a:t>ν</a:t>
            </a:r>
            <a:r>
              <a:rPr lang="fi-FI" dirty="0"/>
              <a:t>)</a:t>
            </a:r>
          </a:p>
          <a:p>
            <a:r>
              <a:rPr lang="fi-FI" dirty="0" smtClean="0"/>
              <a:t>A 	-</a:t>
            </a:r>
            <a:r>
              <a:rPr lang="el-GR" dirty="0" smtClean="0"/>
              <a:t>ας</a:t>
            </a:r>
            <a:r>
              <a:rPr lang="fi-FI" dirty="0" smtClean="0"/>
              <a:t>	(-</a:t>
            </a:r>
            <a:r>
              <a:rPr lang="el-GR" dirty="0" smtClean="0"/>
              <a:t> α</a:t>
            </a:r>
            <a:r>
              <a:rPr lang="fi-FI" dirty="0" smtClean="0"/>
              <a:t>)</a:t>
            </a:r>
            <a:endParaRPr lang="fi-FI" dirty="0"/>
          </a:p>
          <a:p>
            <a:pPr>
              <a:buNone/>
            </a:pP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fi-FI" dirty="0" smtClean="0"/>
              <a:t>kaikkia sukuja</a:t>
            </a:r>
          </a:p>
          <a:p>
            <a:r>
              <a:rPr lang="fi-FI" dirty="0" smtClean="0"/>
              <a:t>sanoilla ei helposti havaittavaa perusmuotoa</a:t>
            </a:r>
          </a:p>
          <a:p>
            <a:r>
              <a:rPr lang="fi-FI" dirty="0" smtClean="0"/>
              <a:t>taivutusvartalo saadaan poistamalla yks. genetiivin </a:t>
            </a:r>
            <a:r>
              <a:rPr lang="el-GR" dirty="0" smtClean="0">
                <a:latin typeface="Palatino Linotype" pitchFamily="18" charset="0"/>
              </a:rPr>
              <a:t>ος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fi-FI" dirty="0" smtClean="0"/>
              <a:t>–pääte</a:t>
            </a:r>
          </a:p>
          <a:p>
            <a:r>
              <a:rPr lang="fi-FI" dirty="0" smtClean="0"/>
              <a:t>opeteltava sekä yks. nom. että yks. gen.</a:t>
            </a:r>
          </a:p>
          <a:p>
            <a:r>
              <a:rPr lang="fi-FI" dirty="0" smtClean="0"/>
              <a:t>esim. </a:t>
            </a:r>
          </a:p>
          <a:p>
            <a:pPr lvl="1"/>
            <a:r>
              <a:rPr lang="fi-FI" dirty="0" smtClean="0"/>
              <a:t>NOM: </a:t>
            </a:r>
            <a:r>
              <a:rPr lang="el-GR" dirty="0" smtClean="0">
                <a:latin typeface="Palatino Linotype" pitchFamily="18" charset="0"/>
              </a:rPr>
              <a:t>ἡ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el-GR" dirty="0" smtClean="0">
                <a:latin typeface="Palatino Linotype" pitchFamily="18" charset="0"/>
              </a:rPr>
              <a:t>γυνή</a:t>
            </a:r>
            <a:r>
              <a:rPr lang="fi-FI" dirty="0" smtClean="0">
                <a:latin typeface="Palatino Linotype" pitchFamily="18" charset="0"/>
              </a:rPr>
              <a:t> </a:t>
            </a:r>
          </a:p>
          <a:p>
            <a:pPr lvl="1"/>
            <a:r>
              <a:rPr lang="fi-FI" dirty="0" smtClean="0"/>
              <a:t>GEN: </a:t>
            </a:r>
            <a:r>
              <a:rPr lang="el-GR" dirty="0" smtClean="0">
                <a:latin typeface="Palatino Linotype" pitchFamily="18" charset="0"/>
              </a:rPr>
              <a:t>γυναικός </a:t>
            </a:r>
            <a:endParaRPr lang="fi-FI" dirty="0" smtClean="0">
              <a:latin typeface="Palatino Linotype" pitchFamily="18" charset="0"/>
            </a:endParaRPr>
          </a:p>
          <a:p>
            <a:pPr lvl="1"/>
            <a:r>
              <a:rPr lang="fi-FI" dirty="0" smtClean="0"/>
              <a:t>TV: </a:t>
            </a:r>
            <a:r>
              <a:rPr lang="el-GR" dirty="0" smtClean="0">
                <a:latin typeface="Palatino Linotype" pitchFamily="18" charset="0"/>
              </a:rPr>
              <a:t>γυναικ</a:t>
            </a:r>
            <a:r>
              <a:rPr lang="fi-FI" dirty="0" smtClean="0">
                <a:latin typeface="Palatino Linotype" pitchFamily="18" charset="0"/>
              </a:rPr>
              <a:t>- </a:t>
            </a:r>
            <a:endParaRPr lang="fi-FI" dirty="0">
              <a:latin typeface="Palatino Linotype" pitchFamily="18" charset="0"/>
            </a:endParaRP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720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3. deklinaation vartalotyypit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t-vartalot </a:t>
            </a:r>
            <a:r>
              <a:rPr lang="fi-FI" dirty="0" smtClean="0">
                <a:latin typeface="Palatino Linotype" pitchFamily="18" charset="0"/>
              </a:rPr>
              <a:t>(</a:t>
            </a:r>
            <a:r>
              <a:rPr lang="el-GR" dirty="0">
                <a:latin typeface="Palatino Linotype" pitchFamily="18" charset="0"/>
              </a:rPr>
              <a:t>ἐλπίς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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el-GR" dirty="0">
                <a:latin typeface="Palatino Linotype" pitchFamily="18" charset="0"/>
              </a:rPr>
              <a:t>ἐλπιδ</a:t>
            </a:r>
            <a:r>
              <a:rPr lang="fi-FI" dirty="0" smtClean="0">
                <a:latin typeface="Palatino Linotype" pitchFamily="18" charset="0"/>
              </a:rPr>
              <a:t>-)</a:t>
            </a:r>
          </a:p>
          <a:p>
            <a:r>
              <a:rPr lang="el-GR" dirty="0" smtClean="0"/>
              <a:t>υ</a:t>
            </a:r>
            <a:r>
              <a:rPr lang="fi-FI" dirty="0" smtClean="0"/>
              <a:t>-vartalot </a:t>
            </a:r>
            <a:r>
              <a:rPr lang="fi-FI" dirty="0" smtClean="0">
                <a:latin typeface="Palatino Linotype" pitchFamily="18" charset="0"/>
              </a:rPr>
              <a:t>(</a:t>
            </a:r>
            <a:r>
              <a:rPr lang="el-GR" dirty="0" smtClean="0">
                <a:latin typeface="Palatino Linotype" pitchFamily="18" charset="0"/>
              </a:rPr>
              <a:t>ἰχθύς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</a:t>
            </a:r>
            <a:r>
              <a:rPr lang="el-GR" dirty="0" smtClean="0">
                <a:latin typeface="Palatino Linotype" pitchFamily="18" charset="0"/>
              </a:rPr>
              <a:t> ἰχθυ</a:t>
            </a:r>
            <a:r>
              <a:rPr lang="fi-FI" dirty="0" smtClean="0">
                <a:latin typeface="Palatino Linotype" pitchFamily="18" charset="0"/>
              </a:rPr>
              <a:t>-)</a:t>
            </a:r>
          </a:p>
          <a:p>
            <a:r>
              <a:rPr lang="fi-FI" dirty="0" smtClean="0"/>
              <a:t>k-vartalot </a:t>
            </a:r>
            <a:r>
              <a:rPr lang="fi-FI" dirty="0" smtClean="0">
                <a:latin typeface="Palatino Linotype" pitchFamily="18" charset="0"/>
              </a:rPr>
              <a:t>(</a:t>
            </a:r>
            <a:r>
              <a:rPr lang="el-GR" dirty="0" smtClean="0">
                <a:latin typeface="Palatino Linotype" pitchFamily="18" charset="0"/>
              </a:rPr>
              <a:t>σάρξ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 </a:t>
            </a:r>
            <a:r>
              <a:rPr lang="el-GR" dirty="0" smtClean="0">
                <a:latin typeface="Palatino Linotype" pitchFamily="18" charset="0"/>
              </a:rPr>
              <a:t>σαρκ</a:t>
            </a:r>
            <a:r>
              <a:rPr lang="fi-FI" dirty="0" smtClean="0">
                <a:latin typeface="Palatino Linotype" pitchFamily="18" charset="0"/>
              </a:rPr>
              <a:t>-)</a:t>
            </a:r>
          </a:p>
          <a:p>
            <a:r>
              <a:rPr lang="el-GR" dirty="0" smtClean="0"/>
              <a:t>ρ</a:t>
            </a:r>
            <a:r>
              <a:rPr lang="fi-FI" dirty="0" smtClean="0"/>
              <a:t>-vartalot </a:t>
            </a:r>
            <a:r>
              <a:rPr lang="fi-FI" dirty="0" smtClean="0">
                <a:latin typeface="Palatino Linotype" pitchFamily="18" charset="0"/>
              </a:rPr>
              <a:t>(</a:t>
            </a:r>
            <a:r>
              <a:rPr lang="el-GR" dirty="0" smtClean="0">
                <a:latin typeface="Palatino Linotype" pitchFamily="18" charset="0"/>
              </a:rPr>
              <a:t>χείρ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</a:t>
            </a:r>
            <a:r>
              <a:rPr lang="el-GR" dirty="0" smtClean="0">
                <a:latin typeface="Palatino Linotype" pitchFamily="18" charset="0"/>
              </a:rPr>
              <a:t> χειρ</a:t>
            </a:r>
            <a:r>
              <a:rPr lang="fi-FI" dirty="0" smtClean="0">
                <a:latin typeface="Palatino Linotype" pitchFamily="18" charset="0"/>
              </a:rPr>
              <a:t>-)</a:t>
            </a:r>
          </a:p>
          <a:p>
            <a:r>
              <a:rPr lang="el-GR" dirty="0" smtClean="0"/>
              <a:t>ν</a:t>
            </a:r>
            <a:r>
              <a:rPr lang="fi-FI" dirty="0" smtClean="0"/>
              <a:t>- ja</a:t>
            </a:r>
            <a:r>
              <a:rPr lang="el-GR" dirty="0" smtClean="0"/>
              <a:t> ντ</a:t>
            </a:r>
            <a:r>
              <a:rPr lang="fi-FI" dirty="0" smtClean="0"/>
              <a:t>-vartalot (</a:t>
            </a:r>
            <a:r>
              <a:rPr lang="el-GR" dirty="0" smtClean="0">
                <a:latin typeface="Palatino Linotype" pitchFamily="18" charset="0"/>
              </a:rPr>
              <a:t>ποιμήν</a:t>
            </a:r>
            <a:r>
              <a:rPr lang="fi-FI" dirty="0" smtClean="0">
                <a:latin typeface="Palatino Linotype" pitchFamily="18" charset="0"/>
              </a:rPr>
              <a:t> </a:t>
            </a:r>
            <a:r>
              <a:rPr lang="fi-FI" dirty="0" smtClean="0">
                <a:latin typeface="Palatino Linotype" pitchFamily="18" charset="0"/>
                <a:sym typeface="Wingdings" pitchFamily="2" charset="2"/>
              </a:rPr>
              <a:t></a:t>
            </a:r>
            <a:r>
              <a:rPr lang="el-GR" dirty="0" smtClean="0">
                <a:latin typeface="Palatino Linotype" pitchFamily="18" charset="0"/>
              </a:rPr>
              <a:t> ποιμεν</a:t>
            </a:r>
            <a:r>
              <a:rPr lang="fi-FI" dirty="0" smtClean="0">
                <a:latin typeface="Palatino Linotype" pitchFamily="18" charset="0"/>
              </a:rPr>
              <a:t>-)</a:t>
            </a:r>
          </a:p>
          <a:p>
            <a:endParaRPr lang="fi-FI" dirty="0"/>
          </a:p>
          <a:p>
            <a:r>
              <a:rPr lang="fi-FI" dirty="0" smtClean="0"/>
              <a:t>nyt </a:t>
            </a:r>
            <a:r>
              <a:rPr lang="fi-FI" dirty="0" smtClean="0"/>
              <a:t>opetellaan: </a:t>
            </a:r>
            <a:endParaRPr lang="fi-FI" dirty="0" smtClean="0"/>
          </a:p>
          <a:p>
            <a:pPr lvl="1"/>
            <a:r>
              <a:rPr lang="el-GR" b="1" i="1" dirty="0" smtClean="0"/>
              <a:t>ι</a:t>
            </a:r>
            <a:r>
              <a:rPr lang="fi-FI" b="1" i="1" dirty="0" smtClean="0"/>
              <a:t>-/j- </a:t>
            </a:r>
            <a:r>
              <a:rPr lang="fi-FI" dirty="0" smtClean="0"/>
              <a:t>vartalot</a:t>
            </a:r>
          </a:p>
          <a:p>
            <a:pPr lvl="1"/>
            <a:r>
              <a:rPr lang="el-GR" b="1" dirty="0" smtClean="0"/>
              <a:t> </a:t>
            </a:r>
            <a:r>
              <a:rPr lang="el-GR" b="1" i="1" dirty="0"/>
              <a:t>ευ</a:t>
            </a:r>
            <a:r>
              <a:rPr lang="fi-FI" b="1" i="1" dirty="0" smtClean="0"/>
              <a:t>-/</a:t>
            </a:r>
            <a:r>
              <a:rPr lang="el-GR" b="1" i="1" dirty="0" smtClean="0"/>
              <a:t>ε</a:t>
            </a:r>
            <a:r>
              <a:rPr lang="fi-FI" dirty="0" smtClean="0"/>
              <a:t>-vartalot</a:t>
            </a:r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89527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668</Words>
  <Application>Microsoft Office PowerPoint</Application>
  <PresentationFormat>On-screen Show (4:3)</PresentationFormat>
  <Paragraphs>121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Kolmannen deklinaation substantiivit ι-/j- ja ευ-/ε-vartalot </vt:lpstr>
      <vt:lpstr>3. deklinaation kertausta</vt:lpstr>
      <vt:lpstr>3. deklinaation vartalotyypit</vt:lpstr>
      <vt:lpstr>ι-/j- vartalot </vt:lpstr>
      <vt:lpstr>ἡ δύναμις, voima</vt:lpstr>
      <vt:lpstr>ἡ πίστις, usko</vt:lpstr>
      <vt:lpstr>ευ-/ε -vartalot</vt:lpstr>
      <vt:lpstr>ὁ ἰερεύς, pappi</vt:lpstr>
    </vt:vector>
  </TitlesOfParts>
  <Company>University of Helsinki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nnikki</dc:creator>
  <cp:lastModifiedBy>nnikki</cp:lastModifiedBy>
  <cp:revision>14</cp:revision>
  <dcterms:created xsi:type="dcterms:W3CDTF">2014-08-11T10:04:12Z</dcterms:created>
  <dcterms:modified xsi:type="dcterms:W3CDTF">2014-08-12T06:36:03Z</dcterms:modified>
</cp:coreProperties>
</file>