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8" r:id="rId2"/>
    <p:sldId id="259" r:id="rId3"/>
    <p:sldId id="260" r:id="rId4"/>
    <p:sldId id="263" r:id="rId5"/>
    <p:sldId id="267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9" r:id="rId16"/>
    <p:sldId id="280" r:id="rId17"/>
    <p:sldId id="281" r:id="rId18"/>
    <p:sldId id="282" r:id="rId19"/>
    <p:sldId id="284" r:id="rId20"/>
    <p:sldId id="291" r:id="rId21"/>
    <p:sldId id="285" r:id="rId22"/>
    <p:sldId id="283" r:id="rId23"/>
    <p:sldId id="286" r:id="rId24"/>
    <p:sldId id="287" r:id="rId25"/>
    <p:sldId id="288" r:id="rId26"/>
    <p:sldId id="289" r:id="rId27"/>
    <p:sldId id="290" r:id="rId2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3E15B-DCBC-4381-BDEC-DF0444E6B4C9}" type="datetimeFigureOut">
              <a:rPr lang="fi-FI" smtClean="0"/>
              <a:t>18.8.2014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96BFA-6047-41A2-98FB-8C674AB1BB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4757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err="1" smtClean="0"/>
              <a:t>Akt</a:t>
            </a:r>
            <a:r>
              <a:rPr lang="en-US" sz="2400" dirty="0" smtClean="0"/>
              <a:t>. </a:t>
            </a:r>
            <a:r>
              <a:rPr lang="en-US" sz="2400" dirty="0" err="1" smtClean="0"/>
              <a:t>imperatiivin</a:t>
            </a:r>
            <a:r>
              <a:rPr lang="en-US" sz="2400" dirty="0" smtClean="0"/>
              <a:t> </a:t>
            </a:r>
            <a:r>
              <a:rPr lang="en-US" sz="2400" dirty="0" err="1" smtClean="0"/>
              <a:t>perfekti</a:t>
            </a:r>
            <a:endParaRPr lang="en-US" sz="2400" dirty="0" smtClean="0"/>
          </a:p>
          <a:p>
            <a:pPr lvl="2"/>
            <a:r>
              <a:rPr lang="en-US" dirty="0" err="1" smtClean="0"/>
              <a:t>UT:ssa</a:t>
            </a:r>
            <a:r>
              <a:rPr lang="en-US" dirty="0" smtClean="0"/>
              <a:t> vain </a:t>
            </a:r>
            <a:r>
              <a:rPr lang="el-GR" dirty="0" smtClean="0"/>
              <a:t>ἴστε</a:t>
            </a:r>
            <a:r>
              <a:rPr lang="en-US" dirty="0" smtClean="0"/>
              <a:t>, ‘</a:t>
            </a:r>
            <a:r>
              <a:rPr lang="en-US" dirty="0" err="1" smtClean="0"/>
              <a:t>olkaa</a:t>
            </a:r>
            <a:r>
              <a:rPr lang="en-US" dirty="0" smtClean="0"/>
              <a:t> </a:t>
            </a:r>
            <a:r>
              <a:rPr lang="en-US" dirty="0" err="1" smtClean="0"/>
              <a:t>nähneet</a:t>
            </a:r>
            <a:r>
              <a:rPr lang="en-US" dirty="0" smtClean="0"/>
              <a:t>’ </a:t>
            </a:r>
            <a:r>
              <a:rPr lang="en-US" dirty="0" smtClean="0">
                <a:sym typeface="Wingdings"/>
              </a:rPr>
              <a:t> </a:t>
            </a:r>
            <a:r>
              <a:rPr lang="en-US" u="sng" dirty="0" err="1" smtClean="0">
                <a:sym typeface="Wingdings"/>
              </a:rPr>
              <a:t>tietäkää</a:t>
            </a:r>
            <a:endParaRPr lang="en-US" dirty="0" smtClean="0"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96BFA-6047-41A2-98FB-8C674AB1BB48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339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96BFA-6047-41A2-98FB-8C674AB1BB48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2142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53B1-DE5F-49C4-A756-9E86267E321B}" type="datetimeFigureOut">
              <a:rPr lang="fi-FI" smtClean="0"/>
              <a:t>18.8.2014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E4D5-08C5-460A-9712-69AAA1AB0A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602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53B1-DE5F-49C4-A756-9E86267E321B}" type="datetimeFigureOut">
              <a:rPr lang="fi-FI" smtClean="0"/>
              <a:t>18.8.2014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E4D5-08C5-460A-9712-69AAA1AB0A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251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53B1-DE5F-49C4-A756-9E86267E321B}" type="datetimeFigureOut">
              <a:rPr lang="fi-FI" smtClean="0"/>
              <a:t>18.8.2014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E4D5-08C5-460A-9712-69AAA1AB0A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9723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8/18/2014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905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53B1-DE5F-49C4-A756-9E86267E321B}" type="datetimeFigureOut">
              <a:rPr lang="fi-FI" smtClean="0"/>
              <a:t>18.8.2014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E4D5-08C5-460A-9712-69AAA1AB0A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157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53B1-DE5F-49C4-A756-9E86267E321B}" type="datetimeFigureOut">
              <a:rPr lang="fi-FI" smtClean="0"/>
              <a:t>18.8.2014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E4D5-08C5-460A-9712-69AAA1AB0A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389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53B1-DE5F-49C4-A756-9E86267E321B}" type="datetimeFigureOut">
              <a:rPr lang="fi-FI" smtClean="0"/>
              <a:t>18.8.2014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E4D5-08C5-460A-9712-69AAA1AB0A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581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53B1-DE5F-49C4-A756-9E86267E321B}" type="datetimeFigureOut">
              <a:rPr lang="fi-FI" smtClean="0"/>
              <a:t>18.8.2014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E4D5-08C5-460A-9712-69AAA1AB0A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873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53B1-DE5F-49C4-A756-9E86267E321B}" type="datetimeFigureOut">
              <a:rPr lang="fi-FI" smtClean="0"/>
              <a:t>18.8.2014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E4D5-08C5-460A-9712-69AAA1AB0A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27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53B1-DE5F-49C4-A756-9E86267E321B}" type="datetimeFigureOut">
              <a:rPr lang="fi-FI" smtClean="0"/>
              <a:t>18.8.2014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E4D5-08C5-460A-9712-69AAA1AB0A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631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53B1-DE5F-49C4-A756-9E86267E321B}" type="datetimeFigureOut">
              <a:rPr lang="fi-FI" smtClean="0"/>
              <a:t>18.8.2014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E4D5-08C5-460A-9712-69AAA1AB0A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403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53B1-DE5F-49C4-A756-9E86267E321B}" type="datetimeFigureOut">
              <a:rPr lang="fi-FI" smtClean="0"/>
              <a:t>18.8.2014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E4D5-08C5-460A-9712-69AAA1AB0A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34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253B1-DE5F-49C4-A756-9E86267E321B}" type="datetimeFigureOut">
              <a:rPr lang="fi-FI" smtClean="0"/>
              <a:t>18.8.2014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2E4D5-08C5-460A-9712-69AAA1AB0A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172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Futuuri, kertausta, määrittele muodot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λύσουσιν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ποιησόμεθα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κηρυχθήσεσθε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δώσει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ἐλεύσομαι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γνώσομαι</a:t>
            </a:r>
            <a:endParaRPr lang="fi-FI" dirty="0"/>
          </a:p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 err="1" smtClean="0"/>
              <a:t>akt</a:t>
            </a:r>
            <a:r>
              <a:rPr lang="fi-FI" dirty="0" smtClean="0"/>
              <a:t>. ind. fut. mon. 3 </a:t>
            </a:r>
            <a:r>
              <a:rPr lang="el-GR" dirty="0" smtClean="0"/>
              <a:t>λύω</a:t>
            </a: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err="1" smtClean="0"/>
              <a:t>med</a:t>
            </a:r>
            <a:r>
              <a:rPr lang="fi-FI" dirty="0" smtClean="0"/>
              <a:t>. ind. fut. mon. 1 </a:t>
            </a:r>
            <a:r>
              <a:rPr lang="el-GR" dirty="0" smtClean="0"/>
              <a:t>ποιέω</a:t>
            </a: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pass. ind. fut. mon. 2 </a:t>
            </a:r>
            <a:r>
              <a:rPr lang="el-GR" dirty="0" smtClean="0"/>
              <a:t>κηρύσσω</a:t>
            </a: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err="1" smtClean="0"/>
              <a:t>akt</a:t>
            </a:r>
            <a:r>
              <a:rPr lang="fi-FI" dirty="0" smtClean="0"/>
              <a:t>. ind. fut. yks. 3 </a:t>
            </a:r>
            <a:r>
              <a:rPr lang="el-GR" dirty="0" smtClean="0"/>
              <a:t>δίδωμι</a:t>
            </a: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err="1" smtClean="0"/>
              <a:t>med</a:t>
            </a:r>
            <a:r>
              <a:rPr lang="fi-FI" dirty="0" smtClean="0"/>
              <a:t>. </a:t>
            </a:r>
            <a:r>
              <a:rPr lang="fi-FI" dirty="0" err="1" smtClean="0"/>
              <a:t>dep</a:t>
            </a:r>
            <a:r>
              <a:rPr lang="fi-FI" dirty="0" smtClean="0"/>
              <a:t>. </a:t>
            </a:r>
            <a:r>
              <a:rPr lang="fi-FI" dirty="0" smtClean="0"/>
              <a:t>ind. fut. yks. 1 </a:t>
            </a:r>
            <a:r>
              <a:rPr lang="el-GR" dirty="0" smtClean="0"/>
              <a:t>ἔρχομαι</a:t>
            </a: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err="1" smtClean="0"/>
              <a:t>med</a:t>
            </a:r>
            <a:r>
              <a:rPr lang="fi-FI" dirty="0" smtClean="0"/>
              <a:t>. ind. fut. yks. 1 </a:t>
            </a:r>
            <a:r>
              <a:rPr lang="el-GR" dirty="0"/>
              <a:t>γινώσκω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901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useimmilla</a:t>
            </a:r>
            <a:r>
              <a:rPr lang="en-US" dirty="0"/>
              <a:t> </a:t>
            </a:r>
            <a:r>
              <a:rPr lang="en-US" dirty="0" err="1"/>
              <a:t>verbeillä</a:t>
            </a:r>
            <a:r>
              <a:rPr lang="en-US" dirty="0"/>
              <a:t> </a:t>
            </a:r>
            <a:r>
              <a:rPr lang="en-US" dirty="0" err="1"/>
              <a:t>vartalon</a:t>
            </a:r>
            <a:r>
              <a:rPr lang="en-US" dirty="0"/>
              <a:t> </a:t>
            </a:r>
            <a:r>
              <a:rPr lang="en-US" dirty="0" err="1"/>
              <a:t>lopussa</a:t>
            </a:r>
            <a:r>
              <a:rPr lang="en-US" dirty="0"/>
              <a:t> </a:t>
            </a:r>
            <a:r>
              <a:rPr lang="el-GR" dirty="0"/>
              <a:t>κ</a:t>
            </a:r>
            <a:r>
              <a:rPr lang="fi-FI" dirty="0"/>
              <a:t> </a:t>
            </a:r>
            <a:r>
              <a:rPr lang="fi-FI" dirty="0" smtClean="0"/>
              <a:t>eli </a:t>
            </a:r>
            <a:r>
              <a:rPr lang="fi-FI" dirty="0"/>
              <a:t>nk.</a:t>
            </a:r>
            <a:r>
              <a:rPr lang="en-US" dirty="0"/>
              <a:t> </a:t>
            </a:r>
            <a:r>
              <a:rPr lang="en-US" dirty="0" err="1"/>
              <a:t>tempussuffiksi</a:t>
            </a:r>
            <a:r>
              <a:rPr lang="en-US" dirty="0"/>
              <a:t> </a:t>
            </a:r>
            <a:r>
              <a:rPr lang="fi-FI" dirty="0"/>
              <a:t>(1. perfekti)</a:t>
            </a:r>
            <a:endParaRPr lang="el-GR" dirty="0"/>
          </a:p>
          <a:p>
            <a:pPr marL="0" indent="0" fontAlgn="t">
              <a:buNone/>
            </a:pPr>
            <a:r>
              <a:rPr lang="el-GR" dirty="0"/>
              <a:t>	</a:t>
            </a:r>
            <a:r>
              <a:rPr lang="el-GR" dirty="0" smtClean="0"/>
              <a:t>λύω</a:t>
            </a:r>
            <a:r>
              <a:rPr lang="fi-FI" dirty="0" smtClean="0"/>
              <a:t> </a:t>
            </a:r>
            <a:r>
              <a:rPr lang="fi-FI" dirty="0" smtClean="0">
                <a:sym typeface="Wingdings" pitchFamily="2" charset="2"/>
              </a:rPr>
              <a:t> </a:t>
            </a:r>
            <a:r>
              <a:rPr lang="el-GR" dirty="0" smtClean="0"/>
              <a:t>λέλυκα</a:t>
            </a:r>
            <a:endParaRPr lang="fi-FI" dirty="0"/>
          </a:p>
          <a:p>
            <a:endParaRPr lang="fi-FI" dirty="0"/>
          </a:p>
          <a:p>
            <a:r>
              <a:rPr lang="fi-FI" dirty="0"/>
              <a:t>monilla k- tai p-äänteeseen päättyvillä verbeillä ei ole tätä tempussuffiksia </a:t>
            </a:r>
            <a:r>
              <a:rPr lang="fi-FI" dirty="0">
                <a:solidFill>
                  <a:srgbClr val="000000"/>
                </a:solidFill>
              </a:rPr>
              <a:t>(2. perfekti)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el-GR" dirty="0" smtClean="0"/>
              <a:t>γράφω</a:t>
            </a:r>
            <a:r>
              <a:rPr lang="fi-FI" dirty="0" smtClean="0"/>
              <a:t> </a:t>
            </a:r>
            <a:r>
              <a:rPr lang="fi-FI" dirty="0" smtClean="0">
                <a:sym typeface="Wingdings" pitchFamily="2" charset="2"/>
              </a:rPr>
              <a:t> </a:t>
            </a:r>
            <a:r>
              <a:rPr lang="el-GR" dirty="0"/>
              <a:t>γέγραφα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527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Äännemuutoksia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err="1"/>
              <a:t>supistumaverbien</a:t>
            </a:r>
            <a:r>
              <a:rPr lang="en-US" sz="2600" dirty="0"/>
              <a:t> </a:t>
            </a:r>
            <a:r>
              <a:rPr lang="en-US" sz="2600" dirty="0" err="1"/>
              <a:t>vokaali</a:t>
            </a:r>
            <a:r>
              <a:rPr lang="en-US" sz="2600" dirty="0"/>
              <a:t> </a:t>
            </a:r>
            <a:r>
              <a:rPr lang="en-US" sz="2600" dirty="0" err="1"/>
              <a:t>pitenee</a:t>
            </a:r>
            <a:r>
              <a:rPr lang="en-US" sz="2600" dirty="0"/>
              <a:t> </a:t>
            </a:r>
            <a:r>
              <a:rPr lang="en-US" sz="2600" dirty="0" err="1"/>
              <a:t>tempussuffiksin</a:t>
            </a:r>
            <a:r>
              <a:rPr lang="en-US" sz="2600" dirty="0"/>
              <a:t> </a:t>
            </a:r>
            <a:r>
              <a:rPr lang="en-US" sz="2600" dirty="0" err="1"/>
              <a:t>edellä</a:t>
            </a:r>
            <a:endParaRPr lang="el-GR" sz="2600" dirty="0"/>
          </a:p>
          <a:p>
            <a:pPr marL="274320" lvl="1" indent="0">
              <a:buNone/>
            </a:pPr>
            <a:r>
              <a:rPr lang="fi-FI" dirty="0"/>
              <a:t>	</a:t>
            </a:r>
            <a:r>
              <a:rPr lang="el-GR" sz="2300" dirty="0"/>
              <a:t>ποιέω	</a:t>
            </a:r>
            <a:r>
              <a:rPr lang="fi-FI" sz="2300" dirty="0"/>
              <a:t>	</a:t>
            </a:r>
            <a:r>
              <a:rPr lang="el-GR" sz="2300" dirty="0" smtClean="0"/>
              <a:t>πεπο</a:t>
            </a:r>
            <a:r>
              <a:rPr lang="el-GR" sz="2400" dirty="0" smtClean="0"/>
              <a:t>ί</a:t>
            </a:r>
            <a:r>
              <a:rPr lang="el-GR" sz="2300" u="sng" dirty="0" smtClean="0"/>
              <a:t>η</a:t>
            </a:r>
            <a:r>
              <a:rPr lang="el-GR" sz="2300" dirty="0" smtClean="0"/>
              <a:t>κ</a:t>
            </a:r>
            <a:r>
              <a:rPr lang="el-GR" sz="2400" dirty="0" smtClean="0"/>
              <a:t>α</a:t>
            </a:r>
            <a:endParaRPr lang="el-GR" sz="2300" dirty="0"/>
          </a:p>
          <a:p>
            <a:pPr marL="274320" lvl="1" indent="0">
              <a:buNone/>
            </a:pPr>
            <a:r>
              <a:rPr lang="fi-FI" sz="2300" dirty="0"/>
              <a:t>	</a:t>
            </a:r>
            <a:r>
              <a:rPr lang="el-GR" sz="2300" dirty="0"/>
              <a:t>ἀγαπάω</a:t>
            </a:r>
            <a:r>
              <a:rPr lang="fi-FI" sz="2300" dirty="0"/>
              <a:t>	</a:t>
            </a:r>
            <a:r>
              <a:rPr lang="el-GR" sz="2300" dirty="0" smtClean="0"/>
              <a:t>ἠγ</a:t>
            </a:r>
            <a:r>
              <a:rPr lang="el-GR" sz="2300" dirty="0"/>
              <a:t>ά</a:t>
            </a:r>
            <a:r>
              <a:rPr lang="el-GR" sz="2300" dirty="0" smtClean="0"/>
              <a:t>π</a:t>
            </a:r>
            <a:r>
              <a:rPr lang="el-GR" sz="2300" u="sng" dirty="0" smtClean="0"/>
              <a:t>η</a:t>
            </a:r>
            <a:r>
              <a:rPr lang="el-GR" sz="2300" dirty="0" smtClean="0"/>
              <a:t>κ</a:t>
            </a:r>
            <a:r>
              <a:rPr lang="el-GR" sz="2400" dirty="0" smtClean="0"/>
              <a:t>α</a:t>
            </a:r>
            <a:endParaRPr lang="el-GR" sz="2300" dirty="0"/>
          </a:p>
          <a:p>
            <a:pPr marL="274320" lvl="1" indent="0">
              <a:buNone/>
            </a:pPr>
            <a:r>
              <a:rPr lang="fi-FI" sz="2300" dirty="0"/>
              <a:t>	</a:t>
            </a:r>
            <a:r>
              <a:rPr lang="el-GR" sz="2300" dirty="0"/>
              <a:t>πληρόω	</a:t>
            </a:r>
            <a:r>
              <a:rPr lang="el-GR" sz="2300" dirty="0" smtClean="0"/>
              <a:t>πεπλ</a:t>
            </a:r>
            <a:r>
              <a:rPr lang="el-GR" sz="2400" dirty="0" smtClean="0"/>
              <a:t>ή</a:t>
            </a:r>
            <a:r>
              <a:rPr lang="el-GR" sz="2300" dirty="0" smtClean="0"/>
              <a:t>ρ</a:t>
            </a:r>
            <a:r>
              <a:rPr lang="el-GR" sz="2300" u="sng" dirty="0" smtClean="0"/>
              <a:t>ω</a:t>
            </a:r>
            <a:r>
              <a:rPr lang="el-GR" sz="2300" dirty="0" smtClean="0"/>
              <a:t>κ</a:t>
            </a:r>
            <a:r>
              <a:rPr lang="el-GR" sz="2400" dirty="0" smtClean="0"/>
              <a:t>α</a:t>
            </a:r>
            <a:r>
              <a:rPr lang="fi-FI" sz="2400" dirty="0" smtClean="0"/>
              <a:t> </a:t>
            </a:r>
            <a:endParaRPr lang="el-GR" sz="2300" dirty="0"/>
          </a:p>
          <a:p>
            <a:pPr marL="0" lvl="1" indent="0">
              <a:buClr>
                <a:schemeClr val="accent1"/>
              </a:buClr>
              <a:buSzPct val="85000"/>
              <a:buNone/>
            </a:pPr>
            <a:endParaRPr lang="fi-FI" dirty="0" smtClean="0"/>
          </a:p>
          <a:p>
            <a:pPr marL="0" lvl="1" indent="0">
              <a:buClr>
                <a:schemeClr val="accent1"/>
              </a:buClr>
              <a:buSzPct val="85000"/>
              <a:buNone/>
            </a:pPr>
            <a:r>
              <a:rPr lang="en-US" sz="2600" dirty="0" err="1" smtClean="0"/>
              <a:t>esim</a:t>
            </a:r>
            <a:r>
              <a:rPr lang="en-US" sz="2600" dirty="0"/>
              <a:t>.</a:t>
            </a:r>
            <a:r>
              <a:rPr lang="el-GR" sz="2600" dirty="0"/>
              <a:t> ε</a:t>
            </a:r>
            <a:r>
              <a:rPr lang="en-US" sz="2600" dirty="0"/>
              <a:t> </a:t>
            </a:r>
            <a:r>
              <a:rPr lang="en-US" sz="2600" dirty="0" err="1"/>
              <a:t>vaihtua</a:t>
            </a:r>
            <a:r>
              <a:rPr lang="en-US" sz="2600" dirty="0"/>
              <a:t> </a:t>
            </a:r>
            <a:r>
              <a:rPr lang="el-GR" sz="2600" dirty="0"/>
              <a:t>α</a:t>
            </a:r>
            <a:r>
              <a:rPr lang="en-US" sz="2600" dirty="0"/>
              <a:t>:</a:t>
            </a:r>
            <a:r>
              <a:rPr lang="en-US" sz="2600" dirty="0" err="1"/>
              <a:t>ksi</a:t>
            </a:r>
            <a:endParaRPr lang="el-GR" sz="2600" dirty="0"/>
          </a:p>
          <a:p>
            <a:pPr marL="0" lvl="1" indent="0">
              <a:buClr>
                <a:schemeClr val="accent1"/>
              </a:buClr>
              <a:buSzPct val="85000"/>
              <a:buNone/>
            </a:pPr>
            <a:r>
              <a:rPr lang="fi-FI" dirty="0"/>
              <a:t>    	</a:t>
            </a:r>
            <a:r>
              <a:rPr lang="el-GR" sz="2300" dirty="0"/>
              <a:t>ἀποστ</a:t>
            </a:r>
            <a:r>
              <a:rPr lang="el-GR" sz="2300" u="sng" dirty="0"/>
              <a:t>έ</a:t>
            </a:r>
            <a:r>
              <a:rPr lang="el-GR" sz="2300" dirty="0"/>
              <a:t>λλω	</a:t>
            </a:r>
            <a:r>
              <a:rPr lang="el-GR" sz="2300" dirty="0" smtClean="0"/>
              <a:t>ἀπ</a:t>
            </a:r>
            <a:r>
              <a:rPr lang="el-GR" sz="2400" dirty="0" smtClean="0"/>
              <a:t>έ</a:t>
            </a:r>
            <a:r>
              <a:rPr lang="el-GR" sz="2300" dirty="0" smtClean="0"/>
              <a:t>στ</a:t>
            </a:r>
            <a:r>
              <a:rPr lang="el-GR" sz="2300" u="sng" dirty="0" smtClean="0"/>
              <a:t>α</a:t>
            </a:r>
            <a:r>
              <a:rPr lang="el-GR" sz="2300" dirty="0" smtClean="0"/>
              <a:t>λκ</a:t>
            </a:r>
            <a:r>
              <a:rPr lang="el-GR" sz="2400" dirty="0" smtClean="0"/>
              <a:t>α</a:t>
            </a:r>
            <a:endParaRPr lang="el-GR" sz="23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80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Äännemuutoksia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600" dirty="0" smtClean="0"/>
              <a:t>t-äänteeseen </a:t>
            </a:r>
            <a:r>
              <a:rPr lang="fi-FI" sz="2600" dirty="0"/>
              <a:t>päättyvien verbien t-äänne, myös </a:t>
            </a:r>
            <a:r>
              <a:rPr lang="el-GR" sz="2600" dirty="0"/>
              <a:t>ζ</a:t>
            </a:r>
            <a:r>
              <a:rPr lang="fi-FI" sz="2600" dirty="0"/>
              <a:t>, katoaa</a:t>
            </a:r>
          </a:p>
          <a:p>
            <a:pPr marL="0" lvl="1" indent="0">
              <a:buClr>
                <a:schemeClr val="accent1"/>
              </a:buClr>
              <a:buSzPct val="85000"/>
              <a:buNone/>
            </a:pPr>
            <a:r>
              <a:rPr lang="fi-FI" dirty="0"/>
              <a:t>	</a:t>
            </a:r>
            <a:r>
              <a:rPr lang="el-GR" sz="2300" dirty="0"/>
              <a:t>ἐλπίζω	</a:t>
            </a:r>
            <a:r>
              <a:rPr lang="fi-FI" sz="2300" dirty="0"/>
              <a:t>	</a:t>
            </a:r>
            <a:r>
              <a:rPr lang="el-GR" sz="2400" dirty="0" smtClean="0"/>
              <a:t>ἤ</a:t>
            </a:r>
            <a:r>
              <a:rPr lang="el-GR" sz="2300" dirty="0" smtClean="0"/>
              <a:t>λπικ</a:t>
            </a:r>
            <a:r>
              <a:rPr lang="el-GR" sz="2400" dirty="0" smtClean="0"/>
              <a:t>α</a:t>
            </a:r>
            <a:endParaRPr lang="el-GR" sz="2300" dirty="0"/>
          </a:p>
          <a:p>
            <a:endParaRPr lang="fi-FI" sz="2600" dirty="0"/>
          </a:p>
          <a:p>
            <a:r>
              <a:rPr lang="fi-FI" sz="2600" dirty="0"/>
              <a:t>osassa</a:t>
            </a:r>
            <a:r>
              <a:rPr lang="el-GR" sz="2600" dirty="0"/>
              <a:t> </a:t>
            </a:r>
            <a:r>
              <a:rPr lang="fi-FI" sz="2600" dirty="0"/>
              <a:t>k- tai p-äänteeseen päättyviä 2. perf. vartaloita loppukonsonantti aspiroituu </a:t>
            </a:r>
            <a:r>
              <a:rPr lang="fi-FI" sz="2600" dirty="0">
                <a:solidFill>
                  <a:srgbClr val="000090"/>
                </a:solidFill>
              </a:rPr>
              <a:t>(esim. </a:t>
            </a:r>
            <a:r>
              <a:rPr lang="el-GR" sz="2600" dirty="0">
                <a:solidFill>
                  <a:srgbClr val="000090"/>
                </a:solidFill>
              </a:rPr>
              <a:t>κ</a:t>
            </a:r>
            <a:r>
              <a:rPr lang="fi-FI" sz="2600" dirty="0">
                <a:solidFill>
                  <a:srgbClr val="000090"/>
                </a:solidFill>
              </a:rPr>
              <a:t> </a:t>
            </a:r>
            <a:r>
              <a:rPr lang="fi-FI" sz="2600" dirty="0">
                <a:solidFill>
                  <a:srgbClr val="000090"/>
                </a:solidFill>
                <a:sym typeface="Wingdings"/>
              </a:rPr>
              <a:t> </a:t>
            </a:r>
            <a:r>
              <a:rPr lang="el-GR" sz="2600" dirty="0">
                <a:solidFill>
                  <a:srgbClr val="000090"/>
                </a:solidFill>
              </a:rPr>
              <a:t>χ</a:t>
            </a:r>
            <a:r>
              <a:rPr lang="fi-FI" sz="2600" dirty="0">
                <a:solidFill>
                  <a:srgbClr val="000090"/>
                </a:solidFill>
              </a:rPr>
              <a:t>,</a:t>
            </a:r>
            <a:r>
              <a:rPr lang="el-GR" sz="2600" dirty="0">
                <a:solidFill>
                  <a:srgbClr val="000090"/>
                </a:solidFill>
              </a:rPr>
              <a:t> β</a:t>
            </a:r>
            <a:r>
              <a:rPr lang="fi-FI" sz="2600" dirty="0">
                <a:solidFill>
                  <a:srgbClr val="000090"/>
                </a:solidFill>
              </a:rPr>
              <a:t> </a:t>
            </a:r>
            <a:r>
              <a:rPr lang="fi-FI" sz="2600" dirty="0">
                <a:solidFill>
                  <a:srgbClr val="000090"/>
                </a:solidFill>
                <a:sym typeface="Wingdings"/>
              </a:rPr>
              <a:t> </a:t>
            </a:r>
            <a:r>
              <a:rPr lang="el-GR" sz="2600" dirty="0">
                <a:solidFill>
                  <a:srgbClr val="000090"/>
                </a:solidFill>
              </a:rPr>
              <a:t>φ</a:t>
            </a:r>
            <a:r>
              <a:rPr lang="fi-FI" sz="2600" dirty="0">
                <a:solidFill>
                  <a:srgbClr val="000090"/>
                </a:solidFill>
              </a:rPr>
              <a:t>)</a:t>
            </a:r>
            <a:endParaRPr lang="el-GR" sz="2600" dirty="0">
              <a:solidFill>
                <a:srgbClr val="000090"/>
              </a:solidFill>
            </a:endParaRPr>
          </a:p>
          <a:p>
            <a:pPr marL="274320" lvl="1" indent="0">
              <a:buNone/>
            </a:pPr>
            <a:r>
              <a:rPr lang="fi-FI" sz="2300" dirty="0"/>
              <a:t>	</a:t>
            </a:r>
            <a:r>
              <a:rPr lang="el-GR" sz="2300" dirty="0"/>
              <a:t>λαμβάνω</a:t>
            </a:r>
            <a:r>
              <a:rPr lang="fi-FI" sz="2300" dirty="0"/>
              <a:t>	</a:t>
            </a:r>
            <a:r>
              <a:rPr lang="el-GR" sz="2400" dirty="0" smtClean="0"/>
              <a:t>εἴ</a:t>
            </a:r>
            <a:r>
              <a:rPr lang="el-GR" sz="2300" dirty="0" smtClean="0"/>
              <a:t>λη</a:t>
            </a:r>
            <a:r>
              <a:rPr lang="el-GR" sz="2300" u="sng" dirty="0" smtClean="0"/>
              <a:t>φ</a:t>
            </a:r>
            <a:r>
              <a:rPr lang="el-GR" sz="2400" dirty="0" smtClean="0"/>
              <a:t>α</a:t>
            </a:r>
            <a:r>
              <a:rPr lang="fi-FI" sz="2300" dirty="0" smtClean="0">
                <a:solidFill>
                  <a:srgbClr val="660066"/>
                </a:solidFill>
              </a:rPr>
              <a:t> </a:t>
            </a:r>
            <a:r>
              <a:rPr lang="fi-FI" sz="2300" dirty="0" smtClean="0">
                <a:solidFill>
                  <a:srgbClr val="660066"/>
                </a:solidFill>
              </a:rPr>
              <a:t>(myös </a:t>
            </a:r>
            <a:r>
              <a:rPr lang="fi-FI" sz="2300" dirty="0" err="1" smtClean="0">
                <a:solidFill>
                  <a:srgbClr val="660066"/>
                </a:solidFill>
              </a:rPr>
              <a:t>epäsäänn</a:t>
            </a:r>
            <a:r>
              <a:rPr lang="fi-FI" sz="2300" dirty="0" smtClean="0">
                <a:solidFill>
                  <a:srgbClr val="660066"/>
                </a:solidFill>
              </a:rPr>
              <a:t>.)</a:t>
            </a:r>
            <a:endParaRPr lang="el-GR" sz="2300" dirty="0">
              <a:solidFill>
                <a:srgbClr val="660066"/>
              </a:solidFill>
            </a:endParaRPr>
          </a:p>
          <a:p>
            <a:pPr marL="274320" lvl="1" indent="0">
              <a:buNone/>
            </a:pPr>
            <a:r>
              <a:rPr lang="fi-FI" sz="2300" dirty="0"/>
              <a:t>	</a:t>
            </a:r>
            <a:r>
              <a:rPr lang="el-GR" sz="2300" dirty="0"/>
              <a:t>πράσσω	</a:t>
            </a:r>
            <a:r>
              <a:rPr lang="el-GR" sz="2300" dirty="0" smtClean="0"/>
              <a:t>πέπρα</a:t>
            </a:r>
            <a:r>
              <a:rPr lang="el-GR" sz="2300" u="sng" dirty="0" smtClean="0"/>
              <a:t>χ</a:t>
            </a:r>
            <a:r>
              <a:rPr lang="el-GR" sz="2400" dirty="0" smtClean="0"/>
              <a:t>α</a:t>
            </a:r>
            <a:endParaRPr lang="el-GR" sz="23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861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/>
          </a:bodyPr>
          <a:lstStyle/>
          <a:p>
            <a:r>
              <a:rPr lang="fi-FI" b="1" dirty="0" err="1" smtClean="0"/>
              <a:t>akt</a:t>
            </a:r>
            <a:r>
              <a:rPr lang="fi-FI" b="1" dirty="0" smtClean="0"/>
              <a:t>. ind. perf. </a:t>
            </a:r>
            <a:r>
              <a:rPr lang="el-GR" b="1" dirty="0" smtClean="0"/>
              <a:t>δίδωμι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fontAlgn="t"/>
            <a:r>
              <a:rPr lang="el-GR" dirty="0" smtClean="0"/>
              <a:t>δέδωκα</a:t>
            </a:r>
            <a:endParaRPr lang="fi-FI" dirty="0"/>
          </a:p>
          <a:p>
            <a:pPr fontAlgn="t"/>
            <a:r>
              <a:rPr lang="el-GR" dirty="0" smtClean="0"/>
              <a:t>δέδωκας</a:t>
            </a:r>
            <a:endParaRPr lang="fi-FI" dirty="0" smtClean="0"/>
          </a:p>
          <a:p>
            <a:pPr fontAlgn="t"/>
            <a:r>
              <a:rPr lang="el-GR" dirty="0"/>
              <a:t>δέδωκε</a:t>
            </a:r>
            <a:r>
              <a:rPr lang="fi-FI" dirty="0"/>
              <a:t>(</a:t>
            </a:r>
            <a:r>
              <a:rPr lang="el-GR" dirty="0"/>
              <a:t>ν</a:t>
            </a:r>
            <a:r>
              <a:rPr lang="fi-FI" dirty="0"/>
              <a:t>)</a:t>
            </a:r>
          </a:p>
          <a:p>
            <a:pPr fontAlgn="t"/>
            <a:endParaRPr lang="fi-FI" dirty="0"/>
          </a:p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fontAlgn="t"/>
            <a:r>
              <a:rPr lang="el-GR" dirty="0" smtClean="0"/>
              <a:t>δεδώκαμεν</a:t>
            </a:r>
            <a:endParaRPr lang="fi-FI" dirty="0"/>
          </a:p>
          <a:p>
            <a:pPr fontAlgn="t"/>
            <a:r>
              <a:rPr lang="el-GR" dirty="0"/>
              <a:t>δεδώκατε</a:t>
            </a:r>
            <a:endParaRPr lang="fi-FI" dirty="0"/>
          </a:p>
          <a:p>
            <a:r>
              <a:rPr lang="el-GR" dirty="0"/>
              <a:t>δέδωκαν</a:t>
            </a:r>
          </a:p>
          <a:p>
            <a:pPr lvl="1"/>
            <a:r>
              <a:rPr lang="fi-FI" dirty="0" smtClean="0"/>
              <a:t>tai: </a:t>
            </a:r>
            <a:r>
              <a:rPr lang="el-GR" dirty="0" smtClean="0"/>
              <a:t>δεδώκασι</a:t>
            </a:r>
            <a:r>
              <a:rPr lang="fi-FI" dirty="0"/>
              <a:t>(</a:t>
            </a:r>
            <a:r>
              <a:rPr lang="el-GR" dirty="0"/>
              <a:t>ν</a:t>
            </a:r>
            <a:r>
              <a:rPr lang="fi-FI" dirty="0" smtClean="0"/>
              <a:t>)</a:t>
            </a:r>
          </a:p>
          <a:p>
            <a:pPr lvl="1"/>
            <a:endParaRPr lang="fi-FI" dirty="0"/>
          </a:p>
          <a:p>
            <a:pPr lvl="1"/>
            <a:endParaRPr lang="fi-FI" dirty="0" smtClean="0"/>
          </a:p>
          <a:p>
            <a:pPr lvl="1"/>
            <a:r>
              <a:rPr lang="fi-FI" dirty="0" err="1" smtClean="0"/>
              <a:t>preesensreduplikaatiosta</a:t>
            </a:r>
            <a:r>
              <a:rPr lang="fi-FI" dirty="0" smtClean="0"/>
              <a:t> riisuttuun vartaloon (</a:t>
            </a:r>
            <a:r>
              <a:rPr lang="el-GR" dirty="0" smtClean="0"/>
              <a:t>δω</a:t>
            </a:r>
            <a:r>
              <a:rPr lang="fi-FI" dirty="0" smtClean="0"/>
              <a:t>) </a:t>
            </a:r>
            <a:r>
              <a:rPr lang="fi-FI" dirty="0" err="1" smtClean="0"/>
              <a:t>perfektireduplikaatio</a:t>
            </a:r>
            <a:r>
              <a:rPr lang="fi-FI" dirty="0" smtClean="0"/>
              <a:t> ja </a:t>
            </a:r>
            <a:r>
              <a:rPr lang="el-GR" dirty="0" smtClean="0"/>
              <a:t>ω</a:t>
            </a:r>
            <a:r>
              <a:rPr lang="fi-FI" dirty="0" smtClean="0"/>
              <a:t>-verbien päätteet</a:t>
            </a:r>
            <a:endParaRPr lang="en-US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1529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Akt</a:t>
            </a:r>
            <a:r>
              <a:rPr lang="en-US" sz="2400" dirty="0" smtClean="0"/>
              <a:t>. </a:t>
            </a:r>
            <a:r>
              <a:rPr lang="en-US" sz="2400" dirty="0" err="1" smtClean="0"/>
              <a:t>konjunktiivin</a:t>
            </a:r>
            <a:r>
              <a:rPr lang="en-US" sz="2400" dirty="0" smtClean="0"/>
              <a:t> </a:t>
            </a:r>
            <a:r>
              <a:rPr lang="en-US" sz="2400" dirty="0" err="1"/>
              <a:t>perfekti</a:t>
            </a:r>
            <a:r>
              <a:rPr lang="en-US" sz="2400" dirty="0"/>
              <a:t>:</a:t>
            </a:r>
          </a:p>
          <a:p>
            <a:pPr marL="617220" lvl="2" indent="-342900">
              <a:buClr>
                <a:schemeClr val="accent1"/>
              </a:buClr>
              <a:buSzPct val="85000"/>
            </a:pPr>
            <a:r>
              <a:rPr lang="en-US" dirty="0" err="1">
                <a:solidFill>
                  <a:srgbClr val="373532"/>
                </a:solidFill>
              </a:rPr>
              <a:t>UT:ssa</a:t>
            </a:r>
            <a:r>
              <a:rPr lang="en-US" dirty="0">
                <a:solidFill>
                  <a:srgbClr val="373532"/>
                </a:solidFill>
              </a:rPr>
              <a:t> </a:t>
            </a:r>
            <a:r>
              <a:rPr lang="en-US" dirty="0" err="1">
                <a:solidFill>
                  <a:srgbClr val="373532"/>
                </a:solidFill>
              </a:rPr>
              <a:t>usein</a:t>
            </a:r>
            <a:r>
              <a:rPr lang="en-US" dirty="0">
                <a:solidFill>
                  <a:srgbClr val="373532"/>
                </a:solidFill>
              </a:rPr>
              <a:t> </a:t>
            </a:r>
            <a:r>
              <a:rPr lang="en-US" dirty="0" err="1">
                <a:solidFill>
                  <a:srgbClr val="373532"/>
                </a:solidFill>
              </a:rPr>
              <a:t>muodostetaan</a:t>
            </a:r>
            <a:r>
              <a:rPr lang="en-US" dirty="0">
                <a:solidFill>
                  <a:srgbClr val="373532"/>
                </a:solidFill>
              </a:rPr>
              <a:t> </a:t>
            </a:r>
            <a:r>
              <a:rPr lang="en-US" dirty="0" err="1">
                <a:solidFill>
                  <a:srgbClr val="373532"/>
                </a:solidFill>
              </a:rPr>
              <a:t>yhdistämällä</a:t>
            </a:r>
            <a:r>
              <a:rPr lang="en-US" dirty="0">
                <a:solidFill>
                  <a:srgbClr val="373532"/>
                </a:solidFill>
              </a:rPr>
              <a:t> </a:t>
            </a:r>
            <a:r>
              <a:rPr lang="el-GR" dirty="0">
                <a:solidFill>
                  <a:srgbClr val="373532"/>
                </a:solidFill>
              </a:rPr>
              <a:t>εἰμί</a:t>
            </a:r>
            <a:r>
              <a:rPr lang="en-US" dirty="0">
                <a:solidFill>
                  <a:srgbClr val="373532"/>
                </a:solidFill>
              </a:rPr>
              <a:t>-</a:t>
            </a:r>
            <a:r>
              <a:rPr lang="en-US" dirty="0" err="1">
                <a:solidFill>
                  <a:srgbClr val="373532"/>
                </a:solidFill>
              </a:rPr>
              <a:t>verbin</a:t>
            </a:r>
            <a:r>
              <a:rPr lang="en-US" dirty="0">
                <a:solidFill>
                  <a:srgbClr val="373532"/>
                </a:solidFill>
              </a:rPr>
              <a:t> </a:t>
            </a:r>
            <a:r>
              <a:rPr lang="en-US" dirty="0" err="1">
                <a:solidFill>
                  <a:srgbClr val="373532"/>
                </a:solidFill>
              </a:rPr>
              <a:t>konj</a:t>
            </a:r>
            <a:r>
              <a:rPr lang="en-US" dirty="0">
                <a:solidFill>
                  <a:srgbClr val="373532"/>
                </a:solidFill>
              </a:rPr>
              <a:t>. </a:t>
            </a:r>
            <a:r>
              <a:rPr lang="en-US" dirty="0" err="1">
                <a:solidFill>
                  <a:srgbClr val="373532"/>
                </a:solidFill>
              </a:rPr>
              <a:t>preesens</a:t>
            </a:r>
            <a:r>
              <a:rPr lang="en-US" dirty="0">
                <a:solidFill>
                  <a:srgbClr val="373532"/>
                </a:solidFill>
              </a:rPr>
              <a:t> + </a:t>
            </a:r>
            <a:r>
              <a:rPr lang="en-US" dirty="0" err="1">
                <a:solidFill>
                  <a:srgbClr val="373532"/>
                </a:solidFill>
              </a:rPr>
              <a:t>partisiipin</a:t>
            </a:r>
            <a:r>
              <a:rPr lang="en-US" dirty="0">
                <a:solidFill>
                  <a:srgbClr val="373532"/>
                </a:solidFill>
              </a:rPr>
              <a:t> </a:t>
            </a:r>
            <a:r>
              <a:rPr lang="en-US" dirty="0" err="1">
                <a:solidFill>
                  <a:srgbClr val="373532"/>
                </a:solidFill>
              </a:rPr>
              <a:t>perfekti</a:t>
            </a:r>
            <a:r>
              <a:rPr lang="en-US" dirty="0">
                <a:solidFill>
                  <a:srgbClr val="373532"/>
                </a:solidFill>
              </a:rPr>
              <a:t>, </a:t>
            </a:r>
            <a:r>
              <a:rPr lang="en-US" dirty="0" err="1">
                <a:solidFill>
                  <a:srgbClr val="373532"/>
                </a:solidFill>
              </a:rPr>
              <a:t>esim</a:t>
            </a:r>
            <a:r>
              <a:rPr lang="en-US" dirty="0">
                <a:solidFill>
                  <a:srgbClr val="373532"/>
                </a:solidFill>
              </a:rPr>
              <a:t>.</a:t>
            </a:r>
            <a:r>
              <a:rPr lang="el-GR" dirty="0">
                <a:solidFill>
                  <a:srgbClr val="373532"/>
                </a:solidFill>
              </a:rPr>
              <a:t> ἵνα γεγρὰφως ὦ</a:t>
            </a:r>
            <a:endParaRPr lang="fi-FI" dirty="0">
              <a:solidFill>
                <a:srgbClr val="373532"/>
              </a:solidFill>
            </a:endParaRPr>
          </a:p>
          <a:p>
            <a:pPr marL="617220" lvl="2" indent="-342900">
              <a:buClr>
                <a:schemeClr val="accent1"/>
              </a:buClr>
              <a:buSzPct val="85000"/>
            </a:pPr>
            <a:r>
              <a:rPr lang="fi-FI" dirty="0" smtClean="0">
                <a:solidFill>
                  <a:srgbClr val="373532"/>
                </a:solidFill>
              </a:rPr>
              <a:t>toisaalta ks. </a:t>
            </a:r>
            <a:r>
              <a:rPr lang="el-GR" dirty="0" smtClean="0"/>
              <a:t>οἶδα</a:t>
            </a:r>
            <a:r>
              <a:rPr lang="fi-FI" dirty="0"/>
              <a:t> </a:t>
            </a:r>
            <a:r>
              <a:rPr lang="fi-FI" dirty="0" smtClean="0">
                <a:solidFill>
                  <a:srgbClr val="373532"/>
                </a:solidFill>
              </a:rPr>
              <a:t>-verbi</a:t>
            </a:r>
            <a:r>
              <a:rPr lang="fi-FI" dirty="0" smtClean="0">
                <a:solidFill>
                  <a:srgbClr val="373532"/>
                </a:solidFill>
              </a:rPr>
              <a:t>!</a:t>
            </a:r>
            <a:endParaRPr lang="en-US" dirty="0">
              <a:solidFill>
                <a:srgbClr val="373532"/>
              </a:solidFill>
            </a:endParaRPr>
          </a:p>
          <a:p>
            <a:endParaRPr lang="en-US" sz="2400" dirty="0"/>
          </a:p>
          <a:p>
            <a:r>
              <a:rPr lang="en-US" sz="2400" dirty="0" err="1" smtClean="0"/>
              <a:t>Akt</a:t>
            </a:r>
            <a:r>
              <a:rPr lang="en-US" sz="2400" dirty="0" smtClean="0"/>
              <a:t>. </a:t>
            </a:r>
            <a:r>
              <a:rPr lang="en-US" sz="2400" dirty="0" err="1"/>
              <a:t>i</a:t>
            </a:r>
            <a:r>
              <a:rPr lang="en-US" sz="2400" dirty="0" err="1" smtClean="0"/>
              <a:t>nfinitiivin</a:t>
            </a:r>
            <a:r>
              <a:rPr lang="en-US" sz="2400" dirty="0" smtClean="0"/>
              <a:t> </a:t>
            </a:r>
            <a:r>
              <a:rPr lang="en-US" sz="2400" dirty="0" err="1"/>
              <a:t>perfekti</a:t>
            </a:r>
            <a:r>
              <a:rPr lang="en-US" sz="2400" dirty="0"/>
              <a:t>:</a:t>
            </a:r>
          </a:p>
          <a:p>
            <a:pPr lvl="2"/>
            <a:r>
              <a:rPr lang="en-US" dirty="0" err="1"/>
              <a:t>pääte</a:t>
            </a:r>
            <a:r>
              <a:rPr lang="en-US" dirty="0"/>
              <a:t> on </a:t>
            </a:r>
            <a:r>
              <a:rPr lang="en-US" dirty="0" smtClean="0"/>
              <a:t>–</a:t>
            </a:r>
            <a:r>
              <a:rPr lang="el-GR" dirty="0" smtClean="0"/>
              <a:t>εναι</a:t>
            </a:r>
            <a:r>
              <a:rPr lang="fi-FI" dirty="0" smtClean="0"/>
              <a:t>: </a:t>
            </a:r>
            <a:r>
              <a:rPr lang="el-GR" dirty="0" smtClean="0"/>
              <a:t>λελυκέναι</a:t>
            </a:r>
            <a:r>
              <a:rPr lang="el-GR" dirty="0"/>
              <a:t>, γεγραφέναι, δεδωκέναι</a:t>
            </a:r>
            <a:endParaRPr lang="fi-FI" dirty="0"/>
          </a:p>
          <a:p>
            <a:pPr marL="914400" lvl="2" indent="0">
              <a:buNone/>
            </a:pPr>
            <a:endParaRPr lang="en-US" sz="17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001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Akt</a:t>
            </a:r>
            <a:r>
              <a:rPr lang="fi-FI" dirty="0" smtClean="0"/>
              <a:t>. </a:t>
            </a:r>
            <a:r>
              <a:rPr lang="fi-FI" dirty="0" err="1" smtClean="0"/>
              <a:t>part</a:t>
            </a:r>
            <a:r>
              <a:rPr lang="fi-FI" dirty="0" smtClean="0"/>
              <a:t>. perf. mask. </a:t>
            </a:r>
            <a:r>
              <a:rPr lang="fi-FI" dirty="0" smtClean="0">
                <a:solidFill>
                  <a:schemeClr val="tx2"/>
                </a:solidFill>
              </a:rPr>
              <a:t>(</a:t>
            </a:r>
            <a:r>
              <a:rPr lang="fi-FI" dirty="0" err="1" smtClean="0">
                <a:solidFill>
                  <a:schemeClr val="tx2"/>
                </a:solidFill>
              </a:rPr>
              <a:t>ntri</a:t>
            </a:r>
            <a:r>
              <a:rPr lang="fi-FI" dirty="0" smtClean="0">
                <a:solidFill>
                  <a:schemeClr val="tx2"/>
                </a:solidFill>
              </a:rPr>
              <a:t>)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t">
              <a:buNone/>
            </a:pPr>
            <a:endParaRPr lang="fi-FI" dirty="0"/>
          </a:p>
          <a:p>
            <a:pPr fontAlgn="t"/>
            <a:r>
              <a:rPr lang="fi-FI" dirty="0" smtClean="0"/>
              <a:t>N </a:t>
            </a:r>
            <a:r>
              <a:rPr lang="el-GR" dirty="0" smtClean="0"/>
              <a:t>λελυ</a:t>
            </a:r>
            <a:r>
              <a:rPr lang="el-GR" b="1" dirty="0" smtClean="0">
                <a:solidFill>
                  <a:srgbClr val="FF0000"/>
                </a:solidFill>
              </a:rPr>
              <a:t>κώς</a:t>
            </a:r>
            <a:r>
              <a:rPr lang="fi-FI" b="1" dirty="0" smtClean="0">
                <a:solidFill>
                  <a:srgbClr val="FF0000"/>
                </a:solidFill>
              </a:rPr>
              <a:t> </a:t>
            </a:r>
            <a:r>
              <a:rPr lang="fi-FI" dirty="0" smtClean="0">
                <a:solidFill>
                  <a:schemeClr val="tx2"/>
                </a:solidFill>
              </a:rPr>
              <a:t>(</a:t>
            </a:r>
            <a:r>
              <a:rPr lang="el-GR" dirty="0" smtClean="0">
                <a:solidFill>
                  <a:schemeClr val="tx2"/>
                </a:solidFill>
              </a:rPr>
              <a:t>λελυκός</a:t>
            </a:r>
            <a:r>
              <a:rPr lang="fi-FI" dirty="0" smtClean="0">
                <a:solidFill>
                  <a:schemeClr val="tx2"/>
                </a:solidFill>
              </a:rPr>
              <a:t>)</a:t>
            </a:r>
            <a:endParaRPr lang="fi-FI" dirty="0">
              <a:solidFill>
                <a:schemeClr val="tx2"/>
              </a:solidFill>
            </a:endParaRPr>
          </a:p>
          <a:p>
            <a:pPr fontAlgn="t"/>
            <a:r>
              <a:rPr lang="fi-FI" dirty="0" smtClean="0"/>
              <a:t>G </a:t>
            </a:r>
            <a:r>
              <a:rPr lang="el-GR" dirty="0" smtClean="0"/>
              <a:t>λελυ</a:t>
            </a:r>
            <a:r>
              <a:rPr lang="el-GR" b="1" dirty="0" smtClean="0">
                <a:solidFill>
                  <a:srgbClr val="FF0000"/>
                </a:solidFill>
              </a:rPr>
              <a:t>κότος</a:t>
            </a:r>
            <a:endParaRPr lang="fi-FI" b="1" dirty="0">
              <a:solidFill>
                <a:srgbClr val="FF0000"/>
              </a:solidFill>
            </a:endParaRPr>
          </a:p>
          <a:p>
            <a:pPr fontAlgn="t"/>
            <a:r>
              <a:rPr lang="fi-FI" dirty="0" smtClean="0"/>
              <a:t>D </a:t>
            </a:r>
            <a:r>
              <a:rPr lang="el-GR" dirty="0" smtClean="0"/>
              <a:t>λελυ</a:t>
            </a:r>
            <a:r>
              <a:rPr lang="el-GR" b="1" dirty="0" smtClean="0">
                <a:solidFill>
                  <a:srgbClr val="FF0000"/>
                </a:solidFill>
              </a:rPr>
              <a:t>κότι</a:t>
            </a:r>
            <a:endParaRPr lang="fi-FI" b="1" dirty="0">
              <a:solidFill>
                <a:srgbClr val="FF0000"/>
              </a:solidFill>
            </a:endParaRPr>
          </a:p>
          <a:p>
            <a:pPr fontAlgn="t"/>
            <a:r>
              <a:rPr lang="fi-FI" dirty="0" smtClean="0"/>
              <a:t>A </a:t>
            </a:r>
            <a:r>
              <a:rPr lang="el-GR" dirty="0" smtClean="0"/>
              <a:t>λελυ</a:t>
            </a:r>
            <a:r>
              <a:rPr lang="el-GR" b="1" dirty="0" smtClean="0">
                <a:solidFill>
                  <a:srgbClr val="FF0000"/>
                </a:solidFill>
              </a:rPr>
              <a:t>κότα</a:t>
            </a:r>
            <a:r>
              <a:rPr lang="fi-FI" b="1" dirty="0" smtClean="0">
                <a:solidFill>
                  <a:srgbClr val="FF0000"/>
                </a:solidFill>
              </a:rPr>
              <a:t> </a:t>
            </a:r>
            <a:r>
              <a:rPr lang="fi-FI" dirty="0" smtClean="0">
                <a:solidFill>
                  <a:schemeClr val="tx2"/>
                </a:solidFill>
              </a:rPr>
              <a:t>(</a:t>
            </a:r>
            <a:r>
              <a:rPr lang="el-GR" dirty="0" smtClean="0">
                <a:solidFill>
                  <a:schemeClr val="tx2"/>
                </a:solidFill>
              </a:rPr>
              <a:t>λελυκός</a:t>
            </a:r>
            <a:r>
              <a:rPr lang="fi-FI" dirty="0" smtClean="0">
                <a:solidFill>
                  <a:schemeClr val="tx2"/>
                </a:solidFill>
              </a:rPr>
              <a:t>)</a:t>
            </a:r>
          </a:p>
          <a:p>
            <a:pPr fontAlgn="t"/>
            <a:endParaRPr lang="fi-FI" dirty="0"/>
          </a:p>
          <a:p>
            <a:pPr fontAlgn="t"/>
            <a:r>
              <a:rPr lang="fi-FI" dirty="0" smtClean="0"/>
              <a:t>N </a:t>
            </a:r>
            <a:r>
              <a:rPr lang="el-GR" dirty="0" smtClean="0"/>
              <a:t>λελυ</a:t>
            </a:r>
            <a:r>
              <a:rPr lang="el-GR" b="1" dirty="0" smtClean="0">
                <a:solidFill>
                  <a:srgbClr val="FF0000"/>
                </a:solidFill>
              </a:rPr>
              <a:t>κότες</a:t>
            </a:r>
            <a:r>
              <a:rPr lang="fi-FI" b="1" dirty="0" smtClean="0">
                <a:solidFill>
                  <a:srgbClr val="FF0000"/>
                </a:solidFill>
              </a:rPr>
              <a:t> </a:t>
            </a:r>
            <a:r>
              <a:rPr lang="fi-FI" dirty="0" smtClean="0">
                <a:solidFill>
                  <a:schemeClr val="tx2"/>
                </a:solidFill>
              </a:rPr>
              <a:t>(</a:t>
            </a:r>
            <a:r>
              <a:rPr lang="el-GR" dirty="0" smtClean="0">
                <a:solidFill>
                  <a:schemeClr val="tx2"/>
                </a:solidFill>
              </a:rPr>
              <a:t>λελυκότα</a:t>
            </a:r>
            <a:r>
              <a:rPr lang="fi-FI" dirty="0" smtClean="0">
                <a:solidFill>
                  <a:schemeClr val="tx2"/>
                </a:solidFill>
              </a:rPr>
              <a:t>)</a:t>
            </a:r>
            <a:endParaRPr lang="fi-FI" dirty="0">
              <a:solidFill>
                <a:schemeClr val="tx2"/>
              </a:solidFill>
            </a:endParaRPr>
          </a:p>
          <a:p>
            <a:pPr fontAlgn="t"/>
            <a:r>
              <a:rPr lang="fi-FI" dirty="0" smtClean="0"/>
              <a:t>G </a:t>
            </a:r>
            <a:r>
              <a:rPr lang="el-GR" dirty="0" smtClean="0"/>
              <a:t>λελυ</a:t>
            </a:r>
            <a:r>
              <a:rPr lang="el-GR" b="1" dirty="0" smtClean="0">
                <a:solidFill>
                  <a:srgbClr val="FF0000"/>
                </a:solidFill>
              </a:rPr>
              <a:t>κότων</a:t>
            </a:r>
            <a:endParaRPr lang="fi-FI" b="1" dirty="0">
              <a:solidFill>
                <a:srgbClr val="FF0000"/>
              </a:solidFill>
            </a:endParaRPr>
          </a:p>
          <a:p>
            <a:r>
              <a:rPr lang="fi-FI" dirty="0" smtClean="0"/>
              <a:t>D </a:t>
            </a:r>
            <a:r>
              <a:rPr lang="el-GR" dirty="0" smtClean="0"/>
              <a:t>λελυ</a:t>
            </a:r>
            <a:r>
              <a:rPr lang="el-GR" b="1" dirty="0" smtClean="0">
                <a:solidFill>
                  <a:srgbClr val="FF0000"/>
                </a:solidFill>
              </a:rPr>
              <a:t>κόσι</a:t>
            </a:r>
            <a:r>
              <a:rPr lang="fi-FI" b="1" dirty="0">
                <a:solidFill>
                  <a:srgbClr val="FF0000"/>
                </a:solidFill>
              </a:rPr>
              <a:t>(</a:t>
            </a:r>
            <a:r>
              <a:rPr lang="el-GR" b="1" dirty="0">
                <a:solidFill>
                  <a:srgbClr val="FF0000"/>
                </a:solidFill>
              </a:rPr>
              <a:t>ν</a:t>
            </a:r>
            <a:r>
              <a:rPr lang="fi-FI" b="1" dirty="0">
                <a:solidFill>
                  <a:srgbClr val="FF0000"/>
                </a:solidFill>
              </a:rPr>
              <a:t>)</a:t>
            </a:r>
            <a:r>
              <a:rPr lang="fi-FI" dirty="0"/>
              <a:t> </a:t>
            </a:r>
          </a:p>
          <a:p>
            <a:r>
              <a:rPr lang="fi-FI" dirty="0" smtClean="0"/>
              <a:t>A </a:t>
            </a:r>
            <a:r>
              <a:rPr lang="el-GR" dirty="0" smtClean="0"/>
              <a:t>λελυ</a:t>
            </a:r>
            <a:r>
              <a:rPr lang="el-GR" b="1" dirty="0" smtClean="0">
                <a:solidFill>
                  <a:srgbClr val="FF0000"/>
                </a:solidFill>
              </a:rPr>
              <a:t>κότας</a:t>
            </a:r>
            <a:r>
              <a:rPr lang="fi-FI" b="1" dirty="0" smtClean="0">
                <a:solidFill>
                  <a:srgbClr val="FF0000"/>
                </a:solidFill>
              </a:rPr>
              <a:t> </a:t>
            </a:r>
            <a:r>
              <a:rPr lang="fi-FI" dirty="0" smtClean="0">
                <a:solidFill>
                  <a:schemeClr val="tx2"/>
                </a:solidFill>
              </a:rPr>
              <a:t>(</a:t>
            </a:r>
            <a:r>
              <a:rPr lang="el-GR" dirty="0" smtClean="0">
                <a:solidFill>
                  <a:schemeClr val="tx2"/>
                </a:solidFill>
              </a:rPr>
              <a:t>λελυκότα</a:t>
            </a:r>
            <a:r>
              <a:rPr lang="fi-FI" dirty="0" smtClean="0">
                <a:solidFill>
                  <a:schemeClr val="tx2"/>
                </a:solidFill>
              </a:rPr>
              <a:t>)</a:t>
            </a:r>
            <a:endParaRPr lang="fi-FI" dirty="0">
              <a:solidFill>
                <a:schemeClr val="tx2"/>
              </a:solidFill>
            </a:endParaRPr>
          </a:p>
          <a:p>
            <a:endParaRPr lang="fi-FI" b="1" dirty="0">
              <a:solidFill>
                <a:srgbClr val="FF0000"/>
              </a:solidFill>
            </a:endParaRPr>
          </a:p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i="1" dirty="0" err="1" smtClean="0"/>
              <a:t>Huom</a:t>
            </a:r>
            <a:r>
              <a:rPr lang="fi-FI" i="1" dirty="0" smtClean="0"/>
              <a:t>! </a:t>
            </a:r>
            <a:r>
              <a:rPr lang="fi-FI" i="1" dirty="0" err="1" smtClean="0"/>
              <a:t>Perfektireduplikaatio</a:t>
            </a:r>
            <a:r>
              <a:rPr lang="fi-FI" i="1" dirty="0" smtClean="0"/>
              <a:t> ei ole sama kuin augmentti, joten se on näkyvillä muuallakin kuin indikatiivissa. HYVÄ TUNTOMERKKI!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298154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Akt</a:t>
            </a:r>
            <a:r>
              <a:rPr lang="fi-FI" dirty="0" smtClean="0"/>
              <a:t>. </a:t>
            </a:r>
            <a:r>
              <a:rPr lang="fi-FI" dirty="0" err="1" smtClean="0"/>
              <a:t>part</a:t>
            </a:r>
            <a:r>
              <a:rPr lang="fi-FI" dirty="0" smtClean="0"/>
              <a:t>. prees. fem.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fontAlgn="t"/>
            <a:r>
              <a:rPr lang="fi-FI" dirty="0" smtClean="0"/>
              <a:t>N </a:t>
            </a:r>
            <a:r>
              <a:rPr lang="el-GR" dirty="0" smtClean="0"/>
              <a:t>λελυ</a:t>
            </a:r>
            <a:r>
              <a:rPr lang="el-GR" b="1" dirty="0" smtClean="0">
                <a:solidFill>
                  <a:srgbClr val="FF0000"/>
                </a:solidFill>
              </a:rPr>
              <a:t>κυῖα</a:t>
            </a:r>
            <a:endParaRPr lang="fi-FI" b="1" dirty="0">
              <a:solidFill>
                <a:srgbClr val="FF0000"/>
              </a:solidFill>
            </a:endParaRPr>
          </a:p>
          <a:p>
            <a:pPr fontAlgn="t"/>
            <a:r>
              <a:rPr lang="fi-FI" dirty="0" smtClean="0"/>
              <a:t>G </a:t>
            </a:r>
            <a:r>
              <a:rPr lang="el-GR" dirty="0" smtClean="0"/>
              <a:t>λελυκυ</a:t>
            </a:r>
            <a:r>
              <a:rPr lang="el-GR" b="1" dirty="0" smtClean="0">
                <a:solidFill>
                  <a:srgbClr val="0070C0"/>
                </a:solidFill>
              </a:rPr>
              <a:t>ίης</a:t>
            </a:r>
            <a:endParaRPr lang="fi-FI" b="1" dirty="0">
              <a:solidFill>
                <a:srgbClr val="0070C0"/>
              </a:solidFill>
            </a:endParaRPr>
          </a:p>
          <a:p>
            <a:r>
              <a:rPr lang="fi-FI" dirty="0" smtClean="0"/>
              <a:t>D </a:t>
            </a:r>
            <a:r>
              <a:rPr lang="el-GR" dirty="0" smtClean="0"/>
              <a:t>λελυκυίῃ</a:t>
            </a:r>
            <a:endParaRPr lang="fi-FI" dirty="0"/>
          </a:p>
          <a:p>
            <a:r>
              <a:rPr lang="fi-FI" dirty="0" smtClean="0"/>
              <a:t>A </a:t>
            </a:r>
            <a:r>
              <a:rPr lang="el-GR" dirty="0" smtClean="0"/>
              <a:t>λελυκυῖαν</a:t>
            </a:r>
            <a:endParaRPr lang="fi-FI" dirty="0" smtClean="0"/>
          </a:p>
          <a:p>
            <a:endParaRPr lang="fi-FI" dirty="0"/>
          </a:p>
          <a:p>
            <a:pPr fontAlgn="t"/>
            <a:r>
              <a:rPr lang="fi-FI" dirty="0" smtClean="0"/>
              <a:t>N </a:t>
            </a:r>
            <a:r>
              <a:rPr lang="el-GR" dirty="0" smtClean="0"/>
              <a:t>λελυκυῖαι</a:t>
            </a:r>
            <a:endParaRPr lang="fi-FI" dirty="0"/>
          </a:p>
          <a:p>
            <a:pPr fontAlgn="t"/>
            <a:r>
              <a:rPr lang="fi-FI" dirty="0" smtClean="0"/>
              <a:t>G </a:t>
            </a:r>
            <a:r>
              <a:rPr lang="el-GR" dirty="0" smtClean="0"/>
              <a:t>λελυκυιῶν</a:t>
            </a:r>
            <a:endParaRPr lang="fi-FI" dirty="0"/>
          </a:p>
          <a:p>
            <a:pPr fontAlgn="t"/>
            <a:r>
              <a:rPr lang="fi-FI" dirty="0" smtClean="0"/>
              <a:t>D </a:t>
            </a:r>
            <a:r>
              <a:rPr lang="el-GR" dirty="0" smtClean="0"/>
              <a:t>λελυκυίαις</a:t>
            </a:r>
            <a:endParaRPr lang="fi-FI" dirty="0"/>
          </a:p>
          <a:p>
            <a:pPr fontAlgn="t"/>
            <a:r>
              <a:rPr lang="fi-FI" dirty="0" smtClean="0"/>
              <a:t>A </a:t>
            </a:r>
            <a:r>
              <a:rPr lang="el-GR" dirty="0" smtClean="0"/>
              <a:t>λελυκυίας</a:t>
            </a:r>
            <a:endParaRPr lang="fi-FI" dirty="0"/>
          </a:p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5270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Tavallisia perfektejä, joilla </a:t>
            </a:r>
            <a:r>
              <a:rPr lang="el-GR" dirty="0" smtClean="0"/>
              <a:t>κ</a:t>
            </a:r>
            <a:r>
              <a:rPr lang="fi-FI" dirty="0" smtClean="0"/>
              <a:t> näkyvissä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γ</a:t>
            </a:r>
            <a:r>
              <a:rPr lang="el-GR" dirty="0"/>
              <a:t>ι</a:t>
            </a:r>
            <a:r>
              <a:rPr lang="el-GR" dirty="0" smtClean="0"/>
              <a:t>νώσκω</a:t>
            </a:r>
            <a:r>
              <a:rPr lang="el-GR" dirty="0"/>
              <a:t>	</a:t>
            </a:r>
            <a:r>
              <a:rPr lang="el-GR" dirty="0" smtClean="0">
                <a:solidFill>
                  <a:srgbClr val="FF0000"/>
                </a:solidFill>
              </a:rPr>
              <a:t>ἔ</a:t>
            </a:r>
            <a:r>
              <a:rPr lang="el-GR" dirty="0" smtClean="0">
                <a:solidFill>
                  <a:srgbClr val="000090"/>
                </a:solidFill>
              </a:rPr>
              <a:t>γνωκα</a:t>
            </a:r>
            <a:r>
              <a:rPr lang="fi-FI" dirty="0" smtClean="0">
                <a:solidFill>
                  <a:srgbClr val="000090"/>
                </a:solidFill>
              </a:rPr>
              <a:t> </a:t>
            </a:r>
            <a:r>
              <a:rPr lang="fi-FI" dirty="0" smtClean="0"/>
              <a:t>(</a:t>
            </a:r>
            <a:r>
              <a:rPr lang="fi-FI" dirty="0" err="1" smtClean="0"/>
              <a:t>epäs</a:t>
            </a:r>
            <a:r>
              <a:rPr lang="fi-FI" dirty="0" smtClean="0"/>
              <a:t>. </a:t>
            </a:r>
            <a:r>
              <a:rPr lang="fi-FI" dirty="0" err="1" smtClean="0"/>
              <a:t>reduplikaatio</a:t>
            </a:r>
            <a:r>
              <a:rPr lang="fi-FI" dirty="0" smtClean="0"/>
              <a:t>)</a:t>
            </a:r>
            <a:endParaRPr lang="fi-FI" dirty="0"/>
          </a:p>
          <a:p>
            <a:pPr marL="0" indent="0">
              <a:buNone/>
            </a:pPr>
            <a:r>
              <a:rPr lang="el-GR" dirty="0" smtClean="0"/>
              <a:t>ἐγγίζω</a:t>
            </a:r>
            <a:r>
              <a:rPr lang="el-GR" dirty="0"/>
              <a:t>	</a:t>
            </a:r>
            <a:r>
              <a:rPr lang="el-GR" dirty="0" smtClean="0">
                <a:solidFill>
                  <a:srgbClr val="000090"/>
                </a:solidFill>
              </a:rPr>
              <a:t>ἤγγικα</a:t>
            </a:r>
            <a:r>
              <a:rPr lang="el-GR" dirty="0"/>
              <a:t>		</a:t>
            </a:r>
            <a:endParaRPr lang="fi-FI" dirty="0"/>
          </a:p>
          <a:p>
            <a:pPr marL="0" indent="0">
              <a:buNone/>
            </a:pPr>
            <a:r>
              <a:rPr lang="el-GR" dirty="0" smtClean="0"/>
              <a:t>καλέω</a:t>
            </a:r>
            <a:r>
              <a:rPr lang="fi-FI" dirty="0" smtClean="0"/>
              <a:t>	</a:t>
            </a:r>
            <a:r>
              <a:rPr lang="el-GR" dirty="0" smtClean="0">
                <a:solidFill>
                  <a:srgbClr val="000090"/>
                </a:solidFill>
              </a:rPr>
              <a:t>κέ</a:t>
            </a:r>
            <a:r>
              <a:rPr lang="el-GR" dirty="0" smtClean="0">
                <a:solidFill>
                  <a:srgbClr val="FF0000"/>
                </a:solidFill>
              </a:rPr>
              <a:t>κλ</a:t>
            </a:r>
            <a:r>
              <a:rPr lang="el-GR" dirty="0" smtClean="0">
                <a:solidFill>
                  <a:srgbClr val="000090"/>
                </a:solidFill>
              </a:rPr>
              <a:t>ηκα</a:t>
            </a:r>
            <a:endParaRPr lang="el-GR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l-GR" dirty="0"/>
              <a:t>λέγω	</a:t>
            </a:r>
            <a:r>
              <a:rPr lang="fi-FI" dirty="0"/>
              <a:t>	</a:t>
            </a:r>
            <a:r>
              <a:rPr lang="el-GR" dirty="0" smtClean="0">
                <a:solidFill>
                  <a:srgbClr val="FF0000"/>
                </a:solidFill>
              </a:rPr>
              <a:t>εἴρ</a:t>
            </a:r>
            <a:r>
              <a:rPr lang="el-GR" dirty="0" smtClean="0">
                <a:solidFill>
                  <a:srgbClr val="000090"/>
                </a:solidFill>
              </a:rPr>
              <a:t>ηκα</a:t>
            </a:r>
            <a:r>
              <a:rPr lang="fi-FI" dirty="0"/>
              <a:t> </a:t>
            </a:r>
            <a:r>
              <a:rPr lang="fi-FI" dirty="0" smtClean="0"/>
              <a:t>(perfekti eri vartalosta)</a:t>
            </a:r>
            <a:endParaRPr lang="fi-FI" dirty="0"/>
          </a:p>
          <a:p>
            <a:pPr marL="0" indent="0">
              <a:buNone/>
            </a:pPr>
            <a:r>
              <a:rPr lang="el-GR" dirty="0"/>
              <a:t>ὁράω	</a:t>
            </a:r>
            <a:r>
              <a:rPr lang="el-GR" dirty="0" smtClean="0">
                <a:solidFill>
                  <a:srgbClr val="000090"/>
                </a:solidFill>
              </a:rPr>
              <a:t>ἑώρακα</a:t>
            </a:r>
            <a:endParaRPr lang="fi-FI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l-GR" dirty="0" smtClean="0"/>
              <a:t>σῴζω</a:t>
            </a:r>
            <a:r>
              <a:rPr lang="el-GR" dirty="0"/>
              <a:t>	</a:t>
            </a:r>
            <a:r>
              <a:rPr lang="fi-FI" dirty="0"/>
              <a:t>	</a:t>
            </a:r>
            <a:r>
              <a:rPr lang="el-GR" dirty="0">
                <a:solidFill>
                  <a:srgbClr val="000090"/>
                </a:solidFill>
              </a:rPr>
              <a:t>σέσωκα</a:t>
            </a:r>
          </a:p>
          <a:p>
            <a:pPr marL="0" indent="0">
              <a:buNone/>
            </a:pPr>
            <a:r>
              <a:rPr lang="el-GR" dirty="0"/>
              <a:t>τίθημι	</a:t>
            </a:r>
            <a:r>
              <a:rPr lang="el-GR" dirty="0" smtClean="0">
                <a:solidFill>
                  <a:srgbClr val="000090"/>
                </a:solidFill>
              </a:rPr>
              <a:t>τέθ</a:t>
            </a:r>
            <a:r>
              <a:rPr lang="el-GR" b="1" dirty="0" smtClean="0">
                <a:solidFill>
                  <a:srgbClr val="FF0000"/>
                </a:solidFill>
              </a:rPr>
              <a:t>ει</a:t>
            </a:r>
            <a:r>
              <a:rPr lang="el-GR" dirty="0" smtClean="0">
                <a:solidFill>
                  <a:srgbClr val="000090"/>
                </a:solidFill>
              </a:rPr>
              <a:t>κα</a:t>
            </a:r>
            <a:endParaRPr lang="el-GR" dirty="0">
              <a:solidFill>
                <a:srgbClr val="000090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0945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nähdä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ὁράω</a:t>
            </a:r>
            <a:r>
              <a:rPr lang="fi-FI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prees.</a:t>
            </a:r>
            <a:r>
              <a:rPr lang="el-GR" dirty="0" smtClean="0"/>
              <a:t> </a:t>
            </a:r>
            <a:endParaRPr lang="fi-FI" dirty="0" smtClean="0"/>
          </a:p>
          <a:p>
            <a:r>
              <a:rPr lang="el-GR" dirty="0" smtClean="0"/>
              <a:t>ἑώρων </a:t>
            </a:r>
            <a:r>
              <a:rPr lang="fi-FI" dirty="0" smtClean="0"/>
              <a:t> (&lt;</a:t>
            </a:r>
            <a:r>
              <a:rPr lang="el-GR" dirty="0" smtClean="0"/>
              <a:t>ἑώρα</a:t>
            </a:r>
            <a:r>
              <a:rPr lang="fi-FI" dirty="0" smtClean="0"/>
              <a:t>-</a:t>
            </a:r>
            <a:r>
              <a:rPr lang="el-GR" dirty="0" smtClean="0"/>
              <a:t>ον</a:t>
            </a:r>
            <a:r>
              <a:rPr lang="fi-FI" dirty="0" smtClean="0"/>
              <a:t>) </a:t>
            </a:r>
            <a:r>
              <a:rPr lang="fi-FI" dirty="0" err="1" smtClean="0"/>
              <a:t>akt</a:t>
            </a:r>
            <a:r>
              <a:rPr lang="fi-FI" dirty="0" smtClean="0"/>
              <a:t>. </a:t>
            </a:r>
            <a:r>
              <a:rPr lang="fi-FI" dirty="0" smtClean="0"/>
              <a:t>ind. </a:t>
            </a:r>
            <a:r>
              <a:rPr lang="fi-FI" dirty="0" err="1" smtClean="0"/>
              <a:t>imperf</a:t>
            </a:r>
            <a:r>
              <a:rPr lang="fi-FI" dirty="0" smtClean="0"/>
              <a:t>. y.1.</a:t>
            </a:r>
            <a:endParaRPr lang="fi-FI" dirty="0" smtClean="0"/>
          </a:p>
          <a:p>
            <a:r>
              <a:rPr lang="el-GR" dirty="0" smtClean="0"/>
              <a:t>εἶδον </a:t>
            </a:r>
            <a:r>
              <a:rPr lang="fi-FI" dirty="0" err="1" smtClean="0"/>
              <a:t>akt</a:t>
            </a:r>
            <a:r>
              <a:rPr lang="fi-FI" dirty="0" smtClean="0"/>
              <a:t>. ind. </a:t>
            </a:r>
            <a:r>
              <a:rPr lang="fi-FI" dirty="0" smtClean="0"/>
              <a:t>2 </a:t>
            </a:r>
            <a:r>
              <a:rPr lang="fi-FI" dirty="0" err="1" smtClean="0"/>
              <a:t>aor</a:t>
            </a:r>
            <a:r>
              <a:rPr lang="fi-FI" dirty="0" smtClean="0"/>
              <a:t>. y.1.</a:t>
            </a:r>
            <a:endParaRPr lang="fi-FI" dirty="0" smtClean="0"/>
          </a:p>
          <a:p>
            <a:r>
              <a:rPr lang="el-GR" dirty="0" smtClean="0"/>
              <a:t>ὤφθην</a:t>
            </a:r>
            <a:r>
              <a:rPr lang="fi-FI" dirty="0"/>
              <a:t> </a:t>
            </a:r>
            <a:r>
              <a:rPr lang="fi-FI" dirty="0" smtClean="0"/>
              <a:t>pass. </a:t>
            </a:r>
            <a:r>
              <a:rPr lang="fi-FI" dirty="0" smtClean="0"/>
              <a:t>ind. 1 </a:t>
            </a:r>
            <a:r>
              <a:rPr lang="fi-FI" dirty="0" err="1" smtClean="0"/>
              <a:t>aor</a:t>
            </a:r>
            <a:r>
              <a:rPr lang="fi-FI" dirty="0" smtClean="0"/>
              <a:t>. y.1.</a:t>
            </a:r>
          </a:p>
          <a:p>
            <a:r>
              <a:rPr lang="el-GR" dirty="0" smtClean="0"/>
              <a:t>ὄψομαι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. ind. fut. y. 1.</a:t>
            </a:r>
            <a:endParaRPr lang="fi-FI" dirty="0" smtClean="0"/>
          </a:p>
          <a:p>
            <a:r>
              <a:rPr lang="el-GR" dirty="0" smtClean="0"/>
              <a:t>ἑώρακα</a:t>
            </a:r>
            <a:r>
              <a:rPr lang="fi-FI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perf</a:t>
            </a:r>
            <a:r>
              <a:rPr lang="fi-FI" dirty="0" smtClean="0"/>
              <a:t>. y.1.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910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Tavallisia perfektejä, joilla </a:t>
            </a:r>
            <a:r>
              <a:rPr lang="el-GR" dirty="0" smtClean="0"/>
              <a:t>κ</a:t>
            </a:r>
            <a:r>
              <a:rPr lang="fi-FI" dirty="0" smtClean="0"/>
              <a:t> ei näkyvissä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ἀκούω</a:t>
            </a:r>
            <a:r>
              <a:rPr lang="fi-FI" dirty="0" smtClean="0"/>
              <a:t>	</a:t>
            </a:r>
            <a:r>
              <a:rPr lang="el-GR" dirty="0" smtClean="0">
                <a:solidFill>
                  <a:srgbClr val="000090"/>
                </a:solidFill>
              </a:rPr>
              <a:t>ἀκήκοα</a:t>
            </a:r>
            <a:r>
              <a:rPr lang="el-GR" dirty="0">
                <a:solidFill>
                  <a:srgbClr val="000090"/>
                </a:solidFill>
              </a:rPr>
              <a:t>	</a:t>
            </a:r>
            <a:r>
              <a:rPr lang="fi-FI" dirty="0">
                <a:solidFill>
                  <a:srgbClr val="000090"/>
                </a:solidFill>
              </a:rPr>
              <a:t>olen kuullut</a:t>
            </a:r>
            <a:r>
              <a:rPr lang="el-GR" dirty="0"/>
              <a:t>		</a:t>
            </a:r>
          </a:p>
          <a:p>
            <a:pPr marL="0" indent="0">
              <a:buNone/>
            </a:pPr>
            <a:r>
              <a:rPr lang="el-GR" dirty="0"/>
              <a:t>γίνομαι	</a:t>
            </a:r>
            <a:r>
              <a:rPr lang="el-GR" dirty="0">
                <a:solidFill>
                  <a:srgbClr val="000090"/>
                </a:solidFill>
              </a:rPr>
              <a:t>γέ</a:t>
            </a:r>
            <a:r>
              <a:rPr lang="el-GR" dirty="0">
                <a:solidFill>
                  <a:srgbClr val="FF0000"/>
                </a:solidFill>
              </a:rPr>
              <a:t>γον</a:t>
            </a:r>
            <a:r>
              <a:rPr lang="el-GR" dirty="0">
                <a:solidFill>
                  <a:srgbClr val="000090"/>
                </a:solidFill>
              </a:rPr>
              <a:t>α  </a:t>
            </a:r>
            <a:r>
              <a:rPr lang="fi-FI" dirty="0">
                <a:solidFill>
                  <a:srgbClr val="000090"/>
                </a:solidFill>
              </a:rPr>
              <a:t>	olen (tulla, tapahtua)	</a:t>
            </a:r>
          </a:p>
          <a:p>
            <a:pPr marL="0" indent="0">
              <a:buNone/>
            </a:pPr>
            <a:r>
              <a:rPr lang="el-GR" dirty="0"/>
              <a:t>γράφω	</a:t>
            </a:r>
            <a:r>
              <a:rPr lang="el-GR" dirty="0" smtClean="0">
                <a:solidFill>
                  <a:srgbClr val="000090"/>
                </a:solidFill>
              </a:rPr>
              <a:t>γέγραφα</a:t>
            </a:r>
            <a:r>
              <a:rPr lang="fi-FI" dirty="0">
                <a:solidFill>
                  <a:srgbClr val="000090"/>
                </a:solidFill>
              </a:rPr>
              <a:t>	olen kirjoittanut</a:t>
            </a:r>
            <a:endParaRPr lang="el-GR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l-GR" dirty="0"/>
              <a:t>ἔρχομαι	</a:t>
            </a:r>
            <a:r>
              <a:rPr lang="el-GR" dirty="0">
                <a:solidFill>
                  <a:srgbClr val="FF0000"/>
                </a:solidFill>
              </a:rPr>
              <a:t>ἐλήλυθ</a:t>
            </a:r>
            <a:r>
              <a:rPr lang="el-GR" dirty="0">
                <a:solidFill>
                  <a:srgbClr val="000090"/>
                </a:solidFill>
              </a:rPr>
              <a:t>α</a:t>
            </a:r>
            <a:r>
              <a:rPr lang="fi-FI" dirty="0">
                <a:solidFill>
                  <a:srgbClr val="000090"/>
                </a:solidFill>
              </a:rPr>
              <a:t>	olen tullut</a:t>
            </a:r>
            <a:endParaRPr lang="fi-FI" dirty="0"/>
          </a:p>
          <a:p>
            <a:pPr marL="0" indent="0">
              <a:buNone/>
            </a:pPr>
            <a:r>
              <a:rPr lang="el-GR" dirty="0" smtClean="0">
                <a:solidFill>
                  <a:srgbClr val="000000"/>
                </a:solidFill>
              </a:rPr>
              <a:t>πείθω</a:t>
            </a:r>
            <a:r>
              <a:rPr lang="fi-FI" dirty="0" smtClean="0">
                <a:solidFill>
                  <a:srgbClr val="000090"/>
                </a:solidFill>
              </a:rPr>
              <a:t>	</a:t>
            </a:r>
            <a:r>
              <a:rPr lang="el-GR" dirty="0" smtClean="0">
                <a:solidFill>
                  <a:srgbClr val="000090"/>
                </a:solidFill>
              </a:rPr>
              <a:t>πέπ</a:t>
            </a:r>
            <a:r>
              <a:rPr lang="el-GR" dirty="0" smtClean="0">
                <a:solidFill>
                  <a:srgbClr val="FF0000"/>
                </a:solidFill>
              </a:rPr>
              <a:t>οι</a:t>
            </a:r>
            <a:r>
              <a:rPr lang="el-GR" dirty="0" smtClean="0">
                <a:solidFill>
                  <a:srgbClr val="000090"/>
                </a:solidFill>
              </a:rPr>
              <a:t>θα</a:t>
            </a:r>
            <a:r>
              <a:rPr lang="fi-FI" dirty="0">
                <a:solidFill>
                  <a:srgbClr val="000090"/>
                </a:solidFill>
              </a:rPr>
              <a:t>	luotan </a:t>
            </a:r>
          </a:p>
          <a:p>
            <a:pPr marL="0" indent="0">
              <a:buNone/>
            </a:pPr>
            <a:r>
              <a:rPr lang="fi-FI" dirty="0">
                <a:solidFill>
                  <a:srgbClr val="000090"/>
                </a:solidFill>
              </a:rPr>
              <a:t>		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851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ἐγὼ ἐβάπτισα ὑμᾶς ὕδατι, αὐτὸς δὲ βαπτίσει ὑμᾶς ἐν πνεύματι </a:t>
            </a:r>
            <a:r>
              <a:rPr lang="el-GR" dirty="0" smtClean="0"/>
              <a:t>ἁγίῳ</a:t>
            </a:r>
            <a:r>
              <a:rPr lang="fi-FI" dirty="0" smtClean="0"/>
              <a:t> (Mark. 1:8)</a:t>
            </a:r>
          </a:p>
          <a:p>
            <a:endParaRPr lang="fi-FI" dirty="0"/>
          </a:p>
          <a:p>
            <a:r>
              <a:rPr lang="fi-FI" dirty="0" smtClean="0"/>
              <a:t>Minä kastoin teidät vedellä, mutta hän tulee kastamaan teidät pyhällä hengellä.</a:t>
            </a:r>
          </a:p>
          <a:p>
            <a:r>
              <a:rPr lang="el-GR" dirty="0" smtClean="0"/>
              <a:t>ἐβάπτισα</a:t>
            </a:r>
            <a:r>
              <a:rPr lang="fi-FI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ind. 1 </a:t>
            </a:r>
            <a:r>
              <a:rPr lang="fi-FI" dirty="0" err="1" smtClean="0"/>
              <a:t>aor</a:t>
            </a:r>
            <a:r>
              <a:rPr lang="fi-FI" dirty="0" smtClean="0"/>
              <a:t>. yks. 1 </a:t>
            </a:r>
            <a:r>
              <a:rPr lang="el-GR" dirty="0" smtClean="0"/>
              <a:t>βαπτίζω</a:t>
            </a:r>
            <a:endParaRPr lang="fi-FI" dirty="0" smtClean="0"/>
          </a:p>
          <a:p>
            <a:r>
              <a:rPr lang="el-GR" dirty="0" smtClean="0"/>
              <a:t>βαπτίσει</a:t>
            </a:r>
            <a:r>
              <a:rPr lang="fi-FI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ind. fut. yks. 3 </a:t>
            </a:r>
          </a:p>
          <a:p>
            <a:endParaRPr lang="fi-FI" b="1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430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ἔρχομαι</a:t>
            </a:r>
            <a:r>
              <a:rPr lang="fi-FI" dirty="0"/>
              <a:t> </a:t>
            </a:r>
            <a:r>
              <a:rPr lang="fi-FI" dirty="0" smtClean="0"/>
              <a:t>tulla, mennä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ἔρχομαι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. </a:t>
            </a:r>
            <a:r>
              <a:rPr lang="fi-FI" dirty="0" err="1" smtClean="0"/>
              <a:t>dep</a:t>
            </a:r>
            <a:r>
              <a:rPr lang="fi-FI" dirty="0" smtClean="0"/>
              <a:t>. ind. prees. y. 1</a:t>
            </a:r>
          </a:p>
          <a:p>
            <a:r>
              <a:rPr lang="el-GR" dirty="0" smtClean="0"/>
              <a:t>ἠρχόμην</a:t>
            </a:r>
            <a:r>
              <a:rPr lang="fi-FI" dirty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. </a:t>
            </a:r>
            <a:r>
              <a:rPr lang="fi-FI" dirty="0" err="1" smtClean="0"/>
              <a:t>dep</a:t>
            </a:r>
            <a:r>
              <a:rPr lang="fi-FI" dirty="0" smtClean="0"/>
              <a:t>. ind. </a:t>
            </a:r>
            <a:r>
              <a:rPr lang="fi-FI" dirty="0" err="1" smtClean="0"/>
              <a:t>imperf</a:t>
            </a:r>
            <a:r>
              <a:rPr lang="fi-FI" dirty="0" smtClean="0"/>
              <a:t>. y. 1</a:t>
            </a:r>
          </a:p>
          <a:p>
            <a:r>
              <a:rPr lang="el-GR" dirty="0" smtClean="0"/>
              <a:t>ἦλθον</a:t>
            </a:r>
            <a:r>
              <a:rPr lang="fi-FI" b="1" dirty="0" smtClean="0"/>
              <a:t> </a:t>
            </a:r>
            <a:r>
              <a:rPr lang="fi-FI" b="1" dirty="0" err="1" smtClean="0"/>
              <a:t>akt</a:t>
            </a:r>
            <a:r>
              <a:rPr lang="fi-FI" dirty="0" smtClean="0"/>
              <a:t>. ind. 2 </a:t>
            </a:r>
            <a:r>
              <a:rPr lang="fi-FI" dirty="0" err="1" smtClean="0"/>
              <a:t>aor</a:t>
            </a:r>
            <a:r>
              <a:rPr lang="fi-FI" dirty="0" smtClean="0"/>
              <a:t>. y. 1</a:t>
            </a:r>
          </a:p>
          <a:p>
            <a:r>
              <a:rPr lang="el-GR" dirty="0" smtClean="0"/>
              <a:t>ἐλεύσομαι</a:t>
            </a:r>
            <a:r>
              <a:rPr lang="fi-FI" dirty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. </a:t>
            </a:r>
            <a:r>
              <a:rPr lang="fi-FI" dirty="0" err="1" smtClean="0"/>
              <a:t>dep</a:t>
            </a:r>
            <a:r>
              <a:rPr lang="fi-FI" dirty="0" smtClean="0"/>
              <a:t>. ind. fut. y. 1</a:t>
            </a:r>
          </a:p>
          <a:p>
            <a:r>
              <a:rPr lang="el-GR" dirty="0" smtClean="0"/>
              <a:t>ἐλήλυθα</a:t>
            </a:r>
            <a:r>
              <a:rPr lang="fi-FI" dirty="0" smtClean="0"/>
              <a:t> </a:t>
            </a:r>
            <a:r>
              <a:rPr lang="fi-FI" b="1" dirty="0" err="1" smtClean="0"/>
              <a:t>akt</a:t>
            </a:r>
            <a:r>
              <a:rPr lang="fi-FI" b="1" dirty="0" smtClean="0"/>
              <a:t>. </a:t>
            </a:r>
            <a:r>
              <a:rPr lang="fi-FI" dirty="0" smtClean="0"/>
              <a:t>ind. perf. y. 1</a:t>
            </a:r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0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/>
              <a:t>ἐξελήλυθεν</a:t>
            </a:r>
            <a:r>
              <a:rPr lang="el-GR" dirty="0"/>
              <a:t> ἐκ τῆς θυγατρός σου τὸ </a:t>
            </a:r>
            <a:r>
              <a:rPr lang="el-GR" dirty="0" smtClean="0"/>
              <a:t>δαιμόνιον</a:t>
            </a:r>
            <a:r>
              <a:rPr lang="fi-FI" dirty="0" smtClean="0"/>
              <a:t> 				     	              (Mk 7:29)</a:t>
            </a:r>
          </a:p>
          <a:p>
            <a:endParaRPr lang="fi-FI" dirty="0">
              <a:solidFill>
                <a:srgbClr val="595959"/>
              </a:solidFill>
            </a:endParaRPr>
          </a:p>
          <a:p>
            <a:endParaRPr lang="fi-FI" dirty="0">
              <a:solidFill>
                <a:srgbClr val="595959"/>
              </a:solidFill>
            </a:endParaRPr>
          </a:p>
          <a:p>
            <a:r>
              <a:rPr lang="el-GR" dirty="0" smtClean="0"/>
              <a:t>ἐξελήλυθεν</a:t>
            </a:r>
            <a:r>
              <a:rPr lang="fi-FI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ind. perf. yks. 3 </a:t>
            </a:r>
            <a:r>
              <a:rPr lang="el-GR" dirty="0" smtClean="0"/>
              <a:t>ἐξέρχομαι</a:t>
            </a:r>
            <a:r>
              <a:rPr lang="fi-FI" dirty="0" smtClean="0"/>
              <a:t> tulla ulos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253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l-GR" dirty="0"/>
              <a:t>ἦλθεν ὁ Ἰησοῦς εἰς τὴν Γαλιλαίαν </a:t>
            </a:r>
            <a:r>
              <a:rPr lang="el-GR" dirty="0" smtClean="0"/>
              <a:t>κηρύσσων </a:t>
            </a:r>
            <a:r>
              <a:rPr lang="el-GR" dirty="0"/>
              <a:t>τὸ εὐαγγέλιον τοῦ θεοῦ </a:t>
            </a:r>
            <a:r>
              <a:rPr lang="el-GR" dirty="0" smtClean="0"/>
              <a:t>καὶ </a:t>
            </a:r>
            <a:r>
              <a:rPr lang="el-GR" dirty="0"/>
              <a:t>λέγων ὅτι </a:t>
            </a:r>
            <a:r>
              <a:rPr lang="el-GR" u="sng" dirty="0" smtClean="0">
                <a:solidFill>
                  <a:srgbClr val="660066"/>
                </a:solidFill>
              </a:rPr>
              <a:t>πεπλήρωται</a:t>
            </a:r>
            <a:r>
              <a:rPr lang="fi-FI" u="sng" dirty="0" smtClean="0">
                <a:solidFill>
                  <a:srgbClr val="660066"/>
                </a:solidFill>
              </a:rPr>
              <a:t> </a:t>
            </a:r>
            <a:r>
              <a:rPr lang="fi-FI" i="1" dirty="0" smtClean="0"/>
              <a:t>(pass. perf.!)</a:t>
            </a:r>
            <a:r>
              <a:rPr lang="el-GR" i="1" dirty="0" smtClean="0"/>
              <a:t> </a:t>
            </a:r>
            <a:r>
              <a:rPr lang="el-GR" dirty="0"/>
              <a:t>ὁ καιρὸς καὶ </a:t>
            </a:r>
            <a:r>
              <a:rPr lang="el-GR" u="sng" dirty="0">
                <a:solidFill>
                  <a:srgbClr val="660066"/>
                </a:solidFill>
              </a:rPr>
              <a:t>ἤγγικεν</a:t>
            </a:r>
            <a:r>
              <a:rPr lang="el-GR" dirty="0"/>
              <a:t> ἡ βασιλεία τοῦ θεοῦ· </a:t>
            </a:r>
            <a:r>
              <a:rPr lang="fi-FI" dirty="0" smtClean="0"/>
              <a:t>(Mk 1:14-15)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i-FI" dirty="0" smtClean="0"/>
              <a:t>Jeesus  tuli Galileaan julistaen Jumalan ilosanomaa ja sanoen: aika on täyttynyt ja Jumalan valtakunta on tullut lähelle.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l-GR" dirty="0" smtClean="0"/>
              <a:t>ἤγγικεν</a:t>
            </a:r>
            <a:r>
              <a:rPr lang="fi-FI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ind. perf. yks. 3 </a:t>
            </a:r>
            <a:r>
              <a:rPr lang="el-GR" dirty="0" smtClean="0"/>
              <a:t>ἐγγίζω</a:t>
            </a:r>
            <a:r>
              <a:rPr lang="fi-FI" dirty="0" smtClean="0"/>
              <a:t> lähestyä</a:t>
            </a:r>
            <a:endParaRPr lang="en-US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97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049471"/>
              </p:ext>
            </p:extLst>
          </p:nvPr>
        </p:nvGraphicFramePr>
        <p:xfrm>
          <a:off x="911119" y="636628"/>
          <a:ext cx="7189272" cy="4649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916"/>
                <a:gridCol w="2939566"/>
                <a:gridCol w="2984790"/>
              </a:tblGrid>
              <a:tr h="4551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οἶδα</a:t>
                      </a:r>
                      <a:endParaRPr lang="fi-FI" dirty="0" smtClean="0"/>
                    </a:p>
                    <a:p>
                      <a:r>
                        <a:rPr lang="fi-FI" dirty="0" smtClean="0"/>
                        <a:t>indikatiivi</a:t>
                      </a:r>
                      <a:endParaRPr lang="fi-FI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‘</a:t>
                      </a:r>
                      <a:r>
                        <a:rPr lang="en-US" dirty="0" err="1" smtClean="0"/>
                        <a:t>tiedän</a:t>
                      </a:r>
                      <a:r>
                        <a:rPr lang="en-US" dirty="0" smtClean="0"/>
                        <a:t>’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(“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olen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nähnyt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”)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FF00"/>
                          </a:solidFill>
                        </a:rPr>
                        <a:t>perusmuoto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l-GR" sz="1800" dirty="0" smtClean="0">
                          <a:solidFill>
                            <a:srgbClr val="FFFF00"/>
                          </a:solidFill>
                        </a:rPr>
                        <a:t>οἶδα</a:t>
                      </a:r>
                      <a:r>
                        <a:rPr lang="fi-FI" sz="1800" dirty="0" smtClean="0">
                          <a:solidFill>
                            <a:srgbClr val="FFFF00"/>
                          </a:solidFill>
                        </a:rPr>
                        <a:t>!</a:t>
                      </a:r>
                      <a:endParaRPr lang="en-US" sz="1800" dirty="0" smtClean="0">
                        <a:solidFill>
                          <a:srgbClr val="FFFF00"/>
                        </a:solidFill>
                      </a:endParaRP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οἶδα</a:t>
                      </a:r>
                      <a:endParaRPr lang="fi-FI" dirty="0" smtClean="0"/>
                    </a:p>
                    <a:p>
                      <a:r>
                        <a:rPr lang="fi-FI" b="0" dirty="0" smtClean="0"/>
                        <a:t>konjunktiivin</a:t>
                      </a:r>
                    </a:p>
                    <a:p>
                      <a:r>
                        <a:rPr lang="fi-FI" b="0" dirty="0" smtClean="0"/>
                        <a:t>perfekti (*)</a:t>
                      </a:r>
                      <a:endParaRPr lang="en-US" b="0" dirty="0"/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y. </a:t>
                      </a:r>
                      <a:r>
                        <a:rPr lang="el-GR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οἶδα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solidFill>
                            <a:schemeClr val="tx1"/>
                          </a:solidFill>
                        </a:rPr>
                        <a:t>εἰδῶ</a:t>
                      </a:r>
                      <a:r>
                        <a:rPr lang="fi-FI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y. </a:t>
                      </a:r>
                      <a:r>
                        <a:rPr lang="el-GR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οἶδας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solidFill>
                            <a:schemeClr val="tx1"/>
                          </a:solidFill>
                        </a:rPr>
                        <a:t>εἰδῆς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y. </a:t>
                      </a:r>
                      <a:r>
                        <a:rPr lang="el-GR" dirty="0" smtClean="0"/>
                        <a:t>3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οἶδεν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solidFill>
                            <a:schemeClr val="tx1"/>
                          </a:solidFill>
                        </a:rPr>
                        <a:t>εἰδῇ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m. </a:t>
                      </a:r>
                      <a:r>
                        <a:rPr lang="el-GR" dirty="0" smtClean="0"/>
                        <a:t>1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ο</a:t>
                      </a:r>
                      <a:r>
                        <a:rPr lang="el-G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ἴ</a:t>
                      </a:r>
                      <a:r>
                        <a:rPr lang="el-GR" sz="2000" dirty="0" smtClean="0"/>
                        <a:t>δαμεν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solidFill>
                            <a:schemeClr val="tx1"/>
                          </a:solidFill>
                        </a:rPr>
                        <a:t>εἰδῶμεν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m. </a:t>
                      </a:r>
                      <a:r>
                        <a:rPr lang="el-GR" dirty="0" smtClean="0"/>
                        <a:t>2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οἴ</a:t>
                      </a:r>
                      <a:r>
                        <a:rPr lang="el-GR" sz="2000" dirty="0" smtClean="0"/>
                        <a:t>δατε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solidFill>
                            <a:srgbClr val="FF0000"/>
                          </a:solidFill>
                        </a:rPr>
                        <a:t>εἰδῆτε</a:t>
                      </a:r>
                      <a:r>
                        <a:rPr lang="fi-FI" sz="20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sz="1400" b="1" dirty="0" smtClean="0">
                          <a:solidFill>
                            <a:srgbClr val="FF0000"/>
                          </a:solidFill>
                        </a:rPr>
                        <a:t>(Mk. 2:10)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m. </a:t>
                      </a:r>
                      <a:r>
                        <a:rPr lang="el-GR" dirty="0" smtClean="0"/>
                        <a:t>3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οἴ</a:t>
                      </a:r>
                      <a:r>
                        <a:rPr lang="el-GR" sz="2000" dirty="0" smtClean="0"/>
                        <a:t>δασιν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solidFill>
                            <a:schemeClr val="tx1"/>
                          </a:solidFill>
                        </a:rPr>
                        <a:t>εἰδῶσιν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198022"/>
              </p:ext>
            </p:extLst>
          </p:nvPr>
        </p:nvGraphicFramePr>
        <p:xfrm>
          <a:off x="4163543" y="5598775"/>
          <a:ext cx="2136649" cy="91031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025297"/>
                <a:gridCol w="1111352"/>
              </a:tblGrid>
              <a:tr h="455157">
                <a:tc>
                  <a:txBody>
                    <a:bodyPr/>
                    <a:lstStyle/>
                    <a:p>
                      <a:r>
                        <a:rPr lang="fi-FI" dirty="0" smtClean="0"/>
                        <a:t>infinitiivi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εἰδέναι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7417" y="5431871"/>
            <a:ext cx="33866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•"/>
            </a:pPr>
            <a:r>
              <a:rPr lang="en-US" sz="1600" dirty="0" err="1" smtClean="0">
                <a:solidFill>
                  <a:srgbClr val="008000"/>
                </a:solidFill>
              </a:rPr>
              <a:t>konj</a:t>
            </a:r>
            <a:r>
              <a:rPr lang="en-US" sz="1600" dirty="0" smtClean="0">
                <a:solidFill>
                  <a:srgbClr val="008000"/>
                </a:solidFill>
              </a:rPr>
              <a:t>. </a:t>
            </a:r>
            <a:r>
              <a:rPr lang="en-US" sz="1600" dirty="0" err="1" smtClean="0">
                <a:solidFill>
                  <a:srgbClr val="008000"/>
                </a:solidFill>
              </a:rPr>
              <a:t>perfekti</a:t>
            </a:r>
            <a:r>
              <a:rPr lang="en-US" sz="1600" dirty="0" smtClean="0">
                <a:solidFill>
                  <a:srgbClr val="008000"/>
                </a:solidFill>
              </a:rPr>
              <a:t> </a:t>
            </a:r>
            <a:r>
              <a:rPr lang="en-US" sz="1600" dirty="0" err="1" smtClean="0">
                <a:solidFill>
                  <a:srgbClr val="008000"/>
                </a:solidFill>
              </a:rPr>
              <a:t>ei</a:t>
            </a:r>
            <a:r>
              <a:rPr lang="en-US" sz="1600" dirty="0">
                <a:solidFill>
                  <a:srgbClr val="008000"/>
                </a:solidFill>
              </a:rPr>
              <a:t> </a:t>
            </a:r>
            <a:r>
              <a:rPr lang="en-US" sz="1600" dirty="0" err="1" smtClean="0">
                <a:solidFill>
                  <a:srgbClr val="008000"/>
                </a:solidFill>
              </a:rPr>
              <a:t>esiinny</a:t>
            </a:r>
            <a:r>
              <a:rPr lang="en-US" sz="1600" dirty="0" smtClean="0">
                <a:solidFill>
                  <a:srgbClr val="008000"/>
                </a:solidFill>
              </a:rPr>
              <a:t> </a:t>
            </a:r>
            <a:r>
              <a:rPr lang="en-US" sz="1600" dirty="0" err="1" smtClean="0">
                <a:solidFill>
                  <a:srgbClr val="008000"/>
                </a:solidFill>
              </a:rPr>
              <a:t>yleensä</a:t>
            </a:r>
            <a:r>
              <a:rPr lang="en-US" sz="1600" dirty="0" smtClean="0">
                <a:solidFill>
                  <a:srgbClr val="008000"/>
                </a:solidFill>
              </a:rPr>
              <a:t> </a:t>
            </a:r>
            <a:r>
              <a:rPr lang="en-US" sz="1600" dirty="0" err="1" smtClean="0">
                <a:solidFill>
                  <a:srgbClr val="008000"/>
                </a:solidFill>
              </a:rPr>
              <a:t>UT:ssa</a:t>
            </a:r>
            <a:r>
              <a:rPr lang="en-US" sz="1600" dirty="0" smtClean="0">
                <a:solidFill>
                  <a:srgbClr val="008000"/>
                </a:solidFill>
              </a:rPr>
              <a:t>, </a:t>
            </a:r>
            <a:r>
              <a:rPr lang="en-US" sz="1600" dirty="0" err="1" smtClean="0">
                <a:solidFill>
                  <a:srgbClr val="008000"/>
                </a:solidFill>
              </a:rPr>
              <a:t>mutta</a:t>
            </a:r>
            <a:r>
              <a:rPr lang="en-US" sz="1600" dirty="0" smtClean="0">
                <a:solidFill>
                  <a:srgbClr val="008000"/>
                </a:solidFill>
              </a:rPr>
              <a:t> </a:t>
            </a:r>
            <a:r>
              <a:rPr lang="en-US" sz="1600" dirty="0" err="1" smtClean="0">
                <a:solidFill>
                  <a:srgbClr val="008000"/>
                </a:solidFill>
              </a:rPr>
              <a:t>joskus</a:t>
            </a:r>
            <a:r>
              <a:rPr lang="en-US" sz="1600" dirty="0" smtClean="0">
                <a:solidFill>
                  <a:srgbClr val="008000"/>
                </a:solidFill>
              </a:rPr>
              <a:t> </a:t>
            </a:r>
            <a:r>
              <a:rPr lang="en-US" sz="1600" dirty="0" err="1" smtClean="0">
                <a:solidFill>
                  <a:srgbClr val="008000"/>
                </a:solidFill>
              </a:rPr>
              <a:t>näkyy</a:t>
            </a:r>
            <a:r>
              <a:rPr lang="en-US" sz="1600" dirty="0" smtClean="0">
                <a:solidFill>
                  <a:srgbClr val="008000"/>
                </a:solidFill>
              </a:rPr>
              <a:t> </a:t>
            </a:r>
            <a:r>
              <a:rPr lang="el-GR" sz="1600" dirty="0" smtClean="0">
                <a:solidFill>
                  <a:srgbClr val="008000"/>
                </a:solidFill>
              </a:rPr>
              <a:t>οἶδα</a:t>
            </a:r>
            <a:r>
              <a:rPr lang="fi-FI" sz="1600" dirty="0" smtClean="0">
                <a:solidFill>
                  <a:srgbClr val="008000"/>
                </a:solidFill>
              </a:rPr>
              <a:t>:n konjunktiivin </a:t>
            </a:r>
            <a:r>
              <a:rPr lang="en-US" sz="1600" dirty="0" err="1" smtClean="0">
                <a:solidFill>
                  <a:srgbClr val="008000"/>
                </a:solidFill>
              </a:rPr>
              <a:t>eri</a:t>
            </a:r>
            <a:r>
              <a:rPr lang="en-US" sz="1600" dirty="0" smtClean="0">
                <a:solidFill>
                  <a:srgbClr val="008000"/>
                </a:solidFill>
              </a:rPr>
              <a:t> </a:t>
            </a:r>
            <a:r>
              <a:rPr lang="en-US" sz="1600" dirty="0" err="1" smtClean="0">
                <a:solidFill>
                  <a:srgbClr val="008000"/>
                </a:solidFill>
              </a:rPr>
              <a:t>muotoja</a:t>
            </a:r>
            <a:r>
              <a:rPr lang="en-US" sz="1600" dirty="0" smtClean="0">
                <a:solidFill>
                  <a:srgbClr val="008000"/>
                </a:solidFill>
              </a:rPr>
              <a:t>, </a:t>
            </a:r>
            <a:r>
              <a:rPr lang="en-US" sz="1600" dirty="0" err="1" smtClean="0">
                <a:solidFill>
                  <a:srgbClr val="008000"/>
                </a:solidFill>
              </a:rPr>
              <a:t>esim</a:t>
            </a:r>
            <a:r>
              <a:rPr lang="en-US" sz="1600" dirty="0" smtClean="0">
                <a:solidFill>
                  <a:srgbClr val="008000"/>
                </a:solidFill>
              </a:rPr>
              <a:t> Mk 2:10.</a:t>
            </a:r>
            <a:endParaRPr lang="en-US" sz="1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24475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ἵνα δὲ εἰδῆτε ὅτι ἐξουσίαν ἔχει ὁ υἱὸς τοῦ ἀνθρώπου ἀφιέναι </a:t>
            </a:r>
            <a:r>
              <a:rPr lang="el-GR" dirty="0" smtClean="0"/>
              <a:t>ἁμαρτίας</a:t>
            </a:r>
            <a:r>
              <a:rPr lang="fi-FI" dirty="0" smtClean="0"/>
              <a:t>… (Mark. 2:10)</a:t>
            </a:r>
          </a:p>
          <a:p>
            <a:endParaRPr lang="fi-FI" dirty="0"/>
          </a:p>
          <a:p>
            <a:r>
              <a:rPr lang="fi-FI" b="1" dirty="0" err="1" smtClean="0"/>
              <a:t>akt</a:t>
            </a:r>
            <a:r>
              <a:rPr lang="fi-FI" b="1" dirty="0" smtClean="0"/>
              <a:t>. konj. perf. mon. 2 </a:t>
            </a:r>
            <a:r>
              <a:rPr lang="el-GR" b="1" dirty="0" smtClean="0"/>
              <a:t>οἶδα</a:t>
            </a:r>
            <a:r>
              <a:rPr lang="fi-FI" b="1" dirty="0" smtClean="0"/>
              <a:t> tietää</a:t>
            </a:r>
          </a:p>
          <a:p>
            <a:pPr lvl="1"/>
            <a:r>
              <a:rPr lang="fi-FI" dirty="0" smtClean="0"/>
              <a:t>huom. määrittely!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28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Pluskvamperfekti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5692" y="1527048"/>
            <a:ext cx="819998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	</a:t>
            </a:r>
            <a:endParaRPr lang="en-US" sz="2200" dirty="0" smtClean="0"/>
          </a:p>
          <a:p>
            <a:r>
              <a:rPr lang="en-US" sz="2200" dirty="0" err="1" smtClean="0"/>
              <a:t>menneisyydessä</a:t>
            </a:r>
            <a:r>
              <a:rPr lang="en-US" sz="2200" dirty="0" smtClean="0"/>
              <a:t> </a:t>
            </a:r>
            <a:r>
              <a:rPr lang="en-US" sz="2200" dirty="0" err="1" smtClean="0"/>
              <a:t>täyttymyksensä</a:t>
            </a:r>
            <a:r>
              <a:rPr lang="en-US" sz="2200" dirty="0" smtClean="0"/>
              <a:t> </a:t>
            </a:r>
            <a:r>
              <a:rPr lang="en-US" sz="2200" dirty="0" err="1" smtClean="0"/>
              <a:t>saanut</a:t>
            </a:r>
            <a:r>
              <a:rPr lang="en-US" sz="2200" dirty="0" smtClean="0"/>
              <a:t> </a:t>
            </a:r>
            <a:r>
              <a:rPr lang="en-US" sz="2200" dirty="0" err="1" smtClean="0"/>
              <a:t>tapahtuminen</a:t>
            </a:r>
            <a:r>
              <a:rPr lang="en-US" sz="2200" dirty="0" smtClean="0"/>
              <a:t>, </a:t>
            </a:r>
            <a:r>
              <a:rPr lang="en-US" sz="2200" dirty="0" err="1" smtClean="0"/>
              <a:t>jonka</a:t>
            </a:r>
            <a:r>
              <a:rPr lang="en-US" sz="2200" dirty="0" smtClean="0"/>
              <a:t> </a:t>
            </a:r>
            <a:r>
              <a:rPr lang="en-US" sz="2200" dirty="0" err="1" smtClean="0"/>
              <a:t>seuraukset</a:t>
            </a:r>
            <a:r>
              <a:rPr lang="en-US" sz="2200" dirty="0" smtClean="0"/>
              <a:t> </a:t>
            </a:r>
            <a:r>
              <a:rPr lang="en-US" sz="2200" dirty="0" err="1" smtClean="0"/>
              <a:t>menneisyydessä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>
                <a:sym typeface="Wingdings"/>
              </a:rPr>
              <a:t>	</a:t>
            </a:r>
            <a:r>
              <a:rPr lang="en-US" sz="2200" dirty="0" smtClean="0">
                <a:sym typeface="Wingdings"/>
              </a:rPr>
              <a:t> “</a:t>
            </a:r>
            <a:r>
              <a:rPr lang="en-US" sz="2200" dirty="0" err="1" smtClean="0">
                <a:sym typeface="Wingdings"/>
              </a:rPr>
              <a:t>olin</a:t>
            </a:r>
            <a:r>
              <a:rPr lang="en-US" sz="2200" dirty="0" smtClean="0">
                <a:sym typeface="Wingdings"/>
              </a:rPr>
              <a:t> </a:t>
            </a:r>
            <a:r>
              <a:rPr lang="en-US" sz="2200" dirty="0" err="1" smtClean="0">
                <a:sym typeface="Wingdings"/>
              </a:rPr>
              <a:t>muistanut</a:t>
            </a:r>
            <a:r>
              <a:rPr lang="en-US" sz="2200" dirty="0" smtClean="0">
                <a:sym typeface="Wingdings"/>
              </a:rPr>
              <a:t> </a:t>
            </a:r>
            <a:r>
              <a:rPr lang="en-US" sz="2200" dirty="0" err="1" smtClean="0">
                <a:sym typeface="Wingdings"/>
              </a:rPr>
              <a:t>ja</a:t>
            </a:r>
            <a:r>
              <a:rPr lang="en-US" sz="2200" dirty="0" smtClean="0">
                <a:sym typeface="Wingdings"/>
              </a:rPr>
              <a:t> </a:t>
            </a:r>
            <a:r>
              <a:rPr lang="en-US" sz="2200" dirty="0" err="1" smtClean="0">
                <a:sym typeface="Wingdings"/>
              </a:rPr>
              <a:t>muistin</a:t>
            </a:r>
            <a:r>
              <a:rPr lang="en-US" sz="2200" dirty="0" smtClean="0">
                <a:sym typeface="Wingdings"/>
              </a:rPr>
              <a:t> </a:t>
            </a:r>
            <a:r>
              <a:rPr lang="en-US" sz="2200" dirty="0" err="1" smtClean="0">
                <a:sym typeface="Wingdings"/>
              </a:rPr>
              <a:t>yhä</a:t>
            </a:r>
            <a:r>
              <a:rPr lang="en-US" sz="2200" dirty="0" smtClean="0">
                <a:sym typeface="Wingdings"/>
              </a:rPr>
              <a:t>”</a:t>
            </a:r>
          </a:p>
          <a:p>
            <a:r>
              <a:rPr lang="en-US" sz="2200" dirty="0" err="1" smtClean="0">
                <a:sym typeface="Wingdings"/>
              </a:rPr>
              <a:t>harvinainen</a:t>
            </a:r>
            <a:endParaRPr lang="en-US" sz="2200" dirty="0" smtClean="0"/>
          </a:p>
          <a:p>
            <a:r>
              <a:rPr lang="en-US" sz="2200" dirty="0" err="1" smtClean="0"/>
              <a:t>kuten</a:t>
            </a:r>
            <a:r>
              <a:rPr lang="en-US" sz="2200" dirty="0" smtClean="0"/>
              <a:t> </a:t>
            </a:r>
            <a:r>
              <a:rPr lang="en-US" sz="2200" dirty="0" err="1"/>
              <a:t>imperfektillä</a:t>
            </a:r>
            <a:r>
              <a:rPr lang="en-US" sz="2200" dirty="0"/>
              <a:t>, </a:t>
            </a:r>
            <a:r>
              <a:rPr lang="en-US" sz="2200" dirty="0" err="1"/>
              <a:t>myös</a:t>
            </a:r>
            <a:r>
              <a:rPr lang="en-US" sz="2200" dirty="0"/>
              <a:t> </a:t>
            </a:r>
            <a:r>
              <a:rPr lang="en-US" sz="2200" dirty="0" err="1"/>
              <a:t>pluskvamperfektillä</a:t>
            </a:r>
            <a:r>
              <a:rPr lang="en-US" sz="2200" dirty="0"/>
              <a:t> on </a:t>
            </a:r>
            <a:r>
              <a:rPr lang="en-US" sz="2200" b="1" dirty="0"/>
              <a:t>vain </a:t>
            </a:r>
            <a:r>
              <a:rPr lang="en-US" sz="2200" b="1" dirty="0" err="1" smtClean="0"/>
              <a:t>indikatiivi</a:t>
            </a:r>
            <a:endParaRPr lang="en-US" sz="2200" b="1" dirty="0" smtClean="0"/>
          </a:p>
          <a:p>
            <a:endParaRPr lang="en-US" sz="2200" dirty="0" smtClean="0"/>
          </a:p>
          <a:p>
            <a:r>
              <a:rPr lang="en-US" sz="2200" dirty="0" err="1" smtClean="0"/>
              <a:t>muodostetaan</a:t>
            </a:r>
            <a:r>
              <a:rPr lang="en-US" sz="2200" dirty="0" smtClean="0"/>
              <a:t> </a:t>
            </a:r>
            <a:r>
              <a:rPr lang="en-US" sz="2200" dirty="0" err="1" smtClean="0"/>
              <a:t>perfektivartalosta</a:t>
            </a:r>
            <a:r>
              <a:rPr lang="en-US" sz="2200" dirty="0" smtClean="0"/>
              <a:t> </a:t>
            </a:r>
            <a:r>
              <a:rPr lang="en-US" sz="2200" dirty="0" err="1" smtClean="0"/>
              <a:t>lisäämällä</a:t>
            </a:r>
            <a:r>
              <a:rPr lang="en-US" sz="2200" dirty="0" smtClean="0"/>
              <a:t>: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err="1" smtClean="0">
                <a:solidFill>
                  <a:srgbClr val="000090"/>
                </a:solidFill>
              </a:rPr>
              <a:t>eteen</a:t>
            </a:r>
            <a:r>
              <a:rPr lang="en-US" sz="2200" dirty="0" smtClean="0">
                <a:solidFill>
                  <a:srgbClr val="000090"/>
                </a:solidFill>
              </a:rPr>
              <a:t> </a:t>
            </a:r>
            <a:r>
              <a:rPr lang="en-US" sz="2200" dirty="0" err="1" smtClean="0">
                <a:solidFill>
                  <a:srgbClr val="000090"/>
                </a:solidFill>
              </a:rPr>
              <a:t>augmentti</a:t>
            </a:r>
            <a:r>
              <a:rPr lang="en-US" sz="2200" dirty="0" smtClean="0">
                <a:solidFill>
                  <a:srgbClr val="000090"/>
                </a:solidFill>
              </a:rPr>
              <a:t>, 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0090"/>
                </a:solidFill>
              </a:rPr>
              <a:t>	</a:t>
            </a:r>
            <a:r>
              <a:rPr lang="en-US" sz="2200" dirty="0" err="1" smtClean="0">
                <a:solidFill>
                  <a:srgbClr val="000090"/>
                </a:solidFill>
              </a:rPr>
              <a:t>loppuun</a:t>
            </a:r>
            <a:r>
              <a:rPr lang="en-US" sz="2200" dirty="0" smtClean="0">
                <a:solidFill>
                  <a:srgbClr val="000090"/>
                </a:solidFill>
              </a:rPr>
              <a:t> </a:t>
            </a:r>
            <a:r>
              <a:rPr lang="el-GR" sz="2200" dirty="0">
                <a:solidFill>
                  <a:srgbClr val="000090"/>
                </a:solidFill>
              </a:rPr>
              <a:t>ει</a:t>
            </a:r>
            <a:r>
              <a:rPr lang="en-US" sz="2200" dirty="0" smtClean="0">
                <a:solidFill>
                  <a:srgbClr val="000090"/>
                </a:solidFill>
              </a:rPr>
              <a:t>-</a:t>
            </a:r>
            <a:r>
              <a:rPr lang="en-US" sz="2200" dirty="0" err="1" smtClean="0">
                <a:solidFill>
                  <a:srgbClr val="000090"/>
                </a:solidFill>
              </a:rPr>
              <a:t>diftongi</a:t>
            </a:r>
            <a:r>
              <a:rPr lang="en-US" sz="2200" dirty="0" smtClean="0">
                <a:solidFill>
                  <a:srgbClr val="000090"/>
                </a:solidFill>
              </a:rPr>
              <a:t> + </a:t>
            </a:r>
            <a:r>
              <a:rPr lang="en-US" sz="2200" dirty="0" err="1" smtClean="0">
                <a:solidFill>
                  <a:srgbClr val="000090"/>
                </a:solidFill>
              </a:rPr>
              <a:t>imperfektin</a:t>
            </a:r>
            <a:r>
              <a:rPr lang="en-US" sz="2200" dirty="0" smtClean="0">
                <a:solidFill>
                  <a:srgbClr val="000090"/>
                </a:solidFill>
              </a:rPr>
              <a:t> </a:t>
            </a:r>
            <a:r>
              <a:rPr lang="en-US" sz="2200" dirty="0" err="1" smtClean="0">
                <a:solidFill>
                  <a:srgbClr val="000090"/>
                </a:solidFill>
              </a:rPr>
              <a:t>persoonapäätteet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	(…</a:t>
            </a:r>
            <a:r>
              <a:rPr lang="en-US" sz="2200" dirty="0" err="1" smtClean="0"/>
              <a:t>tosin</a:t>
            </a:r>
            <a:r>
              <a:rPr lang="en-US" sz="2200" dirty="0" smtClean="0"/>
              <a:t> </a:t>
            </a:r>
            <a:r>
              <a:rPr lang="fi-FI" sz="2200" dirty="0" smtClean="0"/>
              <a:t>augmentti jää usein pois)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7790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1121" y="2877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238422"/>
              </p:ext>
            </p:extLst>
          </p:nvPr>
        </p:nvGraphicFramePr>
        <p:xfrm>
          <a:off x="371231" y="287718"/>
          <a:ext cx="8359876" cy="5750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923"/>
                <a:gridCol w="1934308"/>
                <a:gridCol w="2510109"/>
                <a:gridCol w="2176536"/>
              </a:tblGrid>
              <a:tr h="15293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chemeClr val="lt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aktiivin</a:t>
                      </a:r>
                      <a:r>
                        <a:rPr lang="en-US" sz="2000" baseline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i</a:t>
                      </a:r>
                      <a:r>
                        <a:rPr lang="en-US" sz="2000" dirty="0" err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ndikatiivin</a:t>
                      </a:r>
                      <a:r>
                        <a:rPr lang="en-US" sz="20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pluskvam-perfekti</a:t>
                      </a:r>
                      <a:endParaRPr lang="en-US" sz="2000" dirty="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l-GR" sz="2000" dirty="0" smtClean="0"/>
                        <a:t>λύω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l-GR" sz="2000" dirty="0" smtClean="0"/>
                        <a:t>γράφω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l-GR" sz="2000" dirty="0" smtClean="0"/>
                        <a:t>δίδωμι</a:t>
                      </a:r>
                      <a:endParaRPr lang="en-US" sz="2000" dirty="0"/>
                    </a:p>
                  </a:txBody>
                  <a:tcPr/>
                </a:tc>
              </a:tr>
              <a:tr h="72095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yks</a:t>
                      </a:r>
                      <a:r>
                        <a:rPr lang="en-US" sz="2000" dirty="0" smtClean="0"/>
                        <a:t>. 1</a:t>
                      </a:r>
                    </a:p>
                    <a:p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>
                          <a:solidFill>
                            <a:srgbClr val="660066"/>
                          </a:solidFill>
                        </a:rPr>
                        <a:t>(</a:t>
                      </a:r>
                      <a:r>
                        <a:rPr lang="el-GR" sz="2000" dirty="0" smtClean="0">
                          <a:solidFill>
                            <a:srgbClr val="660066"/>
                          </a:solidFill>
                        </a:rPr>
                        <a:t>ἐ</a:t>
                      </a:r>
                      <a:r>
                        <a:rPr lang="fi-FI" sz="2000" dirty="0" smtClean="0">
                          <a:solidFill>
                            <a:srgbClr val="660066"/>
                          </a:solidFill>
                        </a:rPr>
                        <a:t>)</a:t>
                      </a:r>
                      <a:r>
                        <a:rPr lang="el-GR" sz="2000" dirty="0" smtClean="0">
                          <a:solidFill>
                            <a:srgbClr val="008000"/>
                          </a:solidFill>
                        </a:rPr>
                        <a:t>λελύκ</a:t>
                      </a:r>
                      <a:r>
                        <a:rPr lang="fi-FI" sz="2000" dirty="0" smtClean="0">
                          <a:solidFill>
                            <a:srgbClr val="008000"/>
                          </a:solidFill>
                        </a:rPr>
                        <a:t>-</a:t>
                      </a:r>
                      <a:r>
                        <a:rPr lang="el-GR" sz="2000" dirty="0" smtClean="0">
                          <a:solidFill>
                            <a:srgbClr val="660066"/>
                          </a:solidFill>
                        </a:rPr>
                        <a:t>ει</a:t>
                      </a:r>
                      <a:r>
                        <a:rPr lang="fi-FI" sz="2000" dirty="0" smtClean="0">
                          <a:solidFill>
                            <a:srgbClr val="660066"/>
                          </a:solidFill>
                        </a:rPr>
                        <a:t>-</a:t>
                      </a:r>
                      <a:r>
                        <a:rPr lang="el-GR" sz="2000" dirty="0" smtClean="0">
                          <a:solidFill>
                            <a:srgbClr val="660066"/>
                          </a:solidFill>
                        </a:rPr>
                        <a:t>ν</a:t>
                      </a:r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(</a:t>
                      </a:r>
                      <a:r>
                        <a:rPr lang="el-GR" sz="2000" dirty="0" smtClean="0"/>
                        <a:t>ἐ</a:t>
                      </a:r>
                      <a:r>
                        <a:rPr lang="fi-FI" sz="2000" dirty="0" smtClean="0"/>
                        <a:t>)</a:t>
                      </a:r>
                      <a:r>
                        <a:rPr lang="el-GR" sz="2000" dirty="0" smtClean="0"/>
                        <a:t>γεγράφειν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(</a:t>
                      </a:r>
                      <a:r>
                        <a:rPr lang="el-GR" sz="2000" dirty="0" smtClean="0"/>
                        <a:t>ἐ</a:t>
                      </a:r>
                      <a:r>
                        <a:rPr lang="fi-FI" sz="2000" dirty="0" smtClean="0"/>
                        <a:t>)</a:t>
                      </a:r>
                      <a:r>
                        <a:rPr lang="el-GR" sz="2000" dirty="0" smtClean="0"/>
                        <a:t>δεδώκ</a:t>
                      </a:r>
                      <a:r>
                        <a:rPr lang="fi-FI" sz="2000" dirty="0" smtClean="0"/>
                        <a:t>-</a:t>
                      </a:r>
                      <a:r>
                        <a:rPr lang="el-GR" sz="2000" dirty="0" smtClean="0"/>
                        <a:t>ειν</a:t>
                      </a:r>
                      <a:endParaRPr lang="en-US" sz="2000" dirty="0"/>
                    </a:p>
                  </a:txBody>
                  <a:tcPr/>
                </a:tc>
              </a:tr>
              <a:tr h="7209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yks</a:t>
                      </a:r>
                      <a:r>
                        <a:rPr lang="en-US" sz="2000" dirty="0" smtClean="0"/>
                        <a:t>. 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>
                          <a:solidFill>
                            <a:srgbClr val="660066"/>
                          </a:solidFill>
                        </a:rPr>
                        <a:t>(</a:t>
                      </a:r>
                      <a:r>
                        <a:rPr lang="el-GR" sz="2000" dirty="0" smtClean="0">
                          <a:solidFill>
                            <a:srgbClr val="660066"/>
                          </a:solidFill>
                        </a:rPr>
                        <a:t>ἐ</a:t>
                      </a:r>
                      <a:r>
                        <a:rPr lang="fi-FI" sz="2000" dirty="0" smtClean="0">
                          <a:solidFill>
                            <a:srgbClr val="660066"/>
                          </a:solidFill>
                        </a:rPr>
                        <a:t>)</a:t>
                      </a:r>
                      <a:r>
                        <a:rPr lang="el-GR" sz="2000" dirty="0" smtClean="0">
                          <a:solidFill>
                            <a:srgbClr val="008000"/>
                          </a:solidFill>
                        </a:rPr>
                        <a:t>λελύκ</a:t>
                      </a:r>
                      <a:r>
                        <a:rPr lang="fi-FI" sz="2000" dirty="0" smtClean="0">
                          <a:solidFill>
                            <a:srgbClr val="008000"/>
                          </a:solidFill>
                        </a:rPr>
                        <a:t>-</a:t>
                      </a:r>
                      <a:r>
                        <a:rPr lang="el-GR" sz="2000" dirty="0" smtClean="0">
                          <a:solidFill>
                            <a:srgbClr val="660066"/>
                          </a:solidFill>
                        </a:rPr>
                        <a:t>εις</a:t>
                      </a:r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(</a:t>
                      </a:r>
                      <a:r>
                        <a:rPr lang="el-GR" sz="2000" dirty="0" smtClean="0"/>
                        <a:t>ἐ</a:t>
                      </a:r>
                      <a:r>
                        <a:rPr lang="fi-FI" sz="2000" dirty="0" smtClean="0"/>
                        <a:t>)</a:t>
                      </a:r>
                      <a:r>
                        <a:rPr lang="el-GR" sz="2000" dirty="0" smtClean="0"/>
                        <a:t>γεγράφεις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(</a:t>
                      </a:r>
                      <a:r>
                        <a:rPr lang="el-GR" sz="2000" dirty="0" smtClean="0"/>
                        <a:t>ἐ</a:t>
                      </a:r>
                      <a:r>
                        <a:rPr lang="fi-FI" sz="2000" dirty="0" smtClean="0"/>
                        <a:t>)</a:t>
                      </a:r>
                      <a:r>
                        <a:rPr lang="el-GR" sz="2000" dirty="0" smtClean="0"/>
                        <a:t>δεδώκ</a:t>
                      </a:r>
                      <a:r>
                        <a:rPr lang="fi-FI" sz="2000" dirty="0" smtClean="0"/>
                        <a:t>-</a:t>
                      </a:r>
                      <a:r>
                        <a:rPr lang="el-GR" sz="2000" dirty="0" smtClean="0"/>
                        <a:t>εις</a:t>
                      </a:r>
                      <a:endParaRPr lang="en-US" sz="2000" dirty="0"/>
                    </a:p>
                  </a:txBody>
                  <a:tcPr/>
                </a:tc>
              </a:tr>
              <a:tr h="783641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yks</a:t>
                      </a:r>
                      <a:r>
                        <a:rPr lang="en-US" sz="2000" dirty="0" smtClean="0"/>
                        <a:t>.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>
                          <a:solidFill>
                            <a:srgbClr val="660066"/>
                          </a:solidFill>
                        </a:rPr>
                        <a:t>(</a:t>
                      </a:r>
                      <a:r>
                        <a:rPr lang="el-GR" sz="2000" dirty="0" smtClean="0">
                          <a:solidFill>
                            <a:srgbClr val="660066"/>
                          </a:solidFill>
                        </a:rPr>
                        <a:t>ἐ</a:t>
                      </a:r>
                      <a:r>
                        <a:rPr lang="fi-FI" sz="2000" dirty="0" smtClean="0">
                          <a:solidFill>
                            <a:srgbClr val="660066"/>
                          </a:solidFill>
                        </a:rPr>
                        <a:t>)</a:t>
                      </a:r>
                      <a:r>
                        <a:rPr lang="el-GR" sz="2000" dirty="0" smtClean="0">
                          <a:solidFill>
                            <a:srgbClr val="008000"/>
                          </a:solidFill>
                        </a:rPr>
                        <a:t>λελύκ</a:t>
                      </a:r>
                      <a:r>
                        <a:rPr lang="fi-FI" sz="2000" dirty="0" smtClean="0">
                          <a:solidFill>
                            <a:srgbClr val="008000"/>
                          </a:solidFill>
                        </a:rPr>
                        <a:t>-</a:t>
                      </a:r>
                      <a:r>
                        <a:rPr lang="el-GR" sz="2000" dirty="0" smtClean="0">
                          <a:solidFill>
                            <a:srgbClr val="660066"/>
                          </a:solidFill>
                        </a:rPr>
                        <a:t>ει</a:t>
                      </a:r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(</a:t>
                      </a:r>
                      <a:r>
                        <a:rPr lang="el-GR" sz="2000" dirty="0" smtClean="0"/>
                        <a:t>ἐ</a:t>
                      </a:r>
                      <a:r>
                        <a:rPr lang="fi-FI" sz="2000" dirty="0" smtClean="0"/>
                        <a:t>)</a:t>
                      </a:r>
                      <a:r>
                        <a:rPr lang="el-GR" sz="2000" dirty="0" smtClean="0"/>
                        <a:t>γεγράφει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(</a:t>
                      </a:r>
                      <a:r>
                        <a:rPr lang="el-GR" sz="2000" dirty="0" smtClean="0"/>
                        <a:t>ἐ</a:t>
                      </a:r>
                      <a:r>
                        <a:rPr lang="fi-FI" sz="2000" dirty="0" smtClean="0"/>
                        <a:t>)</a:t>
                      </a:r>
                      <a:r>
                        <a:rPr lang="el-GR" sz="2000" dirty="0" smtClean="0"/>
                        <a:t>δεδώκ</a:t>
                      </a:r>
                      <a:r>
                        <a:rPr lang="fi-FI" sz="2000" dirty="0" smtClean="0"/>
                        <a:t>-</a:t>
                      </a:r>
                      <a:r>
                        <a:rPr lang="el-GR" sz="2000" dirty="0" smtClean="0"/>
                        <a:t>ει</a:t>
                      </a:r>
                      <a:endParaRPr lang="en-US" sz="2000" dirty="0"/>
                    </a:p>
                  </a:txBody>
                  <a:tcPr/>
                </a:tc>
              </a:tr>
              <a:tr h="72095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mon.</a:t>
                      </a:r>
                      <a:r>
                        <a:rPr lang="en-US" sz="2000" dirty="0" smtClean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>
                          <a:solidFill>
                            <a:srgbClr val="660066"/>
                          </a:solidFill>
                        </a:rPr>
                        <a:t>(</a:t>
                      </a:r>
                      <a:r>
                        <a:rPr lang="el-GR" sz="2000" dirty="0" smtClean="0">
                          <a:solidFill>
                            <a:srgbClr val="660066"/>
                          </a:solidFill>
                        </a:rPr>
                        <a:t>ἐ</a:t>
                      </a:r>
                      <a:r>
                        <a:rPr lang="fi-FI" sz="2000" dirty="0" smtClean="0">
                          <a:solidFill>
                            <a:srgbClr val="660066"/>
                          </a:solidFill>
                        </a:rPr>
                        <a:t>)</a:t>
                      </a:r>
                      <a:r>
                        <a:rPr lang="el-GR" sz="2000" dirty="0" smtClean="0">
                          <a:solidFill>
                            <a:srgbClr val="008000"/>
                          </a:solidFill>
                        </a:rPr>
                        <a:t>λελύκ</a:t>
                      </a:r>
                      <a:r>
                        <a:rPr lang="fi-FI" sz="2000" dirty="0" smtClean="0">
                          <a:solidFill>
                            <a:srgbClr val="008000"/>
                          </a:solidFill>
                        </a:rPr>
                        <a:t>-</a:t>
                      </a:r>
                      <a:r>
                        <a:rPr lang="el-GR" sz="2000" dirty="0" smtClean="0">
                          <a:solidFill>
                            <a:srgbClr val="660066"/>
                          </a:solidFill>
                        </a:rPr>
                        <a:t>ει</a:t>
                      </a:r>
                      <a:r>
                        <a:rPr lang="fi-FI" sz="2000" dirty="0" smtClean="0">
                          <a:solidFill>
                            <a:srgbClr val="660066"/>
                          </a:solidFill>
                        </a:rPr>
                        <a:t>-</a:t>
                      </a:r>
                      <a:r>
                        <a:rPr lang="el-GR" sz="2000" dirty="0" smtClean="0">
                          <a:solidFill>
                            <a:srgbClr val="660066"/>
                          </a:solidFill>
                        </a:rPr>
                        <a:t>μεν</a:t>
                      </a:r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(</a:t>
                      </a:r>
                      <a:r>
                        <a:rPr lang="el-GR" sz="2000" dirty="0" smtClean="0"/>
                        <a:t>ἐ</a:t>
                      </a:r>
                      <a:r>
                        <a:rPr lang="fi-FI" sz="2000" dirty="0" smtClean="0"/>
                        <a:t>)</a:t>
                      </a:r>
                      <a:r>
                        <a:rPr lang="el-GR" sz="2000" dirty="0" smtClean="0"/>
                        <a:t>γεγράφειμεν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(</a:t>
                      </a:r>
                      <a:r>
                        <a:rPr lang="el-GR" sz="2000" dirty="0" smtClean="0"/>
                        <a:t>ἐ</a:t>
                      </a:r>
                      <a:r>
                        <a:rPr lang="fi-FI" sz="2000" dirty="0" smtClean="0"/>
                        <a:t>)</a:t>
                      </a:r>
                      <a:r>
                        <a:rPr lang="el-GR" sz="2000" dirty="0" smtClean="0"/>
                        <a:t>δεδώκει</a:t>
                      </a:r>
                      <a:r>
                        <a:rPr lang="fi-FI" sz="2000" dirty="0" smtClean="0"/>
                        <a:t>-</a:t>
                      </a:r>
                      <a:r>
                        <a:rPr lang="el-GR" sz="2000" dirty="0" smtClean="0"/>
                        <a:t>μεν</a:t>
                      </a:r>
                      <a:endParaRPr lang="en-US" sz="2000" dirty="0"/>
                    </a:p>
                  </a:txBody>
                  <a:tcPr/>
                </a:tc>
              </a:tr>
              <a:tr h="72095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mon.</a:t>
                      </a:r>
                      <a:r>
                        <a:rPr lang="en-US" sz="2000" baseline="0" dirty="0" smtClean="0"/>
                        <a:t> 2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>
                          <a:solidFill>
                            <a:srgbClr val="660066"/>
                          </a:solidFill>
                        </a:rPr>
                        <a:t>(</a:t>
                      </a:r>
                      <a:r>
                        <a:rPr lang="el-GR" sz="2000" dirty="0" smtClean="0">
                          <a:solidFill>
                            <a:srgbClr val="660066"/>
                          </a:solidFill>
                        </a:rPr>
                        <a:t>ἐ</a:t>
                      </a:r>
                      <a:r>
                        <a:rPr lang="fi-FI" sz="2000" dirty="0" smtClean="0">
                          <a:solidFill>
                            <a:srgbClr val="660066"/>
                          </a:solidFill>
                        </a:rPr>
                        <a:t>)</a:t>
                      </a:r>
                      <a:r>
                        <a:rPr lang="el-GR" sz="2000" dirty="0" smtClean="0">
                          <a:solidFill>
                            <a:srgbClr val="008000"/>
                          </a:solidFill>
                        </a:rPr>
                        <a:t>λελύκ</a:t>
                      </a:r>
                      <a:r>
                        <a:rPr lang="fi-FI" sz="2000" dirty="0" smtClean="0">
                          <a:solidFill>
                            <a:srgbClr val="008000"/>
                          </a:solidFill>
                        </a:rPr>
                        <a:t>-</a:t>
                      </a:r>
                      <a:r>
                        <a:rPr lang="el-GR" sz="2000" dirty="0" smtClean="0">
                          <a:solidFill>
                            <a:srgbClr val="660066"/>
                          </a:solidFill>
                        </a:rPr>
                        <a:t>ει</a:t>
                      </a:r>
                      <a:r>
                        <a:rPr lang="fi-FI" sz="2000" dirty="0" smtClean="0">
                          <a:solidFill>
                            <a:srgbClr val="660066"/>
                          </a:solidFill>
                        </a:rPr>
                        <a:t>-</a:t>
                      </a:r>
                      <a:r>
                        <a:rPr lang="el-GR" sz="2000" dirty="0" smtClean="0">
                          <a:solidFill>
                            <a:srgbClr val="660066"/>
                          </a:solidFill>
                        </a:rPr>
                        <a:t>τε</a:t>
                      </a:r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(</a:t>
                      </a:r>
                      <a:r>
                        <a:rPr lang="el-GR" sz="2000" dirty="0" smtClean="0"/>
                        <a:t>ἐ</a:t>
                      </a:r>
                      <a:r>
                        <a:rPr lang="fi-FI" sz="2000" dirty="0" smtClean="0"/>
                        <a:t>)</a:t>
                      </a:r>
                      <a:r>
                        <a:rPr lang="el-GR" sz="2000" dirty="0" smtClean="0"/>
                        <a:t>γεγράφειτε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(</a:t>
                      </a:r>
                      <a:r>
                        <a:rPr lang="el-GR" sz="2000" dirty="0" smtClean="0"/>
                        <a:t>ἐ</a:t>
                      </a:r>
                      <a:r>
                        <a:rPr lang="fi-FI" sz="2000" dirty="0" smtClean="0"/>
                        <a:t>)</a:t>
                      </a:r>
                      <a:r>
                        <a:rPr lang="el-GR" sz="2000" dirty="0" smtClean="0"/>
                        <a:t>δεδώκει</a:t>
                      </a:r>
                      <a:r>
                        <a:rPr lang="fi-FI" sz="2000" dirty="0" smtClean="0"/>
                        <a:t>-</a:t>
                      </a:r>
                      <a:r>
                        <a:rPr lang="el-GR" sz="2000" dirty="0" smtClean="0"/>
                        <a:t>τε</a:t>
                      </a:r>
                      <a:endParaRPr lang="en-US" sz="2000" dirty="0"/>
                    </a:p>
                  </a:txBody>
                  <a:tcPr/>
                </a:tc>
              </a:tr>
              <a:tr h="468084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mon.</a:t>
                      </a:r>
                      <a:r>
                        <a:rPr lang="en-US" sz="2000" dirty="0" smtClean="0"/>
                        <a:t>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>
                          <a:solidFill>
                            <a:srgbClr val="660066"/>
                          </a:solidFill>
                        </a:rPr>
                        <a:t>(</a:t>
                      </a:r>
                      <a:r>
                        <a:rPr lang="el-GR" sz="2000" dirty="0" smtClean="0">
                          <a:solidFill>
                            <a:srgbClr val="660066"/>
                          </a:solidFill>
                        </a:rPr>
                        <a:t>ἐ</a:t>
                      </a:r>
                      <a:r>
                        <a:rPr lang="fi-FI" sz="2000" dirty="0" smtClean="0">
                          <a:solidFill>
                            <a:srgbClr val="660066"/>
                          </a:solidFill>
                        </a:rPr>
                        <a:t>)</a:t>
                      </a:r>
                      <a:r>
                        <a:rPr lang="el-GR" sz="2000" dirty="0" smtClean="0">
                          <a:solidFill>
                            <a:srgbClr val="008000"/>
                          </a:solidFill>
                        </a:rPr>
                        <a:t>λελύκ</a:t>
                      </a:r>
                      <a:r>
                        <a:rPr lang="fi-FI" sz="2000" dirty="0" smtClean="0">
                          <a:solidFill>
                            <a:srgbClr val="008000"/>
                          </a:solidFill>
                        </a:rPr>
                        <a:t>-</a:t>
                      </a:r>
                      <a:r>
                        <a:rPr lang="el-GR" sz="2000" dirty="0" smtClean="0">
                          <a:solidFill>
                            <a:srgbClr val="660066"/>
                          </a:solidFill>
                        </a:rPr>
                        <a:t>ει</a:t>
                      </a:r>
                      <a:r>
                        <a:rPr lang="fi-FI" sz="2000" dirty="0" smtClean="0">
                          <a:solidFill>
                            <a:srgbClr val="660066"/>
                          </a:solidFill>
                        </a:rPr>
                        <a:t>-</a:t>
                      </a:r>
                      <a:r>
                        <a:rPr lang="el-GR" sz="2000" dirty="0" smtClean="0">
                          <a:solidFill>
                            <a:srgbClr val="660066"/>
                          </a:solidFill>
                        </a:rPr>
                        <a:t>σαν</a:t>
                      </a:r>
                      <a:endParaRPr lang="en-US" sz="2000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(</a:t>
                      </a:r>
                      <a:r>
                        <a:rPr lang="el-GR" sz="2000" dirty="0" smtClean="0"/>
                        <a:t>ἐ</a:t>
                      </a:r>
                      <a:r>
                        <a:rPr lang="fi-FI" sz="2000" dirty="0" smtClean="0"/>
                        <a:t>)</a:t>
                      </a:r>
                      <a:r>
                        <a:rPr lang="el-GR" sz="2000" dirty="0" smtClean="0"/>
                        <a:t>γεγράφεισαν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(</a:t>
                      </a:r>
                      <a:r>
                        <a:rPr lang="el-GR" sz="2000" dirty="0" smtClean="0"/>
                        <a:t>ἐ</a:t>
                      </a:r>
                      <a:r>
                        <a:rPr lang="fi-FI" sz="2000" dirty="0" smtClean="0"/>
                        <a:t>)</a:t>
                      </a:r>
                      <a:r>
                        <a:rPr lang="el-GR" sz="2000" dirty="0" smtClean="0"/>
                        <a:t>δεδώκει</a:t>
                      </a:r>
                      <a:r>
                        <a:rPr lang="fi-FI" sz="2000" dirty="0" smtClean="0"/>
                        <a:t>-</a:t>
                      </a:r>
                      <a:r>
                        <a:rPr lang="el-GR" sz="2000" dirty="0" smtClean="0"/>
                        <a:t>σαν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00422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οὐκ ἤφιεν λαλεῖν τὰ δαιμόνια, </a:t>
            </a:r>
            <a:r>
              <a:rPr lang="el-GR" dirty="0" smtClean="0"/>
              <a:t>ὅ</a:t>
            </a:r>
            <a:r>
              <a:rPr lang="el-GR" dirty="0"/>
              <a:t>τ</a:t>
            </a:r>
            <a:r>
              <a:rPr lang="el-GR" dirty="0" smtClean="0"/>
              <a:t>ι </a:t>
            </a:r>
            <a:r>
              <a:rPr lang="el-GR" dirty="0"/>
              <a:t>ἤδεισαν </a:t>
            </a:r>
            <a:r>
              <a:rPr lang="el-GR" dirty="0" smtClean="0"/>
              <a:t>αὐτόν</a:t>
            </a:r>
            <a:r>
              <a:rPr lang="fi-FI" dirty="0" smtClean="0"/>
              <a:t> (Mark. 1:34)</a:t>
            </a:r>
          </a:p>
          <a:p>
            <a:pPr marL="0" indent="0">
              <a:buNone/>
            </a:pPr>
            <a:endParaRPr lang="fi-FI" dirty="0"/>
          </a:p>
          <a:p>
            <a:r>
              <a:rPr lang="el-GR" dirty="0" smtClean="0"/>
              <a:t>ἤφιεν</a:t>
            </a:r>
            <a:r>
              <a:rPr lang="fi-FI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ind. </a:t>
            </a:r>
            <a:r>
              <a:rPr lang="fi-FI" dirty="0" err="1" smtClean="0"/>
              <a:t>imperf</a:t>
            </a:r>
            <a:r>
              <a:rPr lang="fi-FI" dirty="0" smtClean="0"/>
              <a:t>. yks. 3 </a:t>
            </a:r>
            <a:r>
              <a:rPr lang="el-GR" dirty="0" smtClean="0"/>
              <a:t>ἀφίημι</a:t>
            </a:r>
            <a:r>
              <a:rPr lang="fi-FI" dirty="0"/>
              <a:t> </a:t>
            </a:r>
            <a:r>
              <a:rPr lang="fi-FI" dirty="0" smtClean="0"/>
              <a:t>jättää, antaa sallia</a:t>
            </a:r>
          </a:p>
          <a:p>
            <a:r>
              <a:rPr lang="el-GR" dirty="0" smtClean="0"/>
              <a:t>ἤδεισαν</a:t>
            </a:r>
            <a:r>
              <a:rPr lang="fi-FI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ind. </a:t>
            </a:r>
            <a:r>
              <a:rPr lang="fi-FI" dirty="0" err="1" smtClean="0"/>
              <a:t>pluskv.perf</a:t>
            </a:r>
            <a:r>
              <a:rPr lang="fi-FI" dirty="0" smtClean="0"/>
              <a:t>. mon. 3 </a:t>
            </a:r>
            <a:r>
              <a:rPr lang="el-GR" dirty="0"/>
              <a:t>οἶδα</a:t>
            </a:r>
            <a:r>
              <a:rPr lang="fi-FI" dirty="0"/>
              <a:t> tietää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487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δεῦτε ὀπίσω μου, καὶ ποιήσω ὑμᾶς γενέσθαι ἁλιεῖς ἀνθρώπων</a:t>
            </a:r>
            <a:r>
              <a:rPr lang="fi-FI" dirty="0" smtClean="0"/>
              <a:t> (Mark. 1:17)</a:t>
            </a:r>
          </a:p>
          <a:p>
            <a:endParaRPr lang="fi-FI" dirty="0"/>
          </a:p>
          <a:p>
            <a:r>
              <a:rPr lang="el-GR" dirty="0" smtClean="0"/>
              <a:t>ποιήσω</a:t>
            </a:r>
            <a:r>
              <a:rPr lang="fi-FI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ind. fut. yks. 1 </a:t>
            </a:r>
            <a:r>
              <a:rPr lang="el-GR" dirty="0" smtClean="0"/>
              <a:t>ποιέω</a:t>
            </a:r>
            <a:endParaRPr lang="fi-FI" dirty="0" smtClean="0"/>
          </a:p>
          <a:p>
            <a:r>
              <a:rPr lang="el-GR" dirty="0" smtClean="0"/>
              <a:t>γενέσθαι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. </a:t>
            </a:r>
            <a:r>
              <a:rPr lang="fi-FI" dirty="0" err="1" smtClean="0"/>
              <a:t>dep</a:t>
            </a:r>
            <a:r>
              <a:rPr lang="fi-FI" dirty="0" smtClean="0"/>
              <a:t>. inf. 2 </a:t>
            </a:r>
            <a:r>
              <a:rPr lang="fi-FI" dirty="0" err="1" smtClean="0"/>
              <a:t>aor</a:t>
            </a:r>
            <a:r>
              <a:rPr lang="fi-FI" dirty="0" smtClean="0"/>
              <a:t>. </a:t>
            </a:r>
            <a:r>
              <a:rPr lang="el-GR" dirty="0"/>
              <a:t>γίνομαι</a:t>
            </a:r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629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ὁ ἥλιος σκοτισθήσεται καὶ ὴ σελήνη οὐ δώσει τὸ φέγγος αὐτῆς, 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el-GR" dirty="0" smtClean="0"/>
              <a:t>καὶ </a:t>
            </a:r>
            <a:r>
              <a:rPr lang="el-GR" dirty="0"/>
              <a:t>οἱ ἀστέρες ἔσονται ἐκ τοῦ οὐρανοῦ πίπτοντες 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el-GR" dirty="0" smtClean="0"/>
              <a:t>καὶ </a:t>
            </a:r>
            <a:r>
              <a:rPr lang="el-GR" dirty="0"/>
              <a:t>αἱ δυνάμεις αἱ ἐν τοῖς οὐρανοῖς </a:t>
            </a:r>
            <a:r>
              <a:rPr lang="el-GR" dirty="0" smtClean="0"/>
              <a:t>σαλευθήσονται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(Mk. 13:24-25)</a:t>
            </a:r>
            <a:endParaRPr lang="fi-FI" dirty="0"/>
          </a:p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σκοτίζω</a:t>
            </a:r>
            <a:r>
              <a:rPr lang="fi-FI" dirty="0" smtClean="0"/>
              <a:t> pimentää </a:t>
            </a:r>
            <a:endParaRPr lang="fi-FI" dirty="0"/>
          </a:p>
          <a:p>
            <a:r>
              <a:rPr lang="el-GR" dirty="0"/>
              <a:t>ἡ </a:t>
            </a:r>
            <a:r>
              <a:rPr lang="el-GR" dirty="0" smtClean="0"/>
              <a:t>σελήνη</a:t>
            </a:r>
            <a:r>
              <a:rPr lang="fi-FI" dirty="0" smtClean="0"/>
              <a:t> kuu</a:t>
            </a:r>
            <a:endParaRPr lang="fi-FI" dirty="0"/>
          </a:p>
          <a:p>
            <a:r>
              <a:rPr lang="el-GR" dirty="0"/>
              <a:t>τὸ </a:t>
            </a:r>
            <a:r>
              <a:rPr lang="el-GR" dirty="0" smtClean="0"/>
              <a:t>φέγγος</a:t>
            </a:r>
            <a:r>
              <a:rPr lang="fi-FI" dirty="0" smtClean="0"/>
              <a:t> valo, loiste</a:t>
            </a:r>
            <a:endParaRPr lang="fi-FI" dirty="0"/>
          </a:p>
          <a:p>
            <a:r>
              <a:rPr lang="el-GR" dirty="0"/>
              <a:t>ὁ </a:t>
            </a:r>
            <a:r>
              <a:rPr lang="el-GR" dirty="0" smtClean="0"/>
              <a:t>ἀστήρ</a:t>
            </a:r>
            <a:r>
              <a:rPr lang="fi-FI" dirty="0" smtClean="0"/>
              <a:t> tähti</a:t>
            </a:r>
            <a:endParaRPr lang="fi-FI" dirty="0"/>
          </a:p>
          <a:p>
            <a:r>
              <a:rPr lang="el-GR" dirty="0" smtClean="0"/>
              <a:t>πίπτω</a:t>
            </a:r>
            <a:r>
              <a:rPr lang="fi-FI" dirty="0" smtClean="0"/>
              <a:t> pudota</a:t>
            </a:r>
            <a:endParaRPr lang="fi-FI" dirty="0"/>
          </a:p>
          <a:p>
            <a:r>
              <a:rPr lang="el-GR" dirty="0" smtClean="0"/>
              <a:t>σαλεύω</a:t>
            </a:r>
            <a:r>
              <a:rPr lang="fi-FI" dirty="0" smtClean="0"/>
              <a:t> ravistaa, järkyttää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414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Akt</a:t>
            </a:r>
            <a:r>
              <a:rPr lang="fi-FI" dirty="0" smtClean="0"/>
              <a:t>. perfekti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/>
              <a:t>kreikan</a:t>
            </a:r>
            <a:r>
              <a:rPr lang="en-US" sz="2800" dirty="0"/>
              <a:t> </a:t>
            </a:r>
            <a:r>
              <a:rPr lang="en-US" sz="2800" dirty="0" err="1"/>
              <a:t>perfekti</a:t>
            </a:r>
            <a:r>
              <a:rPr lang="en-US" sz="2800" dirty="0"/>
              <a:t> </a:t>
            </a:r>
            <a:r>
              <a:rPr lang="en-US" sz="2800" dirty="0" err="1"/>
              <a:t>painottaa</a:t>
            </a:r>
            <a:r>
              <a:rPr lang="en-US" sz="2800" dirty="0"/>
              <a:t> </a:t>
            </a:r>
            <a:r>
              <a:rPr lang="en-US" sz="2800" dirty="0" err="1"/>
              <a:t>nykyhetkessä</a:t>
            </a:r>
            <a:r>
              <a:rPr lang="en-US" sz="2800" dirty="0"/>
              <a:t> </a:t>
            </a:r>
            <a:r>
              <a:rPr lang="en-US" sz="2800" dirty="0" err="1"/>
              <a:t>vallitsevaa</a:t>
            </a:r>
            <a:r>
              <a:rPr lang="en-US" sz="2800" dirty="0"/>
              <a:t> </a:t>
            </a:r>
            <a:r>
              <a:rPr lang="en-US" sz="2800" dirty="0" err="1"/>
              <a:t>tilaa</a:t>
            </a:r>
            <a:r>
              <a:rPr lang="en-US" sz="2800" dirty="0"/>
              <a:t>, </a:t>
            </a:r>
            <a:r>
              <a:rPr lang="en-US" sz="2800" dirty="0" err="1"/>
              <a:t>joka</a:t>
            </a:r>
            <a:r>
              <a:rPr lang="en-US" sz="2800" dirty="0"/>
              <a:t> on </a:t>
            </a:r>
            <a:r>
              <a:rPr lang="en-US" sz="2800" dirty="0" err="1"/>
              <a:t>seurausta</a:t>
            </a:r>
            <a:r>
              <a:rPr lang="en-US" sz="2800" dirty="0"/>
              <a:t> </a:t>
            </a:r>
            <a:r>
              <a:rPr lang="en-US" sz="2800" dirty="0" err="1"/>
              <a:t>aiemmasta</a:t>
            </a:r>
            <a:r>
              <a:rPr lang="en-US" sz="2800" dirty="0"/>
              <a:t> </a:t>
            </a:r>
            <a:r>
              <a:rPr lang="en-US" sz="2800" dirty="0" err="1"/>
              <a:t>toiminnasta</a:t>
            </a:r>
            <a:endParaRPr lang="en-US" sz="2800" dirty="0"/>
          </a:p>
          <a:p>
            <a:pPr marL="274320" lvl="1" indent="0">
              <a:buNone/>
            </a:pPr>
            <a:r>
              <a:rPr lang="el-GR" dirty="0">
                <a:solidFill>
                  <a:srgbClr val="000090"/>
                </a:solidFill>
              </a:rPr>
              <a:t>ὃ γέγραφα, γέγραφα</a:t>
            </a:r>
            <a:r>
              <a:rPr lang="fi-FI" dirty="0">
                <a:solidFill>
                  <a:srgbClr val="000090"/>
                </a:solidFill>
              </a:rPr>
              <a:t> (</a:t>
            </a:r>
            <a:r>
              <a:rPr lang="fi-FI" dirty="0" err="1">
                <a:solidFill>
                  <a:srgbClr val="000090"/>
                </a:solidFill>
              </a:rPr>
              <a:t>Joh</a:t>
            </a:r>
            <a:r>
              <a:rPr lang="fi-FI" dirty="0">
                <a:solidFill>
                  <a:srgbClr val="000090"/>
                </a:solidFill>
              </a:rPr>
              <a:t> 19:22</a:t>
            </a:r>
            <a:r>
              <a:rPr lang="fi-FI" dirty="0" smtClean="0">
                <a:solidFill>
                  <a:srgbClr val="000090"/>
                </a:solidFill>
              </a:rPr>
              <a:t>) </a:t>
            </a:r>
            <a:r>
              <a:rPr lang="fi-FI" dirty="0" smtClean="0"/>
              <a:t>(”minkä olen kirjoittanut/kirjoitin, sen olen kirjoittanut/kirjoitin)</a:t>
            </a:r>
            <a:r>
              <a:rPr lang="en-US" dirty="0"/>
              <a:t>	</a:t>
            </a:r>
          </a:p>
          <a:p>
            <a:r>
              <a:rPr lang="en-US" sz="2800" dirty="0" smtClean="0"/>
              <a:t>med. </a:t>
            </a:r>
            <a:r>
              <a:rPr lang="en-US" sz="2800" dirty="0" err="1" smtClean="0"/>
              <a:t>ja</a:t>
            </a:r>
            <a:r>
              <a:rPr lang="en-US" sz="2800" dirty="0" smtClean="0"/>
              <a:t> pass. </a:t>
            </a:r>
            <a:r>
              <a:rPr lang="en-US" sz="2800" dirty="0" err="1" smtClean="0"/>
              <a:t>samannäköisiä</a:t>
            </a:r>
            <a:r>
              <a:rPr lang="en-US" sz="2800" dirty="0" smtClean="0"/>
              <a:t> (</a:t>
            </a:r>
            <a:r>
              <a:rPr lang="en-US" sz="2800" dirty="0" err="1" smtClean="0"/>
              <a:t>nämä</a:t>
            </a:r>
            <a:r>
              <a:rPr lang="en-US" sz="2800" dirty="0" smtClean="0"/>
              <a:t> </a:t>
            </a:r>
            <a:r>
              <a:rPr lang="en-US" sz="2800" dirty="0" err="1" smtClean="0"/>
              <a:t>opitaan</a:t>
            </a:r>
            <a:r>
              <a:rPr lang="en-US" sz="2800" dirty="0" smtClean="0"/>
              <a:t> </a:t>
            </a:r>
            <a:r>
              <a:rPr lang="en-US" sz="2800" dirty="0" err="1" smtClean="0"/>
              <a:t>huomenna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 err="1"/>
              <a:t>tunnusmerkki</a:t>
            </a:r>
            <a:r>
              <a:rPr lang="en-US" sz="2800" dirty="0"/>
              <a:t> </a:t>
            </a:r>
            <a:r>
              <a:rPr lang="en-US" sz="2800" dirty="0" err="1"/>
              <a:t>verbivartalon</a:t>
            </a:r>
            <a:r>
              <a:rPr lang="en-US" sz="2800" dirty="0"/>
              <a:t> </a:t>
            </a:r>
            <a:r>
              <a:rPr lang="en-US" sz="2800" dirty="0" err="1"/>
              <a:t>alun</a:t>
            </a:r>
            <a:r>
              <a:rPr lang="en-US" sz="2800" dirty="0"/>
              <a:t> </a:t>
            </a:r>
            <a:r>
              <a:rPr lang="en-US" sz="2800" b="1" dirty="0" err="1" smtClean="0">
                <a:solidFill>
                  <a:schemeClr val="accent1"/>
                </a:solidFill>
              </a:rPr>
              <a:t>reduplikaatio</a:t>
            </a:r>
            <a:endParaRPr lang="en-US" sz="2800" dirty="0"/>
          </a:p>
          <a:p>
            <a:r>
              <a:rPr lang="en-US" sz="2800" dirty="0" err="1"/>
              <a:t>useimpien</a:t>
            </a:r>
            <a:r>
              <a:rPr lang="en-US" sz="2800" dirty="0"/>
              <a:t> </a:t>
            </a:r>
            <a:r>
              <a:rPr lang="en-US" sz="2800" dirty="0" err="1"/>
              <a:t>verbien</a:t>
            </a:r>
            <a:r>
              <a:rPr lang="en-US" sz="2800" dirty="0"/>
              <a:t> </a:t>
            </a:r>
            <a:r>
              <a:rPr lang="en-US" sz="2800" dirty="0" err="1" smtClean="0"/>
              <a:t>aktiivin</a:t>
            </a:r>
            <a:r>
              <a:rPr lang="en-US" sz="2800" dirty="0" smtClean="0"/>
              <a:t> </a:t>
            </a:r>
            <a:r>
              <a:rPr lang="en-US" sz="2800" dirty="0" err="1"/>
              <a:t>perfektissä</a:t>
            </a:r>
            <a:r>
              <a:rPr lang="en-US" sz="2800" dirty="0"/>
              <a:t> </a:t>
            </a:r>
            <a:r>
              <a:rPr lang="en-US" sz="2800" dirty="0" err="1"/>
              <a:t>vartalon</a:t>
            </a:r>
            <a:r>
              <a:rPr lang="en-US" sz="2800" dirty="0"/>
              <a:t> </a:t>
            </a:r>
            <a:r>
              <a:rPr lang="en-US" sz="2800" dirty="0" err="1"/>
              <a:t>loppuun</a:t>
            </a:r>
            <a:r>
              <a:rPr lang="en-US" sz="2800" dirty="0"/>
              <a:t> </a:t>
            </a:r>
            <a:r>
              <a:rPr lang="en-US" sz="2800" dirty="0" err="1"/>
              <a:t>lisätään</a:t>
            </a:r>
            <a:r>
              <a:rPr lang="en-US" sz="2800" b="1" dirty="0">
                <a:solidFill>
                  <a:schemeClr val="accent1"/>
                </a:solidFill>
              </a:rPr>
              <a:t> -</a:t>
            </a:r>
            <a:r>
              <a:rPr lang="el-GR" sz="2800" b="1" dirty="0">
                <a:solidFill>
                  <a:schemeClr val="accent1"/>
                </a:solidFill>
              </a:rPr>
              <a:t>κ</a:t>
            </a:r>
            <a:r>
              <a:rPr lang="fi-FI" sz="2800" b="1" dirty="0" smtClean="0">
                <a:solidFill>
                  <a:schemeClr val="accent1"/>
                </a:solidFill>
              </a:rPr>
              <a:t>-</a:t>
            </a:r>
            <a:endParaRPr lang="fi-FI" sz="2800" dirty="0"/>
          </a:p>
          <a:p>
            <a:endParaRPr lang="en-US" sz="2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557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Perfektin aspekti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t">
              <a:buNone/>
            </a:pPr>
            <a:r>
              <a:rPr lang="en-US" b="1" dirty="0" smtClean="0"/>
              <a:t>Mk </a:t>
            </a:r>
            <a:r>
              <a:rPr lang="en-US" b="1" dirty="0"/>
              <a:t>5:35</a:t>
            </a:r>
            <a:endParaRPr lang="fi-FI" dirty="0"/>
          </a:p>
          <a:p>
            <a:pPr marL="0" indent="0">
              <a:buNone/>
            </a:pPr>
            <a:r>
              <a:rPr lang="el-GR" dirty="0" smtClean="0"/>
              <a:t>Ἔτι </a:t>
            </a:r>
            <a:r>
              <a:rPr lang="el-GR" dirty="0"/>
              <a:t>αὐτοῦ λαλοῦντος ἔρχονται ἀπὸ τοῦ ἀρχισυναγώγου </a:t>
            </a:r>
            <a:endParaRPr lang="fi-FI" dirty="0"/>
          </a:p>
          <a:p>
            <a:pPr marL="0" indent="0">
              <a:buNone/>
            </a:pPr>
            <a:r>
              <a:rPr lang="el-GR" dirty="0"/>
              <a:t>λέγοντες ὅτι </a:t>
            </a:r>
            <a:endParaRPr lang="fi-FI" dirty="0"/>
          </a:p>
          <a:p>
            <a:pPr marL="0" indent="0">
              <a:buNone/>
            </a:pPr>
            <a:r>
              <a:rPr lang="el-GR" dirty="0"/>
              <a:t>ἡ θυγάτηρ σου </a:t>
            </a:r>
            <a:r>
              <a:rPr lang="el-GR" u="sng" dirty="0"/>
              <a:t>ἀπέθανεν</a:t>
            </a:r>
            <a:r>
              <a:rPr lang="el-GR" dirty="0"/>
              <a:t>·</a:t>
            </a:r>
            <a:endParaRPr lang="fi-FI" dirty="0"/>
          </a:p>
          <a:p>
            <a:pPr marL="0" indent="0">
              <a:buNone/>
            </a:pPr>
            <a:r>
              <a:rPr lang="el-GR" dirty="0"/>
              <a:t>τί ἔτι σκύλλεις τὸν διδάσκαλον</a:t>
            </a:r>
            <a:r>
              <a:rPr lang="el-GR" dirty="0" smtClean="0"/>
              <a:t>;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(</a:t>
            </a:r>
            <a:r>
              <a:rPr lang="fi-FI" dirty="0" err="1" smtClean="0"/>
              <a:t>aor</a:t>
            </a:r>
            <a:r>
              <a:rPr lang="fi-FI" dirty="0" smtClean="0"/>
              <a:t>. tyttö kuoli, viittaus kuolintapahtumaan)</a:t>
            </a:r>
            <a:endParaRPr lang="fi-FI" dirty="0"/>
          </a:p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fi-FI" b="1" dirty="0" smtClean="0"/>
              <a:t>Lk. 8:49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l-GR" dirty="0"/>
              <a:t> Ἔτι αὐτοῦ λαλοῦντος </a:t>
            </a:r>
            <a:r>
              <a:rPr lang="el-GR" dirty="0"/>
              <a:t>ἔρχεται </a:t>
            </a:r>
            <a:r>
              <a:rPr lang="el-GR" dirty="0"/>
              <a:t>τις παρὰ τοῦ ἀρχισυναγώγου </a:t>
            </a:r>
            <a:endParaRPr lang="fi-FI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l-GR" dirty="0"/>
              <a:t>λέγων ὅτι </a:t>
            </a:r>
            <a:endParaRPr lang="fi-FI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l-GR" u="sng" dirty="0"/>
              <a:t>τέθνηκεν</a:t>
            </a:r>
            <a:r>
              <a:rPr lang="el-GR" dirty="0"/>
              <a:t> ἡ θυγάτηρ σου· μηκέτι σκύλλε τὸν διδάσκαλον</a:t>
            </a:r>
            <a:r>
              <a:rPr lang="el-GR" dirty="0" smtClean="0"/>
              <a:t>.</a:t>
            </a:r>
            <a:endParaRPr lang="fi-FI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fi-FI" dirty="0" smtClean="0"/>
              <a:t>(perf. tyttö kuoli ja on nyt kuollut, viittaus </a:t>
            </a:r>
            <a:r>
              <a:rPr lang="fi-FI" dirty="0" err="1" smtClean="0"/>
              <a:t>tämänhetk</a:t>
            </a:r>
            <a:r>
              <a:rPr lang="fi-FI" dirty="0" smtClean="0"/>
              <a:t>. tilaan)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6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aktiivin</a:t>
            </a:r>
            <a:r>
              <a:rPr lang="en-US" b="1" dirty="0"/>
              <a:t> </a:t>
            </a:r>
            <a:r>
              <a:rPr lang="en-US" b="1" dirty="0" err="1"/>
              <a:t>indikatiivin</a:t>
            </a:r>
            <a:r>
              <a:rPr lang="en-US" b="1" dirty="0"/>
              <a:t> </a:t>
            </a:r>
            <a:r>
              <a:rPr lang="en-US" b="1" dirty="0" err="1"/>
              <a:t>perfekti</a:t>
            </a:r>
            <a:r>
              <a:rPr lang="fi-FI" dirty="0"/>
              <a:t/>
            </a:r>
            <a:br>
              <a:rPr lang="fi-FI" dirty="0"/>
            </a:br>
            <a:r>
              <a:rPr lang="el-GR" b="1" dirty="0" smtClean="0"/>
              <a:t>λύω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i-FI" dirty="0"/>
          </a:p>
          <a:p>
            <a:pPr marL="0" indent="0" fontAlgn="t">
              <a:buNone/>
            </a:pPr>
            <a:r>
              <a:rPr lang="fi-FI" sz="3600" dirty="0" smtClean="0"/>
              <a:t>y.1. </a:t>
            </a:r>
            <a:r>
              <a:rPr lang="el-GR" sz="3600" b="1" dirty="0" smtClean="0">
                <a:solidFill>
                  <a:srgbClr val="0070C0"/>
                </a:solidFill>
              </a:rPr>
              <a:t>λέ</a:t>
            </a:r>
            <a:r>
              <a:rPr lang="el-GR" sz="3600" dirty="0" smtClean="0"/>
              <a:t>λυ</a:t>
            </a:r>
            <a:r>
              <a:rPr lang="el-GR" sz="3600" b="1" dirty="0" smtClean="0">
                <a:solidFill>
                  <a:srgbClr val="FF0000"/>
                </a:solidFill>
              </a:rPr>
              <a:t>κ</a:t>
            </a:r>
            <a:r>
              <a:rPr lang="fi-FI" sz="3600" dirty="0"/>
              <a:t>-</a:t>
            </a:r>
            <a:r>
              <a:rPr lang="el-GR" sz="3600" dirty="0"/>
              <a:t>α</a:t>
            </a:r>
            <a:endParaRPr lang="fi-FI" sz="3600" dirty="0"/>
          </a:p>
          <a:p>
            <a:pPr marL="0" indent="0" fontAlgn="t">
              <a:buNone/>
            </a:pPr>
            <a:r>
              <a:rPr lang="fi-FI" sz="3600" dirty="0" smtClean="0"/>
              <a:t>y.2. </a:t>
            </a:r>
            <a:r>
              <a:rPr lang="el-GR" sz="3600" b="1" dirty="0" smtClean="0">
                <a:solidFill>
                  <a:srgbClr val="0070C0"/>
                </a:solidFill>
              </a:rPr>
              <a:t>λέ</a:t>
            </a:r>
            <a:r>
              <a:rPr lang="el-GR" sz="3600" dirty="0" smtClean="0"/>
              <a:t>λυ</a:t>
            </a:r>
            <a:r>
              <a:rPr lang="el-GR" sz="3600" b="1" dirty="0" smtClean="0">
                <a:solidFill>
                  <a:srgbClr val="FF0000"/>
                </a:solidFill>
              </a:rPr>
              <a:t>κ</a:t>
            </a:r>
            <a:r>
              <a:rPr lang="fi-FI" sz="3600" dirty="0"/>
              <a:t>-</a:t>
            </a:r>
            <a:r>
              <a:rPr lang="el-GR" sz="3600" dirty="0"/>
              <a:t>ας</a:t>
            </a:r>
            <a:endParaRPr lang="fi-FI" sz="3600" dirty="0"/>
          </a:p>
          <a:p>
            <a:pPr marL="0" indent="0" fontAlgn="t">
              <a:buNone/>
            </a:pPr>
            <a:r>
              <a:rPr lang="fi-FI" sz="3600" dirty="0" smtClean="0"/>
              <a:t>y.3. </a:t>
            </a:r>
            <a:r>
              <a:rPr lang="el-GR" sz="3600" b="1" dirty="0" smtClean="0">
                <a:solidFill>
                  <a:srgbClr val="0070C0"/>
                </a:solidFill>
              </a:rPr>
              <a:t>λέ</a:t>
            </a:r>
            <a:r>
              <a:rPr lang="el-GR" sz="3600" dirty="0" smtClean="0"/>
              <a:t>λυ</a:t>
            </a:r>
            <a:r>
              <a:rPr lang="el-GR" sz="3600" b="1" dirty="0" smtClean="0">
                <a:solidFill>
                  <a:srgbClr val="FF0000"/>
                </a:solidFill>
              </a:rPr>
              <a:t>κ</a:t>
            </a:r>
            <a:r>
              <a:rPr lang="fi-FI" sz="3600" dirty="0"/>
              <a:t>-</a:t>
            </a:r>
            <a:r>
              <a:rPr lang="el-GR" sz="3600" dirty="0"/>
              <a:t>ε</a:t>
            </a:r>
            <a:r>
              <a:rPr lang="fi-FI" sz="3600" dirty="0"/>
              <a:t>(</a:t>
            </a:r>
            <a:r>
              <a:rPr lang="el-GR" sz="3600" dirty="0"/>
              <a:t>ν</a:t>
            </a:r>
            <a:r>
              <a:rPr lang="fi-FI" sz="3600" dirty="0"/>
              <a:t>)</a:t>
            </a:r>
          </a:p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fontAlgn="t"/>
            <a:endParaRPr lang="fi-FI" sz="3600" dirty="0" smtClean="0"/>
          </a:p>
          <a:p>
            <a:pPr marL="0" indent="0" fontAlgn="t">
              <a:buNone/>
            </a:pPr>
            <a:r>
              <a:rPr lang="fi-FI" sz="3600" dirty="0" smtClean="0"/>
              <a:t>m.1. </a:t>
            </a:r>
            <a:r>
              <a:rPr lang="el-GR" sz="3600" b="1" dirty="0" smtClean="0">
                <a:solidFill>
                  <a:srgbClr val="0070C0"/>
                </a:solidFill>
              </a:rPr>
              <a:t>λε</a:t>
            </a:r>
            <a:r>
              <a:rPr lang="el-GR" sz="3600" dirty="0" smtClean="0"/>
              <a:t>λύ</a:t>
            </a:r>
            <a:r>
              <a:rPr lang="el-GR" sz="3600" b="1" dirty="0" smtClean="0">
                <a:solidFill>
                  <a:srgbClr val="FF0000"/>
                </a:solidFill>
              </a:rPr>
              <a:t>κ</a:t>
            </a:r>
            <a:r>
              <a:rPr lang="fi-FI" sz="3600" dirty="0" smtClean="0"/>
              <a:t>-</a:t>
            </a:r>
            <a:r>
              <a:rPr lang="el-GR" sz="3600" dirty="0" smtClean="0"/>
              <a:t>αμεν</a:t>
            </a:r>
            <a:endParaRPr lang="fi-FI" sz="3600" dirty="0" smtClean="0"/>
          </a:p>
          <a:p>
            <a:pPr marL="0" indent="0" fontAlgn="t">
              <a:buNone/>
            </a:pPr>
            <a:r>
              <a:rPr lang="fi-FI" sz="3600" dirty="0" smtClean="0"/>
              <a:t>m.2. </a:t>
            </a:r>
            <a:r>
              <a:rPr lang="el-GR" sz="3600" b="1" dirty="0" smtClean="0">
                <a:solidFill>
                  <a:srgbClr val="0070C0"/>
                </a:solidFill>
              </a:rPr>
              <a:t>λε</a:t>
            </a:r>
            <a:r>
              <a:rPr lang="el-GR" sz="3600" dirty="0" smtClean="0"/>
              <a:t>λύ</a:t>
            </a:r>
            <a:r>
              <a:rPr lang="el-GR" sz="3600" b="1" dirty="0" smtClean="0">
                <a:solidFill>
                  <a:srgbClr val="FF0000"/>
                </a:solidFill>
              </a:rPr>
              <a:t>κ</a:t>
            </a:r>
            <a:r>
              <a:rPr lang="fi-FI" sz="3600" dirty="0" smtClean="0"/>
              <a:t>-</a:t>
            </a:r>
            <a:r>
              <a:rPr lang="el-GR" sz="3600" dirty="0" smtClean="0"/>
              <a:t>ατε</a:t>
            </a:r>
            <a:endParaRPr lang="fi-FI" sz="3600" dirty="0" smtClean="0"/>
          </a:p>
          <a:p>
            <a:pPr marL="0" indent="0" fontAlgn="t">
              <a:buNone/>
            </a:pPr>
            <a:r>
              <a:rPr lang="fi-FI" sz="3600" dirty="0" smtClean="0"/>
              <a:t>m.3. </a:t>
            </a:r>
            <a:r>
              <a:rPr lang="el-GR" sz="3600" b="1" dirty="0" smtClean="0">
                <a:solidFill>
                  <a:srgbClr val="0070C0"/>
                </a:solidFill>
              </a:rPr>
              <a:t>λέ</a:t>
            </a:r>
            <a:r>
              <a:rPr lang="el-GR" sz="3600" dirty="0" smtClean="0"/>
              <a:t>λυ</a:t>
            </a:r>
            <a:r>
              <a:rPr lang="el-GR" sz="3600" b="1" dirty="0" smtClean="0">
                <a:solidFill>
                  <a:srgbClr val="FF0000"/>
                </a:solidFill>
              </a:rPr>
              <a:t>κ</a:t>
            </a:r>
            <a:r>
              <a:rPr lang="el-GR" sz="3600" dirty="0" smtClean="0"/>
              <a:t>αν</a:t>
            </a:r>
            <a:endParaRPr lang="fi-FI" sz="3600" dirty="0"/>
          </a:p>
          <a:p>
            <a:pPr marL="0" indent="0" fontAlgn="t">
              <a:buNone/>
            </a:pPr>
            <a:r>
              <a:rPr lang="fi-FI" sz="3600" dirty="0" smtClean="0"/>
              <a:t>	</a:t>
            </a:r>
            <a:r>
              <a:rPr lang="el-GR" sz="3600" b="1" dirty="0" smtClean="0">
                <a:solidFill>
                  <a:srgbClr val="0070C0"/>
                </a:solidFill>
              </a:rPr>
              <a:t>λε</a:t>
            </a:r>
            <a:r>
              <a:rPr lang="el-GR" sz="3600" dirty="0" smtClean="0"/>
              <a:t>λύ</a:t>
            </a:r>
            <a:r>
              <a:rPr lang="el-GR" sz="3600" b="1" dirty="0" smtClean="0">
                <a:solidFill>
                  <a:srgbClr val="FF0000"/>
                </a:solidFill>
              </a:rPr>
              <a:t>κ</a:t>
            </a:r>
            <a:r>
              <a:rPr lang="fi-FI" sz="3600" dirty="0" smtClean="0"/>
              <a:t>-</a:t>
            </a:r>
            <a:r>
              <a:rPr lang="el-GR" sz="3600" dirty="0" smtClean="0"/>
              <a:t>ασι</a:t>
            </a:r>
            <a:r>
              <a:rPr lang="fi-FI" sz="3600" dirty="0" smtClean="0"/>
              <a:t>(</a:t>
            </a:r>
            <a:r>
              <a:rPr lang="el-GR" sz="3600" dirty="0" smtClean="0"/>
              <a:t>ν</a:t>
            </a:r>
            <a:r>
              <a:rPr lang="fi-FI" sz="3600" dirty="0" smtClean="0"/>
              <a:t>)</a:t>
            </a:r>
          </a:p>
          <a:p>
            <a:pPr marL="0" indent="0" fontAlgn="t">
              <a:buNone/>
            </a:pPr>
            <a:endParaRPr lang="fi-FI" sz="3600" dirty="0"/>
          </a:p>
          <a:p>
            <a:pPr marL="0" indent="0" fontAlgn="t">
              <a:buNone/>
            </a:pPr>
            <a:r>
              <a:rPr lang="fi-FI" sz="3600" dirty="0" smtClean="0"/>
              <a:t>päätteet kuten 1 </a:t>
            </a:r>
            <a:r>
              <a:rPr lang="fi-FI" sz="3600" dirty="0" err="1" smtClean="0"/>
              <a:t>aor</a:t>
            </a:r>
            <a:endParaRPr lang="fi-FI" sz="3600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807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Perfektireduplikaatio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jos</a:t>
            </a:r>
            <a:r>
              <a:rPr lang="en-US" dirty="0"/>
              <a:t> </a:t>
            </a:r>
            <a:r>
              <a:rPr lang="en-US" dirty="0" err="1"/>
              <a:t>verbivartalo</a:t>
            </a:r>
            <a:r>
              <a:rPr lang="en-US" dirty="0"/>
              <a:t> </a:t>
            </a:r>
            <a:r>
              <a:rPr lang="en-US" dirty="0" err="1"/>
              <a:t>alkaa</a:t>
            </a:r>
            <a:r>
              <a:rPr lang="en-US" dirty="0"/>
              <a:t> </a:t>
            </a:r>
            <a:r>
              <a:rPr lang="en-US" dirty="0" err="1"/>
              <a:t>konsonantilla</a:t>
            </a:r>
            <a:r>
              <a:rPr lang="en-US" dirty="0"/>
              <a:t> (</a:t>
            </a:r>
            <a:r>
              <a:rPr lang="en-US" dirty="0" err="1"/>
              <a:t>paitsi</a:t>
            </a:r>
            <a:r>
              <a:rPr lang="en-US" dirty="0"/>
              <a:t> </a:t>
            </a:r>
            <a:r>
              <a:rPr lang="el-GR" dirty="0"/>
              <a:t>ρ</a:t>
            </a:r>
            <a:r>
              <a:rPr lang="en-US" dirty="0" smtClean="0"/>
              <a:t>), </a:t>
            </a:r>
            <a:r>
              <a:rPr lang="en-US" dirty="0" err="1" smtClean="0"/>
              <a:t>reduplikaatio</a:t>
            </a:r>
            <a:r>
              <a:rPr lang="en-US" dirty="0" smtClean="0"/>
              <a:t> </a:t>
            </a:r>
            <a:r>
              <a:rPr lang="en-US" dirty="0"/>
              <a:t>on </a:t>
            </a:r>
            <a:r>
              <a:rPr lang="en-US" dirty="0" err="1">
                <a:solidFill>
                  <a:srgbClr val="0000FF"/>
                </a:solidFill>
              </a:rPr>
              <a:t>alkukonsonantti</a:t>
            </a:r>
            <a:r>
              <a:rPr lang="en-US" dirty="0">
                <a:solidFill>
                  <a:srgbClr val="0000FF"/>
                </a:solidFill>
              </a:rPr>
              <a:t> + </a:t>
            </a:r>
            <a:r>
              <a:rPr lang="el-GR" dirty="0">
                <a:solidFill>
                  <a:srgbClr val="0000FF"/>
                </a:solidFill>
              </a:rPr>
              <a:t>ε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l-GR" dirty="0" smtClean="0"/>
              <a:t>	ποιέω</a:t>
            </a:r>
            <a:r>
              <a:rPr lang="fi-FI" dirty="0" smtClean="0"/>
              <a:t> </a:t>
            </a:r>
            <a:r>
              <a:rPr lang="fi-FI" dirty="0" smtClean="0">
                <a:sym typeface="Wingdings"/>
              </a:rPr>
              <a:t></a:t>
            </a:r>
            <a:r>
              <a:rPr lang="el-GR" dirty="0" smtClean="0"/>
              <a:t> </a:t>
            </a:r>
            <a:r>
              <a:rPr lang="el-GR" b="1" dirty="0" smtClean="0">
                <a:solidFill>
                  <a:srgbClr val="FF0000"/>
                </a:solidFill>
              </a:rPr>
              <a:t>πε</a:t>
            </a:r>
            <a:r>
              <a:rPr lang="el-GR" dirty="0" smtClean="0"/>
              <a:t>ποίηκα</a:t>
            </a:r>
          </a:p>
          <a:p>
            <a:pPr marL="0" indent="0">
              <a:buNone/>
            </a:pPr>
            <a:r>
              <a:rPr lang="el-GR" dirty="0"/>
              <a:t>	παιδεύω </a:t>
            </a:r>
            <a:r>
              <a:rPr lang="el-GR" dirty="0">
                <a:sym typeface="Wingdings"/>
              </a:rPr>
              <a:t></a:t>
            </a:r>
            <a:r>
              <a:rPr lang="fi-FI" dirty="0">
                <a:sym typeface="Wingdings"/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πε</a:t>
            </a:r>
            <a:r>
              <a:rPr lang="el-GR" dirty="0" smtClean="0"/>
              <a:t>πα</a:t>
            </a:r>
            <a:r>
              <a:rPr lang="el-GR" dirty="0"/>
              <a:t>ί</a:t>
            </a:r>
            <a:r>
              <a:rPr lang="el-GR" dirty="0" smtClean="0"/>
              <a:t>δευκα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el-GR" dirty="0" smtClean="0"/>
              <a:t>λύω</a:t>
            </a:r>
            <a:r>
              <a:rPr lang="fi-FI" b="1" dirty="0" smtClean="0"/>
              <a:t> </a:t>
            </a:r>
            <a:r>
              <a:rPr lang="fi-FI" b="1" dirty="0" smtClean="0">
                <a:sym typeface="Wingdings" pitchFamily="2" charset="2"/>
              </a:rPr>
              <a:t> </a:t>
            </a:r>
            <a:r>
              <a:rPr lang="el-GR" b="1" dirty="0" smtClean="0">
                <a:solidFill>
                  <a:srgbClr val="FF0000"/>
                </a:solidFill>
              </a:rPr>
              <a:t>λέ</a:t>
            </a:r>
            <a:r>
              <a:rPr lang="el-GR" dirty="0" smtClean="0"/>
              <a:t>λυκα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en-US" dirty="0" err="1" smtClean="0"/>
              <a:t>myös</a:t>
            </a:r>
            <a:r>
              <a:rPr lang="en-US" dirty="0" smtClean="0"/>
              <a:t> </a:t>
            </a:r>
            <a:r>
              <a:rPr lang="en-US" dirty="0" err="1" smtClean="0"/>
              <a:t>konsonanttiyhdistelmät</a:t>
            </a:r>
            <a:r>
              <a:rPr lang="en-US" dirty="0" smtClean="0"/>
              <a:t>, </a:t>
            </a:r>
            <a:r>
              <a:rPr lang="en-US" dirty="0" err="1"/>
              <a:t>jossa</a:t>
            </a:r>
            <a:r>
              <a:rPr lang="en-US" dirty="0"/>
              <a:t> </a:t>
            </a:r>
            <a:r>
              <a:rPr lang="fi-FI" dirty="0"/>
              <a:t>k</a:t>
            </a:r>
            <a:r>
              <a:rPr lang="en-US" dirty="0"/>
              <a:t>-, </a:t>
            </a:r>
            <a:r>
              <a:rPr lang="fi-FI" dirty="0"/>
              <a:t>p</a:t>
            </a:r>
            <a:r>
              <a:rPr lang="en-US" dirty="0"/>
              <a:t>-, tai t-</a:t>
            </a:r>
            <a:r>
              <a:rPr lang="en-US" dirty="0" err="1"/>
              <a:t>äänne</a:t>
            </a:r>
            <a:r>
              <a:rPr lang="en-US" dirty="0"/>
              <a:t> + </a:t>
            </a:r>
            <a:r>
              <a:rPr lang="en-US" dirty="0" err="1"/>
              <a:t>likvida</a:t>
            </a:r>
            <a:r>
              <a:rPr lang="en-US" dirty="0"/>
              <a:t> (</a:t>
            </a:r>
            <a:r>
              <a:rPr lang="el-GR" dirty="0"/>
              <a:t>λ, ρ, μ ,ν</a:t>
            </a:r>
            <a:r>
              <a:rPr lang="en-US" dirty="0" smtClean="0"/>
              <a:t>) </a:t>
            </a:r>
            <a:r>
              <a:rPr lang="en-US" dirty="0" err="1" smtClean="0"/>
              <a:t>toimivat</a:t>
            </a:r>
            <a:r>
              <a:rPr lang="en-US" dirty="0" smtClean="0"/>
              <a:t> </a:t>
            </a:r>
            <a:r>
              <a:rPr lang="en-US" dirty="0" err="1" smtClean="0"/>
              <a:t>samalla</a:t>
            </a:r>
            <a:r>
              <a:rPr lang="en-US" dirty="0" smtClean="0"/>
              <a:t> </a:t>
            </a:r>
            <a:r>
              <a:rPr lang="en-US" dirty="0" err="1" smtClean="0"/>
              <a:t>tavalla</a:t>
            </a:r>
            <a:r>
              <a:rPr lang="en-US" dirty="0" smtClean="0"/>
              <a:t> (</a:t>
            </a:r>
            <a:r>
              <a:rPr lang="el-GR" dirty="0" smtClean="0"/>
              <a:t>γράφω</a:t>
            </a:r>
            <a:r>
              <a:rPr lang="fi-FI" dirty="0" smtClean="0">
                <a:sym typeface="Wingdings" pitchFamily="2" charset="2"/>
              </a:rPr>
              <a:t></a:t>
            </a:r>
            <a:r>
              <a:rPr lang="el-GR" dirty="0" smtClean="0"/>
              <a:t>γέγραφα</a:t>
            </a:r>
            <a:r>
              <a:rPr lang="fi-FI" dirty="0" smtClean="0"/>
              <a:t>)</a:t>
            </a:r>
            <a:r>
              <a:rPr lang="fi-FI" dirty="0">
                <a:solidFill>
                  <a:srgbClr val="660066"/>
                </a:solidFill>
              </a:rPr>
              <a:t>	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916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 err="1"/>
              <a:t>jos</a:t>
            </a:r>
            <a:r>
              <a:rPr lang="en-US" dirty="0"/>
              <a:t> </a:t>
            </a:r>
            <a:r>
              <a:rPr lang="en-US" dirty="0" err="1"/>
              <a:t>vartalon</a:t>
            </a:r>
            <a:r>
              <a:rPr lang="en-US" dirty="0"/>
              <a:t> </a:t>
            </a:r>
            <a:r>
              <a:rPr lang="en-US" dirty="0" err="1"/>
              <a:t>alussa</a:t>
            </a:r>
            <a:r>
              <a:rPr lang="en-US" dirty="0"/>
              <a:t> </a:t>
            </a:r>
            <a:r>
              <a:rPr lang="el-GR" dirty="0"/>
              <a:t>ρ </a:t>
            </a:r>
            <a:r>
              <a:rPr lang="en-US" dirty="0"/>
              <a:t>tai </a:t>
            </a:r>
            <a:r>
              <a:rPr lang="en-US" dirty="0" err="1"/>
              <a:t>muu</a:t>
            </a:r>
            <a:r>
              <a:rPr lang="en-US" dirty="0"/>
              <a:t> </a:t>
            </a:r>
            <a:r>
              <a:rPr lang="en-US" dirty="0" err="1"/>
              <a:t>konsonanttiyhdistelmä</a:t>
            </a:r>
            <a:r>
              <a:rPr lang="en-US" dirty="0"/>
              <a:t> (</a:t>
            </a:r>
            <a:r>
              <a:rPr lang="en-US" dirty="0" err="1"/>
              <a:t>esim</a:t>
            </a:r>
            <a:r>
              <a:rPr lang="en-US" dirty="0"/>
              <a:t> </a:t>
            </a:r>
            <a:r>
              <a:rPr lang="el-GR" dirty="0"/>
              <a:t>στ</a:t>
            </a:r>
            <a:r>
              <a:rPr lang="en-US" dirty="0"/>
              <a:t>, </a:t>
            </a:r>
            <a:r>
              <a:rPr lang="el-GR" dirty="0"/>
              <a:t>ζ, ξ</a:t>
            </a:r>
            <a:r>
              <a:rPr lang="en-US" dirty="0"/>
              <a:t> tai </a:t>
            </a:r>
            <a:r>
              <a:rPr lang="el-GR" dirty="0"/>
              <a:t>ψ</a:t>
            </a:r>
            <a:r>
              <a:rPr lang="en-US" dirty="0"/>
              <a:t>), </a:t>
            </a:r>
            <a:r>
              <a:rPr lang="en-US" dirty="0" err="1"/>
              <a:t>reduplikaatio</a:t>
            </a:r>
            <a:r>
              <a:rPr lang="en-US" dirty="0"/>
              <a:t> on </a:t>
            </a:r>
            <a:r>
              <a:rPr lang="en-US" dirty="0" err="1">
                <a:solidFill>
                  <a:srgbClr val="0000FF"/>
                </a:solidFill>
              </a:rPr>
              <a:t>pelkkä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l-GR" dirty="0">
                <a:solidFill>
                  <a:srgbClr val="0000FF"/>
                </a:solidFill>
              </a:rPr>
              <a:t>ε</a:t>
            </a:r>
            <a:r>
              <a:rPr lang="en-US" dirty="0">
                <a:solidFill>
                  <a:srgbClr val="0000FF"/>
                </a:solidFill>
              </a:rPr>
              <a:t> 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>
                <a:solidFill>
                  <a:srgbClr val="660066"/>
                </a:solidFill>
              </a:rPr>
              <a:t>ζητέω </a:t>
            </a:r>
            <a:r>
              <a:rPr lang="el-GR" dirty="0">
                <a:solidFill>
                  <a:srgbClr val="660066"/>
                </a:solidFill>
                <a:sym typeface="Wingdings"/>
              </a:rPr>
              <a:t></a:t>
            </a:r>
            <a:r>
              <a:rPr lang="fi-FI" dirty="0">
                <a:solidFill>
                  <a:srgbClr val="660066"/>
                </a:solidFill>
                <a:sym typeface="Wingdings"/>
              </a:rPr>
              <a:t> </a:t>
            </a:r>
            <a:r>
              <a:rPr lang="el-GR" b="1" dirty="0">
                <a:solidFill>
                  <a:srgbClr val="FF0000"/>
                </a:solidFill>
              </a:rPr>
              <a:t>ἐ</a:t>
            </a:r>
            <a:r>
              <a:rPr lang="el-GR" dirty="0"/>
              <a:t>ζήτηκα</a:t>
            </a:r>
            <a:endParaRPr lang="fi-FI" dirty="0"/>
          </a:p>
          <a:p>
            <a:pPr marL="0" indent="0">
              <a:buNone/>
            </a:pPr>
            <a:r>
              <a:rPr lang="el-GR" dirty="0">
                <a:solidFill>
                  <a:srgbClr val="660066"/>
                </a:solidFill>
              </a:rPr>
              <a:t>	ἀποστέλλω</a:t>
            </a:r>
            <a:r>
              <a:rPr lang="fi-FI" dirty="0">
                <a:solidFill>
                  <a:srgbClr val="660066"/>
                </a:solidFill>
              </a:rPr>
              <a:t> </a:t>
            </a:r>
            <a:r>
              <a:rPr lang="fi-FI" dirty="0">
                <a:solidFill>
                  <a:srgbClr val="660066"/>
                </a:solidFill>
                <a:sym typeface="Wingdings"/>
              </a:rPr>
              <a:t></a:t>
            </a:r>
            <a:r>
              <a:rPr lang="el-GR" dirty="0">
                <a:solidFill>
                  <a:srgbClr val="660066"/>
                </a:solidFill>
              </a:rPr>
              <a:t> </a:t>
            </a:r>
            <a:r>
              <a:rPr lang="el-GR" dirty="0"/>
              <a:t>ἀπ</a:t>
            </a:r>
            <a:r>
              <a:rPr lang="el-GR" b="1" dirty="0">
                <a:solidFill>
                  <a:srgbClr val="FF0000"/>
                </a:solidFill>
              </a:rPr>
              <a:t>έ</a:t>
            </a:r>
            <a:r>
              <a:rPr lang="el-GR" dirty="0"/>
              <a:t>σταλκα</a:t>
            </a:r>
            <a:endParaRPr lang="fi-FI" dirty="0"/>
          </a:p>
          <a:p>
            <a:pPr marL="0" indent="0">
              <a:buNone/>
            </a:pPr>
            <a:endParaRPr lang="fi-FI" dirty="0">
              <a:solidFill>
                <a:srgbClr val="660066"/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dirty="0" err="1"/>
              <a:t>jos</a:t>
            </a:r>
            <a:r>
              <a:rPr lang="en-US" dirty="0"/>
              <a:t> </a:t>
            </a:r>
            <a:r>
              <a:rPr lang="en-US" dirty="0" err="1"/>
              <a:t>vartalo</a:t>
            </a:r>
            <a:r>
              <a:rPr lang="en-US" dirty="0"/>
              <a:t> </a:t>
            </a:r>
            <a:r>
              <a:rPr lang="en-US" dirty="0" err="1"/>
              <a:t>alkaa</a:t>
            </a:r>
            <a:r>
              <a:rPr lang="en-US" dirty="0"/>
              <a:t> </a:t>
            </a:r>
            <a:r>
              <a:rPr lang="en-US" dirty="0" err="1"/>
              <a:t>vokaalilla</a:t>
            </a:r>
            <a:r>
              <a:rPr lang="en-US" dirty="0"/>
              <a:t> tai </a:t>
            </a:r>
            <a:r>
              <a:rPr lang="en-US" dirty="0" err="1"/>
              <a:t>diftongilla</a:t>
            </a:r>
            <a:r>
              <a:rPr lang="en-US" dirty="0"/>
              <a:t>, </a:t>
            </a:r>
            <a:r>
              <a:rPr lang="en-US" dirty="0" err="1">
                <a:solidFill>
                  <a:srgbClr val="0000FF"/>
                </a:solidFill>
              </a:rPr>
              <a:t>alkuvokaali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pitenee</a:t>
            </a:r>
            <a:r>
              <a:rPr lang="en-US" dirty="0"/>
              <a:t>.  </a:t>
            </a:r>
            <a:r>
              <a:rPr lang="el-GR" dirty="0" smtClean="0"/>
              <a:t>εὐ</a:t>
            </a:r>
            <a:r>
              <a:rPr lang="en-US" dirty="0"/>
              <a:t>-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l-GR" dirty="0"/>
              <a:t>οἰ</a:t>
            </a:r>
            <a:r>
              <a:rPr lang="en-US" dirty="0"/>
              <a:t>-</a:t>
            </a:r>
            <a:r>
              <a:rPr lang="en-US" dirty="0" err="1"/>
              <a:t>alkuisten</a:t>
            </a:r>
            <a:r>
              <a:rPr lang="en-US" dirty="0"/>
              <a:t> </a:t>
            </a:r>
            <a:r>
              <a:rPr lang="en-US" dirty="0" err="1"/>
              <a:t>vartaloiden</a:t>
            </a:r>
            <a:r>
              <a:rPr lang="en-US" dirty="0"/>
              <a:t> </a:t>
            </a:r>
            <a:r>
              <a:rPr lang="en-US" dirty="0" err="1">
                <a:solidFill>
                  <a:srgbClr val="0000FF"/>
                </a:solidFill>
              </a:rPr>
              <a:t>reduplikaatio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voi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puuttua</a:t>
            </a:r>
            <a:r>
              <a:rPr lang="el-GR" dirty="0">
                <a:solidFill>
                  <a:srgbClr val="0000FF"/>
                </a:solidFill>
              </a:rPr>
              <a:t> </a:t>
            </a:r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>
                <a:solidFill>
                  <a:srgbClr val="660066"/>
                </a:solidFill>
              </a:rPr>
              <a:t>ἀγαπάω</a:t>
            </a:r>
            <a:r>
              <a:rPr lang="fi-FI" dirty="0">
                <a:solidFill>
                  <a:srgbClr val="660066"/>
                </a:solidFill>
              </a:rPr>
              <a:t> </a:t>
            </a:r>
            <a:r>
              <a:rPr lang="fi-FI" dirty="0">
                <a:solidFill>
                  <a:srgbClr val="660066"/>
                </a:solidFill>
                <a:sym typeface="Wingdings"/>
              </a:rPr>
              <a:t></a:t>
            </a:r>
            <a:r>
              <a:rPr lang="el-GR" dirty="0">
                <a:solidFill>
                  <a:srgbClr val="660066"/>
                </a:solidFill>
              </a:rPr>
              <a:t> </a:t>
            </a:r>
            <a:r>
              <a:rPr lang="el-GR" b="1" dirty="0">
                <a:solidFill>
                  <a:srgbClr val="FF0000"/>
                </a:solidFill>
              </a:rPr>
              <a:t>ἠ</a:t>
            </a:r>
            <a:r>
              <a:rPr lang="el-GR" dirty="0"/>
              <a:t>γάπηκα</a:t>
            </a:r>
            <a:endParaRPr lang="fi-FI" dirty="0"/>
          </a:p>
          <a:p>
            <a:pPr marL="0" indent="0">
              <a:buNone/>
            </a:pPr>
            <a:r>
              <a:rPr lang="el-GR" dirty="0">
                <a:solidFill>
                  <a:srgbClr val="660066"/>
                </a:solidFill>
              </a:rPr>
              <a:t>	εὑρίσκω </a:t>
            </a:r>
            <a:r>
              <a:rPr lang="el-GR" dirty="0">
                <a:solidFill>
                  <a:srgbClr val="660066"/>
                </a:solidFill>
                <a:sym typeface="Wingdings"/>
              </a:rPr>
              <a:t></a:t>
            </a:r>
            <a:r>
              <a:rPr lang="fi-FI" dirty="0">
                <a:solidFill>
                  <a:srgbClr val="660066"/>
                </a:solidFill>
                <a:sym typeface="Wingdings"/>
              </a:rPr>
              <a:t> </a:t>
            </a:r>
            <a:r>
              <a:rPr lang="el-GR" b="1" dirty="0">
                <a:solidFill>
                  <a:srgbClr val="FF0000"/>
                </a:solidFill>
              </a:rPr>
              <a:t>εὕ</a:t>
            </a:r>
            <a:r>
              <a:rPr lang="el-GR" dirty="0"/>
              <a:t>ρηκα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04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1053</Words>
  <Application>Microsoft Office PowerPoint</Application>
  <PresentationFormat>On-screen Show (4:3)</PresentationFormat>
  <Paragraphs>260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Futuuri, kertausta, määrittele muodot</vt:lpstr>
      <vt:lpstr>PowerPoint Presentation</vt:lpstr>
      <vt:lpstr>PowerPoint Presentation</vt:lpstr>
      <vt:lpstr>PowerPoint Presentation</vt:lpstr>
      <vt:lpstr>Akt. perfekti</vt:lpstr>
      <vt:lpstr>Perfektin aspekti</vt:lpstr>
      <vt:lpstr>aktiivin indikatiivin perfekti λύω</vt:lpstr>
      <vt:lpstr>Perfektireduplikaatio</vt:lpstr>
      <vt:lpstr>PowerPoint Presentation</vt:lpstr>
      <vt:lpstr>PowerPoint Presentation</vt:lpstr>
      <vt:lpstr>Äännemuutoksia</vt:lpstr>
      <vt:lpstr>Äännemuutoksia</vt:lpstr>
      <vt:lpstr>akt. ind. perf. δίδωμι</vt:lpstr>
      <vt:lpstr>PowerPoint Presentation</vt:lpstr>
      <vt:lpstr>Akt. part. perf. mask. (ntri)</vt:lpstr>
      <vt:lpstr>Akt. part. prees. fem.</vt:lpstr>
      <vt:lpstr>Tavallisia perfektejä, joilla κ näkyvissä</vt:lpstr>
      <vt:lpstr>nähdä</vt:lpstr>
      <vt:lpstr>Tavallisia perfektejä, joilla κ ei näkyvissä</vt:lpstr>
      <vt:lpstr>ἔρχομαι tulla, mennä</vt:lpstr>
      <vt:lpstr>PowerPoint Presentation</vt:lpstr>
      <vt:lpstr>PowerPoint Presentation</vt:lpstr>
      <vt:lpstr>PowerPoint Presentation</vt:lpstr>
      <vt:lpstr>PowerPoint Presentation</vt:lpstr>
      <vt:lpstr>Pluskvamperfekti</vt:lpstr>
      <vt:lpstr>PowerPoint Presentation</vt:lpstr>
      <vt:lpstr>PowerPoint Presentation</vt:lpstr>
    </vt:vector>
  </TitlesOfParts>
  <Company>University of Helsinki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nnikki</dc:creator>
  <cp:lastModifiedBy>nnikki</cp:lastModifiedBy>
  <cp:revision>43</cp:revision>
  <dcterms:created xsi:type="dcterms:W3CDTF">2014-08-13T09:36:01Z</dcterms:created>
  <dcterms:modified xsi:type="dcterms:W3CDTF">2014-08-19T09:54:53Z</dcterms:modified>
</cp:coreProperties>
</file>