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8" r:id="rId3"/>
    <p:sldId id="259" r:id="rId4"/>
    <p:sldId id="261" r:id="rId5"/>
    <p:sldId id="263" r:id="rId6"/>
    <p:sldId id="266" r:id="rId7"/>
    <p:sldId id="257" r:id="rId8"/>
    <p:sldId id="26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3" r:id="rId20"/>
    <p:sldId id="262" r:id="rId21"/>
    <p:sldId id="265" r:id="rId22"/>
    <p:sldId id="267" r:id="rId23"/>
    <p:sldId id="268" r:id="rId24"/>
    <p:sldId id="282" r:id="rId25"/>
    <p:sldId id="269" r:id="rId26"/>
    <p:sldId id="270" r:id="rId27"/>
    <p:sldId id="284" r:id="rId2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HIGO\Documents\Ferdinand\MODALITE\Analyses%20De%20Corpus\Doctorat%20Ferdinand\Kirundi%20Corpus%20LOG%203m5%20-%2013-02-2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BE"/>
  <c:chart>
    <c:autoTitleDeleted val="1"/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'Genre-Topics'!$E$2</c:f>
              <c:strCache>
                <c:ptCount val="1"/>
                <c:pt idx="0">
                  <c:v>1920s</c:v>
                </c:pt>
              </c:strCache>
            </c:strRef>
          </c:tx>
          <c:cat>
            <c:strRef>
              <c:f>'Genre-Topics'!$D$3:$D$19</c:f>
              <c:strCache>
                <c:ptCount val="17"/>
                <c:pt idx="0">
                  <c:v>Dramas</c:v>
                </c:pt>
                <c:pt idx="1">
                  <c:v>Ecology</c:v>
                </c:pt>
                <c:pt idx="2">
                  <c:v>Education</c:v>
                </c:pt>
                <c:pt idx="3">
                  <c:v>Folktales</c:v>
                </c:pt>
                <c:pt idx="4">
                  <c:v>Health</c:v>
                </c:pt>
                <c:pt idx="5">
                  <c:v>History</c:v>
                </c:pt>
                <c:pt idx="6">
                  <c:v>Law</c:v>
                </c:pt>
                <c:pt idx="7">
                  <c:v>Magazines</c:v>
                </c:pt>
                <c:pt idx="8">
                  <c:v>News</c:v>
                </c:pt>
                <c:pt idx="9">
                  <c:v>Novelettes</c:v>
                </c:pt>
                <c:pt idx="10">
                  <c:v>Novels</c:v>
                </c:pt>
                <c:pt idx="11">
                  <c:v>Peace</c:v>
                </c:pt>
                <c:pt idx="12">
                  <c:v>Poetry</c:v>
                </c:pt>
                <c:pt idx="13">
                  <c:v>Politics</c:v>
                </c:pt>
                <c:pt idx="14">
                  <c:v>Religion</c:v>
                </c:pt>
                <c:pt idx="15">
                  <c:v>Songs</c:v>
                </c:pt>
                <c:pt idx="16">
                  <c:v>Traditional culture</c:v>
                </c:pt>
              </c:strCache>
            </c:strRef>
          </c:cat>
          <c:val>
            <c:numRef>
              <c:f>'Genre-Topics'!$E$3:$E$19</c:f>
              <c:numCache>
                <c:formatCode>General</c:formatCode>
                <c:ptCount val="17"/>
                <c:pt idx="14" formatCode="_(* #,##0_);_(* \(#,##0\);_(* &quot;-&quot;??_);_(@_)">
                  <c:v>3926</c:v>
                </c:pt>
              </c:numCache>
            </c:numRef>
          </c:val>
        </c:ser>
        <c:ser>
          <c:idx val="1"/>
          <c:order val="1"/>
          <c:tx>
            <c:strRef>
              <c:f>'Genre-Topics'!$F$2</c:f>
              <c:strCache>
                <c:ptCount val="1"/>
                <c:pt idx="0">
                  <c:v>1930s</c:v>
                </c:pt>
              </c:strCache>
            </c:strRef>
          </c:tx>
          <c:cat>
            <c:strRef>
              <c:f>'Genre-Topics'!$D$3:$D$19</c:f>
              <c:strCache>
                <c:ptCount val="17"/>
                <c:pt idx="0">
                  <c:v>Dramas</c:v>
                </c:pt>
                <c:pt idx="1">
                  <c:v>Ecology</c:v>
                </c:pt>
                <c:pt idx="2">
                  <c:v>Education</c:v>
                </c:pt>
                <c:pt idx="3">
                  <c:v>Folktales</c:v>
                </c:pt>
                <c:pt idx="4">
                  <c:v>Health</c:v>
                </c:pt>
                <c:pt idx="5">
                  <c:v>History</c:v>
                </c:pt>
                <c:pt idx="6">
                  <c:v>Law</c:v>
                </c:pt>
                <c:pt idx="7">
                  <c:v>Magazines</c:v>
                </c:pt>
                <c:pt idx="8">
                  <c:v>News</c:v>
                </c:pt>
                <c:pt idx="9">
                  <c:v>Novelettes</c:v>
                </c:pt>
                <c:pt idx="10">
                  <c:v>Novels</c:v>
                </c:pt>
                <c:pt idx="11">
                  <c:v>Peace</c:v>
                </c:pt>
                <c:pt idx="12">
                  <c:v>Poetry</c:v>
                </c:pt>
                <c:pt idx="13">
                  <c:v>Politics</c:v>
                </c:pt>
                <c:pt idx="14">
                  <c:v>Religion</c:v>
                </c:pt>
                <c:pt idx="15">
                  <c:v>Songs</c:v>
                </c:pt>
                <c:pt idx="16">
                  <c:v>Traditional culture</c:v>
                </c:pt>
              </c:strCache>
            </c:strRef>
          </c:cat>
          <c:val>
            <c:numRef>
              <c:f>'Genre-Topics'!$F$3:$F$19</c:f>
              <c:numCache>
                <c:formatCode>General</c:formatCode>
                <c:ptCount val="17"/>
              </c:numCache>
            </c:numRef>
          </c:val>
        </c:ser>
        <c:ser>
          <c:idx val="2"/>
          <c:order val="2"/>
          <c:tx>
            <c:strRef>
              <c:f>'Genre-Topics'!$G$2</c:f>
              <c:strCache>
                <c:ptCount val="1"/>
                <c:pt idx="0">
                  <c:v>1940s</c:v>
                </c:pt>
              </c:strCache>
            </c:strRef>
          </c:tx>
          <c:cat>
            <c:strRef>
              <c:f>'Genre-Topics'!$D$3:$D$19</c:f>
              <c:strCache>
                <c:ptCount val="17"/>
                <c:pt idx="0">
                  <c:v>Dramas</c:v>
                </c:pt>
                <c:pt idx="1">
                  <c:v>Ecology</c:v>
                </c:pt>
                <c:pt idx="2">
                  <c:v>Education</c:v>
                </c:pt>
                <c:pt idx="3">
                  <c:v>Folktales</c:v>
                </c:pt>
                <c:pt idx="4">
                  <c:v>Health</c:v>
                </c:pt>
                <c:pt idx="5">
                  <c:v>History</c:v>
                </c:pt>
                <c:pt idx="6">
                  <c:v>Law</c:v>
                </c:pt>
                <c:pt idx="7">
                  <c:v>Magazines</c:v>
                </c:pt>
                <c:pt idx="8">
                  <c:v>News</c:v>
                </c:pt>
                <c:pt idx="9">
                  <c:v>Novelettes</c:v>
                </c:pt>
                <c:pt idx="10">
                  <c:v>Novels</c:v>
                </c:pt>
                <c:pt idx="11">
                  <c:v>Peace</c:v>
                </c:pt>
                <c:pt idx="12">
                  <c:v>Poetry</c:v>
                </c:pt>
                <c:pt idx="13">
                  <c:v>Politics</c:v>
                </c:pt>
                <c:pt idx="14">
                  <c:v>Religion</c:v>
                </c:pt>
                <c:pt idx="15">
                  <c:v>Songs</c:v>
                </c:pt>
                <c:pt idx="16">
                  <c:v>Traditional culture</c:v>
                </c:pt>
              </c:strCache>
            </c:strRef>
          </c:cat>
          <c:val>
            <c:numRef>
              <c:f>'Genre-Topics'!$G$3:$G$19</c:f>
              <c:numCache>
                <c:formatCode>General</c:formatCode>
                <c:ptCount val="17"/>
                <c:pt idx="3" formatCode="_(* #,##0_);_(* \(#,##0\);_(* &quot;-&quot;??_);_(@_)">
                  <c:v>31024</c:v>
                </c:pt>
                <c:pt idx="5" formatCode="_(* #,##0_);_(* \(#,##0\);_(* &quot;-&quot;??_);_(@_)">
                  <c:v>831</c:v>
                </c:pt>
                <c:pt idx="8" formatCode="_(* #,##0_);_(* \(#,##0\);_(* &quot;-&quot;??_);_(@_)">
                  <c:v>11441</c:v>
                </c:pt>
                <c:pt idx="9" formatCode="_(* #,##0_);_(* \(#,##0\);_(* &quot;-&quot;??_);_(@_)">
                  <c:v>109</c:v>
                </c:pt>
                <c:pt idx="10" formatCode="_(* #,##0_);_(* \(#,##0\);_(* &quot;-&quot;??_);_(@_)">
                  <c:v>3560</c:v>
                </c:pt>
                <c:pt idx="12" formatCode="_(* #,##0_);_(* \(#,##0\);_(* &quot;-&quot;??_);_(@_)">
                  <c:v>973</c:v>
                </c:pt>
                <c:pt idx="14" formatCode="_(* #,##0_);_(* \(#,##0\);_(* &quot;-&quot;??_);_(@_)">
                  <c:v>537</c:v>
                </c:pt>
                <c:pt idx="16" formatCode="_(* #,##0_);_(* \(#,##0\);_(* &quot;-&quot;??_);_(@_)">
                  <c:v>1354</c:v>
                </c:pt>
              </c:numCache>
            </c:numRef>
          </c:val>
        </c:ser>
        <c:ser>
          <c:idx val="3"/>
          <c:order val="3"/>
          <c:tx>
            <c:strRef>
              <c:f>'Genre-Topics'!$H$2</c:f>
              <c:strCache>
                <c:ptCount val="1"/>
                <c:pt idx="0">
                  <c:v>1950s</c:v>
                </c:pt>
              </c:strCache>
            </c:strRef>
          </c:tx>
          <c:cat>
            <c:strRef>
              <c:f>'Genre-Topics'!$D$3:$D$19</c:f>
              <c:strCache>
                <c:ptCount val="17"/>
                <c:pt idx="0">
                  <c:v>Dramas</c:v>
                </c:pt>
                <c:pt idx="1">
                  <c:v>Ecology</c:v>
                </c:pt>
                <c:pt idx="2">
                  <c:v>Education</c:v>
                </c:pt>
                <c:pt idx="3">
                  <c:v>Folktales</c:v>
                </c:pt>
                <c:pt idx="4">
                  <c:v>Health</c:v>
                </c:pt>
                <c:pt idx="5">
                  <c:v>History</c:v>
                </c:pt>
                <c:pt idx="6">
                  <c:v>Law</c:v>
                </c:pt>
                <c:pt idx="7">
                  <c:v>Magazines</c:v>
                </c:pt>
                <c:pt idx="8">
                  <c:v>News</c:v>
                </c:pt>
                <c:pt idx="9">
                  <c:v>Novelettes</c:v>
                </c:pt>
                <c:pt idx="10">
                  <c:v>Novels</c:v>
                </c:pt>
                <c:pt idx="11">
                  <c:v>Peace</c:v>
                </c:pt>
                <c:pt idx="12">
                  <c:v>Poetry</c:v>
                </c:pt>
                <c:pt idx="13">
                  <c:v>Politics</c:v>
                </c:pt>
                <c:pt idx="14">
                  <c:v>Religion</c:v>
                </c:pt>
                <c:pt idx="15">
                  <c:v>Songs</c:v>
                </c:pt>
                <c:pt idx="16">
                  <c:v>Traditional culture</c:v>
                </c:pt>
              </c:strCache>
            </c:strRef>
          </c:cat>
          <c:val>
            <c:numRef>
              <c:f>'Genre-Topics'!$H$3:$H$19</c:f>
              <c:numCache>
                <c:formatCode>General</c:formatCode>
                <c:ptCount val="17"/>
                <c:pt idx="2" formatCode="_(* #,##0_);_(* \(#,##0\);_(* &quot;-&quot;??_);_(@_)">
                  <c:v>4372</c:v>
                </c:pt>
                <c:pt idx="3" formatCode="_(* #,##0_);_(* \(#,##0\);_(* &quot;-&quot;??_);_(@_)">
                  <c:v>640</c:v>
                </c:pt>
                <c:pt idx="5" formatCode="_(* #,##0_);_(* \(#,##0\);_(* &quot;-&quot;??_);_(@_)">
                  <c:v>2613</c:v>
                </c:pt>
                <c:pt idx="8" formatCode="_(* #,##0_);_(* \(#,##0\);_(* &quot;-&quot;??_);_(@_)">
                  <c:v>17073</c:v>
                </c:pt>
                <c:pt idx="13" formatCode="_(* #,##0_);_(* \(#,##0\);_(* &quot;-&quot;??_);_(@_)">
                  <c:v>3572</c:v>
                </c:pt>
                <c:pt idx="14" formatCode="_(* #,##0_);_(* \(#,##0\);_(* &quot;-&quot;??_);_(@_)">
                  <c:v>1014</c:v>
                </c:pt>
                <c:pt idx="16" formatCode="_(* #,##0_);_(* \(#,##0\);_(* &quot;-&quot;??_);_(@_)">
                  <c:v>1534</c:v>
                </c:pt>
              </c:numCache>
            </c:numRef>
          </c:val>
        </c:ser>
        <c:ser>
          <c:idx val="4"/>
          <c:order val="4"/>
          <c:tx>
            <c:strRef>
              <c:f>'Genre-Topics'!$I$2</c:f>
              <c:strCache>
                <c:ptCount val="1"/>
                <c:pt idx="0">
                  <c:v>1960s</c:v>
                </c:pt>
              </c:strCache>
            </c:strRef>
          </c:tx>
          <c:cat>
            <c:strRef>
              <c:f>'Genre-Topics'!$D$3:$D$19</c:f>
              <c:strCache>
                <c:ptCount val="17"/>
                <c:pt idx="0">
                  <c:v>Dramas</c:v>
                </c:pt>
                <c:pt idx="1">
                  <c:v>Ecology</c:v>
                </c:pt>
                <c:pt idx="2">
                  <c:v>Education</c:v>
                </c:pt>
                <c:pt idx="3">
                  <c:v>Folktales</c:v>
                </c:pt>
                <c:pt idx="4">
                  <c:v>Health</c:v>
                </c:pt>
                <c:pt idx="5">
                  <c:v>History</c:v>
                </c:pt>
                <c:pt idx="6">
                  <c:v>Law</c:v>
                </c:pt>
                <c:pt idx="7">
                  <c:v>Magazines</c:v>
                </c:pt>
                <c:pt idx="8">
                  <c:v>News</c:v>
                </c:pt>
                <c:pt idx="9">
                  <c:v>Novelettes</c:v>
                </c:pt>
                <c:pt idx="10">
                  <c:v>Novels</c:v>
                </c:pt>
                <c:pt idx="11">
                  <c:v>Peace</c:v>
                </c:pt>
                <c:pt idx="12">
                  <c:v>Poetry</c:v>
                </c:pt>
                <c:pt idx="13">
                  <c:v>Politics</c:v>
                </c:pt>
                <c:pt idx="14">
                  <c:v>Religion</c:v>
                </c:pt>
                <c:pt idx="15">
                  <c:v>Songs</c:v>
                </c:pt>
                <c:pt idx="16">
                  <c:v>Traditional culture</c:v>
                </c:pt>
              </c:strCache>
            </c:strRef>
          </c:cat>
          <c:val>
            <c:numRef>
              <c:f>'Genre-Topics'!$I$3:$I$19</c:f>
              <c:numCache>
                <c:formatCode>General</c:formatCode>
                <c:ptCount val="17"/>
                <c:pt idx="0" formatCode="_(* #,##0_);_(* \(#,##0\);_(* &quot;-&quot;??_);_(@_)">
                  <c:v>21782</c:v>
                </c:pt>
                <c:pt idx="5" formatCode="_(* #,##0_);_(* \(#,##0\);_(* &quot;-&quot;??_);_(@_)">
                  <c:v>7747</c:v>
                </c:pt>
                <c:pt idx="12" formatCode="_(* #,##0_);_(* \(#,##0\);_(* &quot;-&quot;??_);_(@_)">
                  <c:v>16062</c:v>
                </c:pt>
                <c:pt idx="13" formatCode="_(* #,##0_);_(* \(#,##0\);_(* &quot;-&quot;??_);_(@_)">
                  <c:v>18626</c:v>
                </c:pt>
                <c:pt idx="14" formatCode="_(* #,##0_);_(* \(#,##0\);_(* &quot;-&quot;??_);_(@_)">
                  <c:v>202258</c:v>
                </c:pt>
                <c:pt idx="15" formatCode="_(* #,##0_);_(* \(#,##0\);_(* &quot;-&quot;??_);_(@_)">
                  <c:v>96</c:v>
                </c:pt>
                <c:pt idx="16" formatCode="_(* #,##0_);_(* \(#,##0\);_(* &quot;-&quot;??_);_(@_)">
                  <c:v>3886</c:v>
                </c:pt>
              </c:numCache>
            </c:numRef>
          </c:val>
        </c:ser>
        <c:ser>
          <c:idx val="5"/>
          <c:order val="5"/>
          <c:tx>
            <c:strRef>
              <c:f>'Genre-Topics'!$J$2</c:f>
              <c:strCache>
                <c:ptCount val="1"/>
                <c:pt idx="0">
                  <c:v>1970s</c:v>
                </c:pt>
              </c:strCache>
            </c:strRef>
          </c:tx>
          <c:cat>
            <c:strRef>
              <c:f>'Genre-Topics'!$D$3:$D$19</c:f>
              <c:strCache>
                <c:ptCount val="17"/>
                <c:pt idx="0">
                  <c:v>Dramas</c:v>
                </c:pt>
                <c:pt idx="1">
                  <c:v>Ecology</c:v>
                </c:pt>
                <c:pt idx="2">
                  <c:v>Education</c:v>
                </c:pt>
                <c:pt idx="3">
                  <c:v>Folktales</c:v>
                </c:pt>
                <c:pt idx="4">
                  <c:v>Health</c:v>
                </c:pt>
                <c:pt idx="5">
                  <c:v>History</c:v>
                </c:pt>
                <c:pt idx="6">
                  <c:v>Law</c:v>
                </c:pt>
                <c:pt idx="7">
                  <c:v>Magazines</c:v>
                </c:pt>
                <c:pt idx="8">
                  <c:v>News</c:v>
                </c:pt>
                <c:pt idx="9">
                  <c:v>Novelettes</c:v>
                </c:pt>
                <c:pt idx="10">
                  <c:v>Novels</c:v>
                </c:pt>
                <c:pt idx="11">
                  <c:v>Peace</c:v>
                </c:pt>
                <c:pt idx="12">
                  <c:v>Poetry</c:v>
                </c:pt>
                <c:pt idx="13">
                  <c:v>Politics</c:v>
                </c:pt>
                <c:pt idx="14">
                  <c:v>Religion</c:v>
                </c:pt>
                <c:pt idx="15">
                  <c:v>Songs</c:v>
                </c:pt>
                <c:pt idx="16">
                  <c:v>Traditional culture</c:v>
                </c:pt>
              </c:strCache>
            </c:strRef>
          </c:cat>
          <c:val>
            <c:numRef>
              <c:f>'Genre-Topics'!$J$3:$J$19</c:f>
              <c:numCache>
                <c:formatCode>General</c:formatCode>
                <c:ptCount val="17"/>
                <c:pt idx="0" formatCode="_(* #,##0_);_(* \(#,##0\);_(* &quot;-&quot;??_);_(@_)">
                  <c:v>66837</c:v>
                </c:pt>
                <c:pt idx="2" formatCode="_(* #,##0_);_(* \(#,##0\);_(* &quot;-&quot;??_);_(@_)">
                  <c:v>7212</c:v>
                </c:pt>
                <c:pt idx="3" formatCode="_(* #,##0_);_(* \(#,##0\);_(* &quot;-&quot;??_);_(@_)">
                  <c:v>50012</c:v>
                </c:pt>
                <c:pt idx="5" formatCode="_(* #,##0_);_(* \(#,##0\);_(* &quot;-&quot;??_);_(@_)">
                  <c:v>6486</c:v>
                </c:pt>
                <c:pt idx="9" formatCode="_(* #,##0_);_(* \(#,##0\);_(* &quot;-&quot;??_);_(@_)">
                  <c:v>17087</c:v>
                </c:pt>
                <c:pt idx="13" formatCode="_(* #,##0_);_(* \(#,##0\);_(* &quot;-&quot;??_);_(@_)">
                  <c:v>10273</c:v>
                </c:pt>
                <c:pt idx="14" formatCode="_(* #,##0_);_(* \(#,##0\);_(* &quot;-&quot;??_);_(@_)">
                  <c:v>20598</c:v>
                </c:pt>
                <c:pt idx="16" formatCode="_(* #,##0_);_(* \(#,##0\);_(* &quot;-&quot;??_);_(@_)">
                  <c:v>3867</c:v>
                </c:pt>
              </c:numCache>
            </c:numRef>
          </c:val>
        </c:ser>
        <c:ser>
          <c:idx val="6"/>
          <c:order val="6"/>
          <c:tx>
            <c:strRef>
              <c:f>'Genre-Topics'!$K$2</c:f>
              <c:strCache>
                <c:ptCount val="1"/>
                <c:pt idx="0">
                  <c:v>1980s</c:v>
                </c:pt>
              </c:strCache>
            </c:strRef>
          </c:tx>
          <c:cat>
            <c:strRef>
              <c:f>'Genre-Topics'!$D$3:$D$19</c:f>
              <c:strCache>
                <c:ptCount val="17"/>
                <c:pt idx="0">
                  <c:v>Dramas</c:v>
                </c:pt>
                <c:pt idx="1">
                  <c:v>Ecology</c:v>
                </c:pt>
                <c:pt idx="2">
                  <c:v>Education</c:v>
                </c:pt>
                <c:pt idx="3">
                  <c:v>Folktales</c:v>
                </c:pt>
                <c:pt idx="4">
                  <c:v>Health</c:v>
                </c:pt>
                <c:pt idx="5">
                  <c:v>History</c:v>
                </c:pt>
                <c:pt idx="6">
                  <c:v>Law</c:v>
                </c:pt>
                <c:pt idx="7">
                  <c:v>Magazines</c:v>
                </c:pt>
                <c:pt idx="8">
                  <c:v>News</c:v>
                </c:pt>
                <c:pt idx="9">
                  <c:v>Novelettes</c:v>
                </c:pt>
                <c:pt idx="10">
                  <c:v>Novels</c:v>
                </c:pt>
                <c:pt idx="11">
                  <c:v>Peace</c:v>
                </c:pt>
                <c:pt idx="12">
                  <c:v>Poetry</c:v>
                </c:pt>
                <c:pt idx="13">
                  <c:v>Politics</c:v>
                </c:pt>
                <c:pt idx="14">
                  <c:v>Religion</c:v>
                </c:pt>
                <c:pt idx="15">
                  <c:v>Songs</c:v>
                </c:pt>
                <c:pt idx="16">
                  <c:v>Traditional culture</c:v>
                </c:pt>
              </c:strCache>
            </c:strRef>
          </c:cat>
          <c:val>
            <c:numRef>
              <c:f>'Genre-Topics'!$K$3:$K$19</c:f>
              <c:numCache>
                <c:formatCode>General</c:formatCode>
                <c:ptCount val="17"/>
                <c:pt idx="0" formatCode="_(* #,##0_);_(* \(#,##0\);_(* &quot;-&quot;??_);_(@_)">
                  <c:v>16531</c:v>
                </c:pt>
                <c:pt idx="2" formatCode="_(* #,##0_);_(* \(#,##0\);_(* &quot;-&quot;??_);_(@_)">
                  <c:v>32065</c:v>
                </c:pt>
                <c:pt idx="5" formatCode="_(* #,##0_);_(* \(#,##0\);_(* &quot;-&quot;??_);_(@_)">
                  <c:v>2954</c:v>
                </c:pt>
                <c:pt idx="8" formatCode="_(* #,##0_);_(* \(#,##0\);_(* &quot;-&quot;??_);_(@_)">
                  <c:v>576</c:v>
                </c:pt>
                <c:pt idx="9" formatCode="_(* #,##0_);_(* \(#,##0\);_(* &quot;-&quot;??_);_(@_)">
                  <c:v>32555</c:v>
                </c:pt>
                <c:pt idx="12" formatCode="_(* #,##0_);_(* \(#,##0\);_(* &quot;-&quot;??_);_(@_)">
                  <c:v>4827</c:v>
                </c:pt>
                <c:pt idx="13" formatCode="_(* #,##0_);_(* \(#,##0\);_(* &quot;-&quot;??_);_(@_)">
                  <c:v>2626</c:v>
                </c:pt>
                <c:pt idx="14" formatCode="_(* #,##0_);_(* \(#,##0\);_(* &quot;-&quot;??_);_(@_)">
                  <c:v>6026</c:v>
                </c:pt>
                <c:pt idx="16" formatCode="_(* #,##0_);_(* \(#,##0\);_(* &quot;-&quot;??_);_(@_)">
                  <c:v>13827</c:v>
                </c:pt>
              </c:numCache>
            </c:numRef>
          </c:val>
        </c:ser>
        <c:ser>
          <c:idx val="7"/>
          <c:order val="7"/>
          <c:tx>
            <c:strRef>
              <c:f>'Genre-Topics'!$L$2</c:f>
              <c:strCache>
                <c:ptCount val="1"/>
                <c:pt idx="0">
                  <c:v>1990s</c:v>
                </c:pt>
              </c:strCache>
            </c:strRef>
          </c:tx>
          <c:cat>
            <c:strRef>
              <c:f>'Genre-Topics'!$D$3:$D$19</c:f>
              <c:strCache>
                <c:ptCount val="17"/>
                <c:pt idx="0">
                  <c:v>Dramas</c:v>
                </c:pt>
                <c:pt idx="1">
                  <c:v>Ecology</c:v>
                </c:pt>
                <c:pt idx="2">
                  <c:v>Education</c:v>
                </c:pt>
                <c:pt idx="3">
                  <c:v>Folktales</c:v>
                </c:pt>
                <c:pt idx="4">
                  <c:v>Health</c:v>
                </c:pt>
                <c:pt idx="5">
                  <c:v>History</c:v>
                </c:pt>
                <c:pt idx="6">
                  <c:v>Law</c:v>
                </c:pt>
                <c:pt idx="7">
                  <c:v>Magazines</c:v>
                </c:pt>
                <c:pt idx="8">
                  <c:v>News</c:v>
                </c:pt>
                <c:pt idx="9">
                  <c:v>Novelettes</c:v>
                </c:pt>
                <c:pt idx="10">
                  <c:v>Novels</c:v>
                </c:pt>
                <c:pt idx="11">
                  <c:v>Peace</c:v>
                </c:pt>
                <c:pt idx="12">
                  <c:v>Poetry</c:v>
                </c:pt>
                <c:pt idx="13">
                  <c:v>Politics</c:v>
                </c:pt>
                <c:pt idx="14">
                  <c:v>Religion</c:v>
                </c:pt>
                <c:pt idx="15">
                  <c:v>Songs</c:v>
                </c:pt>
                <c:pt idx="16">
                  <c:v>Traditional culture</c:v>
                </c:pt>
              </c:strCache>
            </c:strRef>
          </c:cat>
          <c:val>
            <c:numRef>
              <c:f>'Genre-Topics'!$L$3:$L$19</c:f>
              <c:numCache>
                <c:formatCode>General</c:formatCode>
                <c:ptCount val="17"/>
                <c:pt idx="0" formatCode="_(* #,##0_);_(* \(#,##0\);_(* &quot;-&quot;??_);_(@_)">
                  <c:v>31841</c:v>
                </c:pt>
                <c:pt idx="5" formatCode="_(* #,##0_);_(* \(#,##0\);_(* &quot;-&quot;??_);_(@_)">
                  <c:v>67439</c:v>
                </c:pt>
                <c:pt idx="6" formatCode="_(* #,##0_);_(* \(#,##0\);_(* &quot;-&quot;??_);_(@_)">
                  <c:v>17978</c:v>
                </c:pt>
                <c:pt idx="9" formatCode="_(* #,##0_);_(* \(#,##0\);_(* &quot;-&quot;??_);_(@_)">
                  <c:v>14694</c:v>
                </c:pt>
                <c:pt idx="11" formatCode="_(* #,##0_);_(* \(#,##0\);_(* &quot;-&quot;??_);_(@_)">
                  <c:v>11118</c:v>
                </c:pt>
                <c:pt idx="12" formatCode="_(* #,##0_);_(* \(#,##0\);_(* &quot;-&quot;??_);_(@_)">
                  <c:v>1310</c:v>
                </c:pt>
                <c:pt idx="13" formatCode="_(* #,##0_);_(* \(#,##0\);_(* &quot;-&quot;??_);_(@_)">
                  <c:v>26760</c:v>
                </c:pt>
                <c:pt idx="15" formatCode="_(* #,##0_);_(* \(#,##0\);_(* &quot;-&quot;??_);_(@_)">
                  <c:v>22609</c:v>
                </c:pt>
              </c:numCache>
            </c:numRef>
          </c:val>
        </c:ser>
        <c:ser>
          <c:idx val="8"/>
          <c:order val="8"/>
          <c:tx>
            <c:strRef>
              <c:f>'Genre-Topics'!$M$2</c:f>
              <c:strCache>
                <c:ptCount val="1"/>
                <c:pt idx="0">
                  <c:v>2000s</c:v>
                </c:pt>
              </c:strCache>
            </c:strRef>
          </c:tx>
          <c:cat>
            <c:strRef>
              <c:f>'Genre-Topics'!$D$3:$D$19</c:f>
              <c:strCache>
                <c:ptCount val="17"/>
                <c:pt idx="0">
                  <c:v>Dramas</c:v>
                </c:pt>
                <c:pt idx="1">
                  <c:v>Ecology</c:v>
                </c:pt>
                <c:pt idx="2">
                  <c:v>Education</c:v>
                </c:pt>
                <c:pt idx="3">
                  <c:v>Folktales</c:v>
                </c:pt>
                <c:pt idx="4">
                  <c:v>Health</c:v>
                </c:pt>
                <c:pt idx="5">
                  <c:v>History</c:v>
                </c:pt>
                <c:pt idx="6">
                  <c:v>Law</c:v>
                </c:pt>
                <c:pt idx="7">
                  <c:v>Magazines</c:v>
                </c:pt>
                <c:pt idx="8">
                  <c:v>News</c:v>
                </c:pt>
                <c:pt idx="9">
                  <c:v>Novelettes</c:v>
                </c:pt>
                <c:pt idx="10">
                  <c:v>Novels</c:v>
                </c:pt>
                <c:pt idx="11">
                  <c:v>Peace</c:v>
                </c:pt>
                <c:pt idx="12">
                  <c:v>Poetry</c:v>
                </c:pt>
                <c:pt idx="13">
                  <c:v>Politics</c:v>
                </c:pt>
                <c:pt idx="14">
                  <c:v>Religion</c:v>
                </c:pt>
                <c:pt idx="15">
                  <c:v>Songs</c:v>
                </c:pt>
                <c:pt idx="16">
                  <c:v>Traditional culture</c:v>
                </c:pt>
              </c:strCache>
            </c:strRef>
          </c:cat>
          <c:val>
            <c:numRef>
              <c:f>'Genre-Topics'!$M$3:$M$19</c:f>
              <c:numCache>
                <c:formatCode>_(* #,##0_);_(* \(#,##0\);_(* "-"??_);_(@_)</c:formatCode>
                <c:ptCount val="17"/>
                <c:pt idx="1">
                  <c:v>9439</c:v>
                </c:pt>
                <c:pt idx="2">
                  <c:v>49880</c:v>
                </c:pt>
                <c:pt idx="4">
                  <c:v>31321</c:v>
                </c:pt>
                <c:pt idx="6">
                  <c:v>98824</c:v>
                </c:pt>
                <c:pt idx="8">
                  <c:v>15578</c:v>
                </c:pt>
                <c:pt idx="10">
                  <c:v>13459</c:v>
                </c:pt>
                <c:pt idx="11">
                  <c:v>171786</c:v>
                </c:pt>
                <c:pt idx="13">
                  <c:v>54251</c:v>
                </c:pt>
                <c:pt idx="14">
                  <c:v>1629</c:v>
                </c:pt>
                <c:pt idx="16">
                  <c:v>63015</c:v>
                </c:pt>
              </c:numCache>
            </c:numRef>
          </c:val>
        </c:ser>
        <c:ser>
          <c:idx val="9"/>
          <c:order val="9"/>
          <c:tx>
            <c:strRef>
              <c:f>'Genre-Topics'!$N$2</c:f>
              <c:strCache>
                <c:ptCount val="1"/>
                <c:pt idx="0">
                  <c:v>2010s</c:v>
                </c:pt>
              </c:strCache>
            </c:strRef>
          </c:tx>
          <c:cat>
            <c:strRef>
              <c:f>'Genre-Topics'!$D$3:$D$19</c:f>
              <c:strCache>
                <c:ptCount val="17"/>
                <c:pt idx="0">
                  <c:v>Dramas</c:v>
                </c:pt>
                <c:pt idx="1">
                  <c:v>Ecology</c:v>
                </c:pt>
                <c:pt idx="2">
                  <c:v>Education</c:v>
                </c:pt>
                <c:pt idx="3">
                  <c:v>Folktales</c:v>
                </c:pt>
                <c:pt idx="4">
                  <c:v>Health</c:v>
                </c:pt>
                <c:pt idx="5">
                  <c:v>History</c:v>
                </c:pt>
                <c:pt idx="6">
                  <c:v>Law</c:v>
                </c:pt>
                <c:pt idx="7">
                  <c:v>Magazines</c:v>
                </c:pt>
                <c:pt idx="8">
                  <c:v>News</c:v>
                </c:pt>
                <c:pt idx="9">
                  <c:v>Novelettes</c:v>
                </c:pt>
                <c:pt idx="10">
                  <c:v>Novels</c:v>
                </c:pt>
                <c:pt idx="11">
                  <c:v>Peace</c:v>
                </c:pt>
                <c:pt idx="12">
                  <c:v>Poetry</c:v>
                </c:pt>
                <c:pt idx="13">
                  <c:v>Politics</c:v>
                </c:pt>
                <c:pt idx="14">
                  <c:v>Religion</c:v>
                </c:pt>
                <c:pt idx="15">
                  <c:v>Songs</c:v>
                </c:pt>
                <c:pt idx="16">
                  <c:v>Traditional culture</c:v>
                </c:pt>
              </c:strCache>
            </c:strRef>
          </c:cat>
          <c:val>
            <c:numRef>
              <c:f>'Genre-Topics'!$N$3:$N$19</c:f>
              <c:numCache>
                <c:formatCode>_(* #,##0_);_(* \(#,##0\);_(* "-"??_);_(@_)</c:formatCode>
                <c:ptCount val="17"/>
                <c:pt idx="0">
                  <c:v>12765</c:v>
                </c:pt>
                <c:pt idx="1">
                  <c:v>2619</c:v>
                </c:pt>
                <c:pt idx="3">
                  <c:v>640</c:v>
                </c:pt>
                <c:pt idx="4">
                  <c:v>15799</c:v>
                </c:pt>
                <c:pt idx="6">
                  <c:v>2310</c:v>
                </c:pt>
                <c:pt idx="7">
                  <c:v>15547</c:v>
                </c:pt>
                <c:pt idx="8">
                  <c:v>62479</c:v>
                </c:pt>
                <c:pt idx="11">
                  <c:v>158215</c:v>
                </c:pt>
                <c:pt idx="12">
                  <c:v>1534</c:v>
                </c:pt>
                <c:pt idx="13">
                  <c:v>81378</c:v>
                </c:pt>
                <c:pt idx="14">
                  <c:v>121795</c:v>
                </c:pt>
                <c:pt idx="16">
                  <c:v>90891</c:v>
                </c:pt>
              </c:numCache>
            </c:numRef>
          </c:val>
        </c:ser>
        <c:shape val="box"/>
        <c:axId val="93108096"/>
        <c:axId val="93109632"/>
        <c:axId val="93086592"/>
      </c:bar3DChart>
      <c:catAx>
        <c:axId val="93108096"/>
        <c:scaling>
          <c:orientation val="minMax"/>
        </c:scaling>
        <c:axPos val="b"/>
        <c:majorGridlines/>
        <c:tickLblPos val="nextTo"/>
        <c:crossAx val="93109632"/>
        <c:crosses val="autoZero"/>
        <c:auto val="1"/>
        <c:lblAlgn val="ctr"/>
        <c:lblOffset val="100"/>
      </c:catAx>
      <c:valAx>
        <c:axId val="93109632"/>
        <c:scaling>
          <c:orientation val="minMax"/>
          <c:max val="200000"/>
        </c:scaling>
        <c:axPos val="l"/>
        <c:majorGridlines/>
        <c:numFmt formatCode="General" sourceLinked="1"/>
        <c:tickLblPos val="nextTo"/>
        <c:crossAx val="93108096"/>
        <c:crosses val="autoZero"/>
        <c:crossBetween val="between"/>
      </c:valAx>
      <c:serAx>
        <c:axId val="93086592"/>
        <c:scaling>
          <c:orientation val="minMax"/>
        </c:scaling>
        <c:axPos val="b"/>
        <c:majorGridlines/>
        <c:tickLblPos val="nextTo"/>
        <c:crossAx val="93109632"/>
        <c:crosses val="autoZero"/>
        <c:tickLblSkip val="1"/>
      </c:serAx>
    </c:plotArea>
    <c:legend>
      <c:legendPos val="r"/>
      <c:layout>
        <c:manualLayout>
          <c:xMode val="edge"/>
          <c:yMode val="edge"/>
          <c:x val="0.88337893014913305"/>
          <c:y val="0.1005879372123076"/>
          <c:w val="0.1066498333351"/>
          <c:h val="0.66413942655950486"/>
        </c:manualLayout>
      </c:layout>
    </c:legend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B99D5A-781B-4B08-B82F-0245919B052B}" type="datetimeFigureOut">
              <a:rPr lang="fr-BE" smtClean="0"/>
              <a:pPr/>
              <a:t>5/09/2016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C5D0C8-707F-41AA-8E48-CB90FEB75088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Présente</a:t>
            </a:r>
            <a:r>
              <a:rPr lang="en-GB" dirty="0" smtClean="0"/>
              <a:t> le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contenu</a:t>
            </a:r>
            <a:r>
              <a:rPr lang="en-GB" baseline="0" dirty="0" smtClean="0"/>
              <a:t> du slide </a:t>
            </a:r>
            <a:r>
              <a:rPr lang="en-GB" baseline="0" dirty="0" err="1" smtClean="0"/>
              <a:t>suivant</a:t>
            </a:r>
            <a:r>
              <a:rPr lang="en-GB" baseline="0" dirty="0" smtClean="0"/>
              <a:t> en </a:t>
            </a:r>
            <a:r>
              <a:rPr lang="en-GB" baseline="0" dirty="0" err="1" smtClean="0"/>
              <a:t>montrant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celui</a:t>
            </a:r>
            <a:r>
              <a:rPr lang="en-GB" baseline="0" dirty="0" smtClean="0"/>
              <a:t>-ci. Dis </a:t>
            </a:r>
            <a:r>
              <a:rPr lang="en-GB" baseline="0" dirty="0" err="1" smtClean="0"/>
              <a:t>aussi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que</a:t>
            </a:r>
            <a:r>
              <a:rPr lang="en-GB" baseline="0" dirty="0" smtClean="0"/>
              <a:t> des </a:t>
            </a:r>
            <a:r>
              <a:rPr lang="en-GB" baseline="0" dirty="0" err="1" smtClean="0"/>
              <a:t>langues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proches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sont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parlées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dans</a:t>
            </a:r>
            <a:r>
              <a:rPr lang="en-GB" baseline="0" dirty="0" smtClean="0"/>
              <a:t> les pays </a:t>
            </a:r>
            <a:r>
              <a:rPr lang="en-GB" baseline="0" dirty="0" err="1" smtClean="0"/>
              <a:t>limitrophes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notamment</a:t>
            </a:r>
            <a:r>
              <a:rPr lang="en-GB" baseline="0" dirty="0" smtClean="0"/>
              <a:t> le </a:t>
            </a:r>
            <a:r>
              <a:rPr lang="en-GB" baseline="0" dirty="0" err="1" smtClean="0"/>
              <a:t>kinyarwanda</a:t>
            </a:r>
            <a:r>
              <a:rPr lang="en-GB" baseline="0" dirty="0" smtClean="0"/>
              <a:t> au Rwanda.</a:t>
            </a:r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1915EA-E5DE-D94E-9813-0F15AE072CF5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3573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44AC0-3842-4D58-AA1B-40B43CE5C9F1}" type="datetimeFigureOut">
              <a:rPr lang="fr-BE" smtClean="0"/>
              <a:pPr/>
              <a:t>5/09/2016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91DB1-EF78-48FE-BF7D-71A2920927AE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44AC0-3842-4D58-AA1B-40B43CE5C9F1}" type="datetimeFigureOut">
              <a:rPr lang="fr-BE" smtClean="0"/>
              <a:pPr/>
              <a:t>5/09/2016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91DB1-EF78-48FE-BF7D-71A2920927AE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44AC0-3842-4D58-AA1B-40B43CE5C9F1}" type="datetimeFigureOut">
              <a:rPr lang="fr-BE" smtClean="0"/>
              <a:pPr/>
              <a:t>5/09/2016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91DB1-EF78-48FE-BF7D-71A2920927AE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44AC0-3842-4D58-AA1B-40B43CE5C9F1}" type="datetimeFigureOut">
              <a:rPr lang="fr-BE" smtClean="0"/>
              <a:pPr/>
              <a:t>5/09/2016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91DB1-EF78-48FE-BF7D-71A2920927AE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44AC0-3842-4D58-AA1B-40B43CE5C9F1}" type="datetimeFigureOut">
              <a:rPr lang="fr-BE" smtClean="0"/>
              <a:pPr/>
              <a:t>5/09/2016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91DB1-EF78-48FE-BF7D-71A2920927AE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44AC0-3842-4D58-AA1B-40B43CE5C9F1}" type="datetimeFigureOut">
              <a:rPr lang="fr-BE" smtClean="0"/>
              <a:pPr/>
              <a:t>5/09/2016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91DB1-EF78-48FE-BF7D-71A2920927AE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44AC0-3842-4D58-AA1B-40B43CE5C9F1}" type="datetimeFigureOut">
              <a:rPr lang="fr-BE" smtClean="0"/>
              <a:pPr/>
              <a:t>5/09/2016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91DB1-EF78-48FE-BF7D-71A2920927AE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44AC0-3842-4D58-AA1B-40B43CE5C9F1}" type="datetimeFigureOut">
              <a:rPr lang="fr-BE" smtClean="0"/>
              <a:pPr/>
              <a:t>5/09/2016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91DB1-EF78-48FE-BF7D-71A2920927AE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44AC0-3842-4D58-AA1B-40B43CE5C9F1}" type="datetimeFigureOut">
              <a:rPr lang="fr-BE" smtClean="0"/>
              <a:pPr/>
              <a:t>5/09/2016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91DB1-EF78-48FE-BF7D-71A2920927AE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44AC0-3842-4D58-AA1B-40B43CE5C9F1}" type="datetimeFigureOut">
              <a:rPr lang="fr-BE" smtClean="0"/>
              <a:pPr/>
              <a:t>5/09/2016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91DB1-EF78-48FE-BF7D-71A2920927AE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44AC0-3842-4D58-AA1B-40B43CE5C9F1}" type="datetimeFigureOut">
              <a:rPr lang="fr-BE" smtClean="0"/>
              <a:pPr/>
              <a:t>5/09/2016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91DB1-EF78-48FE-BF7D-71A2920927AE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B44AC0-3842-4D58-AA1B-40B43CE5C9F1}" type="datetimeFigureOut">
              <a:rPr lang="fr-BE" smtClean="0"/>
              <a:pPr/>
              <a:t>5/09/2016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91DB1-EF78-48FE-BF7D-71A2920927AE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BE" dirty="0" smtClean="0">
                <a:latin typeface="Garamond" pitchFamily="18" charset="0"/>
              </a:rPr>
              <a:t>Modal </a:t>
            </a:r>
            <a:r>
              <a:rPr lang="fr-BE" dirty="0" err="1" smtClean="0">
                <a:latin typeface="Garamond" pitchFamily="18" charset="0"/>
              </a:rPr>
              <a:t>Devices</a:t>
            </a:r>
            <a:r>
              <a:rPr lang="fr-BE" dirty="0" smtClean="0">
                <a:latin typeface="Garamond" pitchFamily="18" charset="0"/>
              </a:rPr>
              <a:t> in </a:t>
            </a:r>
            <a:r>
              <a:rPr lang="fr-BE" dirty="0" smtClean="0">
                <a:latin typeface="Garamond" pitchFamily="18" charset="0"/>
              </a:rPr>
              <a:t>Kirundi</a:t>
            </a:r>
            <a:br>
              <a:rPr lang="fr-BE" dirty="0" smtClean="0">
                <a:latin typeface="Garamond" pitchFamily="18" charset="0"/>
              </a:rPr>
            </a:br>
            <a:r>
              <a:rPr lang="fr-BE" sz="4000" dirty="0" smtClean="0">
                <a:latin typeface="Garamond" pitchFamily="18" charset="0"/>
              </a:rPr>
              <a:t>A Corpus-</a:t>
            </a:r>
            <a:r>
              <a:rPr lang="fr-BE" sz="4000" dirty="0" err="1" smtClean="0">
                <a:latin typeface="Garamond" pitchFamily="18" charset="0"/>
              </a:rPr>
              <a:t>driven</a:t>
            </a:r>
            <a:r>
              <a:rPr lang="fr-BE" sz="4000" dirty="0" smtClean="0">
                <a:latin typeface="Garamond" pitchFamily="18" charset="0"/>
              </a:rPr>
              <a:t> </a:t>
            </a:r>
            <a:r>
              <a:rPr lang="fr-BE" sz="4000" dirty="0" err="1" smtClean="0">
                <a:latin typeface="Garamond" pitchFamily="18" charset="0"/>
              </a:rPr>
              <a:t>Approach</a:t>
            </a:r>
            <a:endParaRPr lang="fr-BE" sz="4000" dirty="0">
              <a:latin typeface="Garamond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BE" dirty="0" smtClean="0">
                <a:latin typeface="Garamond" pitchFamily="18" charset="0"/>
              </a:rPr>
              <a:t>Ferdinand MBERAMIHIGO</a:t>
            </a:r>
          </a:p>
          <a:p>
            <a:r>
              <a:rPr lang="fr-BE" dirty="0" smtClean="0">
                <a:latin typeface="Garamond" pitchFamily="18" charset="0"/>
              </a:rPr>
              <a:t>Université du Burundi</a:t>
            </a:r>
          </a:p>
          <a:p>
            <a:r>
              <a:rPr lang="fr-BE" sz="2400" dirty="0" smtClean="0">
                <a:latin typeface="Garamond" pitchFamily="18" charset="0"/>
              </a:rPr>
              <a:t>fmberamihigo@gmail.com</a:t>
            </a:r>
            <a:endParaRPr lang="fr-BE" sz="2400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>
                <a:latin typeface="Garamond" pitchFamily="18" charset="0"/>
              </a:rPr>
              <a:t>Dynamic</a:t>
            </a:r>
            <a:r>
              <a:rPr lang="fr-BE" dirty="0" smtClean="0">
                <a:latin typeface="Garamond" pitchFamily="18" charset="0"/>
              </a:rPr>
              <a:t> </a:t>
            </a:r>
            <a:r>
              <a:rPr lang="fr-BE" dirty="0" err="1" smtClean="0">
                <a:latin typeface="Garamond" pitchFamily="18" charset="0"/>
              </a:rPr>
              <a:t>possibility</a:t>
            </a:r>
            <a:r>
              <a:rPr lang="fr-BE" dirty="0" smtClean="0">
                <a:latin typeface="Garamond" pitchFamily="18" charset="0"/>
              </a:rPr>
              <a:t> (2)</a:t>
            </a:r>
            <a:endParaRPr lang="fr-BE" dirty="0">
              <a:latin typeface="Garamond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fr-BE" sz="2600" i="1" dirty="0" smtClean="0">
                <a:latin typeface="Garamond" pitchFamily="18" charset="0"/>
              </a:rPr>
              <a:t>Participant-</a:t>
            </a:r>
            <a:r>
              <a:rPr lang="fr-BE" sz="2600" i="1" dirty="0" err="1" smtClean="0">
                <a:latin typeface="Garamond" pitchFamily="18" charset="0"/>
              </a:rPr>
              <a:t>imposed</a:t>
            </a:r>
            <a:r>
              <a:rPr lang="fr-BE" sz="2600" i="1" dirty="0" smtClean="0">
                <a:latin typeface="Garamond" pitchFamily="18" charset="0"/>
              </a:rPr>
              <a:t> </a:t>
            </a:r>
            <a:r>
              <a:rPr lang="fr-BE" sz="2600" i="1" dirty="0" err="1" smtClean="0">
                <a:latin typeface="Garamond" pitchFamily="18" charset="0"/>
              </a:rPr>
              <a:t>Dynamic</a:t>
            </a:r>
            <a:r>
              <a:rPr lang="fr-BE" sz="2600" i="1" dirty="0" smtClean="0">
                <a:latin typeface="Garamond" pitchFamily="18" charset="0"/>
              </a:rPr>
              <a:t> </a:t>
            </a:r>
            <a:r>
              <a:rPr lang="fr-BE" sz="2600" i="1" dirty="0" err="1" smtClean="0">
                <a:latin typeface="Garamond" pitchFamily="18" charset="0"/>
              </a:rPr>
              <a:t>Possibility</a:t>
            </a:r>
            <a:r>
              <a:rPr lang="fr-BE" sz="2600" i="1" dirty="0" smtClean="0">
                <a:latin typeface="Garamond" pitchFamily="18" charset="0"/>
              </a:rPr>
              <a:t> (</a:t>
            </a:r>
            <a:r>
              <a:rPr lang="fr-BE" sz="2600" i="1" dirty="0" err="1" smtClean="0">
                <a:latin typeface="Garamond" pitchFamily="18" charset="0"/>
              </a:rPr>
              <a:t>P-Im</a:t>
            </a:r>
            <a:r>
              <a:rPr lang="fr-BE" sz="2600" i="1" dirty="0" smtClean="0">
                <a:latin typeface="Garamond" pitchFamily="18" charset="0"/>
              </a:rPr>
              <a:t> </a:t>
            </a:r>
            <a:r>
              <a:rPr lang="fr-BE" sz="2600" i="1" dirty="0" err="1" smtClean="0">
                <a:latin typeface="Garamond" pitchFamily="18" charset="0"/>
              </a:rPr>
              <a:t>DyPo</a:t>
            </a:r>
            <a:r>
              <a:rPr lang="fr-BE" sz="2600" i="1" dirty="0" smtClean="0">
                <a:latin typeface="Garamond" pitchFamily="18" charset="0"/>
              </a:rPr>
              <a:t>):</a:t>
            </a:r>
          </a:p>
          <a:p>
            <a:pPr lvl="0">
              <a:buNone/>
            </a:pPr>
            <a:r>
              <a:rPr lang="fr-BE" sz="2600" b="1" i="1" dirty="0" smtClean="0">
                <a:latin typeface="Garamond" pitchFamily="18" charset="0"/>
              </a:rPr>
              <a:t>…ejo uraza kundamutsa, niho tworonka n'akanya ko kuganira.</a:t>
            </a:r>
            <a:endParaRPr lang="fr-BE" sz="2600" dirty="0" smtClean="0">
              <a:latin typeface="Garamond" pitchFamily="18" charset="0"/>
            </a:endParaRPr>
          </a:p>
          <a:p>
            <a:pPr>
              <a:buNone/>
            </a:pPr>
            <a:r>
              <a:rPr lang="fr-BE" sz="2600" dirty="0" smtClean="0">
                <a:latin typeface="Garamond" pitchFamily="18" charset="0"/>
              </a:rPr>
              <a:t>‘…</a:t>
            </a:r>
            <a:r>
              <a:rPr lang="fr-BE" sz="2600" dirty="0" err="1" smtClean="0">
                <a:latin typeface="Garamond" pitchFamily="18" charset="0"/>
              </a:rPr>
              <a:t>tomorrow</a:t>
            </a:r>
            <a:r>
              <a:rPr lang="fr-BE" sz="2600" dirty="0" smtClean="0">
                <a:latin typeface="Garamond" pitchFamily="18" charset="0"/>
              </a:rPr>
              <a:t>, come and </a:t>
            </a:r>
            <a:r>
              <a:rPr lang="fr-BE" sz="2600" dirty="0" err="1" smtClean="0">
                <a:latin typeface="Garamond" pitchFamily="18" charset="0"/>
              </a:rPr>
              <a:t>visit</a:t>
            </a:r>
            <a:r>
              <a:rPr lang="fr-BE" sz="2600" dirty="0" smtClean="0">
                <a:latin typeface="Garamond" pitchFamily="18" charset="0"/>
              </a:rPr>
              <a:t> me, so </a:t>
            </a:r>
            <a:r>
              <a:rPr lang="fr-BE" sz="2600" dirty="0" err="1" smtClean="0">
                <a:latin typeface="Garamond" pitchFamily="18" charset="0"/>
              </a:rPr>
              <a:t>that</a:t>
            </a:r>
            <a:r>
              <a:rPr lang="fr-BE" sz="2600" dirty="0" smtClean="0">
                <a:latin typeface="Garamond" pitchFamily="18" charset="0"/>
              </a:rPr>
              <a:t> we </a:t>
            </a:r>
            <a:r>
              <a:rPr lang="fr-BE" sz="2600" dirty="0" err="1" smtClean="0">
                <a:latin typeface="Garamond" pitchFamily="18" charset="0"/>
              </a:rPr>
              <a:t>can</a:t>
            </a:r>
            <a:r>
              <a:rPr lang="fr-BE" sz="2600" dirty="0" smtClean="0">
                <a:latin typeface="Garamond" pitchFamily="18" charset="0"/>
              </a:rPr>
              <a:t> have at least </a:t>
            </a:r>
            <a:r>
              <a:rPr lang="fr-BE" sz="2600" dirty="0" err="1" smtClean="0">
                <a:latin typeface="Garamond" pitchFamily="18" charset="0"/>
              </a:rPr>
              <a:t>some</a:t>
            </a:r>
            <a:r>
              <a:rPr lang="fr-BE" sz="2600" dirty="0" smtClean="0">
                <a:latin typeface="Garamond" pitchFamily="18" charset="0"/>
              </a:rPr>
              <a:t> time to talk.’</a:t>
            </a:r>
          </a:p>
          <a:p>
            <a:pPr>
              <a:buNone/>
            </a:pPr>
            <a:r>
              <a:rPr lang="fr-BE" sz="2600" dirty="0" smtClean="0">
                <a:latin typeface="Garamond" pitchFamily="18" charset="0"/>
              </a:rPr>
              <a:t>(</a:t>
            </a:r>
            <a:r>
              <a:rPr lang="fr-BE" sz="2600" i="1" dirty="0" smtClean="0">
                <a:latin typeface="Garamond" pitchFamily="18" charset="0"/>
              </a:rPr>
              <a:t>Rumarantimba</a:t>
            </a:r>
            <a:r>
              <a:rPr lang="fr-BE" sz="2600" dirty="0" smtClean="0">
                <a:latin typeface="Garamond" pitchFamily="18" charset="0"/>
              </a:rPr>
              <a:t>, Drama, 1980s)</a:t>
            </a:r>
          </a:p>
          <a:p>
            <a:pPr>
              <a:buNone/>
            </a:pPr>
            <a:r>
              <a:rPr lang="fr-BE" sz="2400" dirty="0" smtClean="0"/>
              <a:t>ejó	                 </a:t>
            </a:r>
            <a:r>
              <a:rPr lang="fr-BE" sz="2400" dirty="0" smtClean="0"/>
              <a:t> u-ra-</a:t>
            </a:r>
            <a:r>
              <a:rPr lang="fr-BE" sz="2400" dirty="0" err="1" smtClean="0"/>
              <a:t>əz</a:t>
            </a:r>
            <a:r>
              <a:rPr lang="fr-BE" sz="2400" dirty="0" smtClean="0"/>
              <a:t>-a</a:t>
            </a:r>
            <a:r>
              <a:rPr lang="fr-BE" sz="2400" dirty="0" smtClean="0"/>
              <a:t>		    </a:t>
            </a:r>
            <a:r>
              <a:rPr lang="fr-BE" sz="2400" dirty="0" smtClean="0"/>
              <a:t>ku-n-</a:t>
            </a:r>
            <a:r>
              <a:rPr lang="fr-BE" sz="2400" dirty="0" err="1" smtClean="0"/>
              <a:t>ramuts</a:t>
            </a:r>
            <a:r>
              <a:rPr lang="fr-BE" sz="2400" dirty="0" smtClean="0"/>
              <a:t>-a</a:t>
            </a:r>
            <a:r>
              <a:rPr lang="fr-BE" sz="2400" dirty="0" smtClean="0"/>
              <a:t>	         </a:t>
            </a:r>
            <a:r>
              <a:rPr lang="fr-BE" sz="2400" dirty="0" smtClean="0"/>
              <a:t>ni</a:t>
            </a:r>
            <a:r>
              <a:rPr lang="fr-BE" sz="2400" dirty="0" smtClean="0"/>
              <a:t>          </a:t>
            </a:r>
            <a:r>
              <a:rPr lang="fr-BE" sz="2400" dirty="0" smtClean="0"/>
              <a:t>ha-ó</a:t>
            </a:r>
            <a:endParaRPr lang="fr-BE" sz="2400" dirty="0" smtClean="0"/>
          </a:p>
          <a:p>
            <a:pPr>
              <a:buNone/>
            </a:pPr>
            <a:r>
              <a:rPr lang="fr-BE" sz="2400" dirty="0" err="1" smtClean="0"/>
              <a:t>tomorrow</a:t>
            </a:r>
            <a:r>
              <a:rPr lang="fr-BE" sz="2400" dirty="0" smtClean="0"/>
              <a:t>      SC</a:t>
            </a:r>
            <a:r>
              <a:rPr lang="fr-BE" sz="2400" baseline="-25000" dirty="0" smtClean="0"/>
              <a:t>2sg</a:t>
            </a:r>
            <a:r>
              <a:rPr lang="fr-BE" sz="2400" dirty="0" smtClean="0"/>
              <a:t>-HORT-come-IPF     NP</a:t>
            </a:r>
            <a:r>
              <a:rPr lang="fr-BE" sz="2400" baseline="-25000" dirty="0" smtClean="0"/>
              <a:t>15</a:t>
            </a:r>
            <a:r>
              <a:rPr lang="fr-BE" sz="2400" dirty="0" smtClean="0"/>
              <a:t>-OC</a:t>
            </a:r>
            <a:r>
              <a:rPr lang="fr-BE" sz="2400" baseline="-25000" dirty="0" smtClean="0"/>
              <a:t>1sg</a:t>
            </a:r>
            <a:r>
              <a:rPr lang="fr-BE" sz="2400" dirty="0" smtClean="0"/>
              <a:t>-</a:t>
            </a:r>
            <a:r>
              <a:rPr lang="fr-BE" sz="2400" dirty="0" err="1" smtClean="0"/>
              <a:t>visit</a:t>
            </a:r>
            <a:r>
              <a:rPr lang="fr-BE" sz="2400" dirty="0" smtClean="0"/>
              <a:t>-IPF   COP      </a:t>
            </a:r>
            <a:r>
              <a:rPr lang="fr-BE" sz="2400" dirty="0" smtClean="0"/>
              <a:t>PP</a:t>
            </a:r>
            <a:r>
              <a:rPr lang="fr-BE" sz="2400" baseline="-25000" dirty="0" smtClean="0"/>
              <a:t>16</a:t>
            </a:r>
            <a:r>
              <a:rPr lang="fr-BE" sz="2400" dirty="0" smtClean="0"/>
              <a:t>-PRCS</a:t>
            </a:r>
          </a:p>
          <a:p>
            <a:pPr>
              <a:buNone/>
            </a:pPr>
            <a:endParaRPr lang="fr-BE" sz="2400" dirty="0" smtClean="0"/>
          </a:p>
          <a:p>
            <a:pPr>
              <a:buNone/>
            </a:pPr>
            <a:r>
              <a:rPr lang="fr-BE" sz="2400" dirty="0" smtClean="0"/>
              <a:t>tu-</a:t>
            </a:r>
            <a:r>
              <a:rPr lang="fr-BE" sz="2400" b="1" dirty="0" err="1" smtClean="0"/>
              <a:t>oo</a:t>
            </a:r>
            <a:r>
              <a:rPr lang="fr-BE" sz="2400" dirty="0" smtClean="0"/>
              <a:t>-</a:t>
            </a:r>
            <a:r>
              <a:rPr lang="fr-BE" sz="2400" dirty="0" err="1" smtClean="0"/>
              <a:t>roonk</a:t>
            </a:r>
            <a:r>
              <a:rPr lang="fr-BE" sz="2400" dirty="0" smtClean="0"/>
              <a:t>-</a:t>
            </a:r>
            <a:r>
              <a:rPr lang="fr-BE" sz="2400" baseline="30000" dirty="0" smtClean="0"/>
              <a:t>H</a:t>
            </a:r>
            <a:r>
              <a:rPr lang="fr-BE" sz="2400" dirty="0" smtClean="0"/>
              <a:t>a	            </a:t>
            </a:r>
            <a:r>
              <a:rPr lang="fr-BE" sz="2400" dirty="0" smtClean="0"/>
              <a:t>  n</a:t>
            </a:r>
            <a:r>
              <a:rPr lang="fr-BE" sz="2400" dirty="0" smtClean="0"/>
              <a:t>	  </a:t>
            </a:r>
            <a:r>
              <a:rPr lang="fr-BE" sz="2400" dirty="0" smtClean="0"/>
              <a:t>a-ka-</a:t>
            </a:r>
            <a:r>
              <a:rPr lang="fr-BE" sz="2400" dirty="0" err="1" smtClean="0"/>
              <a:t>ánya</a:t>
            </a:r>
            <a:r>
              <a:rPr lang="fr-BE" sz="2400" dirty="0" smtClean="0"/>
              <a:t>	       </a:t>
            </a:r>
            <a:r>
              <a:rPr lang="fr-BE" sz="2400" dirty="0" smtClean="0"/>
              <a:t>ka-ó</a:t>
            </a:r>
            <a:r>
              <a:rPr lang="fr-BE" sz="2400" dirty="0" smtClean="0"/>
              <a:t>	</a:t>
            </a:r>
          </a:p>
          <a:p>
            <a:pPr>
              <a:buNone/>
            </a:pPr>
            <a:r>
              <a:rPr lang="fr-BE" sz="2400" dirty="0" smtClean="0"/>
              <a:t>SC</a:t>
            </a:r>
            <a:r>
              <a:rPr lang="fr-BE" sz="2400" baseline="-25000" dirty="0" smtClean="0"/>
              <a:t>2pl</a:t>
            </a:r>
            <a:r>
              <a:rPr lang="fr-BE" sz="2400" dirty="0" smtClean="0"/>
              <a:t>-</a:t>
            </a:r>
            <a:r>
              <a:rPr lang="fr-BE" sz="2400" b="1" dirty="0" smtClean="0"/>
              <a:t>MOD</a:t>
            </a:r>
            <a:r>
              <a:rPr lang="fr-BE" sz="2400" dirty="0" smtClean="0"/>
              <a:t>-get-REL.IPF   </a:t>
            </a:r>
            <a:r>
              <a:rPr lang="fr-BE" sz="2400" dirty="0" smtClean="0"/>
              <a:t>  </a:t>
            </a:r>
            <a:r>
              <a:rPr lang="fr-BE" sz="2400" dirty="0" err="1" smtClean="0"/>
              <a:t>at.least</a:t>
            </a:r>
            <a:r>
              <a:rPr lang="fr-BE" sz="2400" dirty="0" smtClean="0"/>
              <a:t>       AUG</a:t>
            </a:r>
            <a:r>
              <a:rPr lang="fr-BE" sz="2400" baseline="-25000" dirty="0" smtClean="0"/>
              <a:t>12</a:t>
            </a:r>
            <a:r>
              <a:rPr lang="fr-BE" sz="2400" dirty="0" smtClean="0"/>
              <a:t>-NP</a:t>
            </a:r>
            <a:r>
              <a:rPr lang="fr-BE" sz="2400" baseline="-25000" dirty="0" smtClean="0"/>
              <a:t>12</a:t>
            </a:r>
            <a:r>
              <a:rPr lang="fr-BE" sz="2400" dirty="0" smtClean="0"/>
              <a:t>-time      PP</a:t>
            </a:r>
            <a:r>
              <a:rPr lang="fr-BE" sz="2400" baseline="-25000" dirty="0" smtClean="0"/>
              <a:t>12</a:t>
            </a:r>
            <a:r>
              <a:rPr lang="fr-BE" sz="2400" dirty="0" smtClean="0"/>
              <a:t>-CONN</a:t>
            </a:r>
          </a:p>
          <a:p>
            <a:pPr>
              <a:buNone/>
            </a:pPr>
            <a:endParaRPr lang="fr-BE" sz="2400" dirty="0" smtClean="0"/>
          </a:p>
          <a:p>
            <a:pPr>
              <a:buNone/>
            </a:pPr>
            <a:r>
              <a:rPr lang="fr-BE" sz="2400" dirty="0" smtClean="0"/>
              <a:t>ku-</a:t>
            </a:r>
            <a:r>
              <a:rPr lang="fr-BE" sz="2400" dirty="0" err="1" smtClean="0"/>
              <a:t>gáaniir</a:t>
            </a:r>
            <a:r>
              <a:rPr lang="fr-BE" sz="2400" dirty="0" smtClean="0"/>
              <a:t>-a</a:t>
            </a:r>
          </a:p>
          <a:p>
            <a:pPr>
              <a:buNone/>
            </a:pPr>
            <a:r>
              <a:rPr lang="fr-BE" sz="2400" dirty="0" smtClean="0"/>
              <a:t>NP</a:t>
            </a:r>
            <a:r>
              <a:rPr lang="fr-BE" sz="2400" baseline="-25000" dirty="0" smtClean="0"/>
              <a:t>15</a:t>
            </a:r>
            <a:r>
              <a:rPr lang="fr-BE" sz="2400" dirty="0" smtClean="0"/>
              <a:t>-talk-IPFV</a:t>
            </a:r>
            <a:endParaRPr lang="fr-BE" sz="2400" dirty="0" smtClean="0"/>
          </a:p>
          <a:p>
            <a:pPr>
              <a:buNone/>
            </a:pPr>
            <a:endParaRPr lang="fr-BE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>
                <a:latin typeface="Garamond" pitchFamily="18" charset="0"/>
              </a:rPr>
              <a:t>Dynamic</a:t>
            </a:r>
            <a:r>
              <a:rPr lang="fr-BE" dirty="0" smtClean="0">
                <a:latin typeface="Garamond" pitchFamily="18" charset="0"/>
              </a:rPr>
              <a:t> </a:t>
            </a:r>
            <a:r>
              <a:rPr lang="fr-BE" dirty="0" err="1" smtClean="0">
                <a:latin typeface="Garamond" pitchFamily="18" charset="0"/>
              </a:rPr>
              <a:t>possibility</a:t>
            </a:r>
            <a:r>
              <a:rPr lang="fr-BE" dirty="0" smtClean="0">
                <a:latin typeface="Garamond" pitchFamily="18" charset="0"/>
              </a:rPr>
              <a:t> (3)</a:t>
            </a:r>
            <a:endParaRPr lang="fr-BE" dirty="0">
              <a:latin typeface="Garamond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fr-BE" i="1" dirty="0" err="1" smtClean="0">
                <a:latin typeface="Garamond" pitchFamily="18" charset="0"/>
              </a:rPr>
              <a:t>Situational</a:t>
            </a:r>
            <a:r>
              <a:rPr lang="fr-BE" i="1" dirty="0" smtClean="0">
                <a:latin typeface="Garamond" pitchFamily="18" charset="0"/>
              </a:rPr>
              <a:t> </a:t>
            </a:r>
            <a:r>
              <a:rPr lang="fr-BE" i="1" dirty="0" err="1" smtClean="0">
                <a:latin typeface="Garamond" pitchFamily="18" charset="0"/>
              </a:rPr>
              <a:t>Dynamic</a:t>
            </a:r>
            <a:r>
              <a:rPr lang="fr-BE" i="1" dirty="0" smtClean="0">
                <a:latin typeface="Garamond" pitchFamily="18" charset="0"/>
              </a:rPr>
              <a:t> </a:t>
            </a:r>
            <a:r>
              <a:rPr lang="fr-BE" i="1" dirty="0" err="1" smtClean="0">
                <a:latin typeface="Garamond" pitchFamily="18" charset="0"/>
              </a:rPr>
              <a:t>Possibility</a:t>
            </a:r>
            <a:r>
              <a:rPr lang="fr-BE" i="1" dirty="0" smtClean="0">
                <a:latin typeface="Garamond" pitchFamily="18" charset="0"/>
              </a:rPr>
              <a:t> (</a:t>
            </a:r>
            <a:r>
              <a:rPr lang="fr-BE" i="1" dirty="0" err="1" smtClean="0">
                <a:latin typeface="Garamond" pitchFamily="18" charset="0"/>
              </a:rPr>
              <a:t>SiP</a:t>
            </a:r>
            <a:r>
              <a:rPr lang="fr-BE" i="1" dirty="0" smtClean="0">
                <a:latin typeface="Garamond" pitchFamily="18" charset="0"/>
              </a:rPr>
              <a:t>):</a:t>
            </a:r>
          </a:p>
          <a:p>
            <a:pPr lvl="0">
              <a:buNone/>
            </a:pPr>
            <a:r>
              <a:rPr lang="fr-BE" b="1" i="1" dirty="0" smtClean="0">
                <a:latin typeface="Garamond" pitchFamily="18" charset="0"/>
              </a:rPr>
              <a:t>Umuntu arashobora guhema umwotsi </a:t>
            </a:r>
            <a:r>
              <a:rPr lang="fr-BE" b="1" i="1" dirty="0" err="1" smtClean="0">
                <a:latin typeface="Garamond" pitchFamily="18" charset="0"/>
              </a:rPr>
              <a:t>w’itabi</a:t>
            </a:r>
            <a:r>
              <a:rPr lang="fr-BE" b="1" i="1" dirty="0" smtClean="0">
                <a:latin typeface="Garamond" pitchFamily="18" charset="0"/>
              </a:rPr>
              <a:t> </a:t>
            </a:r>
            <a:r>
              <a:rPr lang="fr-BE" b="1" i="1" dirty="0" err="1" smtClean="0">
                <a:latin typeface="Garamond" pitchFamily="18" charset="0"/>
              </a:rPr>
              <a:t>awutumuriweko</a:t>
            </a:r>
            <a:r>
              <a:rPr lang="fr-BE" b="1" i="1" dirty="0" smtClean="0">
                <a:latin typeface="Garamond" pitchFamily="18" charset="0"/>
              </a:rPr>
              <a:t> n’</a:t>
            </a:r>
            <a:r>
              <a:rPr lang="fr-BE" b="1" i="1" dirty="0" err="1" smtClean="0">
                <a:latin typeface="Garamond" pitchFamily="18" charset="0"/>
              </a:rPr>
              <a:t>uwurinywa</a:t>
            </a:r>
            <a:r>
              <a:rPr lang="fr-BE" b="1" i="1" dirty="0" smtClean="0">
                <a:latin typeface="Garamond" pitchFamily="18" charset="0"/>
              </a:rPr>
              <a:t>.</a:t>
            </a:r>
            <a:endParaRPr lang="fr-BE" dirty="0" smtClean="0">
              <a:latin typeface="Garamond" pitchFamily="18" charset="0"/>
            </a:endParaRPr>
          </a:p>
          <a:p>
            <a:pPr>
              <a:buNone/>
            </a:pPr>
            <a:r>
              <a:rPr lang="fr-BE" dirty="0" smtClean="0">
                <a:latin typeface="Garamond" pitchFamily="18" charset="0"/>
              </a:rPr>
              <a:t>‘A </a:t>
            </a:r>
            <a:r>
              <a:rPr lang="fr-BE" dirty="0" err="1" smtClean="0">
                <a:latin typeface="Garamond" pitchFamily="18" charset="0"/>
              </a:rPr>
              <a:t>person</a:t>
            </a:r>
            <a:r>
              <a:rPr lang="fr-BE" dirty="0" smtClean="0">
                <a:latin typeface="Garamond" pitchFamily="18" charset="0"/>
              </a:rPr>
              <a:t> </a:t>
            </a:r>
            <a:r>
              <a:rPr lang="fr-BE" dirty="0" err="1" smtClean="0">
                <a:latin typeface="Garamond" pitchFamily="18" charset="0"/>
              </a:rPr>
              <a:t>can</a:t>
            </a:r>
            <a:r>
              <a:rPr lang="fr-BE" dirty="0" smtClean="0">
                <a:latin typeface="Garamond" pitchFamily="18" charset="0"/>
              </a:rPr>
              <a:t> </a:t>
            </a:r>
            <a:r>
              <a:rPr lang="fr-BE" dirty="0" err="1" smtClean="0">
                <a:latin typeface="Garamond" pitchFamily="18" charset="0"/>
              </a:rPr>
              <a:t>breathe</a:t>
            </a:r>
            <a:r>
              <a:rPr lang="fr-BE" dirty="0" smtClean="0">
                <a:latin typeface="Garamond" pitchFamily="18" charset="0"/>
              </a:rPr>
              <a:t> </a:t>
            </a:r>
            <a:r>
              <a:rPr lang="fr-BE" dirty="0" err="1" smtClean="0">
                <a:latin typeface="Garamond" pitchFamily="18" charset="0"/>
              </a:rPr>
              <a:t>tobacco</a:t>
            </a:r>
            <a:r>
              <a:rPr lang="fr-BE" dirty="0" smtClean="0">
                <a:latin typeface="Garamond" pitchFamily="18" charset="0"/>
              </a:rPr>
              <a:t> </a:t>
            </a:r>
            <a:r>
              <a:rPr lang="fr-BE" dirty="0" err="1" smtClean="0">
                <a:latin typeface="Garamond" pitchFamily="18" charset="0"/>
              </a:rPr>
              <a:t>smoke</a:t>
            </a:r>
            <a:r>
              <a:rPr lang="fr-BE" dirty="0" smtClean="0">
                <a:latin typeface="Garamond" pitchFamily="18" charset="0"/>
              </a:rPr>
              <a:t> </a:t>
            </a:r>
            <a:r>
              <a:rPr lang="fr-BE" dirty="0" err="1" smtClean="0">
                <a:latin typeface="Garamond" pitchFamily="18" charset="0"/>
              </a:rPr>
              <a:t>when</a:t>
            </a:r>
            <a:r>
              <a:rPr lang="fr-BE" dirty="0" smtClean="0">
                <a:latin typeface="Garamond" pitchFamily="18" charset="0"/>
              </a:rPr>
              <a:t> he is </a:t>
            </a:r>
            <a:r>
              <a:rPr lang="fr-BE" dirty="0" err="1" smtClean="0">
                <a:latin typeface="Garamond" pitchFamily="18" charset="0"/>
              </a:rPr>
              <a:t>smoked</a:t>
            </a:r>
            <a:r>
              <a:rPr lang="fr-BE" dirty="0" smtClean="0">
                <a:latin typeface="Garamond" pitchFamily="18" charset="0"/>
              </a:rPr>
              <a:t> out by </a:t>
            </a:r>
            <a:r>
              <a:rPr lang="fr-BE" dirty="0" err="1" smtClean="0">
                <a:latin typeface="Garamond" pitchFamily="18" charset="0"/>
              </a:rPr>
              <a:t>someone</a:t>
            </a:r>
            <a:r>
              <a:rPr lang="fr-BE" dirty="0" smtClean="0">
                <a:latin typeface="Garamond" pitchFamily="18" charset="0"/>
              </a:rPr>
              <a:t> who </a:t>
            </a:r>
            <a:r>
              <a:rPr lang="fr-BE" dirty="0" err="1" smtClean="0">
                <a:latin typeface="Garamond" pitchFamily="18" charset="0"/>
              </a:rPr>
              <a:t>smokes</a:t>
            </a:r>
            <a:r>
              <a:rPr lang="fr-BE" dirty="0" smtClean="0">
                <a:latin typeface="Garamond" pitchFamily="18" charset="0"/>
              </a:rPr>
              <a:t>.’</a:t>
            </a:r>
          </a:p>
          <a:p>
            <a:pPr>
              <a:buNone/>
            </a:pPr>
            <a:r>
              <a:rPr lang="fr-BE" dirty="0" smtClean="0"/>
              <a:t>(</a:t>
            </a:r>
            <a:r>
              <a:rPr lang="fr-BE" i="1" dirty="0" err="1" smtClean="0"/>
              <a:t>USCRI_H_QuitSmoking</a:t>
            </a:r>
            <a:r>
              <a:rPr lang="fr-BE" dirty="0" smtClean="0"/>
              <a:t>, Health, 2000s)</a:t>
            </a:r>
          </a:p>
          <a:p>
            <a:pPr>
              <a:buNone/>
            </a:pPr>
            <a:endParaRPr lang="fr-BE" dirty="0" smtClean="0"/>
          </a:p>
          <a:p>
            <a:pPr>
              <a:buNone/>
            </a:pPr>
            <a:r>
              <a:rPr lang="fr-BE" dirty="0" smtClean="0"/>
              <a:t>u-mu-ntu	        </a:t>
            </a:r>
            <a:r>
              <a:rPr lang="fr-BE" dirty="0" smtClean="0"/>
              <a:t>           a-ra-</a:t>
            </a:r>
            <a:r>
              <a:rPr lang="fr-BE" b="1" dirty="0" err="1" smtClean="0"/>
              <a:t>shóbor</a:t>
            </a:r>
            <a:r>
              <a:rPr lang="fr-BE" dirty="0" smtClean="0"/>
              <a:t>-a           ku-</a:t>
            </a:r>
            <a:r>
              <a:rPr lang="fr-BE" dirty="0" err="1" smtClean="0"/>
              <a:t>heem</a:t>
            </a:r>
            <a:r>
              <a:rPr lang="fr-BE" dirty="0" smtClean="0"/>
              <a:t>-a</a:t>
            </a:r>
            <a:r>
              <a:rPr lang="fr-BE" dirty="0" smtClean="0"/>
              <a:t>    </a:t>
            </a:r>
            <a:r>
              <a:rPr lang="fr-BE" dirty="0" smtClean="0"/>
              <a:t>u-mu-</a:t>
            </a:r>
            <a:r>
              <a:rPr lang="fr-BE" dirty="0" err="1" smtClean="0"/>
              <a:t>óotsi</a:t>
            </a:r>
            <a:endParaRPr lang="fr-BE" dirty="0" smtClean="0"/>
          </a:p>
          <a:p>
            <a:pPr>
              <a:buNone/>
            </a:pPr>
            <a:r>
              <a:rPr lang="fr-BE" dirty="0" smtClean="0"/>
              <a:t>AUG</a:t>
            </a:r>
            <a:r>
              <a:rPr lang="fr-BE" baseline="-25000" dirty="0" smtClean="0"/>
              <a:t>1</a:t>
            </a:r>
            <a:r>
              <a:rPr lang="fr-BE" dirty="0" smtClean="0"/>
              <a:t>-NP</a:t>
            </a:r>
            <a:r>
              <a:rPr lang="fr-BE" baseline="-25000" dirty="0" smtClean="0"/>
              <a:t>1</a:t>
            </a:r>
            <a:r>
              <a:rPr lang="fr-BE" dirty="0" smtClean="0"/>
              <a:t>-</a:t>
            </a:r>
            <a:r>
              <a:rPr lang="fr-BE" dirty="0" err="1" smtClean="0"/>
              <a:t>person</a:t>
            </a:r>
            <a:r>
              <a:rPr lang="fr-BE" dirty="0" smtClean="0"/>
              <a:t>      </a:t>
            </a:r>
            <a:r>
              <a:rPr lang="fr-BE" dirty="0" smtClean="0"/>
              <a:t>SC</a:t>
            </a:r>
            <a:r>
              <a:rPr lang="fr-BE" baseline="-25000" dirty="0" smtClean="0"/>
              <a:t>1</a:t>
            </a:r>
            <a:r>
              <a:rPr lang="fr-BE" dirty="0" smtClean="0"/>
              <a:t>-DISJ-</a:t>
            </a:r>
            <a:r>
              <a:rPr lang="fr-BE" b="1" dirty="0" err="1" smtClean="0"/>
              <a:t>can</a:t>
            </a:r>
            <a:r>
              <a:rPr lang="fr-BE" dirty="0" smtClean="0"/>
              <a:t>-IPFV    </a:t>
            </a:r>
            <a:r>
              <a:rPr lang="fr-BE" dirty="0" smtClean="0"/>
              <a:t>NP</a:t>
            </a:r>
            <a:r>
              <a:rPr lang="fr-BE" baseline="-25000" dirty="0" smtClean="0"/>
              <a:t>15</a:t>
            </a:r>
            <a:r>
              <a:rPr lang="fr-BE" dirty="0" smtClean="0"/>
              <a:t>-</a:t>
            </a:r>
            <a:r>
              <a:rPr lang="fr-BE" dirty="0" err="1" smtClean="0"/>
              <a:t>breathe</a:t>
            </a:r>
            <a:r>
              <a:rPr lang="fr-BE" dirty="0" smtClean="0"/>
              <a:t>-VF       AUG</a:t>
            </a:r>
            <a:r>
              <a:rPr lang="fr-BE" baseline="-25000" dirty="0" smtClean="0"/>
              <a:t>3</a:t>
            </a:r>
            <a:r>
              <a:rPr lang="fr-BE" dirty="0" smtClean="0"/>
              <a:t>-NP</a:t>
            </a:r>
            <a:r>
              <a:rPr lang="fr-BE" baseline="-25000" dirty="0" smtClean="0"/>
              <a:t>3</a:t>
            </a:r>
            <a:r>
              <a:rPr lang="fr-BE" dirty="0" smtClean="0"/>
              <a:t>-</a:t>
            </a:r>
            <a:r>
              <a:rPr lang="fr-BE" dirty="0" err="1" smtClean="0"/>
              <a:t>smoke</a:t>
            </a:r>
            <a:endParaRPr lang="fr-BE" dirty="0" smtClean="0"/>
          </a:p>
          <a:p>
            <a:pPr>
              <a:buNone/>
            </a:pPr>
            <a:endParaRPr lang="fr-BE" dirty="0" smtClean="0"/>
          </a:p>
          <a:p>
            <a:pPr>
              <a:buNone/>
            </a:pPr>
            <a:r>
              <a:rPr lang="fr-BE" dirty="0" smtClean="0"/>
              <a:t>u-a                  </a:t>
            </a:r>
            <a:r>
              <a:rPr lang="fr-BE" dirty="0" smtClean="0"/>
              <a:t>i-ø-</a:t>
            </a:r>
            <a:r>
              <a:rPr lang="fr-BE" dirty="0" err="1" smtClean="0"/>
              <a:t>taábi</a:t>
            </a:r>
            <a:r>
              <a:rPr lang="fr-BE" dirty="0" smtClean="0"/>
              <a:t>	       </a:t>
            </a:r>
            <a:r>
              <a:rPr lang="fr-BE" dirty="0" err="1" smtClean="0"/>
              <a:t>a</a:t>
            </a:r>
            <a:r>
              <a:rPr lang="fr-BE" baseline="30000" dirty="0" err="1" smtClean="0"/>
              <a:t>H</a:t>
            </a:r>
            <a:r>
              <a:rPr lang="fr-BE" dirty="0" smtClean="0"/>
              <a:t>-u-</a:t>
            </a:r>
            <a:r>
              <a:rPr lang="fr-BE" dirty="0" err="1" smtClean="0"/>
              <a:t>tuumuur</a:t>
            </a:r>
            <a:r>
              <a:rPr lang="fr-BE" dirty="0" smtClean="0"/>
              <a:t>-ir-u-ye-kó</a:t>
            </a:r>
          </a:p>
          <a:p>
            <a:pPr>
              <a:buNone/>
            </a:pPr>
            <a:r>
              <a:rPr lang="fr-BE" sz="3000" dirty="0" smtClean="0"/>
              <a:t>PP</a:t>
            </a:r>
            <a:r>
              <a:rPr lang="fr-BE" sz="3000" baseline="-25000" dirty="0" smtClean="0"/>
              <a:t>3</a:t>
            </a:r>
            <a:r>
              <a:rPr lang="fr-BE" sz="3000" dirty="0" smtClean="0"/>
              <a:t>-CONN      </a:t>
            </a:r>
            <a:r>
              <a:rPr lang="fr-BE" sz="3000" dirty="0" smtClean="0"/>
              <a:t>AUG</a:t>
            </a:r>
            <a:r>
              <a:rPr lang="fr-BE" sz="3000" baseline="-25000" dirty="0" smtClean="0"/>
              <a:t>5</a:t>
            </a:r>
            <a:r>
              <a:rPr lang="fr-BE" sz="3000" dirty="0" smtClean="0"/>
              <a:t>-NP</a:t>
            </a:r>
            <a:r>
              <a:rPr lang="fr-BE" sz="3000" baseline="-25000" dirty="0" smtClean="0"/>
              <a:t>5</a:t>
            </a:r>
            <a:r>
              <a:rPr lang="fr-BE" sz="3000" dirty="0" smtClean="0"/>
              <a:t>-</a:t>
            </a:r>
            <a:r>
              <a:rPr lang="fr-BE" sz="3000" dirty="0" err="1" smtClean="0"/>
              <a:t>tobacco</a:t>
            </a:r>
            <a:r>
              <a:rPr lang="fr-BE" sz="3000" dirty="0" smtClean="0"/>
              <a:t>      SC</a:t>
            </a:r>
            <a:r>
              <a:rPr lang="fr-BE" sz="3000" baseline="-25000" dirty="0" smtClean="0"/>
              <a:t>1</a:t>
            </a:r>
            <a:r>
              <a:rPr lang="fr-BE" sz="3000" dirty="0" smtClean="0"/>
              <a:t>.CJC-OC</a:t>
            </a:r>
            <a:r>
              <a:rPr lang="fr-BE" sz="3000" baseline="-25000" dirty="0" smtClean="0"/>
              <a:t>3</a:t>
            </a:r>
            <a:r>
              <a:rPr lang="fr-BE" sz="3000" dirty="0" smtClean="0"/>
              <a:t>-</a:t>
            </a:r>
            <a:r>
              <a:rPr lang="fr-BE" sz="3000" dirty="0" err="1" smtClean="0"/>
              <a:t>smoke.out-APPL-PASS-PFV-POSTF</a:t>
            </a:r>
            <a:r>
              <a:rPr lang="fr-BE" sz="3000" baseline="-25000" dirty="0" smtClean="0"/>
              <a:t>17</a:t>
            </a:r>
            <a:endParaRPr lang="fr-BE" sz="3000" dirty="0" smtClean="0"/>
          </a:p>
          <a:p>
            <a:pPr>
              <a:buNone/>
            </a:pPr>
            <a:endParaRPr lang="fr-BE" dirty="0" smtClean="0"/>
          </a:p>
          <a:p>
            <a:pPr>
              <a:buNone/>
            </a:pPr>
            <a:r>
              <a:rPr lang="fr-BE" dirty="0" smtClean="0"/>
              <a:t>na	    u-u-ri-</a:t>
            </a:r>
            <a:r>
              <a:rPr lang="fr-BE" dirty="0" err="1" smtClean="0"/>
              <a:t>nyó</a:t>
            </a:r>
            <a:r>
              <a:rPr lang="fr-BE" dirty="0" smtClean="0"/>
              <a:t>-a</a:t>
            </a:r>
          </a:p>
          <a:p>
            <a:pPr>
              <a:buNone/>
            </a:pPr>
            <a:r>
              <a:rPr lang="fr-BE" dirty="0" smtClean="0"/>
              <a:t>by	    </a:t>
            </a:r>
            <a:r>
              <a:rPr lang="fr-BE" dirty="0" smtClean="0"/>
              <a:t>AUG</a:t>
            </a:r>
            <a:r>
              <a:rPr lang="fr-BE" baseline="-25000" dirty="0" smtClean="0"/>
              <a:t>1</a:t>
            </a:r>
            <a:r>
              <a:rPr lang="fr-BE" dirty="0" smtClean="0"/>
              <a:t>-SC</a:t>
            </a:r>
            <a:r>
              <a:rPr lang="fr-BE" baseline="-25000" dirty="0" smtClean="0"/>
              <a:t>1</a:t>
            </a:r>
            <a:r>
              <a:rPr lang="fr-BE" dirty="0" smtClean="0"/>
              <a:t>-OC</a:t>
            </a:r>
            <a:r>
              <a:rPr lang="fr-BE" baseline="-25000" dirty="0" smtClean="0"/>
              <a:t>5</a:t>
            </a:r>
            <a:r>
              <a:rPr lang="fr-BE" dirty="0" smtClean="0"/>
              <a:t>-</a:t>
            </a:r>
            <a:r>
              <a:rPr lang="fr-BE" dirty="0" err="1" smtClean="0"/>
              <a:t>smoke</a:t>
            </a:r>
            <a:r>
              <a:rPr lang="fr-BE" dirty="0" smtClean="0"/>
              <a:t>-IPFV</a:t>
            </a:r>
            <a:endParaRPr lang="fr-BE" dirty="0" smtClean="0"/>
          </a:p>
          <a:p>
            <a:pPr>
              <a:buNone/>
            </a:pPr>
            <a:endParaRPr lang="fr-BE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>
                <a:latin typeface="Garamond" pitchFamily="18" charset="0"/>
              </a:rPr>
              <a:t>Deontic</a:t>
            </a:r>
            <a:r>
              <a:rPr lang="fr-BE" dirty="0" smtClean="0">
                <a:latin typeface="Garamond" pitchFamily="18" charset="0"/>
              </a:rPr>
              <a:t> </a:t>
            </a:r>
            <a:r>
              <a:rPr lang="fr-BE" dirty="0" err="1" smtClean="0">
                <a:latin typeface="Garamond" pitchFamily="18" charset="0"/>
              </a:rPr>
              <a:t>possibility</a:t>
            </a:r>
            <a:endParaRPr lang="fr-BE" dirty="0">
              <a:latin typeface="Garamond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>
              <a:buNone/>
            </a:pPr>
            <a:r>
              <a:rPr lang="fr-BE" b="1" i="1" dirty="0" smtClean="0">
                <a:latin typeface="Garamond" pitchFamily="18" charset="0"/>
              </a:rPr>
              <a:t>Imana yabariye Adamu iti: “Urashobora kurya ivyamwa vyose uretse igiti kiri hagati mu murima”.</a:t>
            </a:r>
            <a:r>
              <a:rPr lang="fr-BE" dirty="0" smtClean="0">
                <a:latin typeface="Garamond" pitchFamily="18" charset="0"/>
              </a:rPr>
              <a:t> </a:t>
            </a:r>
          </a:p>
          <a:p>
            <a:pPr>
              <a:buNone/>
            </a:pPr>
            <a:r>
              <a:rPr lang="fr-BE" dirty="0" smtClean="0">
                <a:latin typeface="Garamond" pitchFamily="18" charset="0"/>
              </a:rPr>
              <a:t>‘</a:t>
            </a:r>
            <a:r>
              <a:rPr lang="fr-BE" dirty="0" err="1" smtClean="0">
                <a:latin typeface="Garamond" pitchFamily="18" charset="0"/>
              </a:rPr>
              <a:t>God</a:t>
            </a:r>
            <a:r>
              <a:rPr lang="fr-BE" dirty="0" smtClean="0">
                <a:latin typeface="Garamond" pitchFamily="18" charset="0"/>
              </a:rPr>
              <a:t> said to Adam: « You </a:t>
            </a:r>
            <a:r>
              <a:rPr lang="fr-BE" dirty="0" err="1" smtClean="0">
                <a:latin typeface="Garamond" pitchFamily="18" charset="0"/>
              </a:rPr>
              <a:t>can</a:t>
            </a:r>
            <a:r>
              <a:rPr lang="fr-BE" dirty="0" smtClean="0">
                <a:latin typeface="Garamond" pitchFamily="18" charset="0"/>
              </a:rPr>
              <a:t> </a:t>
            </a:r>
            <a:r>
              <a:rPr lang="fr-BE" dirty="0" err="1" smtClean="0">
                <a:latin typeface="Garamond" pitchFamily="18" charset="0"/>
              </a:rPr>
              <a:t>eat</a:t>
            </a:r>
            <a:r>
              <a:rPr lang="fr-BE" dirty="0" smtClean="0">
                <a:latin typeface="Garamond" pitchFamily="18" charset="0"/>
              </a:rPr>
              <a:t> of all the fruits, </a:t>
            </a:r>
            <a:r>
              <a:rPr lang="fr-BE" dirty="0" err="1" smtClean="0">
                <a:latin typeface="Garamond" pitchFamily="18" charset="0"/>
              </a:rPr>
              <a:t>except</a:t>
            </a:r>
            <a:r>
              <a:rPr lang="fr-BE" dirty="0" smtClean="0">
                <a:latin typeface="Garamond" pitchFamily="18" charset="0"/>
              </a:rPr>
              <a:t> of the </a:t>
            </a:r>
            <a:r>
              <a:rPr lang="fr-BE" dirty="0" err="1" smtClean="0">
                <a:latin typeface="Garamond" pitchFamily="18" charset="0"/>
              </a:rPr>
              <a:t>tree</a:t>
            </a:r>
            <a:r>
              <a:rPr lang="fr-BE" dirty="0" smtClean="0">
                <a:latin typeface="Garamond" pitchFamily="18" charset="0"/>
              </a:rPr>
              <a:t> </a:t>
            </a:r>
            <a:r>
              <a:rPr lang="fr-BE" dirty="0" err="1" smtClean="0">
                <a:latin typeface="Garamond" pitchFamily="18" charset="0"/>
              </a:rPr>
              <a:t>which</a:t>
            </a:r>
            <a:r>
              <a:rPr lang="fr-BE" dirty="0" smtClean="0">
                <a:latin typeface="Garamond" pitchFamily="18" charset="0"/>
              </a:rPr>
              <a:t> is in the middle of the </a:t>
            </a:r>
            <a:r>
              <a:rPr lang="fr-BE" dirty="0" err="1" smtClean="0">
                <a:latin typeface="Garamond" pitchFamily="18" charset="0"/>
              </a:rPr>
              <a:t>garden</a:t>
            </a:r>
            <a:r>
              <a:rPr lang="fr-BE" dirty="0" smtClean="0">
                <a:latin typeface="Garamond" pitchFamily="18" charset="0"/>
              </a:rPr>
              <a:t>».’</a:t>
            </a:r>
          </a:p>
          <a:p>
            <a:pPr>
              <a:buNone/>
            </a:pPr>
            <a:r>
              <a:rPr lang="fr-BE" dirty="0" smtClean="0">
                <a:latin typeface="Garamond" pitchFamily="18" charset="0"/>
              </a:rPr>
              <a:t>(</a:t>
            </a:r>
            <a:r>
              <a:rPr lang="fr-BE" i="1" dirty="0" smtClean="0">
                <a:latin typeface="Garamond" pitchFamily="18" charset="0"/>
              </a:rPr>
              <a:t>CU110308Umuro, Peace</a:t>
            </a:r>
            <a:r>
              <a:rPr lang="fr-BE" dirty="0" smtClean="0">
                <a:latin typeface="Garamond" pitchFamily="18" charset="0"/>
              </a:rPr>
              <a:t>, 2010s)</a:t>
            </a:r>
          </a:p>
          <a:p>
            <a:pPr>
              <a:lnSpc>
                <a:spcPct val="170000"/>
              </a:lnSpc>
              <a:buNone/>
            </a:pPr>
            <a:r>
              <a:rPr lang="fr-BE" sz="2900" dirty="0" smtClean="0"/>
              <a:t>i-N-</a:t>
            </a:r>
            <a:r>
              <a:rPr lang="fr-BE" sz="2900" dirty="0" err="1" smtClean="0"/>
              <a:t>máana</a:t>
            </a:r>
            <a:r>
              <a:rPr lang="fr-BE" sz="2900" dirty="0" smtClean="0"/>
              <a:t>	 </a:t>
            </a:r>
            <a:r>
              <a:rPr lang="fr-BE" sz="2900" dirty="0" smtClean="0"/>
              <a:t>i-á-</a:t>
            </a:r>
            <a:r>
              <a:rPr lang="fr-BE" sz="2900" dirty="0" err="1" smtClean="0"/>
              <a:t>bárir</a:t>
            </a:r>
            <a:r>
              <a:rPr lang="fr-BE" sz="2900" dirty="0" smtClean="0"/>
              <a:t>-ye</a:t>
            </a:r>
            <a:r>
              <a:rPr lang="fr-BE" sz="2900" dirty="0" smtClean="0"/>
              <a:t>	 </a:t>
            </a:r>
            <a:r>
              <a:rPr lang="fr-BE" sz="2900" dirty="0" err="1" smtClean="0"/>
              <a:t>Adaámu</a:t>
            </a:r>
            <a:r>
              <a:rPr lang="fr-BE" sz="2900" dirty="0" smtClean="0"/>
              <a:t>    </a:t>
            </a:r>
            <a:r>
              <a:rPr lang="fr-BE" sz="2900" dirty="0" err="1" smtClean="0"/>
              <a:t>i-ti</a:t>
            </a:r>
            <a:r>
              <a:rPr lang="fr-BE" sz="2900" dirty="0" smtClean="0"/>
              <a:t>                u-ra-</a:t>
            </a:r>
            <a:r>
              <a:rPr lang="fr-BE" sz="2900" b="1" dirty="0" err="1" smtClean="0"/>
              <a:t>shóbor</a:t>
            </a:r>
            <a:r>
              <a:rPr lang="fr-BE" sz="2900" dirty="0" smtClean="0"/>
              <a:t>-a</a:t>
            </a:r>
            <a:endParaRPr lang="fr-BE" sz="2900" dirty="0" smtClean="0"/>
          </a:p>
          <a:p>
            <a:pPr>
              <a:buNone/>
            </a:pPr>
            <a:r>
              <a:rPr lang="fr-BE" sz="2900" dirty="0" smtClean="0"/>
              <a:t>AUG</a:t>
            </a:r>
            <a:r>
              <a:rPr lang="fr-BE" sz="2900" baseline="-25000" dirty="0" smtClean="0"/>
              <a:t>9</a:t>
            </a:r>
            <a:r>
              <a:rPr lang="fr-BE" sz="2900" dirty="0" smtClean="0"/>
              <a:t>-NP</a:t>
            </a:r>
            <a:r>
              <a:rPr lang="fr-BE" sz="2900" baseline="-25000" dirty="0" smtClean="0"/>
              <a:t>9</a:t>
            </a:r>
            <a:r>
              <a:rPr lang="fr-BE" sz="2900" dirty="0" smtClean="0"/>
              <a:t>-</a:t>
            </a:r>
            <a:r>
              <a:rPr lang="fr-BE" sz="2900" dirty="0" err="1" smtClean="0"/>
              <a:t>God</a:t>
            </a:r>
            <a:r>
              <a:rPr lang="fr-BE" sz="2900" dirty="0" smtClean="0"/>
              <a:t>	 </a:t>
            </a:r>
            <a:r>
              <a:rPr lang="fr-BE" sz="2900" dirty="0" smtClean="0"/>
              <a:t>SC</a:t>
            </a:r>
            <a:r>
              <a:rPr lang="fr-BE" sz="2900" baseline="-25000" dirty="0" smtClean="0"/>
              <a:t>9</a:t>
            </a:r>
            <a:r>
              <a:rPr lang="fr-BE" sz="2900" dirty="0" smtClean="0"/>
              <a:t>-PE-</a:t>
            </a:r>
            <a:r>
              <a:rPr lang="fr-BE" sz="2900" dirty="0" err="1" smtClean="0"/>
              <a:t>say</a:t>
            </a:r>
            <a:r>
              <a:rPr lang="fr-BE" sz="2900" dirty="0" smtClean="0"/>
              <a:t>-PFV     </a:t>
            </a:r>
            <a:r>
              <a:rPr lang="fr-BE" sz="2900" dirty="0" smtClean="0"/>
              <a:t>Adam	    </a:t>
            </a:r>
            <a:r>
              <a:rPr lang="fr-BE" sz="2900" dirty="0" smtClean="0"/>
              <a:t>SC</a:t>
            </a:r>
            <a:r>
              <a:rPr lang="fr-BE" sz="2900" baseline="-25000" dirty="0" smtClean="0"/>
              <a:t>9</a:t>
            </a:r>
            <a:r>
              <a:rPr lang="fr-BE" sz="2900" dirty="0" smtClean="0"/>
              <a:t>-QUOT    SC</a:t>
            </a:r>
            <a:r>
              <a:rPr lang="fr-BE" sz="2900" baseline="-25000" dirty="0" smtClean="0"/>
              <a:t>2sg</a:t>
            </a:r>
            <a:r>
              <a:rPr lang="fr-BE" sz="2900" dirty="0" smtClean="0"/>
              <a:t>-DISJ-</a:t>
            </a:r>
            <a:r>
              <a:rPr lang="fr-BE" sz="2900" b="1" dirty="0" err="1" smtClean="0"/>
              <a:t>can</a:t>
            </a:r>
            <a:r>
              <a:rPr lang="fr-BE" sz="2900" dirty="0" smtClean="0"/>
              <a:t>-IPFV</a:t>
            </a:r>
            <a:endParaRPr lang="fr-BE" sz="2900" dirty="0" smtClean="0"/>
          </a:p>
          <a:p>
            <a:pPr>
              <a:lnSpc>
                <a:spcPct val="170000"/>
              </a:lnSpc>
              <a:buNone/>
            </a:pPr>
            <a:r>
              <a:rPr lang="fr-BE" sz="2900" dirty="0" smtClean="0"/>
              <a:t>ku-</a:t>
            </a:r>
            <a:r>
              <a:rPr lang="fr-BE" sz="2900" dirty="0" err="1" smtClean="0"/>
              <a:t>rí</a:t>
            </a:r>
            <a:r>
              <a:rPr lang="fr-BE" sz="2900" dirty="0" smtClean="0"/>
              <a:t>-a	          </a:t>
            </a:r>
            <a:r>
              <a:rPr lang="fr-BE" sz="2900" dirty="0" smtClean="0"/>
              <a:t>    i-bi-</a:t>
            </a:r>
            <a:r>
              <a:rPr lang="fr-BE" sz="2900" dirty="0" err="1" smtClean="0"/>
              <a:t>aámwa</a:t>
            </a:r>
            <a:r>
              <a:rPr lang="fr-BE" sz="2900" dirty="0" smtClean="0"/>
              <a:t>            bi-</a:t>
            </a:r>
            <a:r>
              <a:rPr lang="fr-BE" sz="2900" dirty="0" err="1" smtClean="0"/>
              <a:t>óóse</a:t>
            </a:r>
            <a:r>
              <a:rPr lang="fr-BE" sz="2900" dirty="0" smtClean="0"/>
              <a:t>	 urétse	    i-ki-</a:t>
            </a:r>
            <a:r>
              <a:rPr lang="fr-BE" sz="2900" dirty="0" err="1" smtClean="0"/>
              <a:t>tí</a:t>
            </a:r>
            <a:endParaRPr lang="fr-BE" sz="2900" dirty="0" smtClean="0"/>
          </a:p>
          <a:p>
            <a:pPr>
              <a:buNone/>
            </a:pPr>
            <a:r>
              <a:rPr lang="fr-BE" sz="2900" dirty="0" smtClean="0"/>
              <a:t>NP</a:t>
            </a:r>
            <a:r>
              <a:rPr lang="fr-BE" sz="2900" baseline="-25000" dirty="0" smtClean="0"/>
              <a:t>15</a:t>
            </a:r>
            <a:r>
              <a:rPr lang="fr-BE" sz="2900" dirty="0" smtClean="0"/>
              <a:t>-</a:t>
            </a:r>
            <a:r>
              <a:rPr lang="fr-BE" sz="2900" dirty="0" err="1" smtClean="0"/>
              <a:t>eat</a:t>
            </a:r>
            <a:r>
              <a:rPr lang="fr-BE" sz="2900" dirty="0" smtClean="0"/>
              <a:t>-IPFV     </a:t>
            </a:r>
            <a:r>
              <a:rPr lang="fr-BE" sz="2900" dirty="0" smtClean="0"/>
              <a:t>AUG</a:t>
            </a:r>
            <a:r>
              <a:rPr lang="fr-BE" sz="2900" baseline="-25000" dirty="0" smtClean="0"/>
              <a:t>8</a:t>
            </a:r>
            <a:r>
              <a:rPr lang="fr-BE" sz="2900" dirty="0" smtClean="0"/>
              <a:t>-NP</a:t>
            </a:r>
            <a:r>
              <a:rPr lang="fr-BE" sz="2900" baseline="-25000" dirty="0" smtClean="0"/>
              <a:t>8</a:t>
            </a:r>
            <a:r>
              <a:rPr lang="fr-BE" sz="2900" dirty="0" smtClean="0"/>
              <a:t>-fruit      PP</a:t>
            </a:r>
            <a:r>
              <a:rPr lang="fr-BE" sz="2900" baseline="-25000" dirty="0" smtClean="0"/>
              <a:t>8</a:t>
            </a:r>
            <a:r>
              <a:rPr lang="fr-BE" sz="2900" dirty="0" smtClean="0"/>
              <a:t>-all	 </a:t>
            </a:r>
            <a:r>
              <a:rPr lang="fr-BE" sz="2900" dirty="0" err="1" smtClean="0"/>
              <a:t>except</a:t>
            </a:r>
            <a:r>
              <a:rPr lang="fr-BE" sz="2900" dirty="0" smtClean="0"/>
              <a:t>	    AUG</a:t>
            </a:r>
            <a:r>
              <a:rPr lang="fr-BE" sz="2900" baseline="-25000" dirty="0" smtClean="0"/>
              <a:t>7</a:t>
            </a:r>
            <a:r>
              <a:rPr lang="fr-BE" sz="2900" dirty="0" smtClean="0"/>
              <a:t>-NP</a:t>
            </a:r>
            <a:r>
              <a:rPr lang="fr-BE" sz="2900" baseline="-25000" dirty="0" smtClean="0"/>
              <a:t>7</a:t>
            </a:r>
            <a:r>
              <a:rPr lang="fr-BE" sz="2900" dirty="0" smtClean="0"/>
              <a:t>-</a:t>
            </a:r>
            <a:r>
              <a:rPr lang="fr-BE" sz="2900" dirty="0" err="1" smtClean="0"/>
              <a:t>tree</a:t>
            </a:r>
            <a:endParaRPr lang="fr-BE" sz="2900" dirty="0" smtClean="0"/>
          </a:p>
          <a:p>
            <a:pPr>
              <a:lnSpc>
                <a:spcPct val="170000"/>
              </a:lnSpc>
              <a:buNone/>
            </a:pPr>
            <a:r>
              <a:rPr lang="fr-BE" sz="2900" dirty="0" smtClean="0"/>
              <a:t>i-ki-</a:t>
            </a:r>
            <a:r>
              <a:rPr lang="fr-BE" sz="2900" dirty="0" err="1" smtClean="0"/>
              <a:t>tí</a:t>
            </a:r>
            <a:r>
              <a:rPr lang="fr-BE" sz="2900" dirty="0" smtClean="0"/>
              <a:t>	                </a:t>
            </a:r>
            <a:r>
              <a:rPr lang="fr-BE" sz="2900" dirty="0" err="1" smtClean="0"/>
              <a:t>ki-ri</a:t>
            </a:r>
            <a:r>
              <a:rPr lang="fr-BE" sz="2900" baseline="30000" dirty="0" err="1" smtClean="0"/>
              <a:t>H</a:t>
            </a:r>
            <a:r>
              <a:rPr lang="fr-BE" sz="2900" dirty="0" smtClean="0"/>
              <a:t>	        hagatí	       mu	        </a:t>
            </a:r>
            <a:r>
              <a:rPr lang="fr-BE" sz="2900" dirty="0" err="1" smtClean="0"/>
              <a:t>mu-rimá</a:t>
            </a:r>
            <a:endParaRPr lang="fr-BE" sz="2900" dirty="0" smtClean="0"/>
          </a:p>
          <a:p>
            <a:pPr>
              <a:buNone/>
            </a:pPr>
            <a:r>
              <a:rPr lang="fr-BE" sz="2900" dirty="0" smtClean="0"/>
              <a:t>AUG</a:t>
            </a:r>
            <a:r>
              <a:rPr lang="fr-BE" sz="2900" baseline="-25000" dirty="0" smtClean="0"/>
              <a:t>7</a:t>
            </a:r>
            <a:r>
              <a:rPr lang="fr-BE" sz="2900" dirty="0" smtClean="0"/>
              <a:t>-NP</a:t>
            </a:r>
            <a:r>
              <a:rPr lang="fr-BE" sz="2900" baseline="-25000" dirty="0" smtClean="0"/>
              <a:t>7</a:t>
            </a:r>
            <a:r>
              <a:rPr lang="fr-BE" sz="2900" dirty="0" smtClean="0"/>
              <a:t>-</a:t>
            </a:r>
            <a:r>
              <a:rPr lang="fr-BE" sz="2900" dirty="0" err="1" smtClean="0"/>
              <a:t>tree</a:t>
            </a:r>
            <a:r>
              <a:rPr lang="fr-BE" sz="2900" dirty="0" smtClean="0"/>
              <a:t>	SC</a:t>
            </a:r>
            <a:r>
              <a:rPr lang="fr-BE" sz="2900" baseline="-25000" dirty="0" smtClean="0"/>
              <a:t>7</a:t>
            </a:r>
            <a:r>
              <a:rPr lang="fr-BE" sz="2900" dirty="0" smtClean="0"/>
              <a:t>-be.REL     in.the.middle       LOC</a:t>
            </a:r>
            <a:r>
              <a:rPr lang="fr-BE" sz="2900" baseline="-25000" dirty="0" smtClean="0"/>
              <a:t>18</a:t>
            </a:r>
            <a:r>
              <a:rPr lang="fr-BE" sz="2900" dirty="0" smtClean="0"/>
              <a:t>       NP</a:t>
            </a:r>
            <a:r>
              <a:rPr lang="fr-BE" sz="2900" baseline="-25000" dirty="0" smtClean="0"/>
              <a:t>3</a:t>
            </a:r>
            <a:r>
              <a:rPr lang="fr-BE" sz="2900" dirty="0" smtClean="0"/>
              <a:t>-</a:t>
            </a:r>
            <a:r>
              <a:rPr lang="fr-BE" sz="2900" dirty="0" err="1" smtClean="0"/>
              <a:t>garden</a:t>
            </a:r>
            <a:endParaRPr lang="fr-BE" sz="2900" dirty="0" smtClean="0"/>
          </a:p>
          <a:p>
            <a:pPr>
              <a:buNone/>
            </a:pPr>
            <a:endParaRPr lang="fr-BE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>
                <a:latin typeface="Garamond" pitchFamily="18" charset="0"/>
              </a:rPr>
              <a:t>Epistemic</a:t>
            </a:r>
            <a:r>
              <a:rPr lang="fr-BE" dirty="0" smtClean="0">
                <a:latin typeface="Garamond" pitchFamily="18" charset="0"/>
              </a:rPr>
              <a:t> </a:t>
            </a:r>
            <a:r>
              <a:rPr lang="fr-BE" dirty="0" err="1" smtClean="0">
                <a:latin typeface="Garamond" pitchFamily="18" charset="0"/>
              </a:rPr>
              <a:t>possibility</a:t>
            </a:r>
            <a:endParaRPr lang="fr-BE" dirty="0">
              <a:latin typeface="Garamond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>
              <a:buNone/>
            </a:pPr>
            <a:r>
              <a:rPr lang="fr-BE" b="1" i="1" dirty="0" smtClean="0"/>
              <a:t>Iryo dini rero ryoba </a:t>
            </a:r>
            <a:r>
              <a:rPr lang="fr-BE" b="1" i="1" dirty="0" err="1" smtClean="0"/>
              <a:t>ryatangira</a:t>
            </a:r>
            <a:r>
              <a:rPr lang="fr-BE" b="1" i="1" dirty="0" smtClean="0"/>
              <a:t> izo nyigisho mu kinyegero kuko mu masengero yabo basa n'abatanga inyigisho nziza.</a:t>
            </a:r>
            <a:endParaRPr lang="fr-BE" dirty="0" smtClean="0"/>
          </a:p>
          <a:p>
            <a:pPr>
              <a:buNone/>
            </a:pPr>
            <a:r>
              <a:rPr lang="fr-BE" dirty="0" smtClean="0"/>
              <a:t>‘So </a:t>
            </a:r>
            <a:r>
              <a:rPr lang="fr-BE" dirty="0" err="1" smtClean="0"/>
              <a:t>this</a:t>
            </a:r>
            <a:r>
              <a:rPr lang="fr-BE" dirty="0" smtClean="0"/>
              <a:t> religion </a:t>
            </a:r>
            <a:r>
              <a:rPr lang="fr-BE" dirty="0" err="1" smtClean="0"/>
              <a:t>may</a:t>
            </a:r>
            <a:r>
              <a:rPr lang="fr-BE" dirty="0" smtClean="0"/>
              <a:t> have </a:t>
            </a:r>
            <a:r>
              <a:rPr lang="fr-BE" dirty="0" err="1" smtClean="0"/>
              <a:t>given</a:t>
            </a:r>
            <a:r>
              <a:rPr lang="fr-BE" dirty="0" smtClean="0"/>
              <a:t> </a:t>
            </a:r>
            <a:r>
              <a:rPr lang="fr-BE" dirty="0" err="1" smtClean="0"/>
              <a:t>these</a:t>
            </a:r>
            <a:r>
              <a:rPr lang="fr-BE" dirty="0" smtClean="0"/>
              <a:t> </a:t>
            </a:r>
            <a:r>
              <a:rPr lang="fr-BE" dirty="0" err="1" smtClean="0"/>
              <a:t>precepts</a:t>
            </a:r>
            <a:r>
              <a:rPr lang="fr-BE" dirty="0" smtClean="0"/>
              <a:t> in secret </a:t>
            </a:r>
            <a:r>
              <a:rPr lang="fr-BE" dirty="0" err="1" smtClean="0"/>
              <a:t>because</a:t>
            </a:r>
            <a:r>
              <a:rPr lang="fr-BE" dirty="0" smtClean="0"/>
              <a:t> in </a:t>
            </a:r>
            <a:r>
              <a:rPr lang="fr-BE" dirty="0" err="1" smtClean="0"/>
              <a:t>their</a:t>
            </a:r>
            <a:r>
              <a:rPr lang="fr-BE" dirty="0" smtClean="0"/>
              <a:t> </a:t>
            </a:r>
            <a:r>
              <a:rPr lang="fr-BE" dirty="0" err="1" smtClean="0"/>
              <a:t>churches</a:t>
            </a:r>
            <a:r>
              <a:rPr lang="fr-BE" dirty="0" smtClean="0"/>
              <a:t> </a:t>
            </a:r>
            <a:r>
              <a:rPr lang="fr-BE" dirty="0" err="1" smtClean="0"/>
              <a:t>they</a:t>
            </a:r>
            <a:r>
              <a:rPr lang="fr-BE" dirty="0" smtClean="0"/>
              <a:t> </a:t>
            </a:r>
            <a:r>
              <a:rPr lang="fr-BE" dirty="0" err="1" smtClean="0"/>
              <a:t>seemed</a:t>
            </a:r>
            <a:r>
              <a:rPr lang="fr-BE" dirty="0" smtClean="0"/>
              <a:t> to </a:t>
            </a:r>
            <a:r>
              <a:rPr lang="fr-BE" dirty="0" err="1" smtClean="0"/>
              <a:t>give</a:t>
            </a:r>
            <a:r>
              <a:rPr lang="fr-BE" dirty="0" smtClean="0"/>
              <a:t> good </a:t>
            </a:r>
            <a:r>
              <a:rPr lang="fr-BE" dirty="0" err="1" smtClean="0"/>
              <a:t>precepts</a:t>
            </a:r>
            <a:r>
              <a:rPr lang="fr-BE" dirty="0" smtClean="0"/>
              <a:t>.’</a:t>
            </a:r>
          </a:p>
          <a:p>
            <a:pPr>
              <a:buNone/>
            </a:pPr>
            <a:r>
              <a:rPr lang="fr-BE" dirty="0" smtClean="0"/>
              <a:t>(</a:t>
            </a:r>
            <a:r>
              <a:rPr lang="fr-BE" i="1" dirty="0" smtClean="0"/>
              <a:t>Mushingantahe</a:t>
            </a:r>
            <a:r>
              <a:rPr lang="fr-BE" dirty="0" smtClean="0"/>
              <a:t>, Paix, 2000s)</a:t>
            </a:r>
          </a:p>
          <a:p>
            <a:pPr>
              <a:lnSpc>
                <a:spcPct val="170000"/>
              </a:lnSpc>
              <a:buNone/>
            </a:pPr>
            <a:r>
              <a:rPr lang="fr-BE" sz="2900" dirty="0" smtClean="0"/>
              <a:t>i-ri-o		ø-</a:t>
            </a:r>
            <a:r>
              <a:rPr lang="fr-BE" sz="2900" dirty="0" err="1" smtClean="0"/>
              <a:t>diní</a:t>
            </a:r>
            <a:r>
              <a:rPr lang="fr-BE" sz="2900" dirty="0" smtClean="0"/>
              <a:t>	          </a:t>
            </a:r>
            <a:r>
              <a:rPr lang="fr-BE" sz="2900" dirty="0" err="1" smtClean="0"/>
              <a:t>reeró</a:t>
            </a:r>
            <a:r>
              <a:rPr lang="fr-BE" sz="2900" dirty="0" smtClean="0"/>
              <a:t>       ri-</a:t>
            </a:r>
            <a:r>
              <a:rPr lang="fr-BE" sz="2900" b="1" dirty="0" err="1" smtClean="0"/>
              <a:t>oo</a:t>
            </a:r>
            <a:r>
              <a:rPr lang="fr-BE" sz="2900" dirty="0" smtClean="0"/>
              <a:t>-</a:t>
            </a:r>
            <a:r>
              <a:rPr lang="fr-BE" sz="2900" dirty="0" err="1" smtClean="0"/>
              <a:t>bá</a:t>
            </a:r>
            <a:r>
              <a:rPr lang="fr-BE" sz="2900" dirty="0" smtClean="0"/>
              <a:t>-a	     </a:t>
            </a:r>
            <a:r>
              <a:rPr lang="fr-BE" sz="2900" dirty="0" err="1" smtClean="0"/>
              <a:t>ri</a:t>
            </a:r>
            <a:r>
              <a:rPr lang="fr-BE" sz="2900" baseline="30000" dirty="0" err="1" smtClean="0"/>
              <a:t>H</a:t>
            </a:r>
            <a:r>
              <a:rPr lang="fr-BE" sz="2900" dirty="0" smtClean="0"/>
              <a:t>-á-</a:t>
            </a:r>
            <a:r>
              <a:rPr lang="fr-BE" sz="2900" dirty="0" err="1" smtClean="0"/>
              <a:t>táang</a:t>
            </a:r>
            <a:r>
              <a:rPr lang="fr-BE" sz="2900" dirty="0" smtClean="0"/>
              <a:t>-</a:t>
            </a:r>
            <a:r>
              <a:rPr lang="fr-BE" sz="2900" dirty="0" err="1" smtClean="0"/>
              <a:t>ir-a</a:t>
            </a:r>
            <a:endParaRPr lang="fr-BE" sz="2900" dirty="0" smtClean="0"/>
          </a:p>
          <a:p>
            <a:pPr>
              <a:buNone/>
            </a:pPr>
            <a:r>
              <a:rPr lang="fr-BE" sz="2900" dirty="0" smtClean="0"/>
              <a:t>AUG</a:t>
            </a:r>
            <a:r>
              <a:rPr lang="fr-BE" sz="2900" baseline="-25000" dirty="0" smtClean="0"/>
              <a:t>5</a:t>
            </a:r>
            <a:r>
              <a:rPr lang="fr-BE" sz="2900" dirty="0" smtClean="0"/>
              <a:t>-PP</a:t>
            </a:r>
            <a:r>
              <a:rPr lang="fr-BE" sz="2900" baseline="-25000" dirty="0" smtClean="0"/>
              <a:t>5</a:t>
            </a:r>
            <a:r>
              <a:rPr lang="fr-BE" sz="2900" dirty="0" smtClean="0"/>
              <a:t>-</a:t>
            </a:r>
            <a:r>
              <a:rPr lang="fr-BE" sz="2900" dirty="0" err="1" smtClean="0"/>
              <a:t>DEMb</a:t>
            </a:r>
            <a:r>
              <a:rPr lang="fr-BE" sz="2900" dirty="0" smtClean="0"/>
              <a:t>      NP</a:t>
            </a:r>
            <a:r>
              <a:rPr lang="fr-BE" sz="2900" baseline="-25000" dirty="0" smtClean="0"/>
              <a:t>5</a:t>
            </a:r>
            <a:r>
              <a:rPr lang="fr-BE" sz="2900" dirty="0" smtClean="0"/>
              <a:t>-religion      </a:t>
            </a:r>
            <a:r>
              <a:rPr lang="fr-BE" sz="2900" dirty="0" err="1" smtClean="0"/>
              <a:t>then</a:t>
            </a:r>
            <a:r>
              <a:rPr lang="fr-BE" sz="2900" dirty="0" smtClean="0"/>
              <a:t>         SC</a:t>
            </a:r>
            <a:r>
              <a:rPr lang="fr-BE" sz="2900" baseline="-25000" dirty="0" smtClean="0"/>
              <a:t>5</a:t>
            </a:r>
            <a:r>
              <a:rPr lang="fr-BE" sz="2900" dirty="0" smtClean="0"/>
              <a:t>-</a:t>
            </a:r>
            <a:r>
              <a:rPr lang="fr-BE" sz="2900" b="1" dirty="0" smtClean="0"/>
              <a:t>MOD</a:t>
            </a:r>
            <a:r>
              <a:rPr lang="fr-BE" sz="2900" dirty="0" smtClean="0"/>
              <a:t>-be-VF  SC</a:t>
            </a:r>
            <a:r>
              <a:rPr lang="fr-BE" sz="2900" baseline="-25000" dirty="0" smtClean="0"/>
              <a:t>5</a:t>
            </a:r>
            <a:r>
              <a:rPr lang="fr-BE" sz="2900" dirty="0" smtClean="0"/>
              <a:t>.CJC-PE-</a:t>
            </a:r>
            <a:r>
              <a:rPr lang="fr-BE" sz="2900" dirty="0" err="1" smtClean="0"/>
              <a:t>give</a:t>
            </a:r>
            <a:r>
              <a:rPr lang="fr-BE" sz="2900" dirty="0" smtClean="0"/>
              <a:t>-APPL-VF</a:t>
            </a:r>
          </a:p>
          <a:p>
            <a:pPr>
              <a:lnSpc>
                <a:spcPct val="170000"/>
              </a:lnSpc>
              <a:buNone/>
            </a:pPr>
            <a:r>
              <a:rPr lang="fr-BE" sz="2900" dirty="0" smtClean="0"/>
              <a:t>i-zi-o	                    N-</a:t>
            </a:r>
            <a:r>
              <a:rPr lang="fr-BE" sz="2900" dirty="0" err="1" smtClean="0"/>
              <a:t>yígiisho</a:t>
            </a:r>
            <a:r>
              <a:rPr lang="fr-BE" sz="2900" dirty="0" smtClean="0"/>
              <a:t>             mu	</a:t>
            </a:r>
            <a:r>
              <a:rPr lang="fr-BE" sz="2900" dirty="0" err="1" smtClean="0"/>
              <a:t>ki-nyegero</a:t>
            </a:r>
            <a:r>
              <a:rPr lang="fr-BE" sz="2900" dirty="0" smtClean="0"/>
              <a:t>          kukó</a:t>
            </a:r>
          </a:p>
          <a:p>
            <a:pPr>
              <a:buNone/>
            </a:pPr>
            <a:r>
              <a:rPr lang="fr-BE" sz="2900" dirty="0" smtClean="0"/>
              <a:t>AUG</a:t>
            </a:r>
            <a:r>
              <a:rPr lang="fr-BE" sz="2900" baseline="-25000" dirty="0" smtClean="0"/>
              <a:t>10</a:t>
            </a:r>
            <a:r>
              <a:rPr lang="fr-BE" sz="2900" dirty="0" smtClean="0"/>
              <a:t>-PP</a:t>
            </a:r>
            <a:r>
              <a:rPr lang="fr-BE" sz="2900" baseline="-25000" dirty="0" smtClean="0"/>
              <a:t>10</a:t>
            </a:r>
            <a:r>
              <a:rPr lang="fr-BE" sz="2900" dirty="0" smtClean="0"/>
              <a:t>-</a:t>
            </a:r>
            <a:r>
              <a:rPr lang="fr-BE" sz="2900" dirty="0" err="1" smtClean="0"/>
              <a:t>DEMb</a:t>
            </a:r>
            <a:r>
              <a:rPr lang="fr-BE" sz="2900" dirty="0" smtClean="0"/>
              <a:t>	  NP</a:t>
            </a:r>
            <a:r>
              <a:rPr lang="fr-BE" sz="2900" baseline="-25000" dirty="0" smtClean="0"/>
              <a:t>10</a:t>
            </a:r>
            <a:r>
              <a:rPr lang="fr-BE" sz="2900" dirty="0" smtClean="0"/>
              <a:t>-</a:t>
            </a:r>
            <a:r>
              <a:rPr lang="fr-BE" sz="2900" dirty="0" err="1" smtClean="0"/>
              <a:t>precept</a:t>
            </a:r>
            <a:r>
              <a:rPr lang="fr-BE" sz="2900" dirty="0" smtClean="0"/>
              <a:t>        LOC</a:t>
            </a:r>
            <a:r>
              <a:rPr lang="fr-BE" sz="2900" baseline="-25000" dirty="0" smtClean="0"/>
              <a:t>18</a:t>
            </a:r>
            <a:r>
              <a:rPr lang="fr-BE" sz="2900" dirty="0" smtClean="0"/>
              <a:t>	NP</a:t>
            </a:r>
            <a:r>
              <a:rPr lang="fr-BE" sz="2900" baseline="-25000" dirty="0" smtClean="0"/>
              <a:t>7</a:t>
            </a:r>
            <a:r>
              <a:rPr lang="fr-BE" sz="2900" dirty="0" smtClean="0"/>
              <a:t>-secret          </a:t>
            </a:r>
            <a:r>
              <a:rPr lang="fr-BE" sz="2900" dirty="0" err="1" smtClean="0"/>
              <a:t>because</a:t>
            </a:r>
            <a:r>
              <a:rPr lang="fr-BE" sz="2900" dirty="0" smtClean="0"/>
              <a:t> </a:t>
            </a:r>
          </a:p>
          <a:p>
            <a:pPr>
              <a:buNone/>
            </a:pPr>
            <a:r>
              <a:rPr lang="fr-BE" sz="2900" dirty="0" smtClean="0"/>
              <a:t>mu	          </a:t>
            </a:r>
            <a:r>
              <a:rPr lang="fr-BE" sz="2900" dirty="0" err="1" smtClean="0"/>
              <a:t>ma-sengero</a:t>
            </a:r>
            <a:r>
              <a:rPr lang="fr-BE" sz="2900" dirty="0" smtClean="0"/>
              <a:t>         a-</a:t>
            </a:r>
            <a:r>
              <a:rPr lang="fr-BE" sz="2900" dirty="0" err="1" smtClean="0"/>
              <a:t>ábo</a:t>
            </a:r>
            <a:r>
              <a:rPr lang="fr-BE" sz="2900" dirty="0" smtClean="0"/>
              <a:t>	ba-á-se-a		na	</a:t>
            </a:r>
          </a:p>
          <a:p>
            <a:pPr>
              <a:buNone/>
            </a:pPr>
            <a:r>
              <a:rPr lang="fr-BE" sz="2900" dirty="0" smtClean="0"/>
              <a:t>LOC</a:t>
            </a:r>
            <a:r>
              <a:rPr lang="fr-BE" sz="2900" baseline="-25000" dirty="0" smtClean="0"/>
              <a:t>18</a:t>
            </a:r>
            <a:r>
              <a:rPr lang="fr-BE" sz="2900" dirty="0" smtClean="0"/>
              <a:t>      NP</a:t>
            </a:r>
            <a:r>
              <a:rPr lang="fr-BE" sz="2900" baseline="-25000" dirty="0" smtClean="0"/>
              <a:t>6</a:t>
            </a:r>
            <a:r>
              <a:rPr lang="fr-BE" sz="2900" dirty="0" smtClean="0"/>
              <a:t>-</a:t>
            </a:r>
            <a:r>
              <a:rPr lang="fr-BE" sz="2900" dirty="0" err="1" smtClean="0"/>
              <a:t>church</a:t>
            </a:r>
            <a:r>
              <a:rPr lang="fr-BE" sz="2900" dirty="0" smtClean="0"/>
              <a:t>           PP</a:t>
            </a:r>
            <a:r>
              <a:rPr lang="fr-BE" sz="2900" baseline="-25000" dirty="0" smtClean="0"/>
              <a:t>6</a:t>
            </a:r>
            <a:r>
              <a:rPr lang="fr-BE" sz="2900" dirty="0" smtClean="0"/>
              <a:t>-POSS</a:t>
            </a:r>
            <a:r>
              <a:rPr lang="fr-BE" sz="2900" baseline="-25000" dirty="0" smtClean="0"/>
              <a:t>2</a:t>
            </a:r>
            <a:r>
              <a:rPr lang="fr-BE" sz="2900" dirty="0" smtClean="0"/>
              <a:t>	SC</a:t>
            </a:r>
            <a:r>
              <a:rPr lang="fr-BE" sz="2900" baseline="-25000" dirty="0" smtClean="0"/>
              <a:t>2</a:t>
            </a:r>
            <a:r>
              <a:rPr lang="fr-BE" sz="2900" dirty="0" smtClean="0"/>
              <a:t>-HP-</a:t>
            </a:r>
            <a:r>
              <a:rPr lang="fr-BE" sz="2900" dirty="0" err="1" smtClean="0"/>
              <a:t>seeem</a:t>
            </a:r>
            <a:r>
              <a:rPr lang="fr-BE" sz="2900" dirty="0" smtClean="0"/>
              <a:t>-VF	with</a:t>
            </a:r>
          </a:p>
          <a:p>
            <a:pPr>
              <a:lnSpc>
                <a:spcPct val="170000"/>
              </a:lnSpc>
              <a:buNone/>
            </a:pPr>
            <a:r>
              <a:rPr lang="fr-BE" sz="2900" dirty="0" smtClean="0"/>
              <a:t>a-ba-á-</a:t>
            </a:r>
            <a:r>
              <a:rPr lang="fr-BE" sz="2900" dirty="0" err="1" smtClean="0"/>
              <a:t>táng</a:t>
            </a:r>
            <a:r>
              <a:rPr lang="fr-BE" sz="2900" dirty="0" smtClean="0"/>
              <a:t>-a	       </a:t>
            </a:r>
            <a:r>
              <a:rPr lang="fr-BE" sz="2900" dirty="0" smtClean="0"/>
              <a:t>   i</a:t>
            </a:r>
            <a:r>
              <a:rPr lang="fr-BE" sz="2900" cap="small" dirty="0" smtClean="0"/>
              <a:t>-n-</a:t>
            </a:r>
            <a:r>
              <a:rPr lang="fr-BE" sz="2900" dirty="0" err="1" smtClean="0"/>
              <a:t>yígiisho</a:t>
            </a:r>
            <a:r>
              <a:rPr lang="fr-BE" sz="2900" dirty="0" smtClean="0"/>
              <a:t>	               </a:t>
            </a:r>
            <a:r>
              <a:rPr lang="fr-BE" sz="2900" dirty="0" smtClean="0"/>
              <a:t>  N-</a:t>
            </a:r>
            <a:r>
              <a:rPr lang="fr-BE" sz="2900" dirty="0" smtClean="0"/>
              <a:t>(z)</a:t>
            </a:r>
            <a:r>
              <a:rPr lang="fr-BE" sz="2900" dirty="0" err="1" smtClean="0"/>
              <a:t>iizá</a:t>
            </a:r>
            <a:endParaRPr lang="fr-BE" sz="2900" dirty="0" smtClean="0"/>
          </a:p>
          <a:p>
            <a:pPr>
              <a:buNone/>
            </a:pPr>
            <a:r>
              <a:rPr lang="fr-BE" sz="2900" dirty="0" smtClean="0"/>
              <a:t>AUG</a:t>
            </a:r>
            <a:r>
              <a:rPr lang="fr-BE" sz="2900" baseline="-25000" dirty="0" smtClean="0"/>
              <a:t>2</a:t>
            </a:r>
            <a:r>
              <a:rPr lang="fr-BE" sz="2900" dirty="0" smtClean="0"/>
              <a:t>-PP</a:t>
            </a:r>
            <a:r>
              <a:rPr lang="fr-BE" sz="2900" baseline="-25000" dirty="0" smtClean="0"/>
              <a:t>2</a:t>
            </a:r>
            <a:r>
              <a:rPr lang="fr-BE" sz="2900" dirty="0" smtClean="0"/>
              <a:t>-HP-</a:t>
            </a:r>
            <a:r>
              <a:rPr lang="fr-BE" sz="2900" dirty="0" err="1" smtClean="0"/>
              <a:t>give</a:t>
            </a:r>
            <a:r>
              <a:rPr lang="fr-BE" sz="2900" dirty="0" smtClean="0"/>
              <a:t>-IPFV    </a:t>
            </a:r>
            <a:r>
              <a:rPr lang="fr-BE" sz="2900" dirty="0" smtClean="0"/>
              <a:t>AUG</a:t>
            </a:r>
            <a:r>
              <a:rPr lang="fr-BE" sz="2900" baseline="-25000" dirty="0" smtClean="0"/>
              <a:t>10</a:t>
            </a:r>
            <a:r>
              <a:rPr lang="fr-BE" sz="2900" dirty="0" smtClean="0"/>
              <a:t>-NP</a:t>
            </a:r>
            <a:r>
              <a:rPr lang="fr-BE" sz="2900" baseline="-25000" dirty="0" smtClean="0"/>
              <a:t>10</a:t>
            </a:r>
            <a:r>
              <a:rPr lang="fr-BE" sz="2900" dirty="0" smtClean="0"/>
              <a:t>-</a:t>
            </a:r>
            <a:r>
              <a:rPr lang="fr-BE" sz="2900" dirty="0" err="1" smtClean="0"/>
              <a:t>precept</a:t>
            </a:r>
            <a:r>
              <a:rPr lang="fr-BE" sz="2900" dirty="0" smtClean="0"/>
              <a:t>       </a:t>
            </a:r>
            <a:r>
              <a:rPr lang="fr-BE" sz="2900" dirty="0" smtClean="0"/>
              <a:t>AP</a:t>
            </a:r>
            <a:r>
              <a:rPr lang="fr-BE" sz="2900" baseline="-25000" dirty="0" smtClean="0"/>
              <a:t>10</a:t>
            </a:r>
            <a:r>
              <a:rPr lang="fr-BE" sz="2900" dirty="0" smtClean="0"/>
              <a:t>-good</a:t>
            </a:r>
            <a:endParaRPr lang="fr-BE" sz="2900" dirty="0" smtClean="0"/>
          </a:p>
          <a:p>
            <a:pPr>
              <a:buNone/>
            </a:pPr>
            <a:endParaRPr lang="fr-BE" dirty="0" smtClean="0"/>
          </a:p>
          <a:p>
            <a:pPr>
              <a:buNone/>
            </a:pPr>
            <a:endParaRPr lang="fr-BE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>
                <a:latin typeface="Garamond" pitchFamily="18" charset="0"/>
              </a:rPr>
              <a:t>Dynamic</a:t>
            </a:r>
            <a:r>
              <a:rPr lang="fr-BE" dirty="0" smtClean="0">
                <a:latin typeface="Garamond" pitchFamily="18" charset="0"/>
              </a:rPr>
              <a:t> </a:t>
            </a:r>
            <a:r>
              <a:rPr lang="fr-BE" dirty="0" err="1" smtClean="0">
                <a:latin typeface="Garamond" pitchFamily="18" charset="0"/>
              </a:rPr>
              <a:t>necessity</a:t>
            </a:r>
            <a:endParaRPr lang="fr-BE" dirty="0">
              <a:latin typeface="Garamond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fr-BE" i="1" dirty="0" smtClean="0">
                <a:latin typeface="Garamond" pitchFamily="18" charset="0"/>
              </a:rPr>
              <a:t>Participant-</a:t>
            </a:r>
            <a:r>
              <a:rPr lang="fr-BE" i="1" dirty="0" err="1" smtClean="0">
                <a:latin typeface="Garamond" pitchFamily="18" charset="0"/>
              </a:rPr>
              <a:t>inherent</a:t>
            </a:r>
            <a:r>
              <a:rPr lang="fr-BE" i="1" dirty="0" smtClean="0">
                <a:latin typeface="Garamond" pitchFamily="18" charset="0"/>
              </a:rPr>
              <a:t> </a:t>
            </a:r>
            <a:r>
              <a:rPr lang="fr-BE" i="1" dirty="0" err="1" smtClean="0">
                <a:latin typeface="Garamond" pitchFamily="18" charset="0"/>
              </a:rPr>
              <a:t>Dynamic</a:t>
            </a:r>
            <a:r>
              <a:rPr lang="fr-BE" i="1" dirty="0" smtClean="0">
                <a:latin typeface="Garamond" pitchFamily="18" charset="0"/>
              </a:rPr>
              <a:t> </a:t>
            </a:r>
            <a:r>
              <a:rPr lang="fr-BE" i="1" dirty="0" err="1" smtClean="0">
                <a:latin typeface="Garamond" pitchFamily="18" charset="0"/>
              </a:rPr>
              <a:t>Necessity</a:t>
            </a:r>
            <a:r>
              <a:rPr lang="fr-BE" i="1" dirty="0" smtClean="0">
                <a:latin typeface="Garamond" pitchFamily="18" charset="0"/>
              </a:rPr>
              <a:t> (</a:t>
            </a:r>
            <a:r>
              <a:rPr lang="fr-BE" i="1" dirty="0" err="1" smtClean="0">
                <a:latin typeface="Garamond" pitchFamily="18" charset="0"/>
              </a:rPr>
              <a:t>P-In</a:t>
            </a:r>
            <a:r>
              <a:rPr lang="fr-BE" i="1" dirty="0" smtClean="0">
                <a:latin typeface="Garamond" pitchFamily="18" charset="0"/>
              </a:rPr>
              <a:t> </a:t>
            </a:r>
            <a:r>
              <a:rPr lang="fr-BE" i="1" dirty="0" err="1" smtClean="0">
                <a:latin typeface="Garamond" pitchFamily="18" charset="0"/>
              </a:rPr>
              <a:t>DyNe</a:t>
            </a:r>
            <a:r>
              <a:rPr lang="fr-BE" i="1" dirty="0" smtClean="0">
                <a:latin typeface="Garamond" pitchFamily="18" charset="0"/>
              </a:rPr>
              <a:t>):</a:t>
            </a:r>
          </a:p>
          <a:p>
            <a:pPr lvl="0">
              <a:buNone/>
            </a:pPr>
            <a:r>
              <a:rPr lang="fr-FR" sz="2900" b="1" i="1" dirty="0" smtClean="0"/>
              <a:t>Dawe wo mw’ijuru arazi ko dukeneye kwambara n’ugufungura.</a:t>
            </a:r>
            <a:endParaRPr lang="fr-BE" sz="2900" dirty="0" smtClean="0"/>
          </a:p>
          <a:p>
            <a:pPr>
              <a:buNone/>
            </a:pPr>
            <a:r>
              <a:rPr lang="fr-FR" sz="2900" dirty="0" smtClean="0"/>
              <a:t>‘Our </a:t>
            </a:r>
            <a:r>
              <a:rPr lang="fr-FR" sz="2900" dirty="0" err="1" smtClean="0"/>
              <a:t>Father</a:t>
            </a:r>
            <a:r>
              <a:rPr lang="fr-FR" sz="2900" dirty="0" smtClean="0"/>
              <a:t> in </a:t>
            </a:r>
            <a:r>
              <a:rPr lang="fr-FR" sz="2900" dirty="0" err="1" smtClean="0"/>
              <a:t>Heaven</a:t>
            </a:r>
            <a:r>
              <a:rPr lang="fr-FR" sz="2900" dirty="0" smtClean="0"/>
              <a:t> </a:t>
            </a:r>
            <a:r>
              <a:rPr lang="fr-FR" sz="2900" dirty="0" err="1" smtClean="0"/>
              <a:t>knows</a:t>
            </a:r>
            <a:r>
              <a:rPr lang="fr-FR" sz="2900" dirty="0" smtClean="0"/>
              <a:t> </a:t>
            </a:r>
            <a:r>
              <a:rPr lang="fr-FR" sz="2900" dirty="0" err="1" smtClean="0"/>
              <a:t>that</a:t>
            </a:r>
            <a:r>
              <a:rPr lang="fr-FR" sz="2900" dirty="0" smtClean="0"/>
              <a:t> we </a:t>
            </a:r>
            <a:r>
              <a:rPr lang="fr-FR" sz="2900" dirty="0" err="1" smtClean="0"/>
              <a:t>need</a:t>
            </a:r>
            <a:r>
              <a:rPr lang="fr-FR" sz="2900" dirty="0" smtClean="0"/>
              <a:t> to </a:t>
            </a:r>
            <a:r>
              <a:rPr lang="fr-FR" sz="2900" dirty="0" err="1" smtClean="0"/>
              <a:t>dress</a:t>
            </a:r>
            <a:r>
              <a:rPr lang="fr-FR" sz="2900" dirty="0" smtClean="0"/>
              <a:t> and to </a:t>
            </a:r>
            <a:r>
              <a:rPr lang="fr-FR" sz="2900" dirty="0" err="1" smtClean="0"/>
              <a:t>eat</a:t>
            </a:r>
            <a:r>
              <a:rPr lang="fr-FR" sz="2900" dirty="0" smtClean="0"/>
              <a:t>.’</a:t>
            </a:r>
            <a:endParaRPr lang="fr-BE" sz="2900" dirty="0" smtClean="0"/>
          </a:p>
          <a:p>
            <a:pPr>
              <a:buNone/>
            </a:pPr>
            <a:r>
              <a:rPr lang="fr-FR" sz="2900" dirty="0" smtClean="0"/>
              <a:t>(</a:t>
            </a:r>
            <a:r>
              <a:rPr lang="fr-FR" sz="2900" i="1" dirty="0" smtClean="0"/>
              <a:t>Yaga</a:t>
            </a:r>
            <a:r>
              <a:rPr lang="fr-FR" sz="2900" dirty="0" smtClean="0"/>
              <a:t>, Religion, 1960s)</a:t>
            </a:r>
            <a:endParaRPr lang="fr-BE" sz="2900" dirty="0" smtClean="0"/>
          </a:p>
          <a:p>
            <a:pPr>
              <a:buNone/>
            </a:pPr>
            <a:r>
              <a:rPr lang="fr-FR" sz="2200" dirty="0" err="1" smtClean="0"/>
              <a:t>daawé</a:t>
            </a:r>
            <a:r>
              <a:rPr lang="fr-FR" sz="2200" dirty="0" smtClean="0"/>
              <a:t>	</a:t>
            </a:r>
            <a:r>
              <a:rPr lang="fr-FR" sz="2200" dirty="0" smtClean="0"/>
              <a:t> </a:t>
            </a:r>
            <a:r>
              <a:rPr lang="fr-FR" sz="2200" dirty="0" smtClean="0"/>
              <a:t>      </a:t>
            </a:r>
            <a:r>
              <a:rPr lang="fr-FR" sz="2200" dirty="0" smtClean="0"/>
              <a:t>u-ó</a:t>
            </a:r>
            <a:r>
              <a:rPr lang="fr-FR" sz="2200" dirty="0" smtClean="0"/>
              <a:t>	</a:t>
            </a:r>
            <a:r>
              <a:rPr lang="fr-FR" sz="2200" dirty="0" smtClean="0"/>
              <a:t>               mu</a:t>
            </a:r>
            <a:r>
              <a:rPr lang="fr-FR" sz="2200" dirty="0" smtClean="0"/>
              <a:t>        </a:t>
            </a:r>
            <a:r>
              <a:rPr lang="fr-FR" sz="2200" dirty="0" smtClean="0"/>
              <a:t>i-ø-juru</a:t>
            </a:r>
            <a:r>
              <a:rPr lang="fr-FR" sz="2200" dirty="0" smtClean="0"/>
              <a:t>	</a:t>
            </a:r>
            <a:r>
              <a:rPr lang="fr-FR" sz="2200" dirty="0" smtClean="0"/>
              <a:t>                 a-ra-ə́zi</a:t>
            </a:r>
            <a:r>
              <a:rPr lang="fr-FR" sz="2200" dirty="0" smtClean="0"/>
              <a:t>	</a:t>
            </a:r>
            <a:r>
              <a:rPr lang="fr-FR" sz="2200" dirty="0" smtClean="0"/>
              <a:t>                kó</a:t>
            </a:r>
            <a:endParaRPr lang="fr-BE" sz="2200" dirty="0" smtClean="0"/>
          </a:p>
          <a:p>
            <a:pPr>
              <a:buNone/>
            </a:pPr>
            <a:r>
              <a:rPr lang="fr-FR" sz="2200" dirty="0" err="1" smtClean="0"/>
              <a:t>our.father</a:t>
            </a:r>
            <a:r>
              <a:rPr lang="fr-FR" sz="2200" dirty="0" smtClean="0"/>
              <a:t>     </a:t>
            </a:r>
            <a:r>
              <a:rPr lang="fr-FR" sz="2200" dirty="0" smtClean="0"/>
              <a:t>PP</a:t>
            </a:r>
            <a:r>
              <a:rPr lang="fr-FR" sz="2200" baseline="-25000" dirty="0" smtClean="0"/>
              <a:t>1</a:t>
            </a:r>
            <a:r>
              <a:rPr lang="fr-FR" sz="2200" dirty="0" smtClean="0"/>
              <a:t>-CONN</a:t>
            </a:r>
            <a:r>
              <a:rPr lang="fr-FR" sz="2200" dirty="0" smtClean="0"/>
              <a:t>     </a:t>
            </a:r>
            <a:r>
              <a:rPr lang="fr-FR" sz="2200" dirty="0" smtClean="0"/>
              <a:t>LOC</a:t>
            </a:r>
            <a:r>
              <a:rPr lang="fr-FR" sz="2200" baseline="-25000" dirty="0" smtClean="0"/>
              <a:t>18</a:t>
            </a:r>
            <a:r>
              <a:rPr lang="fr-FR" sz="2200" dirty="0" smtClean="0"/>
              <a:t>    </a:t>
            </a:r>
            <a:r>
              <a:rPr lang="fr-FR" sz="2200" dirty="0" smtClean="0"/>
              <a:t>AUG</a:t>
            </a:r>
            <a:r>
              <a:rPr lang="fr-FR" sz="2200" baseline="-25000" dirty="0" smtClean="0"/>
              <a:t>5</a:t>
            </a:r>
            <a:r>
              <a:rPr lang="fr-FR" sz="2200" dirty="0" smtClean="0"/>
              <a:t>-NP</a:t>
            </a:r>
            <a:r>
              <a:rPr lang="fr-FR" sz="2200" baseline="-25000" dirty="0" smtClean="0"/>
              <a:t>5</a:t>
            </a:r>
            <a:r>
              <a:rPr lang="fr-FR" sz="2200" dirty="0" smtClean="0"/>
              <a:t>-</a:t>
            </a:r>
            <a:r>
              <a:rPr lang="fr-FR" sz="2200" dirty="0" err="1" smtClean="0"/>
              <a:t>heaven</a:t>
            </a:r>
            <a:r>
              <a:rPr lang="fr-FR" sz="2200" dirty="0" smtClean="0"/>
              <a:t>	</a:t>
            </a:r>
            <a:r>
              <a:rPr lang="fr-FR" sz="2200" dirty="0" smtClean="0"/>
              <a:t> SC</a:t>
            </a:r>
            <a:r>
              <a:rPr lang="fr-FR" sz="2200" baseline="-25000" dirty="0" smtClean="0"/>
              <a:t>1</a:t>
            </a:r>
            <a:r>
              <a:rPr lang="fr-FR" sz="2200" dirty="0" smtClean="0"/>
              <a:t>-DISJ-know</a:t>
            </a:r>
            <a:r>
              <a:rPr lang="fr-FR" sz="2200" dirty="0" smtClean="0"/>
              <a:t>	</a:t>
            </a:r>
            <a:r>
              <a:rPr lang="fr-FR" sz="2200" dirty="0" err="1" smtClean="0"/>
              <a:t>that</a:t>
            </a:r>
            <a:endParaRPr lang="fr-BE" sz="2200" dirty="0" smtClean="0"/>
          </a:p>
          <a:p>
            <a:pPr>
              <a:buNone/>
            </a:pPr>
            <a:r>
              <a:rPr lang="fr-FR" sz="2200" dirty="0" smtClean="0"/>
              <a:t>tu-</a:t>
            </a:r>
            <a:r>
              <a:rPr lang="fr-FR" sz="2200" b="1" dirty="0" err="1" smtClean="0"/>
              <a:t>kener</a:t>
            </a:r>
            <a:r>
              <a:rPr lang="fr-FR" sz="2200" dirty="0" smtClean="0"/>
              <a:t>-</a:t>
            </a:r>
            <a:r>
              <a:rPr lang="fr-FR" sz="2200" baseline="30000" dirty="0" err="1" smtClean="0"/>
              <a:t>H</a:t>
            </a:r>
            <a:r>
              <a:rPr lang="fr-FR" sz="2200" dirty="0" err="1" smtClean="0"/>
              <a:t>ye</a:t>
            </a:r>
            <a:r>
              <a:rPr lang="fr-FR" sz="2200" dirty="0" smtClean="0"/>
              <a:t>	</a:t>
            </a:r>
            <a:r>
              <a:rPr lang="fr-FR" sz="2200" dirty="0" smtClean="0"/>
              <a:t>          ku-</a:t>
            </a:r>
            <a:r>
              <a:rPr lang="fr-FR" sz="2200" dirty="0" err="1" smtClean="0"/>
              <a:t>ambar</a:t>
            </a:r>
            <a:r>
              <a:rPr lang="fr-FR" sz="2200" dirty="0" smtClean="0"/>
              <a:t>-a</a:t>
            </a:r>
            <a:r>
              <a:rPr lang="fr-FR" sz="2200" dirty="0" smtClean="0"/>
              <a:t>	</a:t>
            </a:r>
            <a:r>
              <a:rPr lang="fr-FR" sz="2200" dirty="0" smtClean="0"/>
              <a:t>               nó</a:t>
            </a:r>
            <a:r>
              <a:rPr lang="fr-FR" sz="2200" dirty="0" smtClean="0"/>
              <a:t>            </a:t>
            </a:r>
            <a:r>
              <a:rPr lang="fr-FR" sz="2200" dirty="0" smtClean="0"/>
              <a:t>u-ku-</a:t>
            </a:r>
            <a:r>
              <a:rPr lang="fr-FR" sz="2200" dirty="0" err="1" smtClean="0"/>
              <a:t>fuungur</a:t>
            </a:r>
            <a:r>
              <a:rPr lang="fr-FR" sz="2200" dirty="0" smtClean="0"/>
              <a:t>-a</a:t>
            </a:r>
            <a:endParaRPr lang="fr-BE" sz="2200" dirty="0" smtClean="0"/>
          </a:p>
          <a:p>
            <a:pPr>
              <a:buNone/>
            </a:pPr>
            <a:r>
              <a:rPr lang="fr-FR" sz="2200" dirty="0" smtClean="0"/>
              <a:t>SC</a:t>
            </a:r>
            <a:r>
              <a:rPr lang="fr-FR" sz="2200" baseline="-25000" dirty="0" smtClean="0"/>
              <a:t>1pl</a:t>
            </a:r>
            <a:r>
              <a:rPr lang="fr-FR" sz="2200" dirty="0" smtClean="0"/>
              <a:t>-</a:t>
            </a:r>
            <a:r>
              <a:rPr lang="fr-FR" sz="2200" b="1" dirty="0" smtClean="0"/>
              <a:t>need</a:t>
            </a:r>
            <a:r>
              <a:rPr lang="fr-FR" sz="2200" dirty="0" smtClean="0"/>
              <a:t>-REL.PFV        NP</a:t>
            </a:r>
            <a:r>
              <a:rPr lang="fr-FR" sz="2200" baseline="-25000" dirty="0" smtClean="0"/>
              <a:t>15</a:t>
            </a:r>
            <a:r>
              <a:rPr lang="fr-FR" sz="2200" dirty="0" smtClean="0"/>
              <a:t>-</a:t>
            </a:r>
            <a:r>
              <a:rPr lang="fr-FR" sz="2200" dirty="0" err="1" smtClean="0"/>
              <a:t>dress</a:t>
            </a:r>
            <a:r>
              <a:rPr lang="fr-FR" sz="2200" dirty="0" smtClean="0"/>
              <a:t>-IPFV</a:t>
            </a:r>
            <a:r>
              <a:rPr lang="fr-FR" sz="2200" dirty="0" smtClean="0"/>
              <a:t>        </a:t>
            </a:r>
            <a:r>
              <a:rPr lang="fr-FR" sz="2200" dirty="0" smtClean="0"/>
              <a:t>and</a:t>
            </a:r>
            <a:r>
              <a:rPr lang="fr-FR" sz="2200" dirty="0" smtClean="0"/>
              <a:t>          </a:t>
            </a:r>
            <a:r>
              <a:rPr lang="fr-FR" sz="2200" dirty="0" smtClean="0"/>
              <a:t>AUG</a:t>
            </a:r>
            <a:r>
              <a:rPr lang="fr-FR" sz="2200" baseline="-25000" dirty="0" smtClean="0"/>
              <a:t>15</a:t>
            </a:r>
            <a:r>
              <a:rPr lang="fr-FR" sz="2200" dirty="0" smtClean="0"/>
              <a:t>-NP</a:t>
            </a:r>
            <a:r>
              <a:rPr lang="fr-FR" sz="2200" baseline="-25000" dirty="0" smtClean="0"/>
              <a:t>15</a:t>
            </a:r>
            <a:r>
              <a:rPr lang="fr-FR" sz="2200" dirty="0" smtClean="0"/>
              <a:t>-</a:t>
            </a:r>
            <a:r>
              <a:rPr lang="fr-FR" sz="2200" dirty="0" err="1" smtClean="0"/>
              <a:t>eat</a:t>
            </a:r>
            <a:r>
              <a:rPr lang="fr-FR" sz="2200" dirty="0" smtClean="0"/>
              <a:t>-IPFV</a:t>
            </a:r>
            <a:endParaRPr lang="fr-BE" sz="2200" dirty="0" smtClean="0"/>
          </a:p>
          <a:p>
            <a:pPr>
              <a:buNone/>
            </a:pPr>
            <a:endParaRPr lang="fr-BE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>
                <a:latin typeface="Garamond" pitchFamily="18" charset="0"/>
              </a:rPr>
              <a:t>Dynamic</a:t>
            </a:r>
            <a:r>
              <a:rPr lang="fr-BE" dirty="0" smtClean="0">
                <a:latin typeface="Garamond" pitchFamily="18" charset="0"/>
              </a:rPr>
              <a:t> </a:t>
            </a:r>
            <a:r>
              <a:rPr lang="fr-BE" dirty="0" err="1" smtClean="0">
                <a:latin typeface="Garamond" pitchFamily="18" charset="0"/>
              </a:rPr>
              <a:t>necessity</a:t>
            </a:r>
            <a:r>
              <a:rPr lang="fr-BE" dirty="0" smtClean="0">
                <a:latin typeface="Garamond" pitchFamily="18" charset="0"/>
              </a:rPr>
              <a:t> (2)</a:t>
            </a:r>
            <a:endParaRPr lang="fr-BE" dirty="0">
              <a:latin typeface="Garamond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>
              <a:buNone/>
            </a:pPr>
            <a:r>
              <a:rPr lang="fr-BE" i="1" dirty="0" smtClean="0">
                <a:latin typeface="Garamond" pitchFamily="18" charset="0"/>
              </a:rPr>
              <a:t>Participant-</a:t>
            </a:r>
            <a:r>
              <a:rPr lang="fr-BE" i="1" dirty="0" err="1" smtClean="0">
                <a:latin typeface="Garamond" pitchFamily="18" charset="0"/>
              </a:rPr>
              <a:t>imposed</a:t>
            </a:r>
            <a:r>
              <a:rPr lang="fr-BE" i="1" dirty="0" smtClean="0">
                <a:latin typeface="Garamond" pitchFamily="18" charset="0"/>
              </a:rPr>
              <a:t> </a:t>
            </a:r>
            <a:r>
              <a:rPr lang="fr-BE" i="1" dirty="0" err="1" smtClean="0">
                <a:latin typeface="Garamond" pitchFamily="18" charset="0"/>
              </a:rPr>
              <a:t>Dynamic</a:t>
            </a:r>
            <a:r>
              <a:rPr lang="fr-BE" i="1" dirty="0" smtClean="0">
                <a:latin typeface="Garamond" pitchFamily="18" charset="0"/>
              </a:rPr>
              <a:t>  </a:t>
            </a:r>
            <a:r>
              <a:rPr lang="fr-BE" i="1" dirty="0" err="1" smtClean="0">
                <a:latin typeface="Garamond" pitchFamily="18" charset="0"/>
              </a:rPr>
              <a:t>Necessity</a:t>
            </a:r>
            <a:r>
              <a:rPr lang="fr-BE" i="1" dirty="0" smtClean="0">
                <a:latin typeface="Garamond" pitchFamily="18" charset="0"/>
              </a:rPr>
              <a:t> (</a:t>
            </a:r>
            <a:r>
              <a:rPr lang="fr-BE" i="1" dirty="0" err="1" smtClean="0">
                <a:latin typeface="Garamond" pitchFamily="18" charset="0"/>
              </a:rPr>
              <a:t>P-Im</a:t>
            </a:r>
            <a:r>
              <a:rPr lang="fr-BE" i="1" dirty="0" smtClean="0">
                <a:latin typeface="Garamond" pitchFamily="18" charset="0"/>
              </a:rPr>
              <a:t> </a:t>
            </a:r>
            <a:r>
              <a:rPr lang="fr-BE" i="1" dirty="0" err="1" smtClean="0">
                <a:latin typeface="Garamond" pitchFamily="18" charset="0"/>
              </a:rPr>
              <a:t>DyNe</a:t>
            </a:r>
            <a:r>
              <a:rPr lang="fr-BE" i="1" dirty="0" smtClean="0">
                <a:latin typeface="Garamond" pitchFamily="18" charset="0"/>
              </a:rPr>
              <a:t>)</a:t>
            </a:r>
          </a:p>
          <a:p>
            <a:pPr lvl="0">
              <a:buNone/>
            </a:pPr>
            <a:r>
              <a:rPr lang="fr-FR" b="1" i="1" dirty="0" smtClean="0"/>
              <a:t>Ibimazi vy’úmuryāngo ní ikīntu umuryāngo utegérezwa kwǎma ufíse kugíra ngo urōnké umugisha.</a:t>
            </a:r>
            <a:r>
              <a:rPr lang="fr-FR" dirty="0" smtClean="0"/>
              <a:t> </a:t>
            </a:r>
            <a:endParaRPr lang="fr-BE" dirty="0" smtClean="0"/>
          </a:p>
          <a:p>
            <a:pPr>
              <a:buNone/>
            </a:pPr>
            <a:r>
              <a:rPr lang="fr-FR" dirty="0" smtClean="0"/>
              <a:t>‘Family </a:t>
            </a:r>
            <a:r>
              <a:rPr lang="fr-FR" dirty="0" err="1" smtClean="0"/>
              <a:t>amulets</a:t>
            </a:r>
            <a:r>
              <a:rPr lang="fr-FR" dirty="0" smtClean="0"/>
              <a:t> are </a:t>
            </a:r>
            <a:r>
              <a:rPr lang="fr-FR" dirty="0" err="1" smtClean="0"/>
              <a:t>something</a:t>
            </a:r>
            <a:r>
              <a:rPr lang="fr-FR" dirty="0" smtClean="0"/>
              <a:t> a family must </a:t>
            </a:r>
            <a:r>
              <a:rPr lang="fr-FR" dirty="0" err="1" smtClean="0"/>
              <a:t>keep</a:t>
            </a:r>
            <a:r>
              <a:rPr lang="fr-FR" dirty="0" smtClean="0"/>
              <a:t> </a:t>
            </a:r>
            <a:r>
              <a:rPr lang="fr-FR" dirty="0" err="1" smtClean="0"/>
              <a:t>constantly</a:t>
            </a:r>
            <a:r>
              <a:rPr lang="fr-FR" dirty="0" smtClean="0"/>
              <a:t> </a:t>
            </a:r>
            <a:r>
              <a:rPr lang="fr-FR" dirty="0" smtClean="0"/>
              <a:t>so </a:t>
            </a:r>
            <a:r>
              <a:rPr lang="fr-FR" dirty="0" err="1" smtClean="0"/>
              <a:t>th</a:t>
            </a:r>
            <a:r>
              <a:rPr lang="fr-FR" dirty="0" err="1" smtClean="0"/>
              <a:t>at</a:t>
            </a:r>
            <a:r>
              <a:rPr lang="fr-FR" dirty="0" smtClean="0"/>
              <a:t> it </a:t>
            </a:r>
            <a:r>
              <a:rPr lang="fr-FR" dirty="0" err="1" smtClean="0"/>
              <a:t>would</a:t>
            </a:r>
            <a:r>
              <a:rPr lang="fr-FR" dirty="0" smtClean="0"/>
              <a:t> have a blessing.’</a:t>
            </a:r>
            <a:endParaRPr lang="fr-BE" dirty="0" smtClean="0"/>
          </a:p>
          <a:p>
            <a:pPr>
              <a:buNone/>
            </a:pPr>
            <a:r>
              <a:rPr lang="fr-FR" dirty="0" smtClean="0"/>
              <a:t>(</a:t>
            </a:r>
            <a:r>
              <a:rPr lang="fr-FR" i="1" dirty="0" err="1" smtClean="0"/>
              <a:t>IntaraKama</a:t>
            </a:r>
            <a:r>
              <a:rPr lang="fr-FR" dirty="0" smtClean="0"/>
              <a:t>, </a:t>
            </a:r>
            <a:r>
              <a:rPr lang="fr-FR" dirty="0" err="1" smtClean="0"/>
              <a:t>Traditional</a:t>
            </a:r>
            <a:r>
              <a:rPr lang="fr-FR" dirty="0" smtClean="0"/>
              <a:t> </a:t>
            </a:r>
            <a:r>
              <a:rPr lang="fr-FR" dirty="0" smtClean="0"/>
              <a:t>Culture</a:t>
            </a:r>
            <a:r>
              <a:rPr lang="fr-FR" dirty="0" smtClean="0"/>
              <a:t>, </a:t>
            </a:r>
            <a:r>
              <a:rPr lang="fr-FR" dirty="0" smtClean="0"/>
              <a:t>2010s)</a:t>
            </a:r>
            <a:endParaRPr lang="fr-BE" dirty="0" smtClean="0"/>
          </a:p>
          <a:p>
            <a:pPr>
              <a:buNone/>
            </a:pPr>
            <a:r>
              <a:rPr lang="fr-FR" dirty="0" smtClean="0"/>
              <a:t>i-bi-mazi	</a:t>
            </a:r>
            <a:r>
              <a:rPr lang="fr-FR" dirty="0" smtClean="0"/>
              <a:t>                    bi-a</a:t>
            </a:r>
            <a:r>
              <a:rPr lang="fr-FR" dirty="0" smtClean="0"/>
              <a:t>	</a:t>
            </a:r>
            <a:r>
              <a:rPr lang="fr-FR" dirty="0" smtClean="0"/>
              <a:t>	u-mu-</a:t>
            </a:r>
            <a:r>
              <a:rPr lang="fr-FR" dirty="0" err="1" smtClean="0"/>
              <a:t>ryaango</a:t>
            </a:r>
            <a:r>
              <a:rPr lang="fr-FR" dirty="0" smtClean="0"/>
              <a:t>	ni	i-ki-ntu</a:t>
            </a:r>
            <a:endParaRPr lang="fr-BE" dirty="0" smtClean="0"/>
          </a:p>
          <a:p>
            <a:pPr>
              <a:buNone/>
            </a:pPr>
            <a:r>
              <a:rPr lang="fr-FR" dirty="0" smtClean="0"/>
              <a:t>AUG</a:t>
            </a:r>
            <a:r>
              <a:rPr lang="fr-FR" baseline="-25000" dirty="0" smtClean="0"/>
              <a:t>8</a:t>
            </a:r>
            <a:r>
              <a:rPr lang="fr-FR" dirty="0" smtClean="0"/>
              <a:t>-NP</a:t>
            </a:r>
            <a:r>
              <a:rPr lang="fr-FR" baseline="-25000" dirty="0" smtClean="0"/>
              <a:t>8</a:t>
            </a:r>
            <a:r>
              <a:rPr lang="fr-FR" dirty="0" smtClean="0"/>
              <a:t>-</a:t>
            </a:r>
            <a:r>
              <a:rPr lang="fr-FR" dirty="0" err="1" smtClean="0"/>
              <a:t>amulet</a:t>
            </a:r>
            <a:r>
              <a:rPr lang="fr-FR" dirty="0" smtClean="0"/>
              <a:t>	</a:t>
            </a:r>
            <a:r>
              <a:rPr lang="fr-FR" dirty="0" smtClean="0"/>
              <a:t>    PP</a:t>
            </a:r>
            <a:r>
              <a:rPr lang="fr-FR" baseline="-25000" dirty="0" smtClean="0"/>
              <a:t>8</a:t>
            </a:r>
            <a:r>
              <a:rPr lang="fr-FR" dirty="0" smtClean="0"/>
              <a:t>-CONN</a:t>
            </a:r>
            <a:r>
              <a:rPr lang="fr-FR" dirty="0" smtClean="0"/>
              <a:t>	</a:t>
            </a:r>
            <a:r>
              <a:rPr lang="fr-FR" dirty="0" smtClean="0"/>
              <a:t>AUG</a:t>
            </a:r>
            <a:r>
              <a:rPr lang="fr-FR" baseline="-25000" dirty="0" smtClean="0"/>
              <a:t>3</a:t>
            </a:r>
            <a:r>
              <a:rPr lang="fr-FR" dirty="0" smtClean="0"/>
              <a:t>-NP</a:t>
            </a:r>
            <a:r>
              <a:rPr lang="fr-FR" baseline="-25000" dirty="0" smtClean="0"/>
              <a:t>3</a:t>
            </a:r>
            <a:r>
              <a:rPr lang="fr-FR" dirty="0" smtClean="0"/>
              <a:t>-family</a:t>
            </a:r>
            <a:r>
              <a:rPr lang="fr-FR" dirty="0" smtClean="0"/>
              <a:t>	COP	</a:t>
            </a:r>
            <a:r>
              <a:rPr lang="fr-FR" dirty="0" smtClean="0"/>
              <a:t>AUG</a:t>
            </a:r>
            <a:r>
              <a:rPr lang="fr-FR" baseline="-25000" dirty="0" smtClean="0"/>
              <a:t>7</a:t>
            </a:r>
            <a:r>
              <a:rPr lang="fr-FR" dirty="0" smtClean="0"/>
              <a:t>-NP</a:t>
            </a:r>
            <a:r>
              <a:rPr lang="fr-FR" baseline="-25000" dirty="0" smtClean="0"/>
              <a:t>7</a:t>
            </a:r>
            <a:r>
              <a:rPr lang="fr-FR" dirty="0" smtClean="0"/>
              <a:t>-</a:t>
            </a:r>
            <a:r>
              <a:rPr lang="fr-FR" dirty="0" err="1" smtClean="0"/>
              <a:t>thing</a:t>
            </a:r>
            <a:endParaRPr lang="fr-FR" dirty="0" smtClean="0"/>
          </a:p>
          <a:p>
            <a:pPr>
              <a:buNone/>
            </a:pPr>
            <a:endParaRPr lang="fr-BE" dirty="0" smtClean="0"/>
          </a:p>
          <a:p>
            <a:pPr>
              <a:buNone/>
            </a:pPr>
            <a:r>
              <a:rPr lang="fr-FR" dirty="0" smtClean="0"/>
              <a:t>u-mu-</a:t>
            </a:r>
            <a:r>
              <a:rPr lang="fr-FR" dirty="0" err="1" smtClean="0"/>
              <a:t>ryaango</a:t>
            </a:r>
            <a:r>
              <a:rPr lang="fr-FR" dirty="0" smtClean="0"/>
              <a:t>	u-</a:t>
            </a:r>
            <a:r>
              <a:rPr lang="fr-FR" b="1" dirty="0" err="1" smtClean="0"/>
              <a:t>tégerezw</a:t>
            </a:r>
            <a:r>
              <a:rPr lang="fr-FR" dirty="0" smtClean="0"/>
              <a:t>-</a:t>
            </a:r>
            <a:r>
              <a:rPr lang="fr-FR" baseline="30000" dirty="0" smtClean="0"/>
              <a:t>H</a:t>
            </a:r>
            <a:r>
              <a:rPr lang="fr-FR" dirty="0" smtClean="0"/>
              <a:t>a	</a:t>
            </a:r>
            <a:r>
              <a:rPr lang="fr-FR" dirty="0" smtClean="0"/>
              <a:t>	ku-</a:t>
            </a:r>
            <a:r>
              <a:rPr lang="fr-FR" dirty="0" err="1" smtClean="0"/>
              <a:t>ám</a:t>
            </a:r>
            <a:r>
              <a:rPr lang="fr-FR" dirty="0" smtClean="0"/>
              <a:t>-a</a:t>
            </a:r>
            <a:endParaRPr lang="fr-BE" dirty="0" smtClean="0"/>
          </a:p>
          <a:p>
            <a:pPr>
              <a:buNone/>
            </a:pPr>
            <a:r>
              <a:rPr lang="fr-FR" dirty="0" smtClean="0"/>
              <a:t>AUG</a:t>
            </a:r>
            <a:r>
              <a:rPr lang="fr-FR" baseline="-25000" dirty="0" smtClean="0"/>
              <a:t>3</a:t>
            </a:r>
            <a:r>
              <a:rPr lang="fr-FR" dirty="0" smtClean="0"/>
              <a:t>-PN</a:t>
            </a:r>
            <a:r>
              <a:rPr lang="fr-FR" baseline="-25000" dirty="0" smtClean="0"/>
              <a:t>3</a:t>
            </a:r>
            <a:r>
              <a:rPr lang="fr-FR" dirty="0" smtClean="0"/>
              <a:t>-family</a:t>
            </a:r>
            <a:r>
              <a:rPr lang="fr-FR" dirty="0" smtClean="0"/>
              <a:t>	</a:t>
            </a:r>
            <a:r>
              <a:rPr lang="fr-FR" dirty="0" smtClean="0"/>
              <a:t>SC</a:t>
            </a:r>
            <a:r>
              <a:rPr lang="fr-FR" baseline="-25000" dirty="0" smtClean="0"/>
              <a:t>3</a:t>
            </a:r>
            <a:r>
              <a:rPr lang="fr-FR" dirty="0" smtClean="0"/>
              <a:t>-</a:t>
            </a:r>
            <a:r>
              <a:rPr lang="fr-FR" b="1" dirty="0" err="1" smtClean="0"/>
              <a:t>must</a:t>
            </a:r>
            <a:r>
              <a:rPr lang="fr-FR" dirty="0" err="1" smtClean="0"/>
              <a:t>-REL.IPFV</a:t>
            </a:r>
            <a:r>
              <a:rPr lang="fr-FR" dirty="0" smtClean="0"/>
              <a:t>	</a:t>
            </a:r>
            <a:r>
              <a:rPr lang="fr-FR" dirty="0" smtClean="0"/>
              <a:t>NP</a:t>
            </a:r>
            <a:r>
              <a:rPr lang="fr-FR" baseline="-25000" dirty="0" smtClean="0"/>
              <a:t>15</a:t>
            </a:r>
            <a:r>
              <a:rPr lang="fr-FR" dirty="0" smtClean="0"/>
              <a:t>-</a:t>
            </a:r>
            <a:r>
              <a:rPr lang="fr-FR" dirty="0" err="1" smtClean="0"/>
              <a:t>be.constantly-IPFV</a:t>
            </a:r>
            <a:endParaRPr lang="fr-FR" dirty="0" smtClean="0"/>
          </a:p>
          <a:p>
            <a:pPr>
              <a:buNone/>
            </a:pPr>
            <a:endParaRPr lang="fr-BE" dirty="0" smtClean="0"/>
          </a:p>
          <a:p>
            <a:pPr>
              <a:buNone/>
            </a:pPr>
            <a:r>
              <a:rPr lang="fr-FR" dirty="0" err="1" smtClean="0"/>
              <a:t>u</a:t>
            </a:r>
            <a:r>
              <a:rPr lang="fr-FR" baseline="30000" dirty="0" err="1" smtClean="0"/>
              <a:t>H</a:t>
            </a:r>
            <a:r>
              <a:rPr lang="fr-FR" dirty="0" smtClean="0"/>
              <a:t>-</a:t>
            </a:r>
            <a:r>
              <a:rPr lang="fr-FR" dirty="0" err="1" smtClean="0"/>
              <a:t>fít</a:t>
            </a:r>
            <a:r>
              <a:rPr lang="fr-FR" dirty="0" smtClean="0"/>
              <a:t>-ye	</a:t>
            </a:r>
            <a:r>
              <a:rPr lang="fr-FR" dirty="0" smtClean="0"/>
              <a:t>             kugíra</a:t>
            </a:r>
            <a:r>
              <a:rPr lang="fr-FR" dirty="0" smtClean="0"/>
              <a:t>	ngo	u-</a:t>
            </a:r>
            <a:r>
              <a:rPr lang="fr-FR" dirty="0" err="1" smtClean="0"/>
              <a:t>roonk</a:t>
            </a:r>
            <a:r>
              <a:rPr lang="fr-FR" dirty="0" smtClean="0"/>
              <a:t>-</a:t>
            </a:r>
            <a:r>
              <a:rPr lang="fr-FR" baseline="30000" dirty="0" smtClean="0"/>
              <a:t>H</a:t>
            </a:r>
            <a:r>
              <a:rPr lang="fr-FR" dirty="0" smtClean="0"/>
              <a:t>e	</a:t>
            </a:r>
            <a:r>
              <a:rPr lang="fr-FR" dirty="0" smtClean="0"/>
              <a:t>      u-mu-gisha</a:t>
            </a:r>
            <a:endParaRPr lang="fr-BE" dirty="0" smtClean="0"/>
          </a:p>
          <a:p>
            <a:pPr>
              <a:buNone/>
            </a:pPr>
            <a:r>
              <a:rPr lang="fr-FR" dirty="0" smtClean="0"/>
              <a:t>SC</a:t>
            </a:r>
            <a:r>
              <a:rPr lang="fr-FR" baseline="-25000" dirty="0" smtClean="0"/>
              <a:t>3</a:t>
            </a:r>
            <a:r>
              <a:rPr lang="fr-FR" dirty="0" smtClean="0"/>
              <a:t>-have-PFV</a:t>
            </a:r>
            <a:r>
              <a:rPr lang="fr-FR" dirty="0" smtClean="0"/>
              <a:t>     so</a:t>
            </a:r>
            <a:r>
              <a:rPr lang="fr-FR" dirty="0" smtClean="0"/>
              <a:t>	</a:t>
            </a:r>
            <a:r>
              <a:rPr lang="fr-FR" dirty="0" err="1" smtClean="0"/>
              <a:t>that</a:t>
            </a:r>
            <a:r>
              <a:rPr lang="fr-FR" dirty="0" smtClean="0"/>
              <a:t>	</a:t>
            </a:r>
            <a:r>
              <a:rPr lang="fr-FR" dirty="0" smtClean="0"/>
              <a:t>SC</a:t>
            </a:r>
            <a:r>
              <a:rPr lang="fr-FR" baseline="-25000" dirty="0" smtClean="0"/>
              <a:t>2sg</a:t>
            </a:r>
            <a:r>
              <a:rPr lang="fr-FR" dirty="0" smtClean="0"/>
              <a:t>-get-SBJF.PFV      AUG</a:t>
            </a:r>
            <a:r>
              <a:rPr lang="fr-FR" baseline="-25000" dirty="0" smtClean="0"/>
              <a:t>3</a:t>
            </a:r>
            <a:r>
              <a:rPr lang="fr-FR" dirty="0" smtClean="0"/>
              <a:t>-NP</a:t>
            </a:r>
            <a:r>
              <a:rPr lang="fr-FR" baseline="-25000" dirty="0" smtClean="0"/>
              <a:t>3</a:t>
            </a:r>
            <a:r>
              <a:rPr lang="fr-FR" dirty="0" smtClean="0"/>
              <a:t>-chance</a:t>
            </a:r>
            <a:endParaRPr lang="fr-BE" dirty="0" smtClean="0"/>
          </a:p>
          <a:p>
            <a:pPr>
              <a:buNone/>
            </a:pPr>
            <a:endParaRPr lang="fr-BE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>
                <a:latin typeface="Garamond" pitchFamily="18" charset="0"/>
              </a:rPr>
              <a:t>Dynamic</a:t>
            </a:r>
            <a:r>
              <a:rPr lang="fr-BE" dirty="0" smtClean="0">
                <a:latin typeface="Garamond" pitchFamily="18" charset="0"/>
              </a:rPr>
              <a:t> </a:t>
            </a:r>
            <a:r>
              <a:rPr lang="fr-BE" dirty="0" err="1" smtClean="0">
                <a:latin typeface="Garamond" pitchFamily="18" charset="0"/>
              </a:rPr>
              <a:t>necessity</a:t>
            </a:r>
            <a:r>
              <a:rPr lang="fr-BE" dirty="0" smtClean="0">
                <a:latin typeface="Garamond" pitchFamily="18" charset="0"/>
              </a:rPr>
              <a:t> </a:t>
            </a:r>
            <a:r>
              <a:rPr lang="fr-BE" dirty="0" smtClean="0">
                <a:latin typeface="Garamond" pitchFamily="18" charset="0"/>
              </a:rPr>
              <a:t>(3)</a:t>
            </a:r>
            <a:endParaRPr lang="fr-BE" dirty="0">
              <a:latin typeface="Garamond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fr-BE" i="1" dirty="0" err="1" smtClean="0">
                <a:latin typeface="Garamond" pitchFamily="18" charset="0"/>
              </a:rPr>
              <a:t>Situational</a:t>
            </a:r>
            <a:r>
              <a:rPr lang="fr-BE" i="1" dirty="0" smtClean="0">
                <a:latin typeface="Garamond" pitchFamily="18" charset="0"/>
              </a:rPr>
              <a:t> </a:t>
            </a:r>
            <a:r>
              <a:rPr lang="fr-BE" i="1" dirty="0" err="1" smtClean="0">
                <a:latin typeface="Garamond" pitchFamily="18" charset="0"/>
              </a:rPr>
              <a:t>Dynamic</a:t>
            </a:r>
            <a:r>
              <a:rPr lang="fr-BE" i="1" dirty="0" smtClean="0">
                <a:latin typeface="Garamond" pitchFamily="18" charset="0"/>
              </a:rPr>
              <a:t> </a:t>
            </a:r>
            <a:r>
              <a:rPr lang="fr-BE" i="1" dirty="0" err="1" smtClean="0">
                <a:latin typeface="Garamond" pitchFamily="18" charset="0"/>
              </a:rPr>
              <a:t>Possibility</a:t>
            </a:r>
            <a:r>
              <a:rPr lang="fr-BE" i="1" dirty="0" smtClean="0">
                <a:latin typeface="Garamond" pitchFamily="18" charset="0"/>
              </a:rPr>
              <a:t> (</a:t>
            </a:r>
            <a:r>
              <a:rPr lang="fr-BE" i="1" dirty="0" err="1" smtClean="0">
                <a:latin typeface="Garamond" pitchFamily="18" charset="0"/>
              </a:rPr>
              <a:t>SiP</a:t>
            </a:r>
            <a:r>
              <a:rPr lang="fr-BE" i="1" dirty="0" smtClean="0">
                <a:latin typeface="Garamond" pitchFamily="18" charset="0"/>
              </a:rPr>
              <a:t>):</a:t>
            </a:r>
          </a:p>
          <a:p>
            <a:pPr lvl="0">
              <a:buNone/>
            </a:pPr>
            <a:r>
              <a:rPr lang="fr-FR" b="1" i="1" dirty="0" smtClean="0"/>
              <a:t>Ivyo bihe bitegerezwa gushikira na cane </a:t>
            </a:r>
            <a:r>
              <a:rPr lang="fr-FR" b="1" i="1" dirty="0" err="1" smtClean="0"/>
              <a:t>cane</a:t>
            </a:r>
            <a:r>
              <a:rPr lang="fr-FR" b="1" i="1" dirty="0" smtClean="0"/>
              <a:t> ikiremwa muntu kandi nta ko </a:t>
            </a:r>
            <a:r>
              <a:rPr lang="fr-FR" b="1" i="1" dirty="0" err="1" smtClean="0"/>
              <a:t>avyirinda</a:t>
            </a:r>
            <a:r>
              <a:rPr lang="fr-FR" b="1" i="1" dirty="0" smtClean="0"/>
              <a:t> kuko ni ntabanduka.</a:t>
            </a:r>
            <a:endParaRPr lang="fr-BE" dirty="0" smtClean="0"/>
          </a:p>
          <a:p>
            <a:pPr>
              <a:buNone/>
            </a:pPr>
            <a:r>
              <a:rPr lang="fr-FR" dirty="0" smtClean="0"/>
              <a:t>‘</a:t>
            </a:r>
            <a:r>
              <a:rPr lang="fr-FR" dirty="0" err="1" smtClean="0"/>
              <a:t>These</a:t>
            </a:r>
            <a:r>
              <a:rPr lang="fr-FR" dirty="0" smtClean="0"/>
              <a:t> times must </a:t>
            </a:r>
            <a:r>
              <a:rPr lang="fr-FR" dirty="0" err="1" smtClean="0"/>
              <a:t>happen</a:t>
            </a:r>
            <a:r>
              <a:rPr lang="fr-FR" dirty="0" smtClean="0"/>
              <a:t> </a:t>
            </a:r>
            <a:r>
              <a:rPr lang="fr-FR" dirty="0" err="1" smtClean="0"/>
              <a:t>especially</a:t>
            </a:r>
            <a:r>
              <a:rPr lang="fr-FR" dirty="0" smtClean="0"/>
              <a:t> to the human </a:t>
            </a:r>
            <a:r>
              <a:rPr lang="fr-FR" dirty="0" err="1" smtClean="0"/>
              <a:t>being</a:t>
            </a:r>
            <a:r>
              <a:rPr lang="fr-FR" dirty="0" smtClean="0"/>
              <a:t> and </a:t>
            </a:r>
            <a:r>
              <a:rPr lang="fr-FR" dirty="0" err="1" smtClean="0"/>
              <a:t>there</a:t>
            </a:r>
            <a:r>
              <a:rPr lang="fr-FR" dirty="0" smtClean="0"/>
              <a:t> is no </a:t>
            </a:r>
            <a:r>
              <a:rPr lang="fr-FR" dirty="0" err="1" smtClean="0"/>
              <a:t>way</a:t>
            </a:r>
            <a:r>
              <a:rPr lang="fr-FR" dirty="0" smtClean="0"/>
              <a:t> of </a:t>
            </a:r>
            <a:r>
              <a:rPr lang="fr-FR" dirty="0" err="1" smtClean="0"/>
              <a:t>eluding</a:t>
            </a:r>
            <a:r>
              <a:rPr lang="fr-FR" dirty="0" smtClean="0"/>
              <a:t> </a:t>
            </a:r>
            <a:r>
              <a:rPr lang="fr-FR" dirty="0" err="1" smtClean="0"/>
              <a:t>them</a:t>
            </a:r>
            <a:r>
              <a:rPr lang="fr-FR" dirty="0" smtClean="0"/>
              <a:t> </a:t>
            </a:r>
            <a:r>
              <a:rPr lang="fr-FR" dirty="0" err="1" smtClean="0"/>
              <a:t>because</a:t>
            </a:r>
            <a:r>
              <a:rPr lang="fr-FR" dirty="0" smtClean="0"/>
              <a:t> </a:t>
            </a:r>
            <a:r>
              <a:rPr lang="fr-FR" dirty="0" err="1" smtClean="0"/>
              <a:t>they</a:t>
            </a:r>
            <a:r>
              <a:rPr lang="fr-FR" dirty="0" smtClean="0"/>
              <a:t> are </a:t>
            </a:r>
            <a:r>
              <a:rPr lang="fr-FR" dirty="0" err="1" smtClean="0"/>
              <a:t>ineluctable</a:t>
            </a:r>
            <a:r>
              <a:rPr lang="fr-FR" dirty="0" smtClean="0"/>
              <a:t>.’</a:t>
            </a:r>
            <a:endParaRPr lang="fr-BE" dirty="0" smtClean="0"/>
          </a:p>
          <a:p>
            <a:pPr>
              <a:buNone/>
            </a:pPr>
            <a:r>
              <a:rPr lang="fr-FR" dirty="0" smtClean="0"/>
              <a:t>(</a:t>
            </a:r>
            <a:r>
              <a:rPr lang="fr-FR" i="1" dirty="0" smtClean="0"/>
              <a:t>CU100427</a:t>
            </a:r>
            <a:r>
              <a:rPr lang="fr-FR" dirty="0" smtClean="0"/>
              <a:t>, </a:t>
            </a:r>
            <a:r>
              <a:rPr lang="fr-FR" dirty="0" smtClean="0"/>
              <a:t>Peace, </a:t>
            </a:r>
            <a:r>
              <a:rPr lang="fr-FR" dirty="0" smtClean="0"/>
              <a:t>2010s)</a:t>
            </a:r>
            <a:endParaRPr lang="fr-BE" dirty="0" smtClean="0"/>
          </a:p>
          <a:p>
            <a:pPr>
              <a:buNone/>
            </a:pPr>
            <a:r>
              <a:rPr lang="fr-FR" dirty="0" smtClean="0"/>
              <a:t>i-bi-o	                   </a:t>
            </a:r>
            <a:r>
              <a:rPr lang="fr-FR" dirty="0" err="1" smtClean="0"/>
              <a:t>bi-he</a:t>
            </a:r>
            <a:r>
              <a:rPr lang="fr-FR" dirty="0" smtClean="0"/>
              <a:t>	</a:t>
            </a:r>
            <a:r>
              <a:rPr lang="fr-FR" dirty="0" smtClean="0"/>
              <a:t>         bi-</a:t>
            </a:r>
            <a:r>
              <a:rPr lang="fr-FR" b="1" dirty="0" err="1" smtClean="0"/>
              <a:t>tégerezw</a:t>
            </a:r>
            <a:r>
              <a:rPr lang="fr-FR" dirty="0" smtClean="0"/>
              <a:t>-a</a:t>
            </a:r>
            <a:r>
              <a:rPr lang="fr-FR" dirty="0" smtClean="0"/>
              <a:t>     </a:t>
            </a:r>
            <a:r>
              <a:rPr lang="fr-FR" dirty="0" smtClean="0"/>
              <a:t>ku-</a:t>
            </a:r>
            <a:r>
              <a:rPr lang="fr-FR" dirty="0" err="1" smtClean="0"/>
              <a:t>shik</a:t>
            </a:r>
            <a:r>
              <a:rPr lang="fr-FR" dirty="0" smtClean="0"/>
              <a:t>-</a:t>
            </a:r>
            <a:r>
              <a:rPr lang="fr-FR" dirty="0" err="1" smtClean="0"/>
              <a:t>ir-a</a:t>
            </a:r>
            <a:r>
              <a:rPr lang="fr-FR" dirty="0" smtClean="0"/>
              <a:t>                         </a:t>
            </a:r>
            <a:r>
              <a:rPr lang="fr-FR" dirty="0" smtClean="0"/>
              <a:t>na</a:t>
            </a:r>
            <a:endParaRPr lang="fr-BE" dirty="0" smtClean="0"/>
          </a:p>
          <a:p>
            <a:pPr>
              <a:buNone/>
            </a:pPr>
            <a:r>
              <a:rPr lang="fr-FR" dirty="0" smtClean="0"/>
              <a:t>AUG</a:t>
            </a:r>
            <a:r>
              <a:rPr lang="fr-FR" baseline="-25000" dirty="0" smtClean="0"/>
              <a:t>8</a:t>
            </a:r>
            <a:r>
              <a:rPr lang="fr-FR" dirty="0" smtClean="0"/>
              <a:t>-PP</a:t>
            </a:r>
            <a:r>
              <a:rPr lang="fr-FR" baseline="-25000" dirty="0" smtClean="0"/>
              <a:t>8</a:t>
            </a:r>
            <a:r>
              <a:rPr lang="fr-FR" dirty="0" smtClean="0"/>
              <a:t>-</a:t>
            </a:r>
            <a:r>
              <a:rPr lang="fr-FR" dirty="0" err="1" smtClean="0"/>
              <a:t>DEMb</a:t>
            </a:r>
            <a:r>
              <a:rPr lang="fr-FR" dirty="0" smtClean="0"/>
              <a:t>	</a:t>
            </a:r>
            <a:r>
              <a:rPr lang="fr-FR" dirty="0" smtClean="0"/>
              <a:t>   NP</a:t>
            </a:r>
            <a:r>
              <a:rPr lang="fr-FR" baseline="-25000" dirty="0" smtClean="0"/>
              <a:t>8</a:t>
            </a:r>
            <a:r>
              <a:rPr lang="fr-FR" dirty="0" smtClean="0"/>
              <a:t>-time</a:t>
            </a:r>
            <a:r>
              <a:rPr lang="fr-FR" dirty="0" smtClean="0"/>
              <a:t>     </a:t>
            </a:r>
            <a:r>
              <a:rPr lang="fr-FR" dirty="0" smtClean="0"/>
              <a:t>SC</a:t>
            </a:r>
            <a:r>
              <a:rPr lang="fr-FR" baseline="-25000" dirty="0" smtClean="0"/>
              <a:t>8</a:t>
            </a:r>
            <a:r>
              <a:rPr lang="fr-FR" dirty="0" smtClean="0"/>
              <a:t>-</a:t>
            </a:r>
            <a:r>
              <a:rPr lang="fr-FR" b="1" dirty="0" smtClean="0"/>
              <a:t>must</a:t>
            </a:r>
            <a:r>
              <a:rPr lang="fr-FR" dirty="0" smtClean="0"/>
              <a:t>-IPFV </a:t>
            </a:r>
            <a:r>
              <a:rPr lang="fr-FR" dirty="0" smtClean="0"/>
              <a:t>    </a:t>
            </a:r>
            <a:r>
              <a:rPr lang="fr-FR" dirty="0" smtClean="0"/>
              <a:t>NP</a:t>
            </a:r>
            <a:r>
              <a:rPr lang="fr-FR" baseline="-25000" dirty="0" smtClean="0"/>
              <a:t>15</a:t>
            </a:r>
            <a:r>
              <a:rPr lang="fr-FR" dirty="0" smtClean="0"/>
              <a:t>-</a:t>
            </a:r>
            <a:r>
              <a:rPr lang="fr-FR" dirty="0" err="1" smtClean="0"/>
              <a:t>happen</a:t>
            </a:r>
            <a:r>
              <a:rPr lang="fr-FR" dirty="0" smtClean="0"/>
              <a:t>-APPL-IPFV   and    </a:t>
            </a:r>
            <a:r>
              <a:rPr lang="fr-FR" dirty="0" smtClean="0"/>
              <a:t>	</a:t>
            </a:r>
            <a:endParaRPr lang="fr-BE" dirty="0" smtClean="0"/>
          </a:p>
          <a:p>
            <a:pPr>
              <a:buNone/>
            </a:pPr>
            <a:r>
              <a:rPr lang="fr-FR" dirty="0" err="1" smtClean="0"/>
              <a:t>c</a:t>
            </a:r>
            <a:r>
              <a:rPr lang="fr-FR" dirty="0" err="1" smtClean="0"/>
              <a:t>aanecáane</a:t>
            </a:r>
            <a:r>
              <a:rPr lang="fr-FR" dirty="0" smtClean="0"/>
              <a:t>      i-ki-</a:t>
            </a:r>
            <a:r>
              <a:rPr lang="fr-FR" dirty="0" err="1" smtClean="0"/>
              <a:t>remwá</a:t>
            </a:r>
            <a:r>
              <a:rPr lang="fr-FR" dirty="0" smtClean="0"/>
              <a:t>	</a:t>
            </a:r>
            <a:r>
              <a:rPr lang="fr-FR" dirty="0" smtClean="0"/>
              <a:t>               </a:t>
            </a:r>
            <a:r>
              <a:rPr lang="fr-FR" dirty="0" err="1" smtClean="0"/>
              <a:t>mu-ntu</a:t>
            </a:r>
            <a:r>
              <a:rPr lang="fr-FR" dirty="0" smtClean="0"/>
              <a:t>          </a:t>
            </a:r>
            <a:r>
              <a:rPr lang="fr-FR" dirty="0" err="1" smtClean="0"/>
              <a:t>kaándi</a:t>
            </a:r>
            <a:r>
              <a:rPr lang="fr-FR" dirty="0" smtClean="0"/>
              <a:t>    </a:t>
            </a:r>
            <a:r>
              <a:rPr lang="fr-FR" dirty="0" smtClean="0"/>
              <a:t>nta</a:t>
            </a:r>
            <a:r>
              <a:rPr lang="fr-FR" dirty="0" smtClean="0"/>
              <a:t>	</a:t>
            </a:r>
            <a:r>
              <a:rPr lang="fr-FR" dirty="0" smtClean="0"/>
              <a:t>          ku-o  </a:t>
            </a:r>
            <a:endParaRPr lang="fr-BE" dirty="0" smtClean="0"/>
          </a:p>
          <a:p>
            <a:pPr>
              <a:buNone/>
            </a:pPr>
            <a:r>
              <a:rPr lang="fr-FR" dirty="0" err="1" smtClean="0"/>
              <a:t>espec</a:t>
            </a:r>
            <a:r>
              <a:rPr lang="fr-FR" dirty="0" err="1" smtClean="0"/>
              <a:t>ially</a:t>
            </a:r>
            <a:r>
              <a:rPr lang="fr-FR" dirty="0" smtClean="0"/>
              <a:t>        </a:t>
            </a:r>
            <a:r>
              <a:rPr lang="fr-FR" dirty="0" smtClean="0"/>
              <a:t>AUG</a:t>
            </a:r>
            <a:r>
              <a:rPr lang="fr-FR" baseline="-25000" dirty="0" smtClean="0"/>
              <a:t>7</a:t>
            </a:r>
            <a:r>
              <a:rPr lang="fr-FR" dirty="0" smtClean="0"/>
              <a:t>-NP</a:t>
            </a:r>
            <a:r>
              <a:rPr lang="fr-FR" baseline="-25000" dirty="0" smtClean="0"/>
              <a:t>7</a:t>
            </a:r>
            <a:r>
              <a:rPr lang="fr-FR" dirty="0" smtClean="0"/>
              <a:t>-</a:t>
            </a:r>
            <a:r>
              <a:rPr lang="fr-FR" dirty="0" err="1" smtClean="0"/>
              <a:t>b</a:t>
            </a:r>
            <a:r>
              <a:rPr lang="fr-FR" dirty="0" err="1" smtClean="0"/>
              <a:t>eing</a:t>
            </a:r>
            <a:r>
              <a:rPr lang="fr-FR" dirty="0" smtClean="0"/>
              <a:t>      </a:t>
            </a:r>
            <a:r>
              <a:rPr lang="fr-FR" dirty="0" smtClean="0"/>
              <a:t>NP</a:t>
            </a:r>
            <a:r>
              <a:rPr lang="fr-FR" baseline="-25000" dirty="0" smtClean="0"/>
              <a:t>1</a:t>
            </a:r>
            <a:r>
              <a:rPr lang="fr-FR" dirty="0" smtClean="0"/>
              <a:t>-human</a:t>
            </a:r>
            <a:r>
              <a:rPr lang="fr-FR" dirty="0" smtClean="0"/>
              <a:t>     </a:t>
            </a:r>
            <a:r>
              <a:rPr lang="fr-FR" dirty="0" smtClean="0"/>
              <a:t>and</a:t>
            </a:r>
            <a:r>
              <a:rPr lang="fr-FR" dirty="0" smtClean="0"/>
              <a:t>         </a:t>
            </a:r>
            <a:r>
              <a:rPr lang="fr-FR" dirty="0" smtClean="0"/>
              <a:t>COP.NEG</a:t>
            </a:r>
            <a:r>
              <a:rPr lang="fr-FR" dirty="0" smtClean="0"/>
              <a:t>    </a:t>
            </a:r>
            <a:r>
              <a:rPr lang="fr-FR" dirty="0" smtClean="0"/>
              <a:t>PP</a:t>
            </a:r>
            <a:r>
              <a:rPr lang="fr-FR" baseline="-25000" dirty="0" smtClean="0"/>
              <a:t>15</a:t>
            </a:r>
            <a:r>
              <a:rPr lang="fr-FR" dirty="0" smtClean="0"/>
              <a:t>-PRCS</a:t>
            </a:r>
          </a:p>
          <a:p>
            <a:pPr>
              <a:buNone/>
            </a:pPr>
            <a:endParaRPr lang="fr-BE" dirty="0" smtClean="0"/>
          </a:p>
          <a:p>
            <a:pPr>
              <a:buNone/>
            </a:pPr>
            <a:r>
              <a:rPr lang="fr-FR" dirty="0" smtClean="0"/>
              <a:t>a-bi-</a:t>
            </a:r>
            <a:r>
              <a:rPr lang="fr-FR" dirty="0" err="1" smtClean="0"/>
              <a:t>iriind</a:t>
            </a:r>
            <a:r>
              <a:rPr lang="fr-FR" dirty="0" smtClean="0"/>
              <a:t>-</a:t>
            </a:r>
            <a:r>
              <a:rPr lang="fr-FR" baseline="30000" dirty="0" smtClean="0"/>
              <a:t>H</a:t>
            </a:r>
            <a:r>
              <a:rPr lang="fr-FR" dirty="0" smtClean="0"/>
              <a:t>a</a:t>
            </a:r>
            <a:r>
              <a:rPr lang="fr-FR" dirty="0" smtClean="0"/>
              <a:t>	</a:t>
            </a:r>
            <a:r>
              <a:rPr lang="fr-FR" dirty="0" smtClean="0"/>
              <a:t>                 kukó</a:t>
            </a:r>
            <a:r>
              <a:rPr lang="fr-FR" dirty="0" smtClean="0"/>
              <a:t>           </a:t>
            </a:r>
            <a:r>
              <a:rPr lang="fr-FR" dirty="0" smtClean="0"/>
              <a:t>ni</a:t>
            </a:r>
            <a:r>
              <a:rPr lang="fr-FR" dirty="0" smtClean="0"/>
              <a:t>	</a:t>
            </a:r>
            <a:r>
              <a:rPr lang="fr-FR" dirty="0" err="1" smtClean="0"/>
              <a:t>ntabaandúuka</a:t>
            </a:r>
            <a:endParaRPr lang="fr-BE" dirty="0" smtClean="0"/>
          </a:p>
          <a:p>
            <a:pPr>
              <a:buNone/>
            </a:pPr>
            <a:r>
              <a:rPr lang="fr-FR" dirty="0" smtClean="0"/>
              <a:t>SC</a:t>
            </a:r>
            <a:r>
              <a:rPr lang="fr-FR" baseline="-25000" dirty="0" smtClean="0"/>
              <a:t>1</a:t>
            </a:r>
            <a:r>
              <a:rPr lang="fr-FR" dirty="0" smtClean="0"/>
              <a:t>-OC</a:t>
            </a:r>
            <a:r>
              <a:rPr lang="fr-FR" baseline="-25000" dirty="0" smtClean="0"/>
              <a:t>8</a:t>
            </a:r>
            <a:r>
              <a:rPr lang="fr-FR" dirty="0" smtClean="0"/>
              <a:t>-</a:t>
            </a:r>
            <a:r>
              <a:rPr lang="fr-FR" dirty="0" err="1" smtClean="0"/>
              <a:t>elude-REL.IPFV</a:t>
            </a:r>
            <a:r>
              <a:rPr lang="fr-FR" dirty="0" smtClean="0"/>
              <a:t>       </a:t>
            </a:r>
            <a:r>
              <a:rPr lang="fr-FR" dirty="0" err="1" smtClean="0"/>
              <a:t>because</a:t>
            </a:r>
            <a:r>
              <a:rPr lang="fr-FR" dirty="0" smtClean="0"/>
              <a:t>   COP</a:t>
            </a:r>
            <a:r>
              <a:rPr lang="fr-FR" dirty="0" smtClean="0"/>
              <a:t>	</a:t>
            </a:r>
            <a:r>
              <a:rPr lang="fr-FR" dirty="0" err="1" smtClean="0"/>
              <a:t>ineluctable</a:t>
            </a:r>
            <a:endParaRPr lang="fr-BE" dirty="0" smtClean="0"/>
          </a:p>
          <a:p>
            <a:pPr>
              <a:buNone/>
            </a:pPr>
            <a:endParaRPr lang="fr-BE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>
                <a:latin typeface="Garamond" pitchFamily="18" charset="0"/>
              </a:rPr>
              <a:t>Deontic</a:t>
            </a:r>
            <a:r>
              <a:rPr lang="fr-BE" dirty="0" smtClean="0">
                <a:latin typeface="Garamond" pitchFamily="18" charset="0"/>
              </a:rPr>
              <a:t> </a:t>
            </a:r>
            <a:r>
              <a:rPr lang="fr-BE" dirty="0" err="1" smtClean="0">
                <a:latin typeface="Garamond" pitchFamily="18" charset="0"/>
              </a:rPr>
              <a:t>necessity</a:t>
            </a:r>
            <a:endParaRPr lang="fr-BE" dirty="0">
              <a:latin typeface="Garamond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lvl="0">
              <a:buNone/>
            </a:pPr>
            <a:r>
              <a:rPr lang="fr-FR" b="1" i="1" dirty="0" smtClean="0"/>
              <a:t>Ingene Bakwa. Umusore waho agomba kukwa umugore, abwirizwa kutanga inka zine canke zitanu, canke zitandatu.</a:t>
            </a:r>
            <a:r>
              <a:rPr lang="fr-FR" dirty="0" smtClean="0"/>
              <a:t> </a:t>
            </a:r>
            <a:endParaRPr lang="fr-BE" dirty="0" smtClean="0"/>
          </a:p>
          <a:p>
            <a:pPr>
              <a:buNone/>
            </a:pPr>
            <a:r>
              <a:rPr lang="fr-FR" dirty="0" smtClean="0"/>
              <a:t>‘How </a:t>
            </a:r>
            <a:r>
              <a:rPr lang="fr-FR" dirty="0" err="1" smtClean="0"/>
              <a:t>they</a:t>
            </a:r>
            <a:r>
              <a:rPr lang="fr-FR" dirty="0" smtClean="0"/>
              <a:t> pay </a:t>
            </a:r>
            <a:r>
              <a:rPr lang="fr-FR" dirty="0" err="1" smtClean="0"/>
              <a:t>dowry</a:t>
            </a:r>
            <a:r>
              <a:rPr lang="fr-FR" dirty="0" smtClean="0"/>
              <a:t>. A </a:t>
            </a:r>
            <a:r>
              <a:rPr lang="fr-FR" dirty="0" err="1" smtClean="0"/>
              <a:t>young</a:t>
            </a:r>
            <a:r>
              <a:rPr lang="fr-FR" dirty="0" smtClean="0"/>
              <a:t> man from </a:t>
            </a:r>
            <a:r>
              <a:rPr lang="fr-FR" dirty="0" err="1" smtClean="0"/>
              <a:t>there</a:t>
            </a:r>
            <a:r>
              <a:rPr lang="fr-FR" dirty="0" smtClean="0"/>
              <a:t> who </a:t>
            </a:r>
            <a:r>
              <a:rPr lang="fr-FR" dirty="0" err="1" smtClean="0"/>
              <a:t>desires</a:t>
            </a:r>
            <a:r>
              <a:rPr lang="fr-FR" dirty="0" smtClean="0"/>
              <a:t> a </a:t>
            </a:r>
            <a:r>
              <a:rPr lang="fr-FR" dirty="0" err="1" smtClean="0"/>
              <a:t>wife</a:t>
            </a:r>
            <a:r>
              <a:rPr lang="fr-FR" dirty="0" smtClean="0"/>
              <a:t> must </a:t>
            </a:r>
            <a:r>
              <a:rPr lang="fr-FR" dirty="0" err="1" smtClean="0"/>
              <a:t>give</a:t>
            </a:r>
            <a:r>
              <a:rPr lang="fr-FR" dirty="0" smtClean="0"/>
              <a:t> four, five or six </a:t>
            </a:r>
            <a:r>
              <a:rPr lang="fr-FR" dirty="0" err="1" smtClean="0"/>
              <a:t>cows</a:t>
            </a:r>
            <a:r>
              <a:rPr lang="fr-FR" dirty="0" smtClean="0"/>
              <a:t>.’</a:t>
            </a:r>
            <a:endParaRPr lang="fr-BE" dirty="0" smtClean="0"/>
          </a:p>
          <a:p>
            <a:pPr>
              <a:buNone/>
            </a:pPr>
            <a:r>
              <a:rPr lang="fr-FR" dirty="0" smtClean="0"/>
              <a:t>(</a:t>
            </a:r>
            <a:r>
              <a:rPr lang="fr-FR" i="1" dirty="0" smtClean="0"/>
              <a:t>Rusizira4603Akatangaza</a:t>
            </a:r>
            <a:r>
              <a:rPr lang="fr-FR" dirty="0" smtClean="0"/>
              <a:t>, </a:t>
            </a:r>
            <a:r>
              <a:rPr lang="fr-FR" dirty="0" smtClean="0"/>
              <a:t>News, </a:t>
            </a:r>
            <a:r>
              <a:rPr lang="fr-FR" dirty="0" smtClean="0"/>
              <a:t>1940s</a:t>
            </a:r>
            <a:r>
              <a:rPr lang="fr-FR" dirty="0" smtClean="0"/>
              <a:t>)</a:t>
            </a:r>
          </a:p>
          <a:p>
            <a:pPr>
              <a:buNone/>
            </a:pPr>
            <a:endParaRPr lang="fr-BE" dirty="0" smtClean="0"/>
          </a:p>
          <a:p>
            <a:pPr>
              <a:buNone/>
            </a:pPr>
            <a:r>
              <a:rPr lang="fr-FR" dirty="0" smtClean="0"/>
              <a:t>i</a:t>
            </a:r>
            <a:r>
              <a:rPr lang="fr-FR" dirty="0" smtClean="0"/>
              <a:t>ngéne    	ba-kó-</a:t>
            </a:r>
            <a:r>
              <a:rPr lang="fr-FR" baseline="30000" dirty="0" smtClean="0"/>
              <a:t>H</a:t>
            </a:r>
            <a:r>
              <a:rPr lang="fr-FR" dirty="0" smtClean="0"/>
              <a:t>a</a:t>
            </a:r>
            <a:r>
              <a:rPr lang="fr-FR" dirty="0" smtClean="0"/>
              <a:t>	</a:t>
            </a:r>
            <a:r>
              <a:rPr lang="fr-FR" dirty="0" smtClean="0"/>
              <a:t>	      	u-mu-</a:t>
            </a:r>
            <a:r>
              <a:rPr lang="fr-FR" dirty="0" err="1" smtClean="0"/>
              <a:t>sóre</a:t>
            </a:r>
            <a:r>
              <a:rPr lang="fr-FR" dirty="0" smtClean="0"/>
              <a:t>	</a:t>
            </a:r>
            <a:r>
              <a:rPr lang="fr-FR" dirty="0" smtClean="0"/>
              <a:t>	u-</a:t>
            </a:r>
            <a:r>
              <a:rPr lang="fr-FR" dirty="0" err="1" smtClean="0"/>
              <a:t>áaho</a:t>
            </a:r>
            <a:endParaRPr lang="fr-BE" dirty="0" smtClean="0"/>
          </a:p>
          <a:p>
            <a:pPr>
              <a:buNone/>
            </a:pPr>
            <a:r>
              <a:rPr lang="fr-FR" dirty="0" smtClean="0"/>
              <a:t>h</a:t>
            </a:r>
            <a:r>
              <a:rPr lang="fr-FR" dirty="0" smtClean="0"/>
              <a:t>ow</a:t>
            </a:r>
            <a:r>
              <a:rPr lang="fr-FR" dirty="0" smtClean="0"/>
              <a:t>	              </a:t>
            </a:r>
            <a:r>
              <a:rPr lang="fr-FR" dirty="0" smtClean="0"/>
              <a:t>SC</a:t>
            </a:r>
            <a:r>
              <a:rPr lang="fr-FR" baseline="-25000" dirty="0" smtClean="0"/>
              <a:t>2</a:t>
            </a:r>
            <a:r>
              <a:rPr lang="fr-FR" dirty="0" smtClean="0"/>
              <a:t>-</a:t>
            </a:r>
            <a:r>
              <a:rPr lang="fr-FR" dirty="0" err="1" smtClean="0"/>
              <a:t>pay.dowry-REL.IPFV</a:t>
            </a:r>
            <a:r>
              <a:rPr lang="fr-FR" dirty="0" smtClean="0"/>
              <a:t>	AUG</a:t>
            </a:r>
            <a:r>
              <a:rPr lang="fr-FR" baseline="-25000" dirty="0" smtClean="0"/>
              <a:t>1</a:t>
            </a:r>
            <a:r>
              <a:rPr lang="fr-FR" dirty="0" smtClean="0"/>
              <a:t>-NP</a:t>
            </a:r>
            <a:r>
              <a:rPr lang="fr-FR" baseline="-25000" dirty="0" smtClean="0"/>
              <a:t>1</a:t>
            </a:r>
            <a:r>
              <a:rPr lang="fr-FR" dirty="0" smtClean="0"/>
              <a:t>-young.man</a:t>
            </a:r>
            <a:r>
              <a:rPr lang="fr-FR" dirty="0" smtClean="0"/>
              <a:t>	PP</a:t>
            </a:r>
            <a:r>
              <a:rPr lang="fr-FR" baseline="-25000" dirty="0" smtClean="0"/>
              <a:t>1</a:t>
            </a:r>
            <a:r>
              <a:rPr lang="fr-FR" dirty="0" smtClean="0"/>
              <a:t>-POSS</a:t>
            </a:r>
            <a:r>
              <a:rPr lang="fr-FR" baseline="-25000" dirty="0" smtClean="0"/>
              <a:t>16</a:t>
            </a:r>
            <a:r>
              <a:rPr lang="fr-FR" dirty="0" smtClean="0"/>
              <a:t>	</a:t>
            </a:r>
            <a:endParaRPr lang="fr-FR" dirty="0" smtClean="0"/>
          </a:p>
          <a:p>
            <a:pPr>
              <a:buNone/>
            </a:pPr>
            <a:endParaRPr lang="fr-BE" dirty="0" smtClean="0"/>
          </a:p>
          <a:p>
            <a:pPr>
              <a:buNone/>
            </a:pPr>
            <a:r>
              <a:rPr lang="fr-FR" dirty="0" smtClean="0"/>
              <a:t>a-</a:t>
            </a:r>
            <a:r>
              <a:rPr lang="fr-FR" dirty="0" err="1" smtClean="0"/>
              <a:t>goomb</a:t>
            </a:r>
            <a:r>
              <a:rPr lang="fr-FR" dirty="0" smtClean="0"/>
              <a:t>-</a:t>
            </a:r>
            <a:r>
              <a:rPr lang="fr-FR" baseline="30000" dirty="0" smtClean="0"/>
              <a:t>H</a:t>
            </a:r>
            <a:r>
              <a:rPr lang="fr-FR" dirty="0" smtClean="0"/>
              <a:t>a	ku-kó-a	</a:t>
            </a:r>
            <a:r>
              <a:rPr lang="fr-FR" dirty="0" smtClean="0"/>
              <a:t>	u-mu-</a:t>
            </a:r>
            <a:r>
              <a:rPr lang="fr-FR" dirty="0" err="1" smtClean="0"/>
              <a:t>goré</a:t>
            </a:r>
            <a:r>
              <a:rPr lang="fr-FR" dirty="0" smtClean="0"/>
              <a:t>	</a:t>
            </a:r>
            <a:r>
              <a:rPr lang="fr-FR" dirty="0" smtClean="0"/>
              <a:t>                a-</a:t>
            </a:r>
            <a:r>
              <a:rPr lang="fr-FR" b="1" dirty="0" err="1" smtClean="0"/>
              <a:t>bwíirizw</a:t>
            </a:r>
            <a:r>
              <a:rPr lang="fr-FR" dirty="0" smtClean="0"/>
              <a:t>-a</a:t>
            </a:r>
            <a:endParaRPr lang="fr-BE" dirty="0" smtClean="0"/>
          </a:p>
          <a:p>
            <a:pPr>
              <a:buNone/>
            </a:pPr>
            <a:r>
              <a:rPr lang="fr-FR" dirty="0" smtClean="0"/>
              <a:t>SC</a:t>
            </a:r>
            <a:r>
              <a:rPr lang="fr-FR" baseline="-25000" dirty="0" smtClean="0"/>
              <a:t>1</a:t>
            </a:r>
            <a:r>
              <a:rPr lang="fr-FR" dirty="0" smtClean="0"/>
              <a:t>-</a:t>
            </a:r>
            <a:r>
              <a:rPr lang="fr-FR" dirty="0" err="1" smtClean="0"/>
              <a:t>desire-REL.IPFV</a:t>
            </a:r>
            <a:r>
              <a:rPr lang="fr-FR" dirty="0" smtClean="0"/>
              <a:t>	</a:t>
            </a:r>
            <a:r>
              <a:rPr lang="fr-FR" dirty="0" smtClean="0"/>
              <a:t>NP</a:t>
            </a:r>
            <a:r>
              <a:rPr lang="fr-FR" baseline="-25000" dirty="0" smtClean="0"/>
              <a:t>15</a:t>
            </a:r>
            <a:r>
              <a:rPr lang="fr-FR" dirty="0" smtClean="0"/>
              <a:t>-</a:t>
            </a:r>
            <a:r>
              <a:rPr lang="fr-FR" dirty="0" err="1" smtClean="0"/>
              <a:t>pay.dowry-IPFV</a:t>
            </a:r>
            <a:r>
              <a:rPr lang="fr-FR" dirty="0" smtClean="0"/>
              <a:t>	</a:t>
            </a:r>
            <a:r>
              <a:rPr lang="fr-FR" dirty="0" smtClean="0"/>
              <a:t>AUG</a:t>
            </a:r>
            <a:r>
              <a:rPr lang="fr-FR" baseline="-25000" dirty="0" smtClean="0"/>
              <a:t>1</a:t>
            </a:r>
            <a:r>
              <a:rPr lang="fr-FR" dirty="0" smtClean="0"/>
              <a:t>-NP</a:t>
            </a:r>
            <a:r>
              <a:rPr lang="fr-FR" baseline="-25000" dirty="0" smtClean="0"/>
              <a:t>1</a:t>
            </a:r>
            <a:r>
              <a:rPr lang="fr-FR" dirty="0" smtClean="0"/>
              <a:t>-</a:t>
            </a:r>
            <a:r>
              <a:rPr lang="fr-FR" dirty="0" err="1" smtClean="0"/>
              <a:t>wife</a:t>
            </a:r>
            <a:r>
              <a:rPr lang="fr-FR" dirty="0" smtClean="0"/>
              <a:t>           </a:t>
            </a:r>
            <a:r>
              <a:rPr lang="fr-FR" dirty="0" smtClean="0"/>
              <a:t>AUG</a:t>
            </a:r>
            <a:r>
              <a:rPr lang="fr-FR" baseline="-25000" dirty="0" smtClean="0"/>
              <a:t>1</a:t>
            </a:r>
            <a:r>
              <a:rPr lang="fr-FR" dirty="0" smtClean="0"/>
              <a:t>-</a:t>
            </a:r>
            <a:r>
              <a:rPr lang="fr-FR" b="1" dirty="0" smtClean="0"/>
              <a:t>must</a:t>
            </a:r>
            <a:r>
              <a:rPr lang="fr-FR" dirty="0" smtClean="0"/>
              <a:t>-IPFV</a:t>
            </a:r>
          </a:p>
          <a:p>
            <a:pPr>
              <a:buNone/>
            </a:pPr>
            <a:endParaRPr lang="fr-BE" dirty="0" smtClean="0"/>
          </a:p>
          <a:p>
            <a:pPr>
              <a:buNone/>
            </a:pPr>
            <a:r>
              <a:rPr lang="fr-FR" dirty="0" smtClean="0"/>
              <a:t>ku-</a:t>
            </a:r>
            <a:r>
              <a:rPr lang="fr-FR" dirty="0" err="1" smtClean="0"/>
              <a:t>táang</a:t>
            </a:r>
            <a:r>
              <a:rPr lang="fr-FR" dirty="0" smtClean="0"/>
              <a:t>-a                   i-N-</a:t>
            </a:r>
            <a:r>
              <a:rPr lang="fr-FR" dirty="0" err="1" smtClean="0"/>
              <a:t>ká</a:t>
            </a:r>
            <a:r>
              <a:rPr lang="fr-FR" dirty="0" smtClean="0"/>
              <a:t>	</a:t>
            </a:r>
            <a:r>
              <a:rPr lang="fr-FR" dirty="0" smtClean="0"/>
              <a:t>	zi-né</a:t>
            </a:r>
            <a:r>
              <a:rPr lang="fr-FR" dirty="0" smtClean="0"/>
              <a:t>	</a:t>
            </a:r>
            <a:r>
              <a:rPr lang="fr-FR" dirty="0" smtClean="0"/>
              <a:t>	</a:t>
            </a:r>
            <a:r>
              <a:rPr lang="fr-FR" dirty="0" err="1" smtClean="0"/>
              <a:t>caanké</a:t>
            </a:r>
            <a:r>
              <a:rPr lang="fr-FR" dirty="0" smtClean="0"/>
              <a:t>	zi-</a:t>
            </a:r>
            <a:r>
              <a:rPr lang="fr-FR" dirty="0" err="1" smtClean="0"/>
              <a:t>taanu</a:t>
            </a:r>
            <a:endParaRPr lang="fr-BE" dirty="0" smtClean="0"/>
          </a:p>
          <a:p>
            <a:pPr>
              <a:buNone/>
            </a:pPr>
            <a:r>
              <a:rPr lang="fr-FR" dirty="0" smtClean="0"/>
              <a:t>PN</a:t>
            </a:r>
            <a:r>
              <a:rPr lang="fr-FR" baseline="-25000" dirty="0" smtClean="0"/>
              <a:t>15</a:t>
            </a:r>
            <a:r>
              <a:rPr lang="fr-FR" dirty="0" smtClean="0"/>
              <a:t>-</a:t>
            </a:r>
            <a:r>
              <a:rPr lang="fr-FR" dirty="0" err="1" smtClean="0"/>
              <a:t>give</a:t>
            </a:r>
            <a:r>
              <a:rPr lang="fr-FR" dirty="0" smtClean="0"/>
              <a:t>-IPFV</a:t>
            </a:r>
            <a:r>
              <a:rPr lang="fr-FR" dirty="0" smtClean="0"/>
              <a:t>              </a:t>
            </a:r>
            <a:r>
              <a:rPr lang="fr-FR" dirty="0" smtClean="0"/>
              <a:t>AUG</a:t>
            </a:r>
            <a:r>
              <a:rPr lang="fr-FR" baseline="-25000" dirty="0" smtClean="0"/>
              <a:t>10</a:t>
            </a:r>
            <a:r>
              <a:rPr lang="fr-FR" dirty="0" smtClean="0"/>
              <a:t>-NP</a:t>
            </a:r>
            <a:r>
              <a:rPr lang="fr-FR" baseline="-25000" dirty="0" smtClean="0"/>
              <a:t>10</a:t>
            </a:r>
            <a:r>
              <a:rPr lang="fr-FR" dirty="0" smtClean="0"/>
              <a:t>-</a:t>
            </a:r>
            <a:r>
              <a:rPr lang="fr-FR" dirty="0" err="1" smtClean="0"/>
              <a:t>cow</a:t>
            </a:r>
            <a:r>
              <a:rPr lang="fr-FR" dirty="0" smtClean="0"/>
              <a:t>	</a:t>
            </a:r>
            <a:r>
              <a:rPr lang="fr-FR" dirty="0" smtClean="0"/>
              <a:t>PP</a:t>
            </a:r>
            <a:r>
              <a:rPr lang="fr-FR" baseline="-25000" dirty="0" smtClean="0"/>
              <a:t>10</a:t>
            </a:r>
            <a:r>
              <a:rPr lang="fr-FR" dirty="0" smtClean="0"/>
              <a:t>-four</a:t>
            </a:r>
            <a:r>
              <a:rPr lang="fr-FR" dirty="0" smtClean="0"/>
              <a:t>	</a:t>
            </a:r>
            <a:r>
              <a:rPr lang="fr-FR" dirty="0" smtClean="0"/>
              <a:t>	</a:t>
            </a:r>
            <a:r>
              <a:rPr lang="fr-FR" dirty="0" smtClean="0"/>
              <a:t>or</a:t>
            </a:r>
            <a:r>
              <a:rPr lang="fr-FR" dirty="0" smtClean="0"/>
              <a:t>	</a:t>
            </a:r>
            <a:r>
              <a:rPr lang="fr-FR" dirty="0" smtClean="0"/>
              <a:t>PP</a:t>
            </a:r>
            <a:r>
              <a:rPr lang="fr-FR" baseline="-25000" dirty="0" smtClean="0"/>
              <a:t>10</a:t>
            </a:r>
            <a:r>
              <a:rPr lang="fr-FR" dirty="0" smtClean="0"/>
              <a:t>-five</a:t>
            </a:r>
          </a:p>
          <a:p>
            <a:pPr>
              <a:buNone/>
            </a:pPr>
            <a:r>
              <a:rPr lang="fr-FR" dirty="0" smtClean="0"/>
              <a:t>	</a:t>
            </a:r>
            <a:endParaRPr lang="fr-BE" dirty="0" smtClean="0"/>
          </a:p>
          <a:p>
            <a:pPr>
              <a:buNone/>
            </a:pPr>
            <a:r>
              <a:rPr lang="fr-FR" dirty="0" err="1" smtClean="0"/>
              <a:t>c</a:t>
            </a:r>
            <a:r>
              <a:rPr lang="fr-FR" dirty="0" err="1" smtClean="0"/>
              <a:t>aanké</a:t>
            </a:r>
            <a:r>
              <a:rPr lang="fr-FR" dirty="0" smtClean="0"/>
              <a:t>	</a:t>
            </a:r>
            <a:r>
              <a:rPr lang="fr-FR" dirty="0" smtClean="0"/>
              <a:t>zi-</a:t>
            </a:r>
            <a:r>
              <a:rPr lang="fr-FR" dirty="0" err="1" smtClean="0"/>
              <a:t>taandátu</a:t>
            </a:r>
            <a:endParaRPr lang="fr-BE" dirty="0" smtClean="0"/>
          </a:p>
          <a:p>
            <a:pPr>
              <a:buNone/>
            </a:pPr>
            <a:r>
              <a:rPr lang="fr-FR" dirty="0" smtClean="0"/>
              <a:t>or</a:t>
            </a:r>
            <a:r>
              <a:rPr lang="fr-FR" dirty="0" smtClean="0"/>
              <a:t>	</a:t>
            </a:r>
            <a:r>
              <a:rPr lang="fr-FR" dirty="0" smtClean="0"/>
              <a:t>	PP</a:t>
            </a:r>
            <a:r>
              <a:rPr lang="fr-FR" baseline="-25000" dirty="0" smtClean="0"/>
              <a:t>10</a:t>
            </a:r>
            <a:r>
              <a:rPr lang="fr-FR" dirty="0" smtClean="0"/>
              <a:t>-six</a:t>
            </a:r>
            <a:endParaRPr lang="fr-BE" dirty="0" smtClean="0"/>
          </a:p>
          <a:p>
            <a:pPr>
              <a:buNone/>
            </a:pPr>
            <a:endParaRPr lang="fr-BE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>
                <a:latin typeface="Garamond" pitchFamily="18" charset="0"/>
              </a:rPr>
              <a:t>Epistemic</a:t>
            </a:r>
            <a:r>
              <a:rPr lang="fr-BE" dirty="0" smtClean="0">
                <a:latin typeface="Garamond" pitchFamily="18" charset="0"/>
              </a:rPr>
              <a:t> </a:t>
            </a:r>
            <a:r>
              <a:rPr lang="fr-BE" dirty="0" err="1" smtClean="0">
                <a:latin typeface="Garamond" pitchFamily="18" charset="0"/>
              </a:rPr>
              <a:t>necessity</a:t>
            </a:r>
            <a:endParaRPr lang="fr-BE" dirty="0">
              <a:latin typeface="Garamond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>
              <a:buNone/>
            </a:pPr>
            <a:r>
              <a:rPr lang="fr-FR" b="1" i="1" dirty="0" smtClean="0"/>
              <a:t>Icara </a:t>
            </a:r>
            <a:r>
              <a:rPr lang="fr-FR" b="1" i="1" dirty="0" err="1" smtClean="0"/>
              <a:t>ndagusomye</a:t>
            </a:r>
            <a:r>
              <a:rPr lang="fr-FR" b="1" i="1" dirty="0" smtClean="0"/>
              <a:t> mbona umengo akazuba </a:t>
            </a:r>
            <a:r>
              <a:rPr lang="fr-FR" b="1" i="1" dirty="0" err="1" smtClean="0"/>
              <a:t>kaguciyeko</a:t>
            </a:r>
            <a:r>
              <a:rPr lang="fr-FR" b="1" i="1" dirty="0" smtClean="0"/>
              <a:t>, utegerezwa kuba unyotewe.</a:t>
            </a:r>
            <a:endParaRPr lang="fr-BE" dirty="0" smtClean="0"/>
          </a:p>
          <a:p>
            <a:pPr>
              <a:buNone/>
            </a:pPr>
            <a:r>
              <a:rPr lang="fr-FR" dirty="0" smtClean="0"/>
              <a:t>‘</a:t>
            </a:r>
            <a:r>
              <a:rPr lang="fr-FR" dirty="0" err="1" smtClean="0"/>
              <a:t>Sit</a:t>
            </a:r>
            <a:r>
              <a:rPr lang="fr-FR" dirty="0" smtClean="0"/>
              <a:t> down, let me </a:t>
            </a:r>
            <a:r>
              <a:rPr lang="fr-FR" dirty="0" err="1" smtClean="0"/>
              <a:t>share</a:t>
            </a:r>
            <a:r>
              <a:rPr lang="fr-FR" dirty="0" smtClean="0"/>
              <a:t> </a:t>
            </a:r>
            <a:r>
              <a:rPr lang="fr-FR" dirty="0" err="1" smtClean="0"/>
              <a:t>beer</a:t>
            </a:r>
            <a:r>
              <a:rPr lang="fr-FR" dirty="0" smtClean="0"/>
              <a:t> with </a:t>
            </a:r>
            <a:r>
              <a:rPr lang="fr-FR" dirty="0" err="1" smtClean="0"/>
              <a:t>you</a:t>
            </a:r>
            <a:r>
              <a:rPr lang="fr-FR" dirty="0" smtClean="0"/>
              <a:t>,</a:t>
            </a:r>
            <a:r>
              <a:rPr lang="fr-FR" dirty="0" smtClean="0"/>
              <a:t> I </a:t>
            </a:r>
            <a:r>
              <a:rPr lang="fr-FR" dirty="0" err="1" smtClean="0"/>
              <a:t>see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, </a:t>
            </a:r>
            <a:r>
              <a:rPr lang="fr-FR" dirty="0" err="1" smtClean="0"/>
              <a:t>apparently</a:t>
            </a:r>
            <a:r>
              <a:rPr lang="fr-FR" dirty="0" smtClean="0"/>
              <a:t> </a:t>
            </a:r>
            <a:r>
              <a:rPr lang="fr-FR" dirty="0" err="1" smtClean="0"/>
              <a:t>sun</a:t>
            </a:r>
            <a:r>
              <a:rPr lang="fr-FR" dirty="0" smtClean="0"/>
              <a:t> </a:t>
            </a:r>
            <a:r>
              <a:rPr lang="fr-FR" dirty="0" err="1" smtClean="0"/>
              <a:t>passed</a:t>
            </a:r>
            <a:r>
              <a:rPr lang="fr-FR" dirty="0" smtClean="0"/>
              <a:t> on </a:t>
            </a:r>
            <a:r>
              <a:rPr lang="fr-FR" dirty="0" err="1" smtClean="0"/>
              <a:t>you</a:t>
            </a:r>
            <a:r>
              <a:rPr lang="fr-FR" dirty="0" smtClean="0"/>
              <a:t>, </a:t>
            </a:r>
            <a:r>
              <a:rPr lang="fr-FR" dirty="0" err="1" smtClean="0"/>
              <a:t>you</a:t>
            </a:r>
            <a:r>
              <a:rPr lang="fr-FR" dirty="0" smtClean="0"/>
              <a:t> must be </a:t>
            </a:r>
            <a:r>
              <a:rPr lang="fr-FR" dirty="0" err="1" smtClean="0"/>
              <a:t>thirsty</a:t>
            </a:r>
            <a:r>
              <a:rPr lang="fr-FR" dirty="0" smtClean="0"/>
              <a:t>.</a:t>
            </a:r>
            <a:r>
              <a:rPr lang="fr-FR" dirty="0" smtClean="0"/>
              <a:t>’</a:t>
            </a:r>
            <a:endParaRPr lang="fr-BE" dirty="0" smtClean="0"/>
          </a:p>
          <a:p>
            <a:pPr>
              <a:buNone/>
            </a:pPr>
            <a:r>
              <a:rPr lang="fr-FR" dirty="0" smtClean="0"/>
              <a:t>(</a:t>
            </a:r>
            <a:r>
              <a:rPr lang="fr-FR" i="1" dirty="0" smtClean="0"/>
              <a:t>Umugumyabanga</a:t>
            </a:r>
            <a:r>
              <a:rPr lang="fr-FR" dirty="0" smtClean="0"/>
              <a:t>, </a:t>
            </a:r>
            <a:r>
              <a:rPr lang="fr-FR" dirty="0" smtClean="0"/>
              <a:t>Drama, </a:t>
            </a:r>
            <a:r>
              <a:rPr lang="fr-FR" dirty="0" smtClean="0"/>
              <a:t>1990s</a:t>
            </a:r>
            <a:r>
              <a:rPr lang="fr-FR" dirty="0" smtClean="0"/>
              <a:t>)</a:t>
            </a:r>
          </a:p>
          <a:p>
            <a:pPr>
              <a:buNone/>
            </a:pPr>
            <a:endParaRPr lang="fr-BE" dirty="0" smtClean="0"/>
          </a:p>
          <a:p>
            <a:pPr>
              <a:buNone/>
            </a:pPr>
            <a:r>
              <a:rPr lang="fr-FR" sz="2900" dirty="0" err="1" smtClean="0"/>
              <a:t>icar-a</a:t>
            </a:r>
            <a:r>
              <a:rPr lang="fr-FR" sz="2900" dirty="0" smtClean="0"/>
              <a:t>	</a:t>
            </a:r>
            <a:r>
              <a:rPr lang="fr-FR" sz="2900" dirty="0" smtClean="0"/>
              <a:t>	N-ra-ku-</a:t>
            </a:r>
            <a:r>
              <a:rPr lang="fr-FR" sz="2900" dirty="0" err="1" smtClean="0"/>
              <a:t>som</a:t>
            </a:r>
            <a:r>
              <a:rPr lang="fr-FR" sz="2900" dirty="0" smtClean="0"/>
              <a:t>-</a:t>
            </a:r>
            <a:r>
              <a:rPr lang="fr-FR" sz="2900" dirty="0" err="1" smtClean="0"/>
              <a:t>i-</a:t>
            </a:r>
            <a:r>
              <a:rPr lang="fr-FR" sz="2900" baseline="30000" dirty="0" err="1" smtClean="0"/>
              <a:t>H</a:t>
            </a:r>
            <a:r>
              <a:rPr lang="fr-FR" sz="2900" dirty="0" err="1" smtClean="0"/>
              <a:t>e</a:t>
            </a:r>
            <a:r>
              <a:rPr lang="fr-FR" sz="2900" dirty="0" smtClean="0"/>
              <a:t>	</a:t>
            </a:r>
            <a:r>
              <a:rPr lang="fr-FR" sz="2900" dirty="0" smtClean="0"/>
              <a:t>			N-</a:t>
            </a:r>
            <a:r>
              <a:rPr lang="fr-FR" sz="2900" dirty="0" err="1" smtClean="0"/>
              <a:t>bón</a:t>
            </a:r>
            <a:r>
              <a:rPr lang="fr-FR" sz="2900" dirty="0" smtClean="0"/>
              <a:t>-a</a:t>
            </a:r>
            <a:r>
              <a:rPr lang="fr-FR" sz="2900" dirty="0" smtClean="0"/>
              <a:t>	</a:t>
            </a:r>
            <a:endParaRPr lang="fr-BE" sz="2900" dirty="0" smtClean="0"/>
          </a:p>
          <a:p>
            <a:pPr>
              <a:buNone/>
            </a:pPr>
            <a:r>
              <a:rPr lang="fr-FR" sz="2900" dirty="0" err="1" smtClean="0"/>
              <a:t>s</a:t>
            </a:r>
            <a:r>
              <a:rPr lang="fr-FR" sz="2900" dirty="0" err="1" smtClean="0"/>
              <a:t>it.down-IPFV</a:t>
            </a:r>
            <a:r>
              <a:rPr lang="fr-FR" sz="2900" dirty="0" smtClean="0"/>
              <a:t>	</a:t>
            </a:r>
            <a:r>
              <a:rPr lang="fr-FR" sz="2900" dirty="0" smtClean="0"/>
              <a:t>SC</a:t>
            </a:r>
            <a:r>
              <a:rPr lang="fr-FR" sz="2900" baseline="-25000" dirty="0" smtClean="0"/>
              <a:t>1sg</a:t>
            </a:r>
            <a:r>
              <a:rPr lang="fr-FR" sz="2900" dirty="0" smtClean="0"/>
              <a:t>-DISJ-OC</a:t>
            </a:r>
            <a:r>
              <a:rPr lang="fr-FR" sz="2900" baseline="-25000" dirty="0" smtClean="0"/>
              <a:t>2sg</a:t>
            </a:r>
            <a:r>
              <a:rPr lang="fr-FR" sz="2900" dirty="0" smtClean="0"/>
              <a:t>-drink-CAUS-SBJV.PSP</a:t>
            </a:r>
            <a:r>
              <a:rPr lang="fr-FR" sz="2900" dirty="0" smtClean="0"/>
              <a:t>  	</a:t>
            </a:r>
            <a:r>
              <a:rPr lang="fr-FR" sz="2900" dirty="0" smtClean="0"/>
              <a:t>SC</a:t>
            </a:r>
            <a:r>
              <a:rPr lang="fr-FR" sz="2900" baseline="-25000" dirty="0" smtClean="0"/>
              <a:t>1sg</a:t>
            </a:r>
            <a:r>
              <a:rPr lang="fr-FR" sz="2900" dirty="0" smtClean="0"/>
              <a:t>-</a:t>
            </a:r>
            <a:r>
              <a:rPr lang="fr-FR" sz="2900" dirty="0" err="1" smtClean="0"/>
              <a:t>see</a:t>
            </a:r>
            <a:r>
              <a:rPr lang="fr-FR" sz="2900" dirty="0" smtClean="0"/>
              <a:t>-IPFV</a:t>
            </a:r>
            <a:r>
              <a:rPr lang="fr-FR" sz="2900" dirty="0" smtClean="0"/>
              <a:t>	</a:t>
            </a:r>
            <a:endParaRPr lang="fr-BE" sz="2900" dirty="0" smtClean="0"/>
          </a:p>
          <a:p>
            <a:pPr>
              <a:buNone/>
            </a:pPr>
            <a:r>
              <a:rPr lang="fr-FR" sz="2900" dirty="0" err="1" smtClean="0"/>
              <a:t>umeengo</a:t>
            </a:r>
            <a:r>
              <a:rPr lang="fr-FR" sz="2900" dirty="0" smtClean="0"/>
              <a:t>          a-ka-</a:t>
            </a:r>
            <a:r>
              <a:rPr lang="fr-FR" sz="2900" dirty="0" err="1" smtClean="0"/>
              <a:t>zuúba</a:t>
            </a:r>
            <a:r>
              <a:rPr lang="fr-FR" sz="2900" dirty="0" smtClean="0"/>
              <a:t>            </a:t>
            </a:r>
            <a:r>
              <a:rPr lang="fr-FR" sz="2900" dirty="0" smtClean="0"/>
              <a:t>ka-a-ku-cí-ye-kó</a:t>
            </a:r>
            <a:r>
              <a:rPr lang="fr-FR" sz="2900" dirty="0" smtClean="0"/>
              <a:t>		</a:t>
            </a:r>
            <a:endParaRPr lang="fr-BE" sz="2900" dirty="0" smtClean="0"/>
          </a:p>
          <a:p>
            <a:pPr>
              <a:buNone/>
            </a:pPr>
            <a:r>
              <a:rPr lang="fr-FR" sz="2900" dirty="0" err="1" smtClean="0"/>
              <a:t>apparently</a:t>
            </a:r>
            <a:r>
              <a:rPr lang="fr-FR" sz="2900" dirty="0" smtClean="0"/>
              <a:t>       AUG</a:t>
            </a:r>
            <a:r>
              <a:rPr lang="fr-FR" sz="2900" baseline="-25000" dirty="0" smtClean="0"/>
              <a:t>12</a:t>
            </a:r>
            <a:r>
              <a:rPr lang="fr-FR" sz="2900" dirty="0" smtClean="0"/>
              <a:t>-NP</a:t>
            </a:r>
            <a:r>
              <a:rPr lang="fr-FR" sz="2900" baseline="-25000" dirty="0" smtClean="0"/>
              <a:t>12</a:t>
            </a:r>
            <a:r>
              <a:rPr lang="fr-FR" sz="2900" dirty="0" smtClean="0"/>
              <a:t>-</a:t>
            </a:r>
            <a:r>
              <a:rPr lang="fr-FR" sz="2900" dirty="0" err="1" smtClean="0"/>
              <a:t>sun</a:t>
            </a:r>
            <a:r>
              <a:rPr lang="fr-FR" sz="2900" dirty="0" smtClean="0"/>
              <a:t>    </a:t>
            </a:r>
            <a:r>
              <a:rPr lang="fr-FR" sz="2900" dirty="0" smtClean="0"/>
              <a:t>SC</a:t>
            </a:r>
            <a:r>
              <a:rPr lang="fr-FR" sz="2900" baseline="-25000" dirty="0" smtClean="0"/>
              <a:t>12</a:t>
            </a:r>
            <a:r>
              <a:rPr lang="fr-FR" sz="2900" dirty="0" smtClean="0"/>
              <a:t>-HP-OC</a:t>
            </a:r>
            <a:r>
              <a:rPr lang="fr-FR" sz="2900" baseline="-25000" dirty="0" smtClean="0"/>
              <a:t>2sg</a:t>
            </a:r>
            <a:r>
              <a:rPr lang="fr-FR" sz="2900" dirty="0" smtClean="0"/>
              <a:t>-</a:t>
            </a:r>
            <a:r>
              <a:rPr lang="fr-FR" sz="2900" dirty="0" err="1" smtClean="0"/>
              <a:t>pass</a:t>
            </a:r>
            <a:r>
              <a:rPr lang="fr-FR" sz="2900" dirty="0" smtClean="0"/>
              <a:t>-PFV-POSTF</a:t>
            </a:r>
            <a:r>
              <a:rPr lang="fr-FR" sz="2900" baseline="-25000" dirty="0" smtClean="0"/>
              <a:t>17</a:t>
            </a:r>
          </a:p>
          <a:p>
            <a:pPr>
              <a:buNone/>
            </a:pPr>
            <a:r>
              <a:rPr lang="fr-FR" sz="2900" dirty="0" smtClean="0"/>
              <a:t>	</a:t>
            </a:r>
            <a:endParaRPr lang="fr-BE" sz="2900" dirty="0" smtClean="0"/>
          </a:p>
          <a:p>
            <a:pPr>
              <a:buNone/>
            </a:pPr>
            <a:r>
              <a:rPr lang="fr-FR" sz="2900" dirty="0" smtClean="0"/>
              <a:t>u-</a:t>
            </a:r>
            <a:r>
              <a:rPr lang="fr-FR" sz="2900" b="1" dirty="0" err="1" smtClean="0"/>
              <a:t>tégerezw</a:t>
            </a:r>
            <a:r>
              <a:rPr lang="fr-FR" sz="2900" dirty="0" smtClean="0"/>
              <a:t>-a        ku-</a:t>
            </a:r>
            <a:r>
              <a:rPr lang="fr-FR" sz="2900" dirty="0" err="1" smtClean="0"/>
              <a:t>bá</a:t>
            </a:r>
            <a:r>
              <a:rPr lang="fr-FR" sz="2900" dirty="0" smtClean="0"/>
              <a:t>-a		</a:t>
            </a:r>
            <a:r>
              <a:rPr lang="fr-FR" sz="2900" dirty="0" err="1" smtClean="0"/>
              <a:t>u</a:t>
            </a:r>
            <a:r>
              <a:rPr lang="fr-FR" sz="2900" baseline="30000" dirty="0" err="1" smtClean="0"/>
              <a:t>H</a:t>
            </a:r>
            <a:r>
              <a:rPr lang="fr-FR" sz="2900" dirty="0" smtClean="0"/>
              <a:t>-</a:t>
            </a:r>
            <a:r>
              <a:rPr lang="fr-FR" sz="2900" dirty="0" err="1" smtClean="0"/>
              <a:t>nyóoterw</a:t>
            </a:r>
            <a:r>
              <a:rPr lang="fr-FR" sz="2900" dirty="0" smtClean="0"/>
              <a:t>-ye</a:t>
            </a:r>
            <a:endParaRPr lang="fr-BE" sz="2900" dirty="0" smtClean="0"/>
          </a:p>
          <a:p>
            <a:pPr>
              <a:buNone/>
            </a:pPr>
            <a:r>
              <a:rPr lang="fr-FR" sz="2900" dirty="0" smtClean="0"/>
              <a:t>SC</a:t>
            </a:r>
            <a:r>
              <a:rPr lang="fr-FR" sz="2900" baseline="-25000" dirty="0" smtClean="0"/>
              <a:t>2sg</a:t>
            </a:r>
            <a:r>
              <a:rPr lang="fr-FR" sz="2900" dirty="0" smtClean="0"/>
              <a:t>-</a:t>
            </a:r>
            <a:r>
              <a:rPr lang="fr-FR" sz="2900" b="1" dirty="0" smtClean="0"/>
              <a:t>must</a:t>
            </a:r>
            <a:r>
              <a:rPr lang="fr-FR" sz="2900" dirty="0" smtClean="0"/>
              <a:t>-IPFV</a:t>
            </a:r>
            <a:r>
              <a:rPr lang="fr-FR" sz="2900" dirty="0" smtClean="0"/>
              <a:t>	</a:t>
            </a:r>
            <a:r>
              <a:rPr lang="fr-FR" sz="2900" dirty="0" smtClean="0"/>
              <a:t>NP</a:t>
            </a:r>
            <a:r>
              <a:rPr lang="fr-FR" sz="2900" baseline="-25000" dirty="0" smtClean="0"/>
              <a:t>15</a:t>
            </a:r>
            <a:r>
              <a:rPr lang="fr-FR" sz="2900" dirty="0" smtClean="0"/>
              <a:t>-be-IPFV	SC</a:t>
            </a:r>
            <a:r>
              <a:rPr lang="fr-FR" sz="2900" baseline="-25000" dirty="0" smtClean="0"/>
              <a:t>2sg</a:t>
            </a:r>
            <a:r>
              <a:rPr lang="fr-FR" sz="2900" dirty="0" smtClean="0"/>
              <a:t>.</a:t>
            </a:r>
            <a:r>
              <a:rPr lang="fr-FR" sz="2900" dirty="0" err="1" smtClean="0"/>
              <a:t>CJC-be.thirsty-PFV</a:t>
            </a:r>
            <a:endParaRPr lang="fr-BE" sz="2900" dirty="0" smtClean="0"/>
          </a:p>
          <a:p>
            <a:pPr>
              <a:buNone/>
            </a:pPr>
            <a:endParaRPr lang="fr-BE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>
                <a:latin typeface="Garamond" pitchFamily="18" charset="0"/>
              </a:rPr>
              <a:t>-</a:t>
            </a:r>
            <a:r>
              <a:rPr lang="fr-BE" dirty="0" err="1" smtClean="0">
                <a:latin typeface="Garamond" pitchFamily="18" charset="0"/>
              </a:rPr>
              <a:t>oo</a:t>
            </a:r>
            <a:r>
              <a:rPr lang="fr-BE" dirty="0" smtClean="0">
                <a:latin typeface="Garamond" pitchFamily="18" charset="0"/>
              </a:rPr>
              <a:t>-: the modal </a:t>
            </a:r>
            <a:r>
              <a:rPr lang="fr-BE" dirty="0" err="1" smtClean="0">
                <a:latin typeface="Garamond" pitchFamily="18" charset="0"/>
              </a:rPr>
              <a:t>affix</a:t>
            </a:r>
            <a:endParaRPr lang="fr-BE" dirty="0">
              <a:latin typeface="Garamond" pitchFamily="18" charset="0"/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189975"/>
            <a:ext cx="6768752" cy="4084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ce réservé du contenu 6" descr="Afrique-la bonn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7812" y="535781"/>
            <a:ext cx="6048375" cy="5715000"/>
          </a:xfrm>
        </p:spPr>
      </p:pic>
      <p:sp>
        <p:nvSpPr>
          <p:cNvPr id="8" name="Ellipse 7"/>
          <p:cNvSpPr/>
          <p:nvPr/>
        </p:nvSpPr>
        <p:spPr>
          <a:xfrm>
            <a:off x="5436096" y="3645024"/>
            <a:ext cx="360040" cy="21602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004 0.00139 C -0.13403 -0.08796 -0.08403 -0.16528 -0.01702 -0.1706 C 0.04705 -0.17731 0.10694 -0.11736 0.11094 -0.03055 C 0.11597 0.04931 0.07396 0.12407 0.01389 0.1294 C -0.04097 0.13333 -0.09306 0.08403 -0.09705 0.00949 C -0.10104 -0.05856 -0.06597 -0.12268 -0.01511 -0.12801 C 0.03194 -0.13194 0.07604 -0.09051 0.07899 -0.02801 C 0.08194 0.02801 0.05399 0.08264 0.01198 0.08542 C -0.02604 0.08935 -0.06198 0.05741 -0.06511 0.00671 C -0.06702 -0.03866 -0.04601 -0.08264 -0.01302 -0.08518 C 0.01597 -0.08796 0.04496 -0.06389 0.04705 -0.02523 C 0.04896 0.0081 0.03403 0.04005 0.00989 0.04282 C -0.01007 0.04537 -0.03108 0.03079 -0.03212 0.00417 C -0.03403 -0.01736 -0.02604 -0.04005 -0.01111 -0.04259 C 0.00104 -0.04259 0.01302 -0.03727 0.01493 -0.02268 C 0.01597 -0.01319 0.01389 -0.00393 0.00798 -7.40741E-7 C 0.00503 0.00139 0.00295 0.00139 1.94444E-6 -7.40741E-7 " pathEditMode="relative" rAng="0" ptsTypes="fffffffffffffffff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Garamond" pitchFamily="18" charset="0"/>
              </a:rPr>
              <a:t>Auxiliaries</a:t>
            </a:r>
            <a:endParaRPr lang="fr-BE" dirty="0">
              <a:latin typeface="Garamond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BE" dirty="0" err="1" smtClean="0">
                <a:latin typeface="Garamond" pitchFamily="18" charset="0"/>
              </a:rPr>
              <a:t>Typical</a:t>
            </a:r>
            <a:r>
              <a:rPr lang="fr-BE" dirty="0" smtClean="0">
                <a:latin typeface="Garamond" pitchFamily="18" charset="0"/>
              </a:rPr>
              <a:t> construction: </a:t>
            </a:r>
            <a:r>
              <a:rPr lang="fr-BE" dirty="0" err="1" smtClean="0">
                <a:latin typeface="Garamond" pitchFamily="18" charset="0"/>
              </a:rPr>
              <a:t>followed</a:t>
            </a:r>
            <a:r>
              <a:rPr lang="fr-BE" dirty="0" smtClean="0">
                <a:latin typeface="Garamond" pitchFamily="18" charset="0"/>
              </a:rPr>
              <a:t> by an infinitive (</a:t>
            </a:r>
            <a:r>
              <a:rPr lang="fr-BE" dirty="0" err="1" smtClean="0">
                <a:latin typeface="Garamond" pitchFamily="18" charset="0"/>
              </a:rPr>
              <a:t>see</a:t>
            </a:r>
            <a:r>
              <a:rPr lang="fr-BE" dirty="0" smtClean="0">
                <a:latin typeface="Garamond" pitchFamily="18" charset="0"/>
              </a:rPr>
              <a:t> </a:t>
            </a:r>
            <a:r>
              <a:rPr lang="fr-BE" dirty="0" err="1" smtClean="0">
                <a:latin typeface="Garamond" pitchFamily="18" charset="0"/>
              </a:rPr>
              <a:t>slides</a:t>
            </a:r>
            <a:r>
              <a:rPr lang="fr-BE" dirty="0" smtClean="0">
                <a:latin typeface="Garamond" pitchFamily="18" charset="0"/>
              </a:rPr>
              <a:t> 11,12). </a:t>
            </a:r>
          </a:p>
          <a:p>
            <a:pPr>
              <a:buNone/>
            </a:pPr>
            <a:r>
              <a:rPr lang="fr-BE" dirty="0" err="1" smtClean="0">
                <a:latin typeface="Garamond" pitchFamily="18" charset="0"/>
              </a:rPr>
              <a:t>Possibility</a:t>
            </a:r>
            <a:r>
              <a:rPr lang="fr-BE" dirty="0" smtClean="0">
                <a:latin typeface="Garamond" pitchFamily="18" charset="0"/>
              </a:rPr>
              <a:t>: </a:t>
            </a:r>
            <a:r>
              <a:rPr lang="fr-BE" b="1" dirty="0" smtClean="0">
                <a:latin typeface="Garamond" pitchFamily="18" charset="0"/>
              </a:rPr>
              <a:t>‑</a:t>
            </a:r>
            <a:r>
              <a:rPr lang="fr-BE" b="1" dirty="0" err="1" smtClean="0">
                <a:latin typeface="Garamond" pitchFamily="18" charset="0"/>
              </a:rPr>
              <a:t>shóbor‑</a:t>
            </a:r>
            <a:r>
              <a:rPr lang="fr-BE" b="1" dirty="0" smtClean="0">
                <a:latin typeface="Garamond" pitchFamily="18" charset="0"/>
              </a:rPr>
              <a:t> </a:t>
            </a:r>
            <a:r>
              <a:rPr lang="fr-BE" dirty="0" smtClean="0">
                <a:latin typeface="Garamond" pitchFamily="18" charset="0"/>
              </a:rPr>
              <a:t>(be able), </a:t>
            </a:r>
            <a:r>
              <a:rPr lang="fr-BE" b="1" dirty="0" smtClean="0">
                <a:latin typeface="Garamond" pitchFamily="18" charset="0"/>
              </a:rPr>
              <a:t>‑</a:t>
            </a:r>
            <a:r>
              <a:rPr lang="fr-BE" b="1" dirty="0" err="1" smtClean="0">
                <a:latin typeface="Garamond" pitchFamily="18" charset="0"/>
              </a:rPr>
              <a:t>shóbok‑</a:t>
            </a:r>
            <a:r>
              <a:rPr lang="fr-BE" b="1" dirty="0" smtClean="0">
                <a:latin typeface="Garamond" pitchFamily="18" charset="0"/>
              </a:rPr>
              <a:t> </a:t>
            </a:r>
            <a:r>
              <a:rPr lang="fr-BE" dirty="0" smtClean="0">
                <a:latin typeface="Garamond" pitchFamily="18" charset="0"/>
              </a:rPr>
              <a:t>(be possible), </a:t>
            </a:r>
            <a:r>
              <a:rPr lang="fr-BE" b="1" dirty="0" smtClean="0">
                <a:latin typeface="Garamond" pitchFamily="18" charset="0"/>
              </a:rPr>
              <a:t>‑</a:t>
            </a:r>
            <a:r>
              <a:rPr lang="fr-BE" b="1" dirty="0" err="1" smtClean="0">
                <a:latin typeface="Garamond" pitchFamily="18" charset="0"/>
              </a:rPr>
              <a:t>báash‑</a:t>
            </a:r>
            <a:r>
              <a:rPr lang="fr-BE" b="1" dirty="0" smtClean="0">
                <a:latin typeface="Garamond" pitchFamily="18" charset="0"/>
              </a:rPr>
              <a:t> </a:t>
            </a:r>
            <a:r>
              <a:rPr lang="fr-BE" dirty="0" smtClean="0">
                <a:latin typeface="Garamond" pitchFamily="18" charset="0"/>
              </a:rPr>
              <a:t>(be able), </a:t>
            </a:r>
            <a:r>
              <a:rPr lang="fr-BE" b="1" dirty="0" smtClean="0">
                <a:latin typeface="Garamond" pitchFamily="18" charset="0"/>
              </a:rPr>
              <a:t>‑</a:t>
            </a:r>
            <a:r>
              <a:rPr lang="fr-BE" b="1" dirty="0" err="1" smtClean="0">
                <a:latin typeface="Garamond" pitchFamily="18" charset="0"/>
              </a:rPr>
              <a:t>kúund‑</a:t>
            </a:r>
            <a:r>
              <a:rPr lang="fr-BE" b="1" dirty="0" smtClean="0">
                <a:latin typeface="Garamond" pitchFamily="18" charset="0"/>
              </a:rPr>
              <a:t> </a:t>
            </a:r>
            <a:r>
              <a:rPr lang="fr-BE" dirty="0" smtClean="0">
                <a:latin typeface="Garamond" pitchFamily="18" charset="0"/>
              </a:rPr>
              <a:t>(be possible), </a:t>
            </a:r>
            <a:r>
              <a:rPr lang="fr-BE" b="1" dirty="0" smtClean="0">
                <a:latin typeface="Garamond" pitchFamily="18" charset="0"/>
              </a:rPr>
              <a:t>‑</a:t>
            </a:r>
            <a:r>
              <a:rPr lang="fr-BE" b="1" dirty="0" err="1" smtClean="0">
                <a:latin typeface="Garamond" pitchFamily="18" charset="0"/>
              </a:rPr>
              <a:t>bón‑</a:t>
            </a:r>
            <a:r>
              <a:rPr lang="fr-BE" b="1" dirty="0" smtClean="0">
                <a:latin typeface="Garamond" pitchFamily="18" charset="0"/>
              </a:rPr>
              <a:t> </a:t>
            </a:r>
            <a:r>
              <a:rPr lang="fr-BE" dirty="0" smtClean="0">
                <a:latin typeface="Garamond" pitchFamily="18" charset="0"/>
              </a:rPr>
              <a:t>(be able), </a:t>
            </a:r>
            <a:r>
              <a:rPr lang="fr-BE" b="1" dirty="0" smtClean="0">
                <a:latin typeface="Garamond" pitchFamily="18" charset="0"/>
              </a:rPr>
              <a:t>‑</a:t>
            </a:r>
            <a:r>
              <a:rPr lang="fr-BE" b="1" dirty="0" err="1" smtClean="0">
                <a:latin typeface="Garamond" pitchFamily="18" charset="0"/>
              </a:rPr>
              <a:t>rekuriw‑</a:t>
            </a:r>
            <a:r>
              <a:rPr lang="fr-BE" b="1" dirty="0" smtClean="0">
                <a:latin typeface="Garamond" pitchFamily="18" charset="0"/>
              </a:rPr>
              <a:t> </a:t>
            </a:r>
            <a:r>
              <a:rPr lang="fr-BE" dirty="0" smtClean="0">
                <a:latin typeface="Garamond" pitchFamily="18" charset="0"/>
              </a:rPr>
              <a:t>(be </a:t>
            </a:r>
            <a:r>
              <a:rPr lang="fr-BE" dirty="0" err="1" smtClean="0">
                <a:latin typeface="Garamond" pitchFamily="18" charset="0"/>
              </a:rPr>
              <a:t>allowed</a:t>
            </a:r>
            <a:r>
              <a:rPr lang="fr-BE" dirty="0" smtClean="0">
                <a:latin typeface="Garamond" pitchFamily="18" charset="0"/>
              </a:rPr>
              <a:t>) and </a:t>
            </a:r>
            <a:r>
              <a:rPr lang="fr-BE" b="1" dirty="0" smtClean="0">
                <a:latin typeface="Garamond" pitchFamily="18" charset="0"/>
              </a:rPr>
              <a:t>‑</a:t>
            </a:r>
            <a:r>
              <a:rPr lang="fr-BE" b="1" dirty="0" err="1" smtClean="0">
                <a:latin typeface="Garamond" pitchFamily="18" charset="0"/>
              </a:rPr>
              <a:t>émerew‑</a:t>
            </a:r>
            <a:r>
              <a:rPr lang="en-US" dirty="0" smtClean="0">
                <a:latin typeface="Garamond" pitchFamily="18" charset="0"/>
              </a:rPr>
              <a:t> (be allowed); each of them covering a modal scope in its way.</a:t>
            </a:r>
          </a:p>
          <a:p>
            <a:pPr>
              <a:buNone/>
            </a:pPr>
            <a:r>
              <a:rPr lang="en-US" dirty="0" smtClean="0">
                <a:latin typeface="Garamond" pitchFamily="18" charset="0"/>
              </a:rPr>
              <a:t>Necessity: </a:t>
            </a:r>
            <a:r>
              <a:rPr lang="fr-BE" b="1" dirty="0" smtClean="0">
                <a:latin typeface="Garamond" pitchFamily="18" charset="0"/>
              </a:rPr>
              <a:t>‑</a:t>
            </a:r>
            <a:r>
              <a:rPr lang="fr-BE" b="1" dirty="0" err="1" smtClean="0">
                <a:latin typeface="Garamond" pitchFamily="18" charset="0"/>
              </a:rPr>
              <a:t>tégerezw‑</a:t>
            </a:r>
            <a:r>
              <a:rPr lang="fr-BE" b="1" dirty="0" smtClean="0">
                <a:latin typeface="Garamond" pitchFamily="18" charset="0"/>
              </a:rPr>
              <a:t> (</a:t>
            </a:r>
            <a:r>
              <a:rPr lang="fr-BE" dirty="0" smtClean="0">
                <a:latin typeface="Garamond" pitchFamily="18" charset="0"/>
              </a:rPr>
              <a:t>must), </a:t>
            </a:r>
            <a:r>
              <a:rPr lang="fr-BE" b="1" dirty="0" smtClean="0">
                <a:latin typeface="Garamond" pitchFamily="18" charset="0"/>
              </a:rPr>
              <a:t>‑</a:t>
            </a:r>
            <a:r>
              <a:rPr lang="fr-BE" b="1" dirty="0" err="1" smtClean="0">
                <a:latin typeface="Garamond" pitchFamily="18" charset="0"/>
              </a:rPr>
              <a:t>bwíirizw‑</a:t>
            </a:r>
            <a:r>
              <a:rPr lang="fr-BE" b="1" dirty="0" smtClean="0">
                <a:latin typeface="Garamond" pitchFamily="18" charset="0"/>
              </a:rPr>
              <a:t> </a:t>
            </a:r>
            <a:r>
              <a:rPr lang="fr-BE" dirty="0" smtClean="0">
                <a:latin typeface="Garamond" pitchFamily="18" charset="0"/>
              </a:rPr>
              <a:t>(must), </a:t>
            </a:r>
          </a:p>
          <a:p>
            <a:pPr>
              <a:buNone/>
            </a:pPr>
            <a:r>
              <a:rPr lang="fr-BE" b="1" dirty="0" smtClean="0">
                <a:latin typeface="Garamond" pitchFamily="18" charset="0"/>
              </a:rPr>
              <a:t>	‑</a:t>
            </a:r>
            <a:r>
              <a:rPr lang="fr-BE" b="1" dirty="0" err="1" smtClean="0">
                <a:latin typeface="Garamond" pitchFamily="18" charset="0"/>
              </a:rPr>
              <a:t>kener‑</a:t>
            </a:r>
            <a:r>
              <a:rPr lang="fr-BE" b="1" dirty="0" smtClean="0">
                <a:latin typeface="Garamond" pitchFamily="18" charset="0"/>
              </a:rPr>
              <a:t> </a:t>
            </a:r>
            <a:r>
              <a:rPr lang="fr-BE" dirty="0" smtClean="0">
                <a:latin typeface="Garamond" pitchFamily="18" charset="0"/>
              </a:rPr>
              <a:t>(</a:t>
            </a:r>
            <a:r>
              <a:rPr lang="fr-BE" dirty="0" err="1" smtClean="0">
                <a:latin typeface="Garamond" pitchFamily="18" charset="0"/>
              </a:rPr>
              <a:t>need</a:t>
            </a:r>
            <a:r>
              <a:rPr lang="fr-BE" dirty="0" smtClean="0">
                <a:latin typeface="Garamond" pitchFamily="18" charset="0"/>
              </a:rPr>
              <a:t>), </a:t>
            </a:r>
            <a:r>
              <a:rPr lang="fr-BE" b="1" dirty="0" smtClean="0">
                <a:latin typeface="Garamond" pitchFamily="18" charset="0"/>
              </a:rPr>
              <a:t>‑</a:t>
            </a:r>
            <a:r>
              <a:rPr lang="fr-BE" b="1" dirty="0" err="1" smtClean="0">
                <a:latin typeface="Garamond" pitchFamily="18" charset="0"/>
              </a:rPr>
              <a:t>riind‑</a:t>
            </a:r>
            <a:r>
              <a:rPr lang="fr-BE" b="1" dirty="0" smtClean="0">
                <a:latin typeface="Garamond" pitchFamily="18" charset="0"/>
              </a:rPr>
              <a:t> </a:t>
            </a:r>
            <a:r>
              <a:rPr lang="fr-BE" dirty="0" smtClean="0">
                <a:latin typeface="Garamond" pitchFamily="18" charset="0"/>
              </a:rPr>
              <a:t>(</a:t>
            </a:r>
            <a:r>
              <a:rPr lang="fr-BE" dirty="0" err="1" smtClean="0">
                <a:latin typeface="Garamond" pitchFamily="18" charset="0"/>
              </a:rPr>
              <a:t>need</a:t>
            </a:r>
            <a:r>
              <a:rPr lang="fr-BE" dirty="0" smtClean="0">
                <a:latin typeface="Garamond" pitchFamily="18" charset="0"/>
              </a:rPr>
              <a:t>), </a:t>
            </a:r>
            <a:r>
              <a:rPr lang="fr-BE" b="1" dirty="0" smtClean="0">
                <a:latin typeface="Garamond" pitchFamily="18" charset="0"/>
              </a:rPr>
              <a:t>‑</a:t>
            </a:r>
            <a:r>
              <a:rPr lang="fr-BE" b="1" dirty="0" err="1" smtClean="0">
                <a:latin typeface="Garamond" pitchFamily="18" charset="0"/>
              </a:rPr>
              <a:t>kwíir‑</a:t>
            </a:r>
            <a:r>
              <a:rPr lang="fr-BE" b="1" dirty="0" smtClean="0">
                <a:latin typeface="Garamond" pitchFamily="18" charset="0"/>
              </a:rPr>
              <a:t> </a:t>
            </a:r>
            <a:r>
              <a:rPr lang="fr-BE" dirty="0" smtClean="0">
                <a:latin typeface="Garamond" pitchFamily="18" charset="0"/>
              </a:rPr>
              <a:t>(</a:t>
            </a:r>
            <a:r>
              <a:rPr lang="fr-BE" dirty="0" err="1" smtClean="0">
                <a:latin typeface="Garamond" pitchFamily="18" charset="0"/>
              </a:rPr>
              <a:t>should</a:t>
            </a:r>
            <a:r>
              <a:rPr lang="fr-BE" dirty="0" smtClean="0">
                <a:latin typeface="Garamond" pitchFamily="18" charset="0"/>
              </a:rPr>
              <a:t>), </a:t>
            </a:r>
          </a:p>
          <a:p>
            <a:pPr>
              <a:buNone/>
            </a:pPr>
            <a:r>
              <a:rPr lang="fr-BE" b="1" dirty="0" smtClean="0">
                <a:latin typeface="Garamond" pitchFamily="18" charset="0"/>
              </a:rPr>
              <a:t>	‑</a:t>
            </a:r>
            <a:r>
              <a:rPr lang="fr-BE" b="1" dirty="0" err="1" smtClean="0">
                <a:latin typeface="Garamond" pitchFamily="18" charset="0"/>
              </a:rPr>
              <a:t>béer‑</a:t>
            </a:r>
            <a:r>
              <a:rPr lang="fr-BE" b="1" dirty="0" smtClean="0">
                <a:latin typeface="Garamond" pitchFamily="18" charset="0"/>
              </a:rPr>
              <a:t> </a:t>
            </a:r>
            <a:r>
              <a:rPr lang="fr-BE" dirty="0" smtClean="0">
                <a:latin typeface="Garamond" pitchFamily="18" charset="0"/>
              </a:rPr>
              <a:t>(be </a:t>
            </a:r>
            <a:r>
              <a:rPr lang="fr-BE" dirty="0" err="1" smtClean="0">
                <a:latin typeface="Garamond" pitchFamily="18" charset="0"/>
              </a:rPr>
              <a:t>necessary</a:t>
            </a:r>
            <a:r>
              <a:rPr lang="fr-BE" dirty="0" smtClean="0">
                <a:latin typeface="Garamond" pitchFamily="18" charset="0"/>
              </a:rPr>
              <a:t>) and </a:t>
            </a:r>
            <a:r>
              <a:rPr lang="fr-BE" b="1" dirty="0" smtClean="0">
                <a:latin typeface="Garamond" pitchFamily="18" charset="0"/>
              </a:rPr>
              <a:t>‑</a:t>
            </a:r>
            <a:r>
              <a:rPr lang="fr-BE" b="1" dirty="0" err="1" smtClean="0">
                <a:latin typeface="Garamond" pitchFamily="18" charset="0"/>
              </a:rPr>
              <a:t>goomb‑</a:t>
            </a:r>
            <a:r>
              <a:rPr lang="fr-BE" b="1" dirty="0" smtClean="0">
                <a:latin typeface="Garamond" pitchFamily="18" charset="0"/>
              </a:rPr>
              <a:t> </a:t>
            </a:r>
            <a:r>
              <a:rPr lang="fr-BE" dirty="0" smtClean="0">
                <a:latin typeface="Garamond" pitchFamily="18" charset="0"/>
              </a:rPr>
              <a:t>(must)</a:t>
            </a:r>
            <a:r>
              <a:rPr lang="fr-BE" dirty="0" smtClean="0"/>
              <a:t>.</a:t>
            </a:r>
            <a:endParaRPr lang="en-US" dirty="0" smtClean="0">
              <a:latin typeface="Garamond" pitchFamily="18" charset="0"/>
            </a:endParaRPr>
          </a:p>
          <a:p>
            <a:pPr>
              <a:buNone/>
            </a:pPr>
            <a:endParaRPr lang="fr-BE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>
                <a:latin typeface="Garamond" pitchFamily="18" charset="0"/>
              </a:rPr>
              <a:t>Possibility</a:t>
            </a:r>
            <a:r>
              <a:rPr lang="fr-BE" dirty="0" smtClean="0">
                <a:latin typeface="Garamond" pitchFamily="18" charset="0"/>
              </a:rPr>
              <a:t> </a:t>
            </a:r>
            <a:r>
              <a:rPr lang="fr-BE" dirty="0" err="1" smtClean="0">
                <a:latin typeface="Garamond" pitchFamily="18" charset="0"/>
              </a:rPr>
              <a:t>auxiliaries</a:t>
            </a:r>
            <a:endParaRPr lang="fr-BE" dirty="0">
              <a:latin typeface="Garamond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412776"/>
            <a:ext cx="6552728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>
                <a:latin typeface="Garamond" pitchFamily="18" charset="0"/>
              </a:rPr>
              <a:t>Necessity</a:t>
            </a:r>
            <a:r>
              <a:rPr lang="fr-BE" dirty="0" smtClean="0">
                <a:latin typeface="Garamond" pitchFamily="18" charset="0"/>
              </a:rPr>
              <a:t> </a:t>
            </a:r>
            <a:r>
              <a:rPr lang="fr-BE" dirty="0" err="1" smtClean="0">
                <a:latin typeface="Garamond" pitchFamily="18" charset="0"/>
              </a:rPr>
              <a:t>auxiliaries</a:t>
            </a:r>
            <a:endParaRPr lang="fr-BE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628800"/>
            <a:ext cx="5904656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>
                <a:latin typeface="Garamond" pitchFamily="18" charset="0"/>
              </a:rPr>
              <a:t>Epistemic</a:t>
            </a:r>
            <a:r>
              <a:rPr lang="fr-BE" dirty="0" smtClean="0">
                <a:latin typeface="Garamond" pitchFamily="18" charset="0"/>
              </a:rPr>
              <a:t> </a:t>
            </a:r>
            <a:r>
              <a:rPr lang="fr-BE" dirty="0" err="1" smtClean="0">
                <a:latin typeface="Garamond" pitchFamily="18" charset="0"/>
              </a:rPr>
              <a:t>adverbs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fr-BE" dirty="0" err="1" smtClean="0">
                <a:latin typeface="Garamond" pitchFamily="18" charset="0"/>
              </a:rPr>
              <a:t>Epistemic</a:t>
            </a:r>
            <a:r>
              <a:rPr lang="fr-BE" dirty="0" smtClean="0">
                <a:latin typeface="Garamond" pitchFamily="18" charset="0"/>
              </a:rPr>
              <a:t> </a:t>
            </a:r>
            <a:r>
              <a:rPr lang="fr-BE" dirty="0" err="1" smtClean="0">
                <a:latin typeface="Garamond" pitchFamily="18" charset="0"/>
              </a:rPr>
              <a:t>adverbs</a:t>
            </a:r>
            <a:r>
              <a:rPr lang="fr-BE" dirty="0" smtClean="0">
                <a:latin typeface="Garamond" pitchFamily="18" charset="0"/>
              </a:rPr>
              <a:t> (14)</a:t>
            </a:r>
            <a:r>
              <a:rPr lang="fr-BE" b="1" dirty="0" smtClean="0">
                <a:latin typeface="Garamond" pitchFamily="18" charset="0"/>
              </a:rPr>
              <a:t> </a:t>
            </a:r>
            <a:endParaRPr lang="fr-BE" dirty="0" smtClean="0">
              <a:latin typeface="Garamond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fr-BE" dirty="0" smtClean="0">
                <a:latin typeface="Garamond" pitchFamily="18" charset="0"/>
              </a:rPr>
              <a:t>Six </a:t>
            </a:r>
            <a:r>
              <a:rPr lang="fr-BE" dirty="0" err="1" smtClean="0">
                <a:latin typeface="Garamond" pitchFamily="18" charset="0"/>
              </a:rPr>
              <a:t>expressing</a:t>
            </a:r>
            <a:r>
              <a:rPr lang="fr-BE" dirty="0" smtClean="0">
                <a:latin typeface="Garamond" pitchFamily="18" charset="0"/>
              </a:rPr>
              <a:t> </a:t>
            </a:r>
            <a:r>
              <a:rPr lang="fr-BE" dirty="0" err="1" smtClean="0">
                <a:latin typeface="Garamond" pitchFamily="18" charset="0"/>
              </a:rPr>
              <a:t>possibility</a:t>
            </a:r>
            <a:r>
              <a:rPr lang="fr-BE" dirty="0" smtClean="0">
                <a:latin typeface="Garamond" pitchFamily="18" charset="0"/>
              </a:rPr>
              <a:t>: </a:t>
            </a:r>
            <a:r>
              <a:rPr lang="fr-BE" b="1" dirty="0" smtClean="0">
                <a:latin typeface="Garamond" pitchFamily="18" charset="0"/>
              </a:rPr>
              <a:t>ngirango</a:t>
            </a:r>
            <a:r>
              <a:rPr lang="fr-BE" dirty="0" smtClean="0">
                <a:latin typeface="Garamond" pitchFamily="18" charset="0"/>
              </a:rPr>
              <a:t>, </a:t>
            </a:r>
            <a:r>
              <a:rPr lang="fr-BE" b="1" dirty="0" err="1" smtClean="0">
                <a:latin typeface="Garamond" pitchFamily="18" charset="0"/>
              </a:rPr>
              <a:t>umeengo</a:t>
            </a:r>
            <a:r>
              <a:rPr lang="fr-BE" dirty="0" smtClean="0">
                <a:latin typeface="Garamond" pitchFamily="18" charset="0"/>
              </a:rPr>
              <a:t>, </a:t>
            </a:r>
            <a:r>
              <a:rPr lang="fr-BE" b="1" dirty="0" err="1" smtClean="0">
                <a:latin typeface="Garamond" pitchFamily="18" charset="0"/>
              </a:rPr>
              <a:t>nkeeka</a:t>
            </a:r>
            <a:r>
              <a:rPr lang="fr-BE" dirty="0" smtClean="0">
                <a:latin typeface="Garamond" pitchFamily="18" charset="0"/>
              </a:rPr>
              <a:t>, </a:t>
            </a:r>
            <a:r>
              <a:rPr lang="fr-BE" b="1" dirty="0" err="1" smtClean="0">
                <a:latin typeface="Garamond" pitchFamily="18" charset="0"/>
              </a:rPr>
              <a:t>kuumburé</a:t>
            </a:r>
            <a:r>
              <a:rPr lang="fr-BE" dirty="0" smtClean="0">
                <a:latin typeface="Garamond" pitchFamily="18" charset="0"/>
              </a:rPr>
              <a:t>, </a:t>
            </a:r>
            <a:r>
              <a:rPr lang="fr-BE" b="1" dirty="0" err="1" smtClean="0">
                <a:latin typeface="Garamond" pitchFamily="18" charset="0"/>
              </a:rPr>
              <a:t>kurúubu</a:t>
            </a:r>
            <a:r>
              <a:rPr lang="fr-BE" dirty="0" smtClean="0">
                <a:latin typeface="Garamond" pitchFamily="18" charset="0"/>
              </a:rPr>
              <a:t>, </a:t>
            </a:r>
            <a:r>
              <a:rPr lang="fr-BE" b="1" dirty="0" smtClean="0">
                <a:latin typeface="Garamond" pitchFamily="18" charset="0"/>
              </a:rPr>
              <a:t>ubóna</a:t>
            </a:r>
            <a:r>
              <a:rPr lang="fr-BE" dirty="0" smtClean="0">
                <a:latin typeface="Garamond" pitchFamily="18" charset="0"/>
              </a:rPr>
              <a:t> (‘</a:t>
            </a:r>
            <a:r>
              <a:rPr lang="fr-BE" dirty="0" err="1" smtClean="0">
                <a:latin typeface="Garamond" pitchFamily="18" charset="0"/>
              </a:rPr>
              <a:t>maybe</a:t>
            </a:r>
            <a:r>
              <a:rPr lang="fr-BE" dirty="0" smtClean="0">
                <a:latin typeface="Garamond" pitchFamily="18" charset="0"/>
              </a:rPr>
              <a:t>’) </a:t>
            </a:r>
          </a:p>
          <a:p>
            <a:pPr>
              <a:buFont typeface="Wingdings" pitchFamily="2" charset="2"/>
              <a:buChar char="v"/>
            </a:pPr>
            <a:r>
              <a:rPr lang="fr-BE" b="1" dirty="0" smtClean="0">
                <a:latin typeface="Garamond" pitchFamily="18" charset="0"/>
              </a:rPr>
              <a:t> </a:t>
            </a:r>
            <a:r>
              <a:rPr lang="fr-BE" dirty="0" smtClean="0">
                <a:latin typeface="Garamond" pitchFamily="18" charset="0"/>
              </a:rPr>
              <a:t>One </a:t>
            </a:r>
            <a:r>
              <a:rPr lang="fr-BE" dirty="0" err="1" smtClean="0">
                <a:latin typeface="Garamond" pitchFamily="18" charset="0"/>
              </a:rPr>
              <a:t>expressing</a:t>
            </a:r>
            <a:r>
              <a:rPr lang="fr-BE" dirty="0" smtClean="0">
                <a:latin typeface="Garamond" pitchFamily="18" charset="0"/>
              </a:rPr>
              <a:t> </a:t>
            </a:r>
            <a:r>
              <a:rPr lang="fr-BE" dirty="0" err="1" smtClean="0">
                <a:latin typeface="Garamond" pitchFamily="18" charset="0"/>
              </a:rPr>
              <a:t>necessity</a:t>
            </a:r>
            <a:r>
              <a:rPr lang="fr-BE" dirty="0" smtClean="0">
                <a:latin typeface="Garamond" pitchFamily="18" charset="0"/>
              </a:rPr>
              <a:t> (</a:t>
            </a:r>
            <a:r>
              <a:rPr lang="fr-BE" dirty="0" err="1" smtClean="0">
                <a:latin typeface="Garamond" pitchFamily="18" charset="0"/>
              </a:rPr>
              <a:t>certainty</a:t>
            </a:r>
            <a:r>
              <a:rPr lang="fr-BE" dirty="0" smtClean="0">
                <a:latin typeface="Garamond" pitchFamily="18" charset="0"/>
              </a:rPr>
              <a:t>):</a:t>
            </a:r>
            <a:r>
              <a:rPr lang="fr-BE" b="1" dirty="0" smtClean="0">
                <a:latin typeface="Garamond" pitchFamily="18" charset="0"/>
              </a:rPr>
              <a:t> </a:t>
            </a:r>
            <a:r>
              <a:rPr lang="fr-BE" b="1" dirty="0" err="1" smtClean="0">
                <a:latin typeface="Garamond" pitchFamily="18" charset="0"/>
              </a:rPr>
              <a:t>kokó</a:t>
            </a:r>
            <a:r>
              <a:rPr lang="fr-BE" b="1" dirty="0" smtClean="0">
                <a:latin typeface="Garamond" pitchFamily="18" charset="0"/>
              </a:rPr>
              <a:t> </a:t>
            </a:r>
            <a:r>
              <a:rPr lang="fr-BE" dirty="0" smtClean="0">
                <a:latin typeface="Garamond" pitchFamily="18" charset="0"/>
              </a:rPr>
              <a:t>(‘</a:t>
            </a:r>
            <a:r>
              <a:rPr lang="fr-BE" dirty="0" err="1" smtClean="0">
                <a:latin typeface="Garamond" pitchFamily="18" charset="0"/>
              </a:rPr>
              <a:t>certainly</a:t>
            </a:r>
            <a:r>
              <a:rPr lang="fr-BE" dirty="0" smtClean="0">
                <a:latin typeface="Garamond" pitchFamily="18" charset="0"/>
              </a:rPr>
              <a:t>’)</a:t>
            </a:r>
          </a:p>
          <a:p>
            <a:pPr>
              <a:buNone/>
            </a:pPr>
            <a:r>
              <a:rPr lang="fr-BE" dirty="0" smtClean="0">
                <a:latin typeface="Garamond" pitchFamily="18" charset="0"/>
              </a:rPr>
              <a:t> </a:t>
            </a:r>
          </a:p>
          <a:p>
            <a:pPr>
              <a:buNone/>
            </a:pPr>
            <a:r>
              <a:rPr lang="fr-BE" dirty="0" smtClean="0">
                <a:latin typeface="Garamond" pitchFamily="18" charset="0"/>
              </a:rPr>
              <a:t>One </a:t>
            </a:r>
            <a:r>
              <a:rPr lang="fr-BE" dirty="0" err="1" smtClean="0">
                <a:latin typeface="Garamond" pitchFamily="18" charset="0"/>
              </a:rPr>
              <a:t>epistemic</a:t>
            </a:r>
            <a:r>
              <a:rPr lang="fr-BE" dirty="0" smtClean="0">
                <a:latin typeface="Garamond" pitchFamily="18" charset="0"/>
              </a:rPr>
              <a:t> (</a:t>
            </a:r>
            <a:r>
              <a:rPr lang="fr-BE" b="1" dirty="0" err="1" smtClean="0">
                <a:latin typeface="Garamond" pitchFamily="18" charset="0"/>
              </a:rPr>
              <a:t>umeengo</a:t>
            </a:r>
            <a:r>
              <a:rPr lang="fr-BE" b="1" dirty="0" smtClean="0">
                <a:latin typeface="Garamond" pitchFamily="18" charset="0"/>
              </a:rPr>
              <a:t> ) </a:t>
            </a:r>
            <a:r>
              <a:rPr lang="fr-BE" dirty="0" err="1" smtClean="0">
                <a:latin typeface="Garamond" pitchFamily="18" charset="0"/>
              </a:rPr>
              <a:t>overlapping</a:t>
            </a:r>
            <a:r>
              <a:rPr lang="fr-BE" dirty="0" smtClean="0">
                <a:latin typeface="Garamond" pitchFamily="18" charset="0"/>
              </a:rPr>
              <a:t> to </a:t>
            </a:r>
            <a:r>
              <a:rPr lang="fr-BE" dirty="0" err="1" smtClean="0">
                <a:latin typeface="Garamond" pitchFamily="18" charset="0"/>
              </a:rPr>
              <a:t>evidentiality</a:t>
            </a:r>
            <a:r>
              <a:rPr lang="fr-BE" dirty="0" smtClean="0">
                <a:latin typeface="Garamond" pitchFamily="18" charset="0"/>
              </a:rPr>
              <a:t> (15) [</a:t>
            </a:r>
            <a:r>
              <a:rPr lang="fr-BE" dirty="0" err="1" smtClean="0">
                <a:latin typeface="Garamond" pitchFamily="18" charset="0"/>
              </a:rPr>
              <a:t>Mberamihigo</a:t>
            </a:r>
            <a:r>
              <a:rPr lang="fr-BE" dirty="0" smtClean="0">
                <a:latin typeface="Garamond" pitchFamily="18" charset="0"/>
              </a:rPr>
              <a:t> &amp; al. </a:t>
            </a:r>
            <a:r>
              <a:rPr lang="fr-BE" dirty="0" err="1" smtClean="0">
                <a:latin typeface="Garamond" pitchFamily="18" charset="0"/>
              </a:rPr>
              <a:t>forthcoming</a:t>
            </a:r>
            <a:r>
              <a:rPr lang="fr-BE" dirty="0" smtClean="0">
                <a:latin typeface="Garamond" pitchFamily="18" charset="0"/>
              </a:rPr>
              <a:t>).</a:t>
            </a:r>
            <a:endParaRPr lang="fr-BE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>
                <a:latin typeface="Garamond" pitchFamily="18" charset="0"/>
              </a:rPr>
              <a:t>Overlap</a:t>
            </a:r>
            <a:r>
              <a:rPr lang="fr-BE" dirty="0" smtClean="0">
                <a:latin typeface="Garamond" pitchFamily="18" charset="0"/>
              </a:rPr>
              <a:t> to </a:t>
            </a:r>
            <a:r>
              <a:rPr lang="fr-BE" dirty="0" err="1" smtClean="0">
                <a:latin typeface="Garamond" pitchFamily="18" charset="0"/>
              </a:rPr>
              <a:t>evidetiality</a:t>
            </a:r>
            <a:r>
              <a:rPr lang="fr-BE" dirty="0" smtClean="0">
                <a:latin typeface="Garamond" pitchFamily="18" charset="0"/>
              </a:rPr>
              <a:t>: </a:t>
            </a:r>
            <a:r>
              <a:rPr lang="fr-BE" i="1" dirty="0" err="1" smtClean="0">
                <a:latin typeface="Garamond" pitchFamily="18" charset="0"/>
              </a:rPr>
              <a:t>umeengo</a:t>
            </a:r>
            <a:endParaRPr lang="fr-BE" i="1" dirty="0">
              <a:latin typeface="Garamond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fr-BE" sz="2800" b="1" i="1" dirty="0" err="1" smtClean="0"/>
              <a:t>Yinjiranye</a:t>
            </a:r>
            <a:r>
              <a:rPr lang="fr-BE" sz="2800" b="1" i="1" dirty="0" smtClean="0"/>
              <a:t> n’umukobwa, kandi umengo ni Janine!</a:t>
            </a:r>
            <a:endParaRPr lang="fr-BE" sz="2800" dirty="0" smtClean="0"/>
          </a:p>
          <a:p>
            <a:pPr>
              <a:buNone/>
            </a:pPr>
            <a:r>
              <a:rPr lang="fr-BE" sz="2800" dirty="0" smtClean="0"/>
              <a:t>‘He </a:t>
            </a:r>
            <a:r>
              <a:rPr lang="fr-BE" sz="2800" dirty="0" err="1" smtClean="0"/>
              <a:t>entered</a:t>
            </a:r>
            <a:r>
              <a:rPr lang="fr-BE" sz="2800" dirty="0" smtClean="0"/>
              <a:t> with a lady, and </a:t>
            </a:r>
            <a:r>
              <a:rPr lang="fr-BE" sz="2800" dirty="0" err="1" smtClean="0"/>
              <a:t>apparently</a:t>
            </a:r>
            <a:r>
              <a:rPr lang="fr-BE" sz="2800" dirty="0" smtClean="0"/>
              <a:t> it is Jeanine!’</a:t>
            </a:r>
            <a:endParaRPr lang="fr-BE" sz="2800" dirty="0" smtClean="0"/>
          </a:p>
          <a:p>
            <a:pPr>
              <a:buNone/>
            </a:pPr>
            <a:r>
              <a:rPr lang="fr-BE" sz="2800" dirty="0" smtClean="0"/>
              <a:t>(</a:t>
            </a:r>
            <a:r>
              <a:rPr lang="fr-BE" sz="2800" i="1" dirty="0" err="1" smtClean="0"/>
              <a:t>Nyerek’akaranga</a:t>
            </a:r>
            <a:r>
              <a:rPr lang="fr-BE" sz="2800" dirty="0" smtClean="0"/>
              <a:t>, </a:t>
            </a:r>
            <a:r>
              <a:rPr lang="fr-BE" sz="2800" dirty="0" smtClean="0"/>
              <a:t>Drama, 1970s)</a:t>
            </a:r>
          </a:p>
          <a:p>
            <a:pPr>
              <a:buNone/>
            </a:pPr>
            <a:endParaRPr lang="fr-BE" sz="2800" dirty="0" smtClean="0"/>
          </a:p>
          <a:p>
            <a:pPr>
              <a:buNone/>
            </a:pPr>
            <a:r>
              <a:rPr lang="fr-BE" sz="2400" dirty="0" smtClean="0"/>
              <a:t>a-</a:t>
            </a:r>
            <a:r>
              <a:rPr lang="fr-BE" sz="2400" dirty="0" err="1" smtClean="0"/>
              <a:t>ínjir</a:t>
            </a:r>
            <a:r>
              <a:rPr lang="fr-BE" sz="2400" dirty="0" smtClean="0"/>
              <a:t>-</a:t>
            </a:r>
            <a:r>
              <a:rPr lang="fr-BE" sz="2400" dirty="0" err="1" smtClean="0"/>
              <a:t>an-ye</a:t>
            </a:r>
            <a:r>
              <a:rPr lang="fr-BE" sz="2400" dirty="0" smtClean="0"/>
              <a:t>		</a:t>
            </a:r>
            <a:r>
              <a:rPr lang="fr-BE" sz="2400" dirty="0" smtClean="0"/>
              <a:t>	na</a:t>
            </a:r>
            <a:r>
              <a:rPr lang="fr-BE" sz="2400" dirty="0" smtClean="0"/>
              <a:t>	</a:t>
            </a:r>
            <a:r>
              <a:rPr lang="fr-BE" sz="2400" dirty="0" smtClean="0"/>
              <a:t>u-mu-</a:t>
            </a:r>
            <a:r>
              <a:rPr lang="fr-BE" sz="2400" dirty="0" err="1" smtClean="0"/>
              <a:t>koóbwa</a:t>
            </a:r>
            <a:r>
              <a:rPr lang="fr-BE" sz="2400" dirty="0" smtClean="0"/>
              <a:t>	</a:t>
            </a:r>
            <a:r>
              <a:rPr lang="fr-BE" sz="2400" dirty="0" smtClean="0"/>
              <a:t> </a:t>
            </a:r>
            <a:r>
              <a:rPr lang="fr-BE" sz="2400" dirty="0" smtClean="0"/>
              <a:t>       </a:t>
            </a:r>
            <a:r>
              <a:rPr lang="fr-BE" sz="2400" dirty="0" err="1" smtClean="0"/>
              <a:t>kaándi</a:t>
            </a:r>
            <a:endParaRPr lang="fr-BE" sz="2400" dirty="0" smtClean="0"/>
          </a:p>
          <a:p>
            <a:pPr>
              <a:buNone/>
            </a:pPr>
            <a:r>
              <a:rPr lang="fr-BE" sz="2400" dirty="0" smtClean="0"/>
              <a:t>SC</a:t>
            </a:r>
            <a:r>
              <a:rPr lang="fr-BE" sz="2400" baseline="-25000" dirty="0" smtClean="0"/>
              <a:t>1</a:t>
            </a:r>
            <a:r>
              <a:rPr lang="fr-BE" sz="2400" dirty="0" smtClean="0"/>
              <a:t>-enter-ASSOC-PFV</a:t>
            </a:r>
            <a:r>
              <a:rPr lang="fr-BE" sz="2400" dirty="0" smtClean="0"/>
              <a:t>	</a:t>
            </a:r>
            <a:r>
              <a:rPr lang="fr-BE" sz="2400" dirty="0" smtClean="0"/>
              <a:t>	with</a:t>
            </a:r>
            <a:r>
              <a:rPr lang="fr-BE" sz="2400" dirty="0" smtClean="0"/>
              <a:t>	</a:t>
            </a:r>
            <a:r>
              <a:rPr lang="fr-BE" sz="2400" dirty="0" smtClean="0"/>
              <a:t>AUG</a:t>
            </a:r>
            <a:r>
              <a:rPr lang="fr-BE" sz="2400" baseline="-25000" dirty="0" smtClean="0"/>
              <a:t>1</a:t>
            </a:r>
            <a:r>
              <a:rPr lang="fr-BE" sz="2400" dirty="0" smtClean="0"/>
              <a:t>-NP</a:t>
            </a:r>
            <a:r>
              <a:rPr lang="fr-BE" sz="2400" baseline="-25000" dirty="0" smtClean="0"/>
              <a:t>1</a:t>
            </a:r>
            <a:r>
              <a:rPr lang="fr-BE" sz="2400" dirty="0" smtClean="0"/>
              <a:t>-lady</a:t>
            </a:r>
            <a:r>
              <a:rPr lang="fr-BE" sz="2400" dirty="0" smtClean="0"/>
              <a:t>	 </a:t>
            </a:r>
            <a:r>
              <a:rPr lang="fr-BE" sz="2400" dirty="0" smtClean="0"/>
              <a:t>       and</a:t>
            </a:r>
          </a:p>
          <a:p>
            <a:pPr>
              <a:buNone/>
            </a:pPr>
            <a:endParaRPr lang="fr-BE" sz="2400" dirty="0" smtClean="0"/>
          </a:p>
          <a:p>
            <a:pPr>
              <a:buNone/>
            </a:pPr>
            <a:r>
              <a:rPr lang="fr-BE" sz="2400" b="1" dirty="0" err="1" smtClean="0"/>
              <a:t>umeengo</a:t>
            </a:r>
            <a:r>
              <a:rPr lang="fr-BE" sz="2400" dirty="0" smtClean="0"/>
              <a:t>	ni	</a:t>
            </a:r>
            <a:r>
              <a:rPr lang="fr-BE" sz="2400" dirty="0" err="1" smtClean="0"/>
              <a:t>janiíne</a:t>
            </a:r>
            <a:endParaRPr lang="fr-BE" sz="2400" dirty="0" smtClean="0"/>
          </a:p>
          <a:p>
            <a:pPr>
              <a:buNone/>
            </a:pPr>
            <a:r>
              <a:rPr lang="fr-BE" sz="2400" b="1" dirty="0" err="1" smtClean="0"/>
              <a:t>apparently</a:t>
            </a:r>
            <a:r>
              <a:rPr lang="fr-BE" sz="2400" dirty="0" smtClean="0"/>
              <a:t>	COP	Jeanine</a:t>
            </a:r>
          </a:p>
          <a:p>
            <a:pPr>
              <a:buNone/>
            </a:pPr>
            <a:endParaRPr lang="fr-BE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dirty="0" err="1" smtClean="0">
                <a:latin typeface="Garamond" pitchFamily="18" charset="0"/>
              </a:rPr>
              <a:t>Epistemic</a:t>
            </a:r>
            <a:r>
              <a:rPr lang="fr-BE" dirty="0" smtClean="0">
                <a:latin typeface="Garamond" pitchFamily="18" charset="0"/>
              </a:rPr>
              <a:t> </a:t>
            </a:r>
            <a:r>
              <a:rPr lang="fr-BE" dirty="0" err="1" smtClean="0">
                <a:latin typeface="Garamond" pitchFamily="18" charset="0"/>
              </a:rPr>
              <a:t>adverbs</a:t>
            </a:r>
            <a:r>
              <a:rPr lang="fr-BE" dirty="0" smtClean="0">
                <a:latin typeface="Garamond" pitchFamily="18" charset="0"/>
              </a:rPr>
              <a:t>: </a:t>
            </a:r>
            <a:r>
              <a:rPr lang="fr-BE" dirty="0" err="1" smtClean="0">
                <a:latin typeface="Garamond" pitchFamily="18" charset="0"/>
              </a:rPr>
              <a:t>Statistic</a:t>
            </a:r>
            <a:r>
              <a:rPr lang="fr-BE" dirty="0" smtClean="0">
                <a:latin typeface="Garamond" pitchFamily="18" charset="0"/>
              </a:rPr>
              <a:t> </a:t>
            </a:r>
            <a:r>
              <a:rPr lang="fr-BE" dirty="0" err="1" smtClean="0">
                <a:latin typeface="Garamond" pitchFamily="18" charset="0"/>
              </a:rPr>
              <a:t>overview</a:t>
            </a:r>
            <a:endParaRPr lang="fr-BE" dirty="0">
              <a:latin typeface="Garamond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7" y="1772816"/>
            <a:ext cx="5688632" cy="4032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>
                <a:latin typeface="Garamond" pitchFamily="18" charset="0"/>
              </a:rPr>
              <a:t>Conclusion</a:t>
            </a:r>
            <a:endParaRPr lang="fr-BE" dirty="0">
              <a:latin typeface="Garamond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BE" dirty="0" smtClean="0">
                <a:latin typeface="Garamond" pitchFamily="18" charset="0"/>
              </a:rPr>
              <a:t>A set of modal markers</a:t>
            </a:r>
          </a:p>
          <a:p>
            <a:pPr>
              <a:buFont typeface="Wingdings" pitchFamily="2" charset="2"/>
              <a:buChar char="v"/>
            </a:pPr>
            <a:r>
              <a:rPr lang="fr-BE" dirty="0" smtClean="0">
                <a:latin typeface="Garamond" pitchFamily="18" charset="0"/>
              </a:rPr>
              <a:t>With </a:t>
            </a:r>
            <a:r>
              <a:rPr lang="fr-BE" dirty="0" err="1" smtClean="0">
                <a:latin typeface="Garamond" pitchFamily="18" charset="0"/>
              </a:rPr>
              <a:t>different</a:t>
            </a:r>
            <a:r>
              <a:rPr lang="fr-BE" dirty="0" smtClean="0">
                <a:latin typeface="Garamond" pitchFamily="18" charset="0"/>
              </a:rPr>
              <a:t> scopes</a:t>
            </a:r>
          </a:p>
          <a:p>
            <a:pPr>
              <a:buFont typeface="Wingdings" pitchFamily="2" charset="2"/>
              <a:buChar char="v"/>
            </a:pPr>
            <a:r>
              <a:rPr lang="fr-BE" dirty="0" err="1" smtClean="0">
                <a:latin typeface="Garamond" pitchFamily="18" charset="0"/>
              </a:rPr>
              <a:t>Grammaticalized</a:t>
            </a:r>
            <a:r>
              <a:rPr lang="fr-BE" dirty="0" smtClean="0">
                <a:latin typeface="Garamond" pitchFamily="18" charset="0"/>
              </a:rPr>
              <a:t> to </a:t>
            </a:r>
            <a:r>
              <a:rPr lang="fr-BE" dirty="0" err="1" smtClean="0">
                <a:latin typeface="Garamond" pitchFamily="18" charset="0"/>
              </a:rPr>
              <a:t>different</a:t>
            </a:r>
            <a:r>
              <a:rPr lang="fr-BE" dirty="0" smtClean="0">
                <a:latin typeface="Garamond" pitchFamily="18" charset="0"/>
              </a:rPr>
              <a:t> </a:t>
            </a:r>
            <a:r>
              <a:rPr lang="fr-BE" dirty="0" err="1" smtClean="0">
                <a:latin typeface="Garamond" pitchFamily="18" charset="0"/>
              </a:rPr>
              <a:t>extents</a:t>
            </a:r>
            <a:r>
              <a:rPr lang="fr-BE" dirty="0" smtClean="0">
                <a:latin typeface="Garamond" pitchFamily="18" charset="0"/>
              </a:rPr>
              <a:t>.</a:t>
            </a:r>
          </a:p>
          <a:p>
            <a:pPr>
              <a:buFont typeface="Wingdings" pitchFamily="2" charset="2"/>
              <a:buChar char="v"/>
            </a:pPr>
            <a:r>
              <a:rPr lang="fr-BE" dirty="0" err="1" smtClean="0">
                <a:latin typeface="Garamond" pitchFamily="18" charset="0"/>
              </a:rPr>
              <a:t>Some</a:t>
            </a:r>
            <a:r>
              <a:rPr lang="fr-BE" dirty="0" smtClean="0">
                <a:latin typeface="Garamond" pitchFamily="18" charset="0"/>
              </a:rPr>
              <a:t> structures </a:t>
            </a:r>
            <a:r>
              <a:rPr lang="fr-BE" dirty="0" err="1" smtClean="0">
                <a:latin typeface="Garamond" pitchFamily="18" charset="0"/>
              </a:rPr>
              <a:t>typical</a:t>
            </a:r>
            <a:r>
              <a:rPr lang="fr-BE" dirty="0" smtClean="0">
                <a:latin typeface="Garamond" pitchFamily="18" charset="0"/>
              </a:rPr>
              <a:t> of the expression of </a:t>
            </a:r>
            <a:r>
              <a:rPr lang="fr-BE" dirty="0" err="1" smtClean="0">
                <a:latin typeface="Garamond" pitchFamily="18" charset="0"/>
              </a:rPr>
              <a:t>modality</a:t>
            </a:r>
            <a:r>
              <a:rPr lang="fr-BE" dirty="0" smtClean="0">
                <a:latin typeface="Garamond" pitchFamily="18" charset="0"/>
              </a:rPr>
              <a:t>.</a:t>
            </a:r>
          </a:p>
          <a:p>
            <a:pPr>
              <a:buNone/>
            </a:pPr>
            <a:endParaRPr lang="fr-BE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>
                <a:latin typeface="Garamond" pitchFamily="18" charset="0"/>
              </a:rPr>
              <a:t>R</a:t>
            </a:r>
            <a:r>
              <a:rPr lang="fr-BE" dirty="0" err="1" smtClean="0">
                <a:latin typeface="Garamond" pitchFamily="18" charset="0"/>
              </a:rPr>
              <a:t>eferences</a:t>
            </a:r>
            <a:endParaRPr lang="fr-BE" dirty="0">
              <a:latin typeface="Garamond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fr-FR" dirty="0" smtClean="0">
                <a:latin typeface="Garamond" pitchFamily="18" charset="0"/>
              </a:rPr>
              <a:t>de </a:t>
            </a:r>
            <a:r>
              <a:rPr lang="fr-FR" dirty="0" err="1" smtClean="0">
                <a:latin typeface="Garamond" pitchFamily="18" charset="0"/>
              </a:rPr>
              <a:t>Haan</a:t>
            </a:r>
            <a:r>
              <a:rPr lang="fr-FR" dirty="0" smtClean="0">
                <a:latin typeface="Garamond" pitchFamily="18" charset="0"/>
              </a:rPr>
              <a:t>, Ferdinand. 2006. </a:t>
            </a:r>
            <a:r>
              <a:rPr lang="fr-FR" dirty="0" err="1" smtClean="0">
                <a:latin typeface="Garamond" pitchFamily="18" charset="0"/>
              </a:rPr>
              <a:t>Typological</a:t>
            </a:r>
            <a:r>
              <a:rPr lang="fr-FR" dirty="0" smtClean="0">
                <a:latin typeface="Garamond" pitchFamily="18" charset="0"/>
              </a:rPr>
              <a:t> </a:t>
            </a:r>
            <a:r>
              <a:rPr lang="fr-FR" dirty="0" err="1" smtClean="0">
                <a:latin typeface="Garamond" pitchFamily="18" charset="0"/>
              </a:rPr>
              <a:t>Approaches</a:t>
            </a:r>
            <a:r>
              <a:rPr lang="fr-FR" dirty="0" smtClean="0">
                <a:latin typeface="Garamond" pitchFamily="18" charset="0"/>
              </a:rPr>
              <a:t> to </a:t>
            </a:r>
            <a:r>
              <a:rPr lang="fr-FR" dirty="0" err="1" smtClean="0">
                <a:latin typeface="Garamond" pitchFamily="18" charset="0"/>
              </a:rPr>
              <a:t>Modality</a:t>
            </a:r>
            <a:r>
              <a:rPr lang="fr-FR" dirty="0" smtClean="0">
                <a:latin typeface="Garamond" pitchFamily="18" charset="0"/>
              </a:rPr>
              <a:t>. In W. </a:t>
            </a:r>
            <a:r>
              <a:rPr lang="fr-FR" dirty="0" err="1" smtClean="0">
                <a:latin typeface="Garamond" pitchFamily="18" charset="0"/>
              </a:rPr>
              <a:t>Frawley</a:t>
            </a:r>
            <a:r>
              <a:rPr lang="fr-FR" dirty="0" smtClean="0">
                <a:latin typeface="Garamond" pitchFamily="18" charset="0"/>
              </a:rPr>
              <a:t>, E. </a:t>
            </a:r>
            <a:r>
              <a:rPr lang="fr-FR" dirty="0" err="1" smtClean="0">
                <a:latin typeface="Garamond" pitchFamily="18" charset="0"/>
              </a:rPr>
              <a:t>Eschenroeder</a:t>
            </a:r>
            <a:r>
              <a:rPr lang="fr-FR" dirty="0" smtClean="0">
                <a:latin typeface="Garamond" pitchFamily="18" charset="0"/>
              </a:rPr>
              <a:t>, S. Mills &amp; T. Nguyen (</a:t>
            </a:r>
            <a:r>
              <a:rPr lang="fr-FR" dirty="0" err="1" smtClean="0">
                <a:latin typeface="Garamond" pitchFamily="18" charset="0"/>
              </a:rPr>
              <a:t>eds</a:t>
            </a:r>
            <a:r>
              <a:rPr lang="fr-FR" dirty="0" smtClean="0">
                <a:latin typeface="Garamond" pitchFamily="18" charset="0"/>
              </a:rPr>
              <a:t>.), </a:t>
            </a:r>
            <a:r>
              <a:rPr lang="fr-FR" i="1" dirty="0" smtClean="0">
                <a:latin typeface="Garamond" pitchFamily="18" charset="0"/>
              </a:rPr>
              <a:t>The Expression of </a:t>
            </a:r>
            <a:r>
              <a:rPr lang="fr-FR" i="1" dirty="0" err="1" smtClean="0">
                <a:latin typeface="Garamond" pitchFamily="18" charset="0"/>
              </a:rPr>
              <a:t>Modality</a:t>
            </a:r>
            <a:r>
              <a:rPr lang="fr-FR" dirty="0" smtClean="0">
                <a:latin typeface="Garamond" pitchFamily="18" charset="0"/>
              </a:rPr>
              <a:t>. Berlin; New York: Mouton de </a:t>
            </a:r>
            <a:r>
              <a:rPr lang="fr-FR" dirty="0" err="1" smtClean="0">
                <a:latin typeface="Garamond" pitchFamily="18" charset="0"/>
              </a:rPr>
              <a:t>Gruyter</a:t>
            </a:r>
            <a:r>
              <a:rPr lang="fr-FR" dirty="0" smtClean="0">
                <a:latin typeface="Garamond" pitchFamily="18" charset="0"/>
              </a:rPr>
              <a:t>. 27-69.</a:t>
            </a:r>
            <a:endParaRPr lang="fr-BE" dirty="0" smtClean="0">
              <a:latin typeface="Garamond" pitchFamily="18" charset="0"/>
            </a:endParaRPr>
          </a:p>
          <a:p>
            <a:pPr>
              <a:buNone/>
            </a:pPr>
            <a:r>
              <a:rPr lang="fr-FR" dirty="0" err="1" smtClean="0">
                <a:latin typeface="Garamond" pitchFamily="18" charset="0"/>
              </a:rPr>
              <a:t>Mberamihigo</a:t>
            </a:r>
            <a:r>
              <a:rPr lang="fr-FR" dirty="0" smtClean="0">
                <a:latin typeface="Garamond" pitchFamily="18" charset="0"/>
              </a:rPr>
              <a:t>, Ferdinand. 2014. </a:t>
            </a:r>
            <a:r>
              <a:rPr lang="fr-FR" i="1" dirty="0" smtClean="0">
                <a:latin typeface="Garamond" pitchFamily="18" charset="0"/>
              </a:rPr>
              <a:t>L’expression de la modalité en kirundi. Exploitation d’un corpus électronique</a:t>
            </a:r>
            <a:r>
              <a:rPr lang="fr-FR" dirty="0" smtClean="0">
                <a:latin typeface="Garamond" pitchFamily="18" charset="0"/>
              </a:rPr>
              <a:t>. Bruxelles: Université libre de Bruxelles, thèse de doctorat</a:t>
            </a:r>
            <a:r>
              <a:rPr lang="fr-FR" dirty="0" smtClean="0">
                <a:latin typeface="Garamond" pitchFamily="18" charset="0"/>
              </a:rPr>
              <a:t>.</a:t>
            </a:r>
          </a:p>
          <a:p>
            <a:pPr>
              <a:buNone/>
            </a:pPr>
            <a:r>
              <a:rPr lang="fr-BE" dirty="0" err="1" smtClean="0">
                <a:latin typeface="Garamond" pitchFamily="18" charset="0"/>
              </a:rPr>
              <a:t>Mberamihigo</a:t>
            </a:r>
            <a:r>
              <a:rPr lang="fr-BE" dirty="0" smtClean="0">
                <a:latin typeface="Garamond" pitchFamily="18" charset="0"/>
              </a:rPr>
              <a:t>, </a:t>
            </a:r>
            <a:r>
              <a:rPr lang="fr-BE" dirty="0" smtClean="0">
                <a:latin typeface="Garamond" pitchFamily="18" charset="0"/>
              </a:rPr>
              <a:t>Ferdinand </a:t>
            </a:r>
            <a:r>
              <a:rPr lang="fr-BE" dirty="0" smtClean="0">
                <a:latin typeface="Garamond" pitchFamily="18" charset="0"/>
              </a:rPr>
              <a:t>, </a:t>
            </a:r>
            <a:r>
              <a:rPr lang="fr-BE" dirty="0" smtClean="0">
                <a:latin typeface="Garamond" pitchFamily="18" charset="0"/>
              </a:rPr>
              <a:t>Gilles-Maurice de </a:t>
            </a:r>
            <a:r>
              <a:rPr lang="fr-BE" dirty="0" err="1" smtClean="0">
                <a:latin typeface="Garamond" pitchFamily="18" charset="0"/>
              </a:rPr>
              <a:t>Schryver</a:t>
            </a:r>
            <a:r>
              <a:rPr lang="fr-BE" dirty="0" smtClean="0">
                <a:latin typeface="Garamond" pitchFamily="18" charset="0"/>
              </a:rPr>
              <a:t> &amp; </a:t>
            </a:r>
            <a:r>
              <a:rPr lang="fr-BE" dirty="0" smtClean="0">
                <a:latin typeface="Garamond" pitchFamily="18" charset="0"/>
              </a:rPr>
              <a:t>Koen </a:t>
            </a:r>
            <a:r>
              <a:rPr lang="fr-BE" dirty="0" err="1" smtClean="0">
                <a:latin typeface="Garamond" pitchFamily="18" charset="0"/>
              </a:rPr>
              <a:t>Bostoen</a:t>
            </a:r>
            <a:r>
              <a:rPr lang="fr-BE" dirty="0" smtClean="0">
                <a:latin typeface="Garamond" pitchFamily="18" charset="0"/>
              </a:rPr>
              <a:t>. </a:t>
            </a:r>
            <a:r>
              <a:rPr lang="fr-BE" dirty="0" err="1" smtClean="0">
                <a:latin typeface="Garamond" pitchFamily="18" charset="0"/>
              </a:rPr>
              <a:t>forthcoming</a:t>
            </a:r>
            <a:r>
              <a:rPr lang="fr-BE" dirty="0" smtClean="0">
                <a:latin typeface="Garamond" pitchFamily="18" charset="0"/>
              </a:rPr>
              <a:t>. </a:t>
            </a:r>
            <a:r>
              <a:rPr lang="fr-BE" dirty="0" smtClean="0">
                <a:latin typeface="Garamond" pitchFamily="18" charset="0"/>
              </a:rPr>
              <a:t>Entre verbe et adverbe: </a:t>
            </a:r>
            <a:r>
              <a:rPr lang="fr-BE" dirty="0" smtClean="0">
                <a:latin typeface="Garamond" pitchFamily="18" charset="0"/>
              </a:rPr>
              <a:t>Grammaticalisation </a:t>
            </a:r>
            <a:r>
              <a:rPr lang="fr-BE" dirty="0" smtClean="0">
                <a:latin typeface="Garamond" pitchFamily="18" charset="0"/>
              </a:rPr>
              <a:t>et </a:t>
            </a:r>
            <a:r>
              <a:rPr lang="fr-BE" dirty="0" err="1" smtClean="0">
                <a:latin typeface="Garamond" pitchFamily="18" charset="0"/>
              </a:rPr>
              <a:t>dégrammaticalisation</a:t>
            </a:r>
            <a:r>
              <a:rPr lang="fr-BE" dirty="0" smtClean="0">
                <a:latin typeface="Garamond" pitchFamily="18" charset="0"/>
              </a:rPr>
              <a:t> du marqueur épistémique </a:t>
            </a:r>
            <a:r>
              <a:rPr lang="fr-BE" i="1" dirty="0" err="1" smtClean="0">
                <a:latin typeface="Garamond" pitchFamily="18" charset="0"/>
              </a:rPr>
              <a:t>umeengo</a:t>
            </a:r>
            <a:r>
              <a:rPr lang="fr-BE" i="1" dirty="0" smtClean="0">
                <a:latin typeface="Garamond" pitchFamily="18" charset="0"/>
              </a:rPr>
              <a:t>/</a:t>
            </a:r>
            <a:r>
              <a:rPr lang="fr-BE" i="1" dirty="0" err="1" smtClean="0">
                <a:latin typeface="Garamond" pitchFamily="18" charset="0"/>
              </a:rPr>
              <a:t>umeenga</a:t>
            </a:r>
            <a:r>
              <a:rPr lang="fr-BE" dirty="0" smtClean="0">
                <a:latin typeface="Garamond" pitchFamily="18" charset="0"/>
              </a:rPr>
              <a:t> en kirundi (bantou, JD62</a:t>
            </a:r>
            <a:r>
              <a:rPr lang="fr-BE" dirty="0" smtClean="0">
                <a:latin typeface="Garamond" pitchFamily="18" charset="0"/>
              </a:rPr>
              <a:t>). </a:t>
            </a:r>
            <a:r>
              <a:rPr lang="fr-BE" i="1" dirty="0" smtClean="0">
                <a:latin typeface="Garamond" pitchFamily="18" charset="0"/>
              </a:rPr>
              <a:t>JALL</a:t>
            </a:r>
            <a:endParaRPr lang="fr-BE" i="1" dirty="0" smtClean="0">
              <a:latin typeface="Garamond" pitchFamily="18" charset="0"/>
            </a:endParaRPr>
          </a:p>
          <a:p>
            <a:pPr>
              <a:buNone/>
            </a:pPr>
            <a:r>
              <a:rPr lang="fr-BE" dirty="0" smtClean="0">
                <a:latin typeface="Garamond" pitchFamily="18" charset="0"/>
              </a:rPr>
              <a:t> </a:t>
            </a:r>
            <a:r>
              <a:rPr lang="fr-FR" dirty="0" smtClean="0">
                <a:latin typeface="Garamond" pitchFamily="18" charset="0"/>
              </a:rPr>
              <a:t>Nuyts</a:t>
            </a:r>
            <a:r>
              <a:rPr lang="fr-FR" dirty="0" smtClean="0">
                <a:latin typeface="Garamond" pitchFamily="18" charset="0"/>
              </a:rPr>
              <a:t>, Jan &amp; J. van der Auwera (</a:t>
            </a:r>
            <a:r>
              <a:rPr lang="fr-FR" dirty="0" err="1" smtClean="0">
                <a:latin typeface="Garamond" pitchFamily="18" charset="0"/>
              </a:rPr>
              <a:t>eds</a:t>
            </a:r>
            <a:r>
              <a:rPr lang="fr-FR" dirty="0" smtClean="0">
                <a:latin typeface="Garamond" pitchFamily="18" charset="0"/>
              </a:rPr>
              <a:t>.). 2015. </a:t>
            </a:r>
            <a:r>
              <a:rPr lang="fr-FR" i="1" dirty="0" smtClean="0">
                <a:latin typeface="Garamond" pitchFamily="18" charset="0"/>
              </a:rPr>
              <a:t>The Oxford </a:t>
            </a:r>
            <a:r>
              <a:rPr lang="fr-FR" i="1" dirty="0" err="1" smtClean="0">
                <a:latin typeface="Garamond" pitchFamily="18" charset="0"/>
              </a:rPr>
              <a:t>Handbook</a:t>
            </a:r>
            <a:r>
              <a:rPr lang="fr-FR" i="1" dirty="0" smtClean="0">
                <a:latin typeface="Garamond" pitchFamily="18" charset="0"/>
              </a:rPr>
              <a:t> of </a:t>
            </a:r>
            <a:r>
              <a:rPr lang="fr-FR" i="1" dirty="0" err="1" smtClean="0">
                <a:latin typeface="Garamond" pitchFamily="18" charset="0"/>
              </a:rPr>
              <a:t>Mood</a:t>
            </a:r>
            <a:r>
              <a:rPr lang="fr-FR" i="1" dirty="0" smtClean="0">
                <a:latin typeface="Garamond" pitchFamily="18" charset="0"/>
              </a:rPr>
              <a:t> and </a:t>
            </a:r>
            <a:r>
              <a:rPr lang="fr-FR" i="1" dirty="0" err="1" smtClean="0">
                <a:latin typeface="Garamond" pitchFamily="18" charset="0"/>
              </a:rPr>
              <a:t>Modality</a:t>
            </a:r>
            <a:r>
              <a:rPr lang="fr-FR" dirty="0" smtClean="0">
                <a:latin typeface="Garamond" pitchFamily="18" charset="0"/>
              </a:rPr>
              <a:t>. Oxford: Oxford University Press</a:t>
            </a:r>
            <a:r>
              <a:rPr lang="fr-FR" dirty="0" smtClean="0">
                <a:latin typeface="Garamond" pitchFamily="18" charset="0"/>
              </a:rPr>
              <a:t>.</a:t>
            </a:r>
          </a:p>
          <a:p>
            <a:pPr>
              <a:buNone/>
            </a:pPr>
            <a:r>
              <a:rPr lang="fr-FR" dirty="0" smtClean="0">
                <a:latin typeface="Garamond" pitchFamily="18" charset="0"/>
              </a:rPr>
              <a:t>van der Auwera, Johan &amp; Valentin A. </a:t>
            </a:r>
            <a:r>
              <a:rPr lang="fr-FR" dirty="0" err="1" smtClean="0">
                <a:latin typeface="Garamond" pitchFamily="18" charset="0"/>
              </a:rPr>
              <a:t>Plungian</a:t>
            </a:r>
            <a:r>
              <a:rPr lang="fr-FR" dirty="0" smtClean="0">
                <a:latin typeface="Garamond" pitchFamily="18" charset="0"/>
              </a:rPr>
              <a:t>. 1998. </a:t>
            </a:r>
            <a:r>
              <a:rPr lang="fr-FR" dirty="0" err="1" smtClean="0">
                <a:latin typeface="Garamond" pitchFamily="18" charset="0"/>
              </a:rPr>
              <a:t>Modality's</a:t>
            </a:r>
            <a:r>
              <a:rPr lang="fr-FR" dirty="0" smtClean="0">
                <a:latin typeface="Garamond" pitchFamily="18" charset="0"/>
              </a:rPr>
              <a:t> </a:t>
            </a:r>
            <a:r>
              <a:rPr lang="fr-FR" dirty="0" err="1" smtClean="0">
                <a:latin typeface="Garamond" pitchFamily="18" charset="0"/>
              </a:rPr>
              <a:t>semantic</a:t>
            </a:r>
            <a:r>
              <a:rPr lang="fr-FR" dirty="0" smtClean="0">
                <a:latin typeface="Garamond" pitchFamily="18" charset="0"/>
              </a:rPr>
              <a:t> </a:t>
            </a:r>
            <a:r>
              <a:rPr lang="fr-FR" dirty="0" err="1" smtClean="0">
                <a:latin typeface="Garamond" pitchFamily="18" charset="0"/>
              </a:rPr>
              <a:t>map</a:t>
            </a:r>
            <a:r>
              <a:rPr lang="fr-FR" dirty="0" smtClean="0">
                <a:latin typeface="Garamond" pitchFamily="18" charset="0"/>
              </a:rPr>
              <a:t>. </a:t>
            </a:r>
            <a:r>
              <a:rPr lang="fr-FR" i="1" dirty="0" err="1" smtClean="0">
                <a:latin typeface="Garamond" pitchFamily="18" charset="0"/>
              </a:rPr>
              <a:t>Linguistic</a:t>
            </a:r>
            <a:r>
              <a:rPr lang="fr-FR" i="1" dirty="0" smtClean="0">
                <a:latin typeface="Garamond" pitchFamily="18" charset="0"/>
              </a:rPr>
              <a:t> </a:t>
            </a:r>
            <a:r>
              <a:rPr lang="fr-FR" i="1" dirty="0" err="1" smtClean="0">
                <a:latin typeface="Garamond" pitchFamily="18" charset="0"/>
              </a:rPr>
              <a:t>Typology</a:t>
            </a:r>
            <a:r>
              <a:rPr lang="fr-FR" dirty="0" smtClean="0">
                <a:latin typeface="Garamond" pitchFamily="18" charset="0"/>
              </a:rPr>
              <a:t> 2: 79-124.</a:t>
            </a:r>
            <a:endParaRPr lang="fr-BE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Burundi-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123728" y="836712"/>
            <a:ext cx="4552994" cy="525491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>
                <a:latin typeface="Garamond" pitchFamily="18" charset="0"/>
              </a:rPr>
              <a:t>A corpus-</a:t>
            </a:r>
            <a:r>
              <a:rPr lang="fr-BE" dirty="0" err="1" smtClean="0">
                <a:latin typeface="Garamond" pitchFamily="18" charset="0"/>
              </a:rPr>
              <a:t>driven</a:t>
            </a:r>
            <a:r>
              <a:rPr lang="fr-BE" dirty="0" smtClean="0">
                <a:latin typeface="Garamond" pitchFamily="18" charset="0"/>
              </a:rPr>
              <a:t> </a:t>
            </a:r>
            <a:r>
              <a:rPr lang="fr-BE" dirty="0" err="1" smtClean="0">
                <a:latin typeface="Garamond" pitchFamily="18" charset="0"/>
              </a:rPr>
              <a:t>approach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BE" b="1" dirty="0" smtClean="0">
                <a:latin typeface="Garamond" pitchFamily="18" charset="0"/>
              </a:rPr>
              <a:t>Kirundi corpus</a:t>
            </a:r>
          </a:p>
          <a:p>
            <a:pPr>
              <a:buFont typeface="Wingdings" pitchFamily="2" charset="2"/>
              <a:buChar char="v"/>
            </a:pPr>
            <a:r>
              <a:rPr lang="fr-BE" dirty="0" err="1" smtClean="0">
                <a:latin typeface="Garamond" pitchFamily="18" charset="0"/>
              </a:rPr>
              <a:t>Tokens</a:t>
            </a:r>
            <a:r>
              <a:rPr lang="fr-BE" dirty="0" smtClean="0">
                <a:latin typeface="Garamond" pitchFamily="18" charset="0"/>
              </a:rPr>
              <a:t> : 1.918.292 </a:t>
            </a:r>
          </a:p>
          <a:p>
            <a:pPr>
              <a:buFont typeface="Wingdings" pitchFamily="2" charset="2"/>
              <a:buChar char="v"/>
            </a:pPr>
            <a:r>
              <a:rPr lang="fr-BE" dirty="0" smtClean="0">
                <a:latin typeface="Garamond" pitchFamily="18" charset="0"/>
              </a:rPr>
              <a:t>Types : 204.016</a:t>
            </a:r>
          </a:p>
          <a:p>
            <a:pPr>
              <a:buFont typeface="Wingdings" pitchFamily="2" charset="2"/>
              <a:buChar char="v"/>
            </a:pPr>
            <a:r>
              <a:rPr lang="fr-BE" dirty="0" err="1" smtClean="0">
                <a:latin typeface="Garamond" pitchFamily="18" charset="0"/>
              </a:rPr>
              <a:t>Period</a:t>
            </a:r>
            <a:r>
              <a:rPr lang="fr-BE" dirty="0" smtClean="0">
                <a:latin typeface="Garamond" pitchFamily="18" charset="0"/>
              </a:rPr>
              <a:t> distribution: 9 </a:t>
            </a:r>
            <a:r>
              <a:rPr lang="fr-BE" dirty="0" err="1" smtClean="0">
                <a:latin typeface="Garamond" pitchFamily="18" charset="0"/>
              </a:rPr>
              <a:t>decades</a:t>
            </a:r>
            <a:r>
              <a:rPr lang="fr-BE" dirty="0" smtClean="0">
                <a:latin typeface="Garamond" pitchFamily="18" charset="0"/>
              </a:rPr>
              <a:t> (1920s-2010s; 1930s: </a:t>
            </a:r>
            <a:r>
              <a:rPr lang="fr-BE" dirty="0" err="1" smtClean="0">
                <a:latin typeface="Garamond" pitchFamily="18" charset="0"/>
              </a:rPr>
              <a:t>empty</a:t>
            </a:r>
            <a:r>
              <a:rPr lang="fr-BE" dirty="0" smtClean="0">
                <a:latin typeface="Garamond" pitchFamily="18" charset="0"/>
              </a:rPr>
              <a:t>)</a:t>
            </a:r>
          </a:p>
          <a:p>
            <a:pPr>
              <a:buNone/>
            </a:pPr>
            <a:endParaRPr lang="fr-B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>
                <a:latin typeface="Garamond" pitchFamily="18" charset="0"/>
              </a:rPr>
              <a:t>Genre/Topic &amp; </a:t>
            </a:r>
            <a:r>
              <a:rPr lang="fr-BE" dirty="0" err="1" smtClean="0">
                <a:latin typeface="Garamond" pitchFamily="18" charset="0"/>
              </a:rPr>
              <a:t>Period</a:t>
            </a:r>
            <a:endParaRPr lang="fr-BE" dirty="0"/>
          </a:p>
        </p:txBody>
      </p:sp>
      <p:graphicFrame>
        <p:nvGraphicFramePr>
          <p:cNvPr id="4" name="Chart 9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>
                <a:latin typeface="Garamond" pitchFamily="18" charset="0"/>
              </a:rPr>
              <a:t>Theoretical</a:t>
            </a:r>
            <a:r>
              <a:rPr lang="fr-BE" dirty="0" smtClean="0">
                <a:latin typeface="Garamond" pitchFamily="18" charset="0"/>
              </a:rPr>
              <a:t> </a:t>
            </a:r>
            <a:r>
              <a:rPr lang="fr-BE" dirty="0" err="1" smtClean="0">
                <a:latin typeface="Garamond" pitchFamily="18" charset="0"/>
              </a:rPr>
              <a:t>framework</a:t>
            </a:r>
            <a:endParaRPr lang="fr-BE" dirty="0">
              <a:latin typeface="Garamond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BE" dirty="0" smtClean="0">
                <a:latin typeface="Garamond" pitchFamily="18" charset="0"/>
              </a:rPr>
              <a:t>Van der Auwera &amp; </a:t>
            </a:r>
            <a:r>
              <a:rPr lang="fr-BE" dirty="0" err="1" smtClean="0">
                <a:latin typeface="Garamond" pitchFamily="18" charset="0"/>
              </a:rPr>
              <a:t>Plungian</a:t>
            </a:r>
            <a:r>
              <a:rPr lang="fr-BE" dirty="0" smtClean="0">
                <a:latin typeface="Garamond" pitchFamily="18" charset="0"/>
              </a:rPr>
              <a:t> (1998):</a:t>
            </a:r>
          </a:p>
          <a:p>
            <a:pPr>
              <a:buNone/>
            </a:pPr>
            <a:r>
              <a:rPr lang="fr-BE" dirty="0" err="1" smtClean="0">
                <a:latin typeface="Garamond" pitchFamily="18" charset="0"/>
              </a:rPr>
              <a:t>Modality</a:t>
            </a:r>
            <a:r>
              <a:rPr lang="fr-BE" dirty="0" smtClean="0">
                <a:latin typeface="Garamond" pitchFamily="18" charset="0"/>
              </a:rPr>
              <a:t>: </a:t>
            </a:r>
            <a:r>
              <a:rPr lang="fr-BE" dirty="0" err="1" smtClean="0">
                <a:latin typeface="Garamond" pitchFamily="18" charset="0"/>
              </a:rPr>
              <a:t>Possibility</a:t>
            </a:r>
            <a:r>
              <a:rPr lang="fr-BE" dirty="0" smtClean="0">
                <a:latin typeface="Garamond" pitchFamily="18" charset="0"/>
              </a:rPr>
              <a:t> and </a:t>
            </a:r>
            <a:r>
              <a:rPr lang="fr-BE" dirty="0" err="1" smtClean="0">
                <a:latin typeface="Garamond" pitchFamily="18" charset="0"/>
              </a:rPr>
              <a:t>necessity</a:t>
            </a:r>
            <a:endParaRPr lang="fr-BE" dirty="0" smtClean="0">
              <a:latin typeface="Garamond" pitchFamily="18" charset="0"/>
            </a:endParaRPr>
          </a:p>
          <a:p>
            <a:pPr>
              <a:buNone/>
            </a:pPr>
            <a:r>
              <a:rPr lang="fr-BE" dirty="0" smtClean="0">
                <a:latin typeface="Garamond" pitchFamily="18" charset="0"/>
              </a:rPr>
              <a:t>Nuyts (2004, 2005): </a:t>
            </a:r>
          </a:p>
          <a:p>
            <a:pPr>
              <a:buFont typeface="Wingdings" pitchFamily="2" charset="2"/>
              <a:buChar char="v"/>
            </a:pPr>
            <a:r>
              <a:rPr lang="fr-BE" dirty="0" err="1" smtClean="0">
                <a:latin typeface="Garamond" pitchFamily="18" charset="0"/>
              </a:rPr>
              <a:t>Dynamic</a:t>
            </a:r>
            <a:r>
              <a:rPr lang="fr-BE" dirty="0" smtClean="0">
                <a:latin typeface="Garamond" pitchFamily="18" charset="0"/>
              </a:rPr>
              <a:t>:</a:t>
            </a:r>
          </a:p>
          <a:p>
            <a:pPr lvl="1">
              <a:buFont typeface="Wingdings" pitchFamily="2" charset="2"/>
              <a:buChar char="Ø"/>
            </a:pPr>
            <a:r>
              <a:rPr lang="fr-BE" i="1" dirty="0" smtClean="0">
                <a:latin typeface="Garamond" pitchFamily="18" charset="0"/>
              </a:rPr>
              <a:t>Participant-</a:t>
            </a:r>
            <a:r>
              <a:rPr lang="fr-BE" i="1" dirty="0" err="1" smtClean="0">
                <a:latin typeface="Garamond" pitchFamily="18" charset="0"/>
              </a:rPr>
              <a:t>inherent</a:t>
            </a:r>
            <a:endParaRPr lang="fr-BE" i="1" dirty="0" smtClean="0">
              <a:latin typeface="Garamond" pitchFamily="18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fr-BE" i="1" dirty="0" smtClean="0">
                <a:latin typeface="Garamond" pitchFamily="18" charset="0"/>
              </a:rPr>
              <a:t>Participant-</a:t>
            </a:r>
            <a:r>
              <a:rPr lang="fr-BE" i="1" dirty="0" err="1" smtClean="0">
                <a:latin typeface="Garamond" pitchFamily="18" charset="0"/>
              </a:rPr>
              <a:t>imposed</a:t>
            </a:r>
            <a:endParaRPr lang="fr-BE" i="1" dirty="0" smtClean="0">
              <a:latin typeface="Garamond" pitchFamily="18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fr-BE" i="1" dirty="0" err="1" smtClean="0">
                <a:latin typeface="Garamond" pitchFamily="18" charset="0"/>
              </a:rPr>
              <a:t>Situational</a:t>
            </a:r>
            <a:endParaRPr lang="fr-BE" i="1" dirty="0" smtClean="0">
              <a:latin typeface="Garamond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fr-BE" dirty="0" err="1" smtClean="0">
                <a:latin typeface="Garamond" pitchFamily="18" charset="0"/>
              </a:rPr>
              <a:t>Deontic</a:t>
            </a:r>
            <a:endParaRPr lang="fr-BE" dirty="0" smtClean="0">
              <a:latin typeface="Garamond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fr-BE" dirty="0" err="1" smtClean="0">
                <a:latin typeface="Garamond" pitchFamily="18" charset="0"/>
              </a:rPr>
              <a:t>Epistemic</a:t>
            </a:r>
            <a:endParaRPr lang="fr-BE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>
                <a:latin typeface="Garamond" pitchFamily="18" charset="0"/>
              </a:rPr>
              <a:t>Focus</a:t>
            </a:r>
            <a:endParaRPr lang="fr-BE" dirty="0">
              <a:latin typeface="Garamond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>
                <a:latin typeface="Garamond" pitchFamily="18" charset="0"/>
              </a:rPr>
              <a:t>Four </a:t>
            </a:r>
            <a:r>
              <a:rPr lang="fr-FR" dirty="0">
                <a:latin typeface="Garamond" pitchFamily="18" charset="0"/>
              </a:rPr>
              <a:t>types of modal </a:t>
            </a:r>
            <a:r>
              <a:rPr lang="fr-FR" dirty="0" err="1">
                <a:latin typeface="Garamond" pitchFamily="18" charset="0"/>
              </a:rPr>
              <a:t>devices</a:t>
            </a:r>
            <a:r>
              <a:rPr lang="fr-FR" dirty="0">
                <a:latin typeface="Garamond" pitchFamily="18" charset="0"/>
              </a:rPr>
              <a:t> </a:t>
            </a:r>
            <a:r>
              <a:rPr lang="fr-FR" dirty="0" err="1" smtClean="0">
                <a:latin typeface="Garamond" pitchFamily="18" charset="0"/>
              </a:rPr>
              <a:t>used</a:t>
            </a:r>
            <a:r>
              <a:rPr lang="fr-FR" dirty="0" smtClean="0">
                <a:latin typeface="Garamond" pitchFamily="18" charset="0"/>
              </a:rPr>
              <a:t> </a:t>
            </a:r>
            <a:r>
              <a:rPr lang="fr-FR" dirty="0">
                <a:latin typeface="Garamond" pitchFamily="18" charset="0"/>
              </a:rPr>
              <a:t>in </a:t>
            </a:r>
            <a:r>
              <a:rPr lang="fr-FR" dirty="0" smtClean="0">
                <a:latin typeface="Garamond" pitchFamily="18" charset="0"/>
              </a:rPr>
              <a:t>Kirundi </a:t>
            </a:r>
            <a:r>
              <a:rPr lang="fr-FR" dirty="0" err="1">
                <a:latin typeface="Garamond" pitchFamily="18" charset="0"/>
              </a:rPr>
              <a:t>language</a:t>
            </a:r>
            <a:r>
              <a:rPr lang="fr-FR" dirty="0">
                <a:latin typeface="Garamond" pitchFamily="18" charset="0"/>
              </a:rPr>
              <a:t> : </a:t>
            </a:r>
            <a:endParaRPr lang="fr-FR" dirty="0" smtClean="0">
              <a:latin typeface="Garamond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fr-FR" dirty="0" err="1" smtClean="0">
                <a:latin typeface="Garamond" pitchFamily="18" charset="0"/>
              </a:rPr>
              <a:t>Affix</a:t>
            </a:r>
            <a:endParaRPr lang="fr-FR" dirty="0" smtClean="0">
              <a:latin typeface="Garamond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fr-FR" dirty="0" err="1" smtClean="0">
                <a:latin typeface="Garamond" pitchFamily="18" charset="0"/>
              </a:rPr>
              <a:t>auxiliary</a:t>
            </a:r>
            <a:r>
              <a:rPr lang="fr-FR" dirty="0" smtClean="0">
                <a:latin typeface="Garamond" pitchFamily="18" charset="0"/>
              </a:rPr>
              <a:t> </a:t>
            </a:r>
            <a:r>
              <a:rPr lang="fr-FR" dirty="0" err="1" smtClean="0">
                <a:latin typeface="Garamond" pitchFamily="18" charset="0"/>
              </a:rPr>
              <a:t>verbs</a:t>
            </a:r>
            <a:endParaRPr lang="fr-FR" dirty="0" smtClean="0">
              <a:latin typeface="Garamond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fr-FR" dirty="0" err="1" smtClean="0">
                <a:latin typeface="Garamond" pitchFamily="18" charset="0"/>
              </a:rPr>
              <a:t>epistemic</a:t>
            </a:r>
            <a:r>
              <a:rPr lang="fr-FR" dirty="0" smtClean="0">
                <a:latin typeface="Garamond" pitchFamily="18" charset="0"/>
              </a:rPr>
              <a:t> </a:t>
            </a:r>
            <a:r>
              <a:rPr lang="fr-FR" dirty="0" err="1" smtClean="0">
                <a:latin typeface="Garamond" pitchFamily="18" charset="0"/>
              </a:rPr>
              <a:t>adverbs</a:t>
            </a:r>
            <a:endParaRPr lang="fr-BE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latin typeface="Garamond" pitchFamily="18" charset="0"/>
              </a:rPr>
              <a:t>Modal </a:t>
            </a:r>
            <a:r>
              <a:rPr lang="fr-FR" dirty="0" err="1" smtClean="0">
                <a:latin typeface="Garamond" pitchFamily="18" charset="0"/>
              </a:rPr>
              <a:t>affix</a:t>
            </a:r>
            <a:r>
              <a:rPr lang="fr-FR" dirty="0" smtClean="0">
                <a:latin typeface="Garamond" pitchFamily="18" charset="0"/>
              </a:rPr>
              <a:t>: </a:t>
            </a:r>
            <a:r>
              <a:rPr lang="fr-BE" dirty="0" smtClean="0">
                <a:latin typeface="Garamond" pitchFamily="18" charset="0"/>
              </a:rPr>
              <a:t>-</a:t>
            </a:r>
            <a:r>
              <a:rPr lang="fr-BE" dirty="0" err="1" smtClean="0">
                <a:latin typeface="Garamond" pitchFamily="18" charset="0"/>
              </a:rPr>
              <a:t>oo</a:t>
            </a:r>
            <a:r>
              <a:rPr lang="fr-BE" dirty="0" smtClean="0">
                <a:latin typeface="Garamond" pitchFamily="18" charset="0"/>
              </a:rPr>
              <a:t>-</a:t>
            </a:r>
            <a:endParaRPr lang="fr-BE" dirty="0">
              <a:latin typeface="Garamond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fr-BE" b="1" dirty="0" err="1" smtClean="0">
                <a:latin typeface="Garamond" pitchFamily="18" charset="0"/>
              </a:rPr>
              <a:t>Potential</a:t>
            </a:r>
            <a:r>
              <a:rPr lang="fr-BE" b="1" dirty="0" smtClean="0">
                <a:latin typeface="Garamond" pitchFamily="18" charset="0"/>
              </a:rPr>
              <a:t> </a:t>
            </a:r>
            <a:r>
              <a:rPr lang="fr-BE" b="1" dirty="0" smtClean="0">
                <a:latin typeface="Garamond" pitchFamily="18" charset="0"/>
              </a:rPr>
              <a:t>marker</a:t>
            </a:r>
            <a:endParaRPr lang="fr-BE" b="1" dirty="0" smtClean="0">
              <a:latin typeface="Garamond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fr-FR" dirty="0" err="1">
                <a:latin typeface="Garamond" pitchFamily="18" charset="0"/>
              </a:rPr>
              <a:t>traditionally</a:t>
            </a:r>
            <a:r>
              <a:rPr lang="fr-FR" dirty="0">
                <a:latin typeface="Garamond" pitchFamily="18" charset="0"/>
              </a:rPr>
              <a:t> </a:t>
            </a:r>
            <a:r>
              <a:rPr lang="fr-FR" dirty="0" err="1">
                <a:latin typeface="Garamond" pitchFamily="18" charset="0"/>
              </a:rPr>
              <a:t>labeled</a:t>
            </a:r>
            <a:r>
              <a:rPr lang="fr-FR" dirty="0">
                <a:latin typeface="Garamond" pitchFamily="18" charset="0"/>
              </a:rPr>
              <a:t> </a:t>
            </a:r>
            <a:r>
              <a:rPr lang="fr-FR" dirty="0" err="1">
                <a:latin typeface="Garamond" pitchFamily="18" charset="0"/>
              </a:rPr>
              <a:t>conditional</a:t>
            </a:r>
            <a:r>
              <a:rPr lang="fr-FR" dirty="0">
                <a:latin typeface="Garamond" pitchFamily="18" charset="0"/>
              </a:rPr>
              <a:t>/</a:t>
            </a:r>
            <a:r>
              <a:rPr lang="fr-FR" dirty="0" err="1">
                <a:latin typeface="Garamond" pitchFamily="18" charset="0"/>
              </a:rPr>
              <a:t>potential</a:t>
            </a:r>
            <a:r>
              <a:rPr lang="fr-FR" dirty="0">
                <a:latin typeface="Garamond" pitchFamily="18" charset="0"/>
              </a:rPr>
              <a:t> in </a:t>
            </a:r>
            <a:r>
              <a:rPr lang="fr-FR" dirty="0" smtClean="0">
                <a:latin typeface="Garamond" pitchFamily="18" charset="0"/>
              </a:rPr>
              <a:t>Bantu</a:t>
            </a:r>
          </a:p>
          <a:p>
            <a:pPr>
              <a:buFont typeface="Wingdings" pitchFamily="2" charset="2"/>
              <a:buChar char="§"/>
            </a:pPr>
            <a:r>
              <a:rPr lang="fr-BE" dirty="0" err="1" smtClean="0">
                <a:latin typeface="Garamond" pitchFamily="18" charset="0"/>
              </a:rPr>
              <a:t>Located</a:t>
            </a:r>
            <a:r>
              <a:rPr lang="fr-BE" dirty="0" smtClean="0">
                <a:latin typeface="Garamond" pitchFamily="18" charset="0"/>
              </a:rPr>
              <a:t> </a:t>
            </a:r>
            <a:r>
              <a:rPr lang="fr-BE" dirty="0" err="1" smtClean="0">
                <a:latin typeface="Garamond" pitchFamily="18" charset="0"/>
              </a:rPr>
              <a:t>between</a:t>
            </a:r>
            <a:r>
              <a:rPr lang="fr-BE" dirty="0" smtClean="0">
                <a:latin typeface="Garamond" pitchFamily="18" charset="0"/>
              </a:rPr>
              <a:t> SC and </a:t>
            </a:r>
            <a:r>
              <a:rPr lang="fr-BE" dirty="0" err="1" smtClean="0">
                <a:latin typeface="Garamond" pitchFamily="18" charset="0"/>
              </a:rPr>
              <a:t>root</a:t>
            </a:r>
            <a:r>
              <a:rPr lang="fr-BE" dirty="0" smtClean="0">
                <a:latin typeface="Garamond" pitchFamily="18" charset="0"/>
              </a:rPr>
              <a:t>.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>
                <a:latin typeface="Garamond" pitchFamily="18" charset="0"/>
              </a:rPr>
              <a:t>The </a:t>
            </a:r>
            <a:r>
              <a:rPr lang="fr-FR" dirty="0" err="1" smtClean="0">
                <a:latin typeface="Garamond" pitchFamily="18" charset="0"/>
              </a:rPr>
              <a:t>most</a:t>
            </a:r>
            <a:r>
              <a:rPr lang="fr-FR" dirty="0" smtClean="0">
                <a:latin typeface="Garamond" pitchFamily="18" charset="0"/>
              </a:rPr>
              <a:t> </a:t>
            </a:r>
            <a:r>
              <a:rPr lang="fr-FR" dirty="0" err="1" smtClean="0">
                <a:latin typeface="Garamond" pitchFamily="18" charset="0"/>
              </a:rPr>
              <a:t>widely</a:t>
            </a:r>
            <a:r>
              <a:rPr lang="fr-FR" dirty="0" smtClean="0">
                <a:latin typeface="Garamond" pitchFamily="18" charset="0"/>
              </a:rPr>
              <a:t> </a:t>
            </a:r>
            <a:r>
              <a:rPr lang="fr-FR" dirty="0" err="1" smtClean="0">
                <a:latin typeface="Garamond" pitchFamily="18" charset="0"/>
              </a:rPr>
              <a:t>used</a:t>
            </a:r>
            <a:r>
              <a:rPr lang="fr-FR" dirty="0" smtClean="0">
                <a:latin typeface="Garamond" pitchFamily="18" charset="0"/>
              </a:rPr>
              <a:t> and has </a:t>
            </a:r>
            <a:r>
              <a:rPr lang="en-GB" dirty="0" smtClean="0">
                <a:latin typeface="Garamond" pitchFamily="18" charset="0"/>
              </a:rPr>
              <a:t>the largest semantic scope and the greatest number of </a:t>
            </a:r>
            <a:r>
              <a:rPr lang="fr-FR" dirty="0" smtClean="0">
                <a:latin typeface="Garamond" pitchFamily="18" charset="0"/>
              </a:rPr>
              <a:t>modal </a:t>
            </a:r>
            <a:r>
              <a:rPr lang="en-GB" dirty="0" smtClean="0">
                <a:latin typeface="Garamond" pitchFamily="18" charset="0"/>
              </a:rPr>
              <a:t>values.</a:t>
            </a:r>
          </a:p>
          <a:p>
            <a:pPr>
              <a:buFont typeface="Wingdings" pitchFamily="2" charset="2"/>
              <a:buChar char="§"/>
            </a:pPr>
            <a:r>
              <a:rPr lang="en-GB" dirty="0" smtClean="0">
                <a:latin typeface="Garamond" pitchFamily="18" charset="0"/>
              </a:rPr>
              <a:t>Therefore</a:t>
            </a:r>
            <a:r>
              <a:rPr lang="en-GB" dirty="0">
                <a:latin typeface="Garamond" pitchFamily="18" charset="0"/>
              </a:rPr>
              <a:t>, it stands as the grammatical morpheme dedicated to the expression of modality in Kirundi.</a:t>
            </a:r>
            <a:endParaRPr lang="fr-BE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>
                <a:latin typeface="Garamond" pitchFamily="18" charset="0"/>
              </a:rPr>
              <a:t>Dynamic</a:t>
            </a:r>
            <a:r>
              <a:rPr lang="fr-BE" dirty="0" smtClean="0">
                <a:latin typeface="Garamond" pitchFamily="18" charset="0"/>
              </a:rPr>
              <a:t> </a:t>
            </a:r>
            <a:r>
              <a:rPr lang="fr-BE" dirty="0" err="1" smtClean="0">
                <a:latin typeface="Garamond" pitchFamily="18" charset="0"/>
              </a:rPr>
              <a:t>possibility</a:t>
            </a:r>
            <a:endParaRPr lang="fr-BE" dirty="0">
              <a:latin typeface="Garamond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BE" i="1" dirty="0" smtClean="0">
                <a:latin typeface="Garamond" pitchFamily="18" charset="0"/>
              </a:rPr>
              <a:t>Participant-</a:t>
            </a:r>
            <a:r>
              <a:rPr lang="fr-BE" i="1" dirty="0" err="1" smtClean="0">
                <a:latin typeface="Garamond" pitchFamily="18" charset="0"/>
              </a:rPr>
              <a:t>inherent</a:t>
            </a:r>
            <a:r>
              <a:rPr lang="fr-BE" i="1" dirty="0" smtClean="0">
                <a:latin typeface="Garamond" pitchFamily="18" charset="0"/>
              </a:rPr>
              <a:t> </a:t>
            </a:r>
            <a:r>
              <a:rPr lang="fr-BE" i="1" dirty="0" err="1" smtClean="0">
                <a:latin typeface="Garamond" pitchFamily="18" charset="0"/>
              </a:rPr>
              <a:t>Dynamic</a:t>
            </a:r>
            <a:r>
              <a:rPr lang="fr-BE" i="1" dirty="0" smtClean="0">
                <a:latin typeface="Garamond" pitchFamily="18" charset="0"/>
              </a:rPr>
              <a:t> </a:t>
            </a:r>
            <a:r>
              <a:rPr lang="fr-BE" i="1" dirty="0" err="1" smtClean="0">
                <a:latin typeface="Garamond" pitchFamily="18" charset="0"/>
              </a:rPr>
              <a:t>Possibility</a:t>
            </a:r>
            <a:r>
              <a:rPr lang="fr-BE" i="1" dirty="0" smtClean="0">
                <a:latin typeface="Garamond" pitchFamily="18" charset="0"/>
              </a:rPr>
              <a:t> (</a:t>
            </a:r>
            <a:r>
              <a:rPr lang="fr-BE" i="1" dirty="0" err="1" smtClean="0">
                <a:latin typeface="Garamond" pitchFamily="18" charset="0"/>
              </a:rPr>
              <a:t>P-In</a:t>
            </a:r>
            <a:r>
              <a:rPr lang="fr-BE" i="1" dirty="0" smtClean="0">
                <a:latin typeface="Garamond" pitchFamily="18" charset="0"/>
              </a:rPr>
              <a:t> </a:t>
            </a:r>
            <a:r>
              <a:rPr lang="fr-BE" i="1" dirty="0" err="1" smtClean="0">
                <a:latin typeface="Garamond" pitchFamily="18" charset="0"/>
              </a:rPr>
              <a:t>DyPo</a:t>
            </a:r>
            <a:r>
              <a:rPr lang="fr-BE" i="1" dirty="0" smtClean="0">
                <a:latin typeface="Garamond" pitchFamily="18" charset="0"/>
              </a:rPr>
              <a:t>):</a:t>
            </a:r>
          </a:p>
          <a:p>
            <a:pPr>
              <a:buNone/>
            </a:pPr>
            <a:endParaRPr lang="fr-BE" i="1" dirty="0" smtClean="0">
              <a:latin typeface="Garamond" pitchFamily="18" charset="0"/>
            </a:endParaRPr>
          </a:p>
          <a:p>
            <a:pPr lvl="0">
              <a:buNone/>
            </a:pPr>
            <a:r>
              <a:rPr lang="fr-BE" sz="2800" b="1" i="1" dirty="0" smtClean="0">
                <a:latin typeface="Garamond" pitchFamily="18" charset="0"/>
              </a:rPr>
              <a:t>Uburundi naje </a:t>
            </a:r>
            <a:r>
              <a:rPr lang="fr-BE" sz="2800" b="1" i="1" dirty="0" err="1" smtClean="0">
                <a:latin typeface="Garamond" pitchFamily="18" charset="0"/>
              </a:rPr>
              <a:t>nobutwara</a:t>
            </a:r>
            <a:r>
              <a:rPr lang="fr-BE" sz="2800" b="1" i="1" dirty="0" smtClean="0">
                <a:latin typeface="Garamond" pitchFamily="18" charset="0"/>
              </a:rPr>
              <a:t>.</a:t>
            </a:r>
            <a:endParaRPr lang="fr-BE" sz="2800" dirty="0" smtClean="0">
              <a:latin typeface="Garamond" pitchFamily="18" charset="0"/>
            </a:endParaRPr>
          </a:p>
          <a:p>
            <a:pPr>
              <a:buNone/>
            </a:pPr>
            <a:r>
              <a:rPr lang="fr-BE" sz="2800" dirty="0" smtClean="0">
                <a:latin typeface="Garamond" pitchFamily="18" charset="0"/>
              </a:rPr>
              <a:t>‘Burundi, I am </a:t>
            </a:r>
            <a:r>
              <a:rPr lang="fr-BE" sz="2800" dirty="0" err="1" smtClean="0">
                <a:latin typeface="Garamond" pitchFamily="18" charset="0"/>
              </a:rPr>
              <a:t>also</a:t>
            </a:r>
            <a:r>
              <a:rPr lang="fr-BE" sz="2800" dirty="0" smtClean="0">
                <a:latin typeface="Garamond" pitchFamily="18" charset="0"/>
              </a:rPr>
              <a:t> able to </a:t>
            </a:r>
            <a:r>
              <a:rPr lang="fr-BE" sz="2800" dirty="0" err="1" smtClean="0">
                <a:latin typeface="Garamond" pitchFamily="18" charset="0"/>
              </a:rPr>
              <a:t>govern</a:t>
            </a:r>
            <a:r>
              <a:rPr lang="fr-BE" sz="2800" dirty="0" smtClean="0">
                <a:latin typeface="Garamond" pitchFamily="18" charset="0"/>
              </a:rPr>
              <a:t> it’</a:t>
            </a:r>
          </a:p>
          <a:p>
            <a:pPr>
              <a:buNone/>
            </a:pPr>
            <a:r>
              <a:rPr lang="fr-BE" sz="2800" dirty="0" smtClean="0">
                <a:latin typeface="Garamond" pitchFamily="18" charset="0"/>
              </a:rPr>
              <a:t>(</a:t>
            </a:r>
            <a:r>
              <a:rPr lang="fr-BE" sz="2800" i="1" dirty="0" smtClean="0">
                <a:latin typeface="Garamond" pitchFamily="18" charset="0"/>
              </a:rPr>
              <a:t>Mugororoka</a:t>
            </a:r>
            <a:r>
              <a:rPr lang="fr-BE" sz="2800" dirty="0" smtClean="0">
                <a:latin typeface="Garamond" pitchFamily="18" charset="0"/>
              </a:rPr>
              <a:t>, News, 1970s)</a:t>
            </a:r>
          </a:p>
          <a:p>
            <a:pPr>
              <a:buNone/>
            </a:pPr>
            <a:r>
              <a:rPr lang="fr-BE" sz="2000" dirty="0" smtClean="0"/>
              <a:t>u-bu-</a:t>
            </a:r>
            <a:r>
              <a:rPr lang="fr-BE" sz="2000" dirty="0" err="1" smtClean="0"/>
              <a:t>ruúndi</a:t>
            </a:r>
            <a:r>
              <a:rPr lang="fr-BE" sz="2000" dirty="0" smtClean="0"/>
              <a:t>		na	je	n-</a:t>
            </a:r>
            <a:r>
              <a:rPr lang="fr-BE" sz="2000" b="1" dirty="0" err="1" smtClean="0"/>
              <a:t>oo</a:t>
            </a:r>
            <a:r>
              <a:rPr lang="fr-BE" sz="2000" dirty="0" smtClean="0"/>
              <a:t>-bu-</a:t>
            </a:r>
            <a:r>
              <a:rPr lang="fr-BE" sz="2000" dirty="0" err="1" smtClean="0"/>
              <a:t>twáar</a:t>
            </a:r>
            <a:r>
              <a:rPr lang="fr-BE" sz="2000" dirty="0" smtClean="0"/>
              <a:t>-a</a:t>
            </a:r>
          </a:p>
          <a:p>
            <a:pPr>
              <a:buNone/>
            </a:pPr>
            <a:r>
              <a:rPr lang="fr-BE" sz="2000" dirty="0" smtClean="0"/>
              <a:t>AUG</a:t>
            </a:r>
            <a:r>
              <a:rPr lang="fr-BE" sz="2000" baseline="-25000" dirty="0" smtClean="0"/>
              <a:t>14</a:t>
            </a:r>
            <a:r>
              <a:rPr lang="fr-BE" sz="2000" dirty="0" smtClean="0"/>
              <a:t>-NP</a:t>
            </a:r>
            <a:r>
              <a:rPr lang="fr-BE" sz="2000" baseline="-25000" dirty="0" smtClean="0"/>
              <a:t>14</a:t>
            </a:r>
            <a:r>
              <a:rPr lang="fr-BE" sz="2000" dirty="0" smtClean="0"/>
              <a:t>-Burundi	</a:t>
            </a:r>
            <a:r>
              <a:rPr lang="fr-BE" sz="2000" dirty="0" err="1" smtClean="0"/>
              <a:t>also</a:t>
            </a:r>
            <a:r>
              <a:rPr lang="fr-BE" sz="2000" dirty="0" smtClean="0"/>
              <a:t> 	me	SC</a:t>
            </a:r>
            <a:r>
              <a:rPr lang="fr-BE" sz="2000" baseline="-25000" dirty="0" smtClean="0"/>
              <a:t>1sg</a:t>
            </a:r>
            <a:r>
              <a:rPr lang="fr-BE" sz="2000" dirty="0" smtClean="0"/>
              <a:t>-</a:t>
            </a:r>
            <a:r>
              <a:rPr lang="fr-BE" sz="2000" b="1" dirty="0" smtClean="0"/>
              <a:t>MOD</a:t>
            </a:r>
            <a:r>
              <a:rPr lang="fr-BE" sz="2000" dirty="0" smtClean="0"/>
              <a:t>-OC</a:t>
            </a:r>
            <a:r>
              <a:rPr lang="fr-BE" sz="2000" baseline="-25000" dirty="0" smtClean="0"/>
              <a:t>14</a:t>
            </a:r>
            <a:r>
              <a:rPr lang="fr-BE" sz="2000" dirty="0" smtClean="0"/>
              <a:t>-</a:t>
            </a:r>
            <a:r>
              <a:rPr lang="fr-BE" sz="2000" dirty="0" err="1" smtClean="0"/>
              <a:t>govern</a:t>
            </a:r>
            <a:r>
              <a:rPr lang="fr-BE" sz="2000" dirty="0" smtClean="0"/>
              <a:t>-PFV</a:t>
            </a:r>
          </a:p>
          <a:p>
            <a:pPr>
              <a:buNone/>
            </a:pPr>
            <a:endParaRPr lang="fr-BE" dirty="0" smtClean="0"/>
          </a:p>
          <a:p>
            <a:pPr>
              <a:buNone/>
            </a:pPr>
            <a:endParaRPr lang="fr-BE" i="1" dirty="0" smtClean="0">
              <a:latin typeface="Garamond" pitchFamily="18" charset="0"/>
            </a:endParaRPr>
          </a:p>
          <a:p>
            <a:pPr>
              <a:buNone/>
            </a:pPr>
            <a:endParaRPr lang="fr-BE" i="1" dirty="0" smtClean="0">
              <a:latin typeface="Garamond" pitchFamily="18" charset="0"/>
            </a:endParaRPr>
          </a:p>
          <a:p>
            <a:pPr>
              <a:buNone/>
            </a:pPr>
            <a:endParaRPr lang="fr-B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Personnalisé 2">
      <a:dk1>
        <a:sysClr val="windowText" lastClr="000000"/>
      </a:dk1>
      <a:lt1>
        <a:srgbClr val="FBD5B5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2151</TotalTime>
  <Words>823</Words>
  <Application>Microsoft Office PowerPoint</Application>
  <PresentationFormat>Affichage à l'écran (4:3)</PresentationFormat>
  <Paragraphs>191</Paragraphs>
  <Slides>27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27</vt:i4>
      </vt:variant>
    </vt:vector>
  </HeadingPairs>
  <TitlesOfParts>
    <vt:vector size="28" baseType="lpstr">
      <vt:lpstr>Thème Office</vt:lpstr>
      <vt:lpstr>Modal Devices in Kirundi A Corpus-driven Approach</vt:lpstr>
      <vt:lpstr>Diapositive 2</vt:lpstr>
      <vt:lpstr>Diapositive 3</vt:lpstr>
      <vt:lpstr>A corpus-driven approach</vt:lpstr>
      <vt:lpstr>Genre/Topic &amp; Period</vt:lpstr>
      <vt:lpstr>Theoretical framework</vt:lpstr>
      <vt:lpstr>Focus</vt:lpstr>
      <vt:lpstr>Modal affix: -oo-</vt:lpstr>
      <vt:lpstr>Dynamic possibility</vt:lpstr>
      <vt:lpstr>Dynamic possibility (2)</vt:lpstr>
      <vt:lpstr>Dynamic possibility (3)</vt:lpstr>
      <vt:lpstr>Deontic possibility</vt:lpstr>
      <vt:lpstr>Epistemic possibility</vt:lpstr>
      <vt:lpstr>Dynamic necessity</vt:lpstr>
      <vt:lpstr>Dynamic necessity (2)</vt:lpstr>
      <vt:lpstr>Dynamic necessity (3)</vt:lpstr>
      <vt:lpstr>Deontic necessity</vt:lpstr>
      <vt:lpstr>Epistemic necessity</vt:lpstr>
      <vt:lpstr>-oo-: the modal affix</vt:lpstr>
      <vt:lpstr>Auxiliaries</vt:lpstr>
      <vt:lpstr>Possibility auxiliaries</vt:lpstr>
      <vt:lpstr>Necessity auxiliaries</vt:lpstr>
      <vt:lpstr>Epistemic adverbs</vt:lpstr>
      <vt:lpstr>Overlap to evidetiality: umeengo</vt:lpstr>
      <vt:lpstr>Epistemic adverbs: Statistic overview</vt:lpstr>
      <vt:lpstr>Conclusion</vt:lpstr>
      <vt:lpstr>References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Modal Devices</dc:title>
  <dc:creator>MIHIGO</dc:creator>
  <cp:lastModifiedBy>MIHIGO</cp:lastModifiedBy>
  <cp:revision>153</cp:revision>
  <dcterms:created xsi:type="dcterms:W3CDTF">2016-06-21T07:18:58Z</dcterms:created>
  <dcterms:modified xsi:type="dcterms:W3CDTF">2016-09-05T19:21:13Z</dcterms:modified>
</cp:coreProperties>
</file>