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1" r:id="rId1"/>
  </p:sldMasterIdLst>
  <p:notesMasterIdLst>
    <p:notesMasterId r:id="rId47"/>
  </p:notesMasterIdLst>
  <p:handoutMasterIdLst>
    <p:handoutMasterId r:id="rId48"/>
  </p:handoutMasterIdLst>
  <p:sldIdLst>
    <p:sldId id="257" r:id="rId2"/>
    <p:sldId id="258" r:id="rId3"/>
    <p:sldId id="266" r:id="rId4"/>
    <p:sldId id="259" r:id="rId5"/>
    <p:sldId id="304" r:id="rId6"/>
    <p:sldId id="299" r:id="rId7"/>
    <p:sldId id="260" r:id="rId8"/>
    <p:sldId id="261" r:id="rId9"/>
    <p:sldId id="300" r:id="rId10"/>
    <p:sldId id="263" r:id="rId11"/>
    <p:sldId id="264" r:id="rId12"/>
    <p:sldId id="265" r:id="rId13"/>
    <p:sldId id="302" r:id="rId14"/>
    <p:sldId id="267" r:id="rId15"/>
    <p:sldId id="268" r:id="rId16"/>
    <p:sldId id="269" r:id="rId17"/>
    <p:sldId id="270" r:id="rId18"/>
    <p:sldId id="301" r:id="rId19"/>
    <p:sldId id="271" r:id="rId20"/>
    <p:sldId id="279" r:id="rId21"/>
    <p:sldId id="280" r:id="rId22"/>
    <p:sldId id="281" r:id="rId23"/>
    <p:sldId id="282" r:id="rId24"/>
    <p:sldId id="283" r:id="rId25"/>
    <p:sldId id="284" r:id="rId26"/>
    <p:sldId id="272" r:id="rId27"/>
    <p:sldId id="273" r:id="rId28"/>
    <p:sldId id="278" r:id="rId29"/>
    <p:sldId id="285" r:id="rId30"/>
    <p:sldId id="286" r:id="rId31"/>
    <p:sldId id="274" r:id="rId32"/>
    <p:sldId id="287" r:id="rId33"/>
    <p:sldId id="288" r:id="rId34"/>
    <p:sldId id="290" r:id="rId35"/>
    <p:sldId id="275" r:id="rId36"/>
    <p:sldId id="291" r:id="rId37"/>
    <p:sldId id="276" r:id="rId38"/>
    <p:sldId id="293" r:id="rId39"/>
    <p:sldId id="294" r:id="rId40"/>
    <p:sldId id="295" r:id="rId41"/>
    <p:sldId id="277" r:id="rId42"/>
    <p:sldId id="296" r:id="rId43"/>
    <p:sldId id="297" r:id="rId44"/>
    <p:sldId id="298" r:id="rId45"/>
    <p:sldId id="303" r:id="rId46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60"/>
    <a:srgbClr val="5BBF21"/>
    <a:srgbClr val="00A39A"/>
    <a:srgbClr val="8C0032"/>
    <a:srgbClr val="9258C8"/>
    <a:srgbClr val="FCA311"/>
    <a:srgbClr val="8B8B8B"/>
    <a:srgbClr val="F7F7F7"/>
    <a:srgbClr val="FA9223"/>
    <a:srgbClr val="FA921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35"/>
    <p:restoredTop sz="91327" autoAdjust="0"/>
  </p:normalViewPr>
  <p:slideViewPr>
    <p:cSldViewPr>
      <p:cViewPr>
        <p:scale>
          <a:sx n="118" d="100"/>
          <a:sy n="118" d="100"/>
        </p:scale>
        <p:origin x="144" y="-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86D4800B-8753-3B4F-97ED-321E73BD7EDB}" type="datetimeFigureOut">
              <a:rPr lang="fi-FI"/>
              <a:pPr>
                <a:defRPr/>
              </a:pPr>
              <a:t>8.9.2017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2AEE3D99-5224-E842-A8E5-E1EB0FE63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BD7201BD-9C11-AD45-9EF1-CE7B667A450D}" type="datetimeFigureOut">
              <a:rPr lang="fi-FI"/>
              <a:pPr>
                <a:defRPr/>
              </a:pPr>
              <a:t>8.9.2017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fld id="{3405D274-9957-F14C-8EA2-7129B6347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86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legohea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00" y="254000"/>
            <a:ext cx="8636000" cy="5905500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683568" y="2708920"/>
            <a:ext cx="7772400" cy="1296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>
            <a:lvl1pPr algn="ctr">
              <a:lnSpc>
                <a:spcPct val="70000"/>
              </a:lnSpc>
              <a:defRPr sz="4800" u="none" cap="all" baseline="0">
                <a:solidFill>
                  <a:schemeClr val="bg1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685800" y="4267200"/>
            <a:ext cx="77724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solidFill>
                  <a:srgbClr val="FFFFFF"/>
                </a:solidFill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grpSp>
        <p:nvGrpSpPr>
          <p:cNvPr id="22" name="Ryhmä 21"/>
          <p:cNvGrpSpPr/>
          <p:nvPr userDrawn="1"/>
        </p:nvGrpSpPr>
        <p:grpSpPr bwMode="white">
          <a:xfrm>
            <a:off x="252000" y="250723"/>
            <a:ext cx="2179464" cy="2042651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20555-55D0-4FAE-9AFB-81BBB54A2F80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57778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 hasCustomPrompt="1"/>
          </p:nvPr>
        </p:nvSpPr>
        <p:spPr bwMode="hidden">
          <a:xfrm>
            <a:off x="254000" y="254000"/>
            <a:ext cx="8636000" cy="590550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algn="ctr">
              <a:defRPr b="0" i="0"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685800" y="2708920"/>
            <a:ext cx="77724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685800" y="4267200"/>
            <a:ext cx="77724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grpSp>
        <p:nvGrpSpPr>
          <p:cNvPr id="17" name="Ryhmä 16"/>
          <p:cNvGrpSpPr/>
          <p:nvPr userDrawn="1"/>
        </p:nvGrpSpPr>
        <p:grpSpPr bwMode="black">
          <a:xfrm>
            <a:off x="252000" y="250723"/>
            <a:ext cx="2179464" cy="2042651"/>
            <a:chOff x="1311275" y="373063"/>
            <a:chExt cx="6524625" cy="6115050"/>
          </a:xfrm>
          <a:solidFill>
            <a:schemeClr val="bg1"/>
          </a:solidFill>
        </p:grpSpPr>
        <p:sp>
          <p:nvSpPr>
            <p:cNvPr id="18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19580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685800" y="4267200"/>
            <a:ext cx="7772400" cy="1371600"/>
          </a:xfrm>
        </p:spPr>
        <p:txBody>
          <a:bodyPr/>
          <a:lstStyle>
            <a:lvl1pPr algn="ctr">
              <a:lnSpc>
                <a:spcPct val="90000"/>
              </a:lnSpc>
              <a:spcAft>
                <a:spcPct val="0"/>
              </a:spcAft>
              <a:defRPr b="1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subtitle</a:t>
            </a:r>
            <a:endParaRPr lang="fi-FI" noProof="0" dirty="0"/>
          </a:p>
        </p:txBody>
      </p:sp>
      <p:sp>
        <p:nvSpPr>
          <p:cNvPr id="13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685800" y="2708920"/>
            <a:ext cx="7772400" cy="1296144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4800" b="1">
                <a:latin typeface="+mj-lt"/>
                <a:ea typeface="ＭＳ Ｐゴシック" charset="0"/>
                <a:cs typeface="Gotham Narrow Bold"/>
              </a:defRPr>
            </a:lvl1pPr>
          </a:lstStyle>
          <a:p>
            <a:pPr lvl="0"/>
            <a:r>
              <a:rPr lang="fi-FI" noProof="0" dirty="0" smtClean="0"/>
              <a:t>CLICK TO ADD TITLE</a:t>
            </a:r>
            <a:endParaRPr lang="fi-FI" noProof="0" dirty="0"/>
          </a:p>
        </p:txBody>
      </p:sp>
      <p:grpSp>
        <p:nvGrpSpPr>
          <p:cNvPr id="19" name="Ryhmä 18"/>
          <p:cNvGrpSpPr/>
          <p:nvPr userDrawn="1"/>
        </p:nvGrpSpPr>
        <p:grpSpPr bwMode="black">
          <a:xfrm>
            <a:off x="252000" y="250723"/>
            <a:ext cx="2179464" cy="2042651"/>
            <a:chOff x="1311275" y="373063"/>
            <a:chExt cx="6524625" cy="6115050"/>
          </a:xfrm>
          <a:solidFill>
            <a:srgbClr val="5BBF21"/>
          </a:solidFill>
        </p:grpSpPr>
        <p:sp>
          <p:nvSpPr>
            <p:cNvPr id="20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139DF-555F-4884-A52D-5104D268AD44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06942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51520" y="692696"/>
            <a:ext cx="8640960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algn="ctr">
              <a:defRPr sz="4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251520" y="2204865"/>
            <a:ext cx="86409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 b="1">
                <a:latin typeface="+mj-lt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grpSp>
        <p:nvGrpSpPr>
          <p:cNvPr id="22" name="Ryhmä 21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5BBF21"/>
          </a:solidFill>
        </p:grpSpPr>
        <p:sp>
          <p:nvSpPr>
            <p:cNvPr id="23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FDA8B-5024-41F9-96BA-DE834CBA048A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4457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195737" y="692696"/>
            <a:ext cx="6624736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 baseline="0"/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7544" y="2204865"/>
            <a:ext cx="83843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grpSp>
        <p:nvGrpSpPr>
          <p:cNvPr id="14" name="Ryhmä 13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5BBF21"/>
          </a:solidFill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44444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195737" y="692696"/>
            <a:ext cx="6624736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7544" y="2204865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 bwMode="auto">
          <a:xfrm>
            <a:off x="4860032" y="2204865"/>
            <a:ext cx="39604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grpSp>
        <p:nvGrpSpPr>
          <p:cNvPr id="15" name="Ryhmä 14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5BBF21"/>
          </a:solidFill>
        </p:grpSpPr>
        <p:sp>
          <p:nvSpPr>
            <p:cNvPr id="16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6F0238F-2308-4A48-B2E1-00FCB2BFEC78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51535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39552" y="1916832"/>
            <a:ext cx="43924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7544" y="2996952"/>
            <a:ext cx="4464496" cy="316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80000" y="254000"/>
            <a:ext cx="3810000" cy="590550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n-lt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</a:p>
        </p:txBody>
      </p:sp>
      <p:grpSp>
        <p:nvGrpSpPr>
          <p:cNvPr id="16" name="Ryhmä 15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5BBF21"/>
          </a:solidFill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30ACB8D-2E7A-48A7-A94B-030165EC4793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96899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39552" y="1916832"/>
            <a:ext cx="43924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467544" y="2996953"/>
            <a:ext cx="4464496" cy="316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342900" indent="-250825">
              <a:lnSpc>
                <a:spcPct val="80000"/>
              </a:lnSpc>
              <a:buClr>
                <a:schemeClr val="tx1"/>
              </a:buClr>
              <a:buFont typeface="Arial"/>
              <a:buChar char="•"/>
              <a:defRPr>
                <a:latin typeface="+mn-lt"/>
                <a:cs typeface="Gotham Narrow Book"/>
              </a:defRPr>
            </a:lvl1pPr>
            <a:lvl2pPr marL="725488" indent="-342900">
              <a:lnSpc>
                <a:spcPct val="80000"/>
              </a:lnSpc>
              <a:buFont typeface="Arial"/>
              <a:buChar char="•"/>
              <a:defRPr>
                <a:latin typeface="+mn-lt"/>
                <a:cs typeface="Gotham Narrow Book"/>
              </a:defRPr>
            </a:lvl2pPr>
            <a:lvl3pPr>
              <a:lnSpc>
                <a:spcPct val="80000"/>
              </a:lnSpc>
              <a:defRPr>
                <a:latin typeface="+mn-lt"/>
                <a:cs typeface="Gotham Narrow Book"/>
              </a:defRPr>
            </a:lvl3pPr>
            <a:lvl4pPr>
              <a:lnSpc>
                <a:spcPct val="80000"/>
              </a:lnSpc>
              <a:defRPr>
                <a:latin typeface="+mn-lt"/>
                <a:cs typeface="Gotham Narrow Book"/>
              </a:defRPr>
            </a:lvl4pPr>
            <a:lvl5pPr>
              <a:lnSpc>
                <a:spcPct val="80000"/>
              </a:lnSpc>
              <a:defRPr>
                <a:latin typeface="+mn-lt"/>
                <a:cs typeface="Gotham Narrow Book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add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en-US" noProof="0" dirty="0" smtClean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76000" y="254000"/>
            <a:ext cx="3810000" cy="2952750"/>
          </a:xfrm>
          <a:solidFill>
            <a:srgbClr val="7F7F7F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n-lt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076056" y="3212976"/>
            <a:ext cx="3810000" cy="295275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SzPct val="100000"/>
              <a:buFontTx/>
              <a:buNone/>
              <a:tabLst/>
              <a:defRPr b="0" i="0">
                <a:latin typeface="+mn-lt"/>
                <a:cs typeface="Gotham-Bold"/>
              </a:defRPr>
            </a:lvl1pPr>
          </a:lstStyle>
          <a:p>
            <a:r>
              <a:rPr lang="en-US" dirty="0" smtClean="0"/>
              <a:t>Click icon to add picture</a:t>
            </a:r>
          </a:p>
        </p:txBody>
      </p:sp>
      <p:grpSp>
        <p:nvGrpSpPr>
          <p:cNvPr id="16" name="Ryhmä 15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5BBF21"/>
          </a:solidFill>
        </p:grpSpPr>
        <p:sp>
          <p:nvSpPr>
            <p:cNvPr id="17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1232025-848E-4C1B-A0F3-5B2B3D457463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30226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195737" y="692696"/>
            <a:ext cx="6624736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4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grpSp>
        <p:nvGrpSpPr>
          <p:cNvPr id="12" name="Ryhmä 11"/>
          <p:cNvGrpSpPr/>
          <p:nvPr userDrawn="1"/>
        </p:nvGrpSpPr>
        <p:grpSpPr bwMode="black">
          <a:xfrm>
            <a:off x="252000" y="250723"/>
            <a:ext cx="1716026" cy="1608305"/>
            <a:chOff x="1311275" y="373063"/>
            <a:chExt cx="6524625" cy="6115050"/>
          </a:xfrm>
          <a:solidFill>
            <a:srgbClr val="5BBF21"/>
          </a:solidFill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black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Rectangle 6"/>
            <p:cNvSpPr>
              <a:spLocks noChangeArrowheads="1"/>
            </p:cNvSpPr>
            <p:nvPr userDrawn="1"/>
          </p:nvSpPr>
          <p:spPr bwMode="black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black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B7758-116C-4140-B6DB-C1147B26C5EC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4132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wmf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Kuva 108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2" y="6275609"/>
            <a:ext cx="1799334" cy="4752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3125"/>
          <a:stretch/>
        </p:blipFill>
        <p:spPr bwMode="hidden">
          <a:xfrm>
            <a:off x="254000" y="254000"/>
            <a:ext cx="8636000" cy="59055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620713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perustyylejä naps.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1981200"/>
            <a:ext cx="6781800" cy="3962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696200" y="6159500"/>
            <a:ext cx="685800" cy="5818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D08BD52-FDAE-42AB-8313-0991B6AE4759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382000" y="6159500"/>
            <a:ext cx="510480" cy="5818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69315E-5A66-CF44-AE5D-C333B2F730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5076000" y="6166800"/>
            <a:ext cx="2808000" cy="57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Presentation </a:t>
            </a:r>
            <a:r>
              <a:rPr lang="fi-FI" dirty="0" err="1" smtClean="0"/>
              <a:t>Name</a:t>
            </a:r>
            <a:r>
              <a:rPr lang="fi-FI" dirty="0" smtClean="0"/>
              <a:t> / </a:t>
            </a:r>
            <a:r>
              <a:rPr lang="fi-FI" dirty="0" err="1" smtClean="0"/>
              <a:t>Firstname</a:t>
            </a:r>
            <a:r>
              <a:rPr lang="fi-FI" dirty="0" smtClean="0"/>
              <a:t> </a:t>
            </a:r>
            <a:r>
              <a:rPr lang="fi-FI" dirty="0" err="1" smtClean="0"/>
              <a:t>Lastname</a:t>
            </a:r>
            <a:endParaRPr lang="fi-FI" dirty="0"/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 bwMode="auto">
          <a:xfrm>
            <a:off x="2267744" y="6165304"/>
            <a:ext cx="28083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 anchorCtr="0"/>
          <a:lstStyle>
            <a:lvl1pPr marL="0" indent="0" algn="ctr" rtl="0" eaLnBrk="1" fontAlgn="base" hangingPunct="1">
              <a:lnSpc>
                <a:spcPts val="85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None/>
              <a:defRPr sz="900" kern="1200" baseline="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1pPr>
            <a:lvl2pPr marL="382588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Arial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2pPr>
            <a:lvl3pPr marL="765175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3pPr>
            <a:lvl4pPr marL="1241425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4pPr>
            <a:lvl5pPr marL="1717675" indent="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Gotham Narrow Bold"/>
                <a:ea typeface="+mn-ea"/>
                <a:cs typeface="Gotham Narrow Bold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 err="1" smtClean="0">
                <a:latin typeface="Arial"/>
                <a:cs typeface="Arial"/>
              </a:rPr>
              <a:t>Bio</a:t>
            </a:r>
            <a:r>
              <a:rPr lang="fi-FI" sz="900" dirty="0" smtClean="0">
                <a:latin typeface="Arial"/>
                <a:cs typeface="Arial"/>
              </a:rPr>
              <a:t>- ja ympäristötieteellinen tiedekunta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3" r:id="rId2"/>
    <p:sldLayoutId id="2147483680" r:id="rId3"/>
    <p:sldLayoutId id="2147483681" r:id="rId4"/>
    <p:sldLayoutId id="2147483667" r:id="rId5"/>
    <p:sldLayoutId id="2147483669" r:id="rId6"/>
    <p:sldLayoutId id="2147483670" r:id="rId7"/>
    <p:sldLayoutId id="2147483678" r:id="rId8"/>
    <p:sldLayoutId id="2147483683" r:id="rId9"/>
  </p:sldLayoutIdLst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 kern="1200" cap="all" baseline="0">
          <a:solidFill>
            <a:schemeClr val="tx1"/>
          </a:solidFill>
          <a:latin typeface="+mj-lt"/>
          <a:ea typeface="+mj-ea"/>
          <a:cs typeface="Gotham Narrow Bold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Narrow Bold" charset="0"/>
          <a:ea typeface="ＭＳ Ｐゴシック" pitchFamily="-72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000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3175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0000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000" indent="-187325" algn="l" rtl="0" eaLnBrk="1" fontAlgn="base" hangingPunct="1">
        <a:spcBef>
          <a:spcPct val="0"/>
        </a:spcBef>
        <a:spcAft>
          <a:spcPct val="50000"/>
        </a:spcAft>
        <a:buFont typeface="Arial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flamma.helsinki.fi/fi/HY365361" TargetMode="External"/><Relationship Id="rId3" Type="http://schemas.openxmlformats.org/officeDocument/2006/relationships/hyperlink" Target="https://flamma.helsinki.fi/fi/HY365949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flamma.helsinki.fi/fi/HY36536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blogs.helsinki.fi/bio-ope/opetussuunnitelmat/biologia-toisena-opetettavana-aineena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blogs.helsinki.fi/bio-ope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flamma.helsinki.fi/fi/HY305073)" TargetMode="External"/><Relationship Id="rId3" Type="http://schemas.openxmlformats.org/officeDocument/2006/relationships/hyperlink" Target="https://guide.student.helsinki.fi/fi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oma.osoite@helsinki.fi" TargetMode="External"/><Relationship Id="rId4" Type="http://schemas.openxmlformats.org/officeDocument/2006/relationships/hyperlink" Target="mailto:majordomo@helsinki.fi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mailto:bio-ope@helsinki.fi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685800" y="5393510"/>
            <a:ext cx="7772400" cy="769640"/>
          </a:xfrm>
        </p:spPr>
        <p:txBody>
          <a:bodyPr/>
          <a:lstStyle/>
          <a:p>
            <a:r>
              <a:rPr lang="fi-FI" dirty="0" smtClean="0"/>
              <a:t>Infotilaisuus </a:t>
            </a:r>
            <a:r>
              <a:rPr lang="fi-FI" dirty="0" err="1" smtClean="0"/>
              <a:t>bio</a:t>
            </a:r>
            <a:r>
              <a:rPr lang="fi-FI" dirty="0" smtClean="0"/>
              <a:t>- ja ympäristötieteellisessä tiedekunnassa 8.9.2017 klo 12:00–14:00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772400" cy="720080"/>
          </a:xfrm>
        </p:spPr>
        <p:txBody>
          <a:bodyPr/>
          <a:lstStyle/>
          <a:p>
            <a:r>
              <a:rPr lang="fi-FI" dirty="0" smtClean="0"/>
              <a:t>Iso pyörä </a:t>
            </a:r>
            <a:r>
              <a:rPr lang="mr-IN" dirty="0" smtClean="0"/>
              <a:t>–</a:t>
            </a:r>
            <a:r>
              <a:rPr lang="fi-FI" dirty="0" smtClean="0"/>
              <a:t>koulutusuudistus: vaikutukset biologian aineenopettajan opintoihin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139DF-555F-4884-A52D-5104D268AD44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01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kandivaiheen harjoittelu </a:t>
            </a:r>
            <a:r>
              <a:rPr lang="fi-FI" smtClean="0"/>
              <a:t>ja työelämäopinnot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Kaikilla HY:n opiskelijoilla kandivaiheessa työelämäopintoja ja harjoittelua</a:t>
            </a:r>
          </a:p>
          <a:p>
            <a:r>
              <a:rPr lang="fi-FI" dirty="0" smtClean="0"/>
              <a:t>Työelämäopinnot aineenopettajaopiskelijoilla:</a:t>
            </a:r>
          </a:p>
          <a:p>
            <a:pPr lvl="1"/>
            <a:r>
              <a:rPr lang="fi-FI" dirty="0"/>
              <a:t>5 op Johdatus biologian opetukseen (BIO-004)</a:t>
            </a:r>
          </a:p>
          <a:p>
            <a:pPr lvl="1"/>
            <a:r>
              <a:rPr lang="fi-FI" dirty="0" smtClean="0"/>
              <a:t>5 op työelämäjakso, projektityökurssi tai harjoittelu (koulutusohjelmasta riippuen)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531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Toisen opetettavan aineen opinnot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Suoritetaan kokonaisuudessaan (60 op) kandivaiheessa</a:t>
            </a:r>
          </a:p>
          <a:p>
            <a:r>
              <a:rPr lang="fi-FI" dirty="0" smtClean="0"/>
              <a:t>Jos vaihtaa aineenopettajalinjalle vasta maisterivaiheessa, pitää toisen opetettavan aineen opinnot suorittaa ennen opettajan pedagogisia opintoja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dirty="0" smtClean="0"/>
              <a:t>Toisen opetettavan aineen saa valita (suhteellisen) vapaasti</a:t>
            </a:r>
          </a:p>
          <a:p>
            <a:pPr lvl="1"/>
            <a:r>
              <a:rPr lang="fi-FI" dirty="0"/>
              <a:t>Työmarkkinoilla kuitenkin eniten opettajan paikkoja biologia-maantiede </a:t>
            </a:r>
            <a:r>
              <a:rPr lang="mr-IN" dirty="0"/>
              <a:t>–</a:t>
            </a:r>
            <a:r>
              <a:rPr lang="fi-FI" dirty="0"/>
              <a:t>yhdistelmällä </a:t>
            </a:r>
            <a:r>
              <a:rPr lang="fi-FI" dirty="0">
                <a:sym typeface="Wingdings"/>
              </a:rPr>
              <a:t> Biologian aineenopettajaksi valituille opinto-oikeus maantieteen perus- ja aineopintoihin</a:t>
            </a:r>
            <a:endParaRPr lang="fi-FI" dirty="0"/>
          </a:p>
          <a:p>
            <a:pPr lvl="1"/>
            <a:r>
              <a:rPr lang="fi-FI" dirty="0"/>
              <a:t>HUOM! Joissakin aineissa (esim. psykologia) on kiintiö / pääsykoe sivuaineopiskelijoille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23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Uusiin koulutusohjelmiin siirtyminen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Tarkemmat ohjeet </a:t>
            </a:r>
            <a:r>
              <a:rPr lang="fi-FI" dirty="0" err="1" smtClean="0"/>
              <a:t>Flammassa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Bio</a:t>
            </a:r>
            <a:r>
              <a:rPr lang="fi-FI" dirty="0" smtClean="0"/>
              <a:t>- ja ympäristötieteellinen: </a:t>
            </a:r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flamma.helsinki.fi/fi/HY365361</a:t>
            </a:r>
            <a:endParaRPr lang="fi-FI" dirty="0" smtClean="0"/>
          </a:p>
          <a:p>
            <a:pPr lvl="1"/>
            <a:r>
              <a:rPr lang="fi-FI" dirty="0" smtClean="0"/>
              <a:t>Yleiset ohjeet: </a:t>
            </a:r>
            <a:r>
              <a:rPr lang="fi-FI" dirty="0" smtClean="0">
                <a:hlinkClick r:id="rId3"/>
              </a:rPr>
              <a:t>https</a:t>
            </a:r>
            <a:r>
              <a:rPr lang="fi-FI" dirty="0">
                <a:hlinkClick r:id="rId3"/>
              </a:rPr>
              <a:t>://flamma.helsinki.fi/fi/HY365949</a:t>
            </a:r>
            <a:endParaRPr lang="fi-FI" dirty="0"/>
          </a:p>
          <a:p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dirty="0"/>
              <a:t>Siirtymälomakkeet julkaistaan syyskuun aikana</a:t>
            </a:r>
          </a:p>
          <a:p>
            <a:r>
              <a:rPr lang="fi-FI" dirty="0"/>
              <a:t>Opintoihin voi kuitenkin ilmoittautua jo nyt</a:t>
            </a:r>
          </a:p>
          <a:p>
            <a:r>
              <a:rPr lang="fi-FI" dirty="0" smtClean="0"/>
              <a:t>31.7.2020 kaikki opiskelijat tekevät tutkintonsa loppuun, muuten siirretään uusiin koulutusohjelmiin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734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"/>
            <a:ext cx="9036496" cy="5190057"/>
          </a:xfrm>
        </p:spPr>
      </p:pic>
      <p:sp>
        <p:nvSpPr>
          <p:cNvPr id="4" name="Sisällön paikkamerkk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6F0238F-2308-4A48-B2E1-00FCB2BFEC78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2216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Opintojen korvaavuudet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Bio</a:t>
            </a:r>
            <a:r>
              <a:rPr lang="fi-FI" dirty="0" smtClean="0"/>
              <a:t>- ja ympäristötieteellinen tiedekunta on julkaissut opintojen korvaavuustaulukot</a:t>
            </a:r>
          </a:p>
          <a:p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://flamma.helsinki.fi/fi/HY365361</a:t>
            </a:r>
            <a:endParaRPr lang="fi-FI" dirty="0"/>
          </a:p>
          <a:p>
            <a:r>
              <a:rPr lang="fi-FI" dirty="0" smtClean="0"/>
              <a:t>Puuttuvia osasuorituksia voi mahdollisesti korvata sopimalla siitä kurssin vastuuopettajan kanssa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dirty="0"/>
              <a:t>Solubiologia ja sytogenetiikka </a:t>
            </a:r>
            <a:r>
              <a:rPr lang="mr-IN" dirty="0"/>
              <a:t>–</a:t>
            </a:r>
            <a:r>
              <a:rPr lang="fi-FI" dirty="0"/>
              <a:t>kurssin voi vielä suorittaa syksyn 2017 aikana katsomalla Moodlesta vuoden 2016 luentovideot ja tenttimällä rästitenteissä 27.10. tai 15.12.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9527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5737" y="476672"/>
            <a:ext cx="6624736" cy="1465568"/>
          </a:xfrm>
        </p:spPr>
        <p:txBody>
          <a:bodyPr/>
          <a:lstStyle/>
          <a:p>
            <a:r>
              <a:rPr lang="fi-FI" dirty="0" smtClean="0"/>
              <a:t>Opintojen ajoittaminen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1. opiskeluvuosi:</a:t>
            </a:r>
          </a:p>
          <a:p>
            <a:pPr lvl="1"/>
            <a:r>
              <a:rPr lang="fi-FI" dirty="0" smtClean="0"/>
              <a:t>Oman koulutusohjelman perusopinnot</a:t>
            </a:r>
          </a:p>
          <a:p>
            <a:pPr lvl="1"/>
            <a:r>
              <a:rPr lang="fi-FI" dirty="0" smtClean="0"/>
              <a:t>Oman koulutusohjelman aineopintoja</a:t>
            </a:r>
          </a:p>
          <a:p>
            <a:pPr lvl="1"/>
            <a:r>
              <a:rPr lang="fi-FI" dirty="0" smtClean="0"/>
              <a:t>Viestintä- ja kieliopintoja</a:t>
            </a:r>
            <a:endParaRPr lang="fi-FI" dirty="0"/>
          </a:p>
          <a:p>
            <a:r>
              <a:rPr lang="fi-FI" dirty="0" smtClean="0"/>
              <a:t>2. opiskeluvuosi: </a:t>
            </a:r>
          </a:p>
          <a:p>
            <a:pPr lvl="1"/>
            <a:r>
              <a:rPr lang="fi-FI" dirty="0"/>
              <a:t>Oman koulutusohjelman aineopintoja</a:t>
            </a:r>
          </a:p>
          <a:p>
            <a:pPr lvl="1"/>
            <a:r>
              <a:rPr lang="fi-FI" dirty="0" smtClean="0"/>
              <a:t>Toisen opetettavan aineen opintoja (perusopinnot)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>
          <a:xfrm>
            <a:off x="4860032" y="1700808"/>
            <a:ext cx="3960440" cy="4392489"/>
          </a:xfrm>
        </p:spPr>
        <p:txBody>
          <a:bodyPr/>
          <a:lstStyle/>
          <a:p>
            <a:r>
              <a:rPr lang="fi-FI" dirty="0" smtClean="0"/>
              <a:t>3. opiskeluvuosi:</a:t>
            </a:r>
          </a:p>
          <a:p>
            <a:pPr lvl="1"/>
            <a:r>
              <a:rPr lang="fi-FI" dirty="0" smtClean="0"/>
              <a:t>Toisen opetettavan aineen opintoja (aineopinnot)</a:t>
            </a:r>
          </a:p>
          <a:p>
            <a:pPr lvl="1"/>
            <a:r>
              <a:rPr lang="fi-FI" dirty="0" smtClean="0"/>
              <a:t>Työelämäopintoja</a:t>
            </a:r>
          </a:p>
          <a:p>
            <a:pPr lvl="1"/>
            <a:r>
              <a:rPr lang="fi-FI" dirty="0" smtClean="0"/>
              <a:t>Kandidaatin tutkielma, seminaarit ja kirjallisuus</a:t>
            </a:r>
          </a:p>
          <a:p>
            <a:r>
              <a:rPr lang="fi-FI" dirty="0" smtClean="0"/>
              <a:t>4. opiskeluvuosi: </a:t>
            </a:r>
          </a:p>
          <a:p>
            <a:pPr lvl="1"/>
            <a:r>
              <a:rPr lang="fi-FI" dirty="0" smtClean="0"/>
              <a:t>Oman maisteriohjelman opintoja</a:t>
            </a:r>
          </a:p>
          <a:p>
            <a:pPr lvl="1"/>
            <a:r>
              <a:rPr lang="fi-FI" dirty="0" smtClean="0"/>
              <a:t>Pro gradu</a:t>
            </a:r>
          </a:p>
          <a:p>
            <a:r>
              <a:rPr lang="fi-FI" dirty="0" smtClean="0"/>
              <a:t>5. opiskeluvuosi:</a:t>
            </a:r>
          </a:p>
          <a:p>
            <a:pPr lvl="1"/>
            <a:r>
              <a:rPr lang="fi-FI" dirty="0" smtClean="0"/>
              <a:t>Opettajan pedagogiset opinnot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116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Kannattaako vaihtaa?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67544" y="2204865"/>
            <a:ext cx="4392488" cy="3888432"/>
          </a:xfrm>
        </p:spPr>
        <p:txBody>
          <a:bodyPr/>
          <a:lstStyle/>
          <a:p>
            <a:r>
              <a:rPr lang="fi-FI" dirty="0" smtClean="0"/>
              <a:t>Oletko suorittanut vasta 1. vuoden opinnot </a:t>
            </a:r>
            <a:r>
              <a:rPr lang="fi-FI" dirty="0" smtClean="0">
                <a:sym typeface="Wingdings"/>
              </a:rPr>
              <a:t> todennäköisesti kannattaa</a:t>
            </a:r>
            <a:endParaRPr lang="fi-FI" dirty="0" smtClean="0"/>
          </a:p>
          <a:p>
            <a:r>
              <a:rPr lang="fi-FI" dirty="0" smtClean="0"/>
              <a:t>Oletko jo pitkällä opinnoissa (&gt;50 % suoritettu)? </a:t>
            </a:r>
            <a:r>
              <a:rPr lang="fi-FI" dirty="0" smtClean="0">
                <a:sym typeface="Wingdings"/>
              </a:rPr>
              <a:t> mahdollisesti ei kannata vaihtaa, sillä vaihtamisen seurauksena sinulle voi tulla paljon lisää pakollisia opintoja</a:t>
            </a:r>
          </a:p>
          <a:p>
            <a:r>
              <a:rPr lang="fi-FI" dirty="0" smtClean="0">
                <a:sym typeface="Wingdings"/>
              </a:rPr>
              <a:t>Oletko suorittanut kandin ja aloittamassa maisterivaihetta  suositellaan siirtymistä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dirty="0" smtClean="0"/>
              <a:t>Katso, mitä sinun pitää täydentää, jos vaihtaisit uuteen koulutusohjelmaan</a:t>
            </a:r>
          </a:p>
          <a:p>
            <a:r>
              <a:rPr lang="fi-FI" dirty="0" smtClean="0"/>
              <a:t>Keskustele vaihtamisesta myös opintoneuvojan kanssa</a:t>
            </a:r>
          </a:p>
          <a:p>
            <a:r>
              <a:rPr lang="fi-FI" dirty="0" smtClean="0"/>
              <a:t>Siirtyminen on sitovaa, eli vanhoihin tutkintovaatimuksiin ei voi palata!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834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2</a:t>
            </a:r>
            <a:r>
              <a:rPr lang="fi-FI" dirty="0" smtClean="0"/>
              <a:t>. Aineenopettajat uusissa maisteriohjelmissa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1419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muutokset pähkinänkuoressa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Opettajan pedagogiset opinnot (60 op) suoritetaan kokonaisuudessaan maisterivaiheessa </a:t>
            </a:r>
          </a:p>
          <a:p>
            <a:r>
              <a:rPr lang="fi-FI" dirty="0" smtClean="0">
                <a:sym typeface="Wingdings"/>
              </a:rPr>
              <a:t>Toinen opetettava aine (60 op) on pitänyt suorittaa kokonaan kanditutkinnossa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dirty="0" smtClean="0">
                <a:sym typeface="Wingdings"/>
              </a:rPr>
              <a:t>Myös ECGS-maisteriohjelmasta voi valmistua aineenopettajaksi</a:t>
            </a:r>
          </a:p>
          <a:p>
            <a:r>
              <a:rPr lang="fi-FI" dirty="0" smtClean="0">
                <a:sym typeface="Wingdings"/>
              </a:rPr>
              <a:t>Paljon muutoksia aineenopettajilta vaadittavissa opinnoissa!</a:t>
            </a:r>
          </a:p>
          <a:p>
            <a:pPr lvl="1"/>
            <a:r>
              <a:rPr lang="fi-FI" sz="1800" dirty="0"/>
              <a:t>Huomaa, että jos uusi kurssi on opintopistemäärältään laajempi kuin vanha, voit joutua täydentämään sitä osasuorituksella!</a:t>
            </a:r>
          </a:p>
          <a:p>
            <a:endParaRPr lang="fi-FI" dirty="0" smtClean="0">
              <a:sym typeface="Wingdings"/>
            </a:endParaRPr>
          </a:p>
          <a:p>
            <a:endParaRPr lang="fi-FI" dirty="0">
              <a:sym typeface="Wingdings"/>
            </a:endParaRPr>
          </a:p>
          <a:p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6F0238F-2308-4A48-B2E1-00FCB2BFEC78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229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Mistä maisteriohjelmista aineenopettajaksi?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Ekologian ja evoluutiobiologian maisteriohjelma</a:t>
            </a:r>
          </a:p>
          <a:p>
            <a:r>
              <a:rPr lang="fi-FI" sz="1800" dirty="0"/>
              <a:t>Kasvibiologian maisteriohjelma</a:t>
            </a:r>
          </a:p>
          <a:p>
            <a:r>
              <a:rPr lang="fi-FI" sz="1800" dirty="0"/>
              <a:t>Neurotieteen maisteriohjelma</a:t>
            </a:r>
          </a:p>
          <a:p>
            <a:r>
              <a:rPr lang="fi-FI" sz="1800" dirty="0"/>
              <a:t>Genetiikan ja molekulaaristen biotieteiden maisteriohjelma</a:t>
            </a:r>
          </a:p>
          <a:p>
            <a:r>
              <a:rPr lang="fi-FI" sz="1800" dirty="0"/>
              <a:t>Ympäristönmuutoksen ja globaalin kestävyyden maisteriohjelma</a:t>
            </a:r>
          </a:p>
          <a:p>
            <a:r>
              <a:rPr lang="fi-FI" sz="1800" i="1" dirty="0"/>
              <a:t>Mikrobiologian ja mikrobibiotekniikan </a:t>
            </a:r>
            <a:r>
              <a:rPr lang="fi-FI" sz="1800" i="1" dirty="0" smtClean="0"/>
              <a:t>maisteriohjelma</a:t>
            </a:r>
            <a:endParaRPr lang="fi-FI" sz="1800" i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dirty="0" smtClean="0"/>
              <a:t>Aineenopettajaksi </a:t>
            </a:r>
            <a:r>
              <a:rPr lang="fi-FI" dirty="0" smtClean="0"/>
              <a:t>haetaan vain, jos kandidaatin </a:t>
            </a:r>
            <a:r>
              <a:rPr lang="fi-FI" dirty="0" smtClean="0"/>
              <a:t>tutkinto suoritettu </a:t>
            </a:r>
            <a:r>
              <a:rPr lang="fi-FI" dirty="0" err="1" smtClean="0"/>
              <a:t>bio</a:t>
            </a:r>
            <a:r>
              <a:rPr lang="fi-FI" dirty="0" smtClean="0"/>
              <a:t>- ja ympäristötieteellisessä tiedekunnassa (tai muualla vastaavassa tiedekunnassa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66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Tilaisuuden ohjelma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" indent="0">
              <a:buNone/>
            </a:pPr>
            <a:r>
              <a:rPr lang="fi-FI" dirty="0"/>
              <a:t>1. Aineenopettajan tutkintovaatimukset uusissa kandiohjelmissa – mikä muuttuu?</a:t>
            </a:r>
          </a:p>
          <a:p>
            <a:pPr marL="92075" indent="0">
              <a:buNone/>
            </a:pPr>
            <a:r>
              <a:rPr lang="fi-FI" dirty="0"/>
              <a:t>2. Aineenopettajan opintosuunnat maisteriohjelmissa – mikä muuttuu?</a:t>
            </a:r>
          </a:p>
          <a:p>
            <a:pPr marL="92075" indent="0">
              <a:buNone/>
            </a:pPr>
            <a:r>
              <a:rPr lang="fi-FI" dirty="0"/>
              <a:t>3. Erilliseksi opiskelijaksi siirtyminen ja vastaavuustodistukset</a:t>
            </a:r>
          </a:p>
          <a:p>
            <a:pPr marL="92075" indent="0">
              <a:buNone/>
            </a:pPr>
            <a:r>
              <a:rPr lang="fi-FI" dirty="0"/>
              <a:t>4. Sivuaineopiskelijat: biologia toisena opettavana aineena</a:t>
            </a:r>
          </a:p>
          <a:p>
            <a:pPr marL="92075" indent="0">
              <a:buNone/>
            </a:pPr>
            <a:r>
              <a:rPr lang="fi-FI" dirty="0"/>
              <a:t>5. Aineenhallintarajat ohjattuihin opetusharjoitteluihin</a:t>
            </a:r>
          </a:p>
          <a:p>
            <a:pPr marL="92075" indent="0">
              <a:buNone/>
            </a:pPr>
            <a:r>
              <a:rPr lang="fi-FI" dirty="0"/>
              <a:t>6. Pedagoginen tai didaktinen pro gradu -tutkielma</a:t>
            </a:r>
          </a:p>
          <a:p>
            <a:pPr marL="92075" indent="0">
              <a:buNone/>
            </a:pPr>
            <a:r>
              <a:rPr lang="fi-FI" dirty="0"/>
              <a:t>7. Mistä löydän tietoa aineenopettajan opintosuunnista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139DF-555F-4884-A52D-5104D268AD44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6734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Ekologian ja evoluutiobiologian maisteriohjelma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67544" y="2204865"/>
            <a:ext cx="3960440" cy="1944215"/>
          </a:xfrm>
        </p:spPr>
        <p:txBody>
          <a:bodyPr/>
          <a:lstStyle/>
          <a:p>
            <a:r>
              <a:rPr lang="fi-FI" sz="1100" b="1" u="sng" dirty="0">
                <a:solidFill>
                  <a:srgbClr val="FF0000"/>
                </a:solidFill>
              </a:rPr>
              <a:t>5 op Ekologia (EEB-001)</a:t>
            </a:r>
          </a:p>
          <a:p>
            <a:r>
              <a:rPr lang="fi-FI" sz="1100" b="1" u="sng" dirty="0">
                <a:solidFill>
                  <a:srgbClr val="FF0000"/>
                </a:solidFill>
              </a:rPr>
              <a:t>10 op Evoluutiobiologia (EEB-002)</a:t>
            </a:r>
          </a:p>
          <a:p>
            <a:r>
              <a:rPr lang="fi-FI" sz="1100" b="1" u="sng" dirty="0">
                <a:solidFill>
                  <a:srgbClr val="FF0000"/>
                </a:solidFill>
              </a:rPr>
              <a:t>5 op Ekologian tilastolliset menetelmät (EEB-003)</a:t>
            </a:r>
          </a:p>
          <a:p>
            <a:r>
              <a:rPr lang="fi-FI" sz="1100" dirty="0"/>
              <a:t>5 op Syventävien opintojen seminaari (EEB-004)</a:t>
            </a:r>
          </a:p>
          <a:p>
            <a:r>
              <a:rPr lang="fi-FI" sz="1100" dirty="0"/>
              <a:t>5 op Pro Gradu -kurssi (EEB-005)</a:t>
            </a:r>
          </a:p>
          <a:p>
            <a:r>
              <a:rPr lang="fi-FI" sz="1100" dirty="0"/>
              <a:t>30 op Maisterintutkielma (EEB-006)</a:t>
            </a:r>
          </a:p>
          <a:p>
            <a:r>
              <a:rPr lang="fi-FI" sz="1100" dirty="0"/>
              <a:t>0 op Maisterin kypsyysnäyte (EEB-007)</a:t>
            </a:r>
          </a:p>
          <a:p>
            <a:r>
              <a:rPr lang="fi-FI" sz="1100" dirty="0"/>
              <a:t>60 op Opettajan pedagogiset opinnot</a:t>
            </a:r>
          </a:p>
          <a:p>
            <a:endParaRPr lang="fi-FI" sz="11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9" name="Tekstiruutu 8"/>
          <p:cNvSpPr txBox="1"/>
          <p:nvPr/>
        </p:nvSpPr>
        <p:spPr bwMode="auto">
          <a:xfrm>
            <a:off x="721838" y="5025806"/>
            <a:ext cx="3672982" cy="50783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100" b="1" u="sng" dirty="0" smtClean="0">
                <a:solidFill>
                  <a:srgbClr val="009E60"/>
                </a:solidFill>
              </a:rPr>
              <a:t>Ei enää pakollista:</a:t>
            </a:r>
          </a:p>
          <a:p>
            <a:r>
              <a:rPr lang="fi-FI" sz="1100" b="1" u="sng" dirty="0" smtClean="0">
                <a:solidFill>
                  <a:srgbClr val="009E60"/>
                </a:solidFill>
              </a:rPr>
              <a:t>Kirjatentit, 9 op</a:t>
            </a:r>
            <a:endParaRPr lang="fi-FI" sz="1100" b="1" u="sng" dirty="0">
              <a:solidFill>
                <a:srgbClr val="009E60"/>
              </a:solidFill>
            </a:endParaRPr>
          </a:p>
          <a:p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15296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Kasvibiologian maisteriohjelma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100" dirty="0"/>
              <a:t>0 op Henkilökohtainen opintosuunnitelma (HOPS) (PBIO-001)</a:t>
            </a:r>
          </a:p>
          <a:p>
            <a:r>
              <a:rPr lang="fi-FI" sz="1100" b="1" u="sng" dirty="0">
                <a:solidFill>
                  <a:srgbClr val="FF0000"/>
                </a:solidFill>
              </a:rPr>
              <a:t>5 op Kasvit muuttuvassa maailmassa (PBIO-002)</a:t>
            </a:r>
          </a:p>
          <a:p>
            <a:r>
              <a:rPr lang="fi-FI" sz="1100" b="1" u="sng" dirty="0">
                <a:solidFill>
                  <a:srgbClr val="FF0000"/>
                </a:solidFill>
              </a:rPr>
              <a:t>5 op Biologisten kokeiden suunnittelu (PBIO-003)</a:t>
            </a:r>
          </a:p>
          <a:p>
            <a:r>
              <a:rPr lang="fi-FI" sz="1100" dirty="0"/>
              <a:t>5 op Syventävien opintojen seminaari (PBIO-004)</a:t>
            </a:r>
          </a:p>
          <a:p>
            <a:r>
              <a:rPr lang="fi-FI" sz="1100" dirty="0"/>
              <a:t>30 op Maisterintutkielma (PBIO-006)</a:t>
            </a:r>
          </a:p>
          <a:p>
            <a:r>
              <a:rPr lang="fi-FI" sz="1100" dirty="0"/>
              <a:t>0 op </a:t>
            </a:r>
            <a:r>
              <a:rPr lang="fi-FI" sz="1100" dirty="0" err="1"/>
              <a:t>Maturity</a:t>
            </a:r>
            <a:r>
              <a:rPr lang="fi-FI" sz="1100" dirty="0"/>
              <a:t> </a:t>
            </a:r>
            <a:r>
              <a:rPr lang="fi-FI" sz="1100" dirty="0" err="1"/>
              <a:t>essay</a:t>
            </a:r>
            <a:r>
              <a:rPr lang="fi-FI" sz="1100" dirty="0"/>
              <a:t> (PBIO-007)</a:t>
            </a:r>
          </a:p>
          <a:p>
            <a:r>
              <a:rPr lang="fi-FI" sz="1100" b="1" u="sng" dirty="0">
                <a:solidFill>
                  <a:srgbClr val="FF0000"/>
                </a:solidFill>
              </a:rPr>
              <a:t>Vaihtoehtoinen 15 op opintokokonaisuus:</a:t>
            </a:r>
          </a:p>
          <a:p>
            <a:pPr lvl="1"/>
            <a:r>
              <a:rPr lang="fi-FI" sz="1050" b="1" u="sng" dirty="0">
                <a:solidFill>
                  <a:srgbClr val="FF0000"/>
                </a:solidFill>
              </a:rPr>
              <a:t>15 op Kasvien kasvu ja kehitysbiologia (PBIO-110)</a:t>
            </a:r>
          </a:p>
          <a:p>
            <a:pPr lvl="1"/>
            <a:r>
              <a:rPr lang="fi-FI" sz="1050" b="1" u="sng" dirty="0">
                <a:solidFill>
                  <a:srgbClr val="FF0000"/>
                </a:solidFill>
              </a:rPr>
              <a:t>15 op Kasvibiotekniikka ja molekyylibiologia (PBIO-120)</a:t>
            </a:r>
          </a:p>
          <a:p>
            <a:pPr lvl="1"/>
            <a:r>
              <a:rPr lang="fi-FI" sz="1050" b="1" u="sng" dirty="0">
                <a:solidFill>
                  <a:srgbClr val="FF0000"/>
                </a:solidFill>
              </a:rPr>
              <a:t>15 op Advanced </a:t>
            </a:r>
            <a:r>
              <a:rPr lang="fi-FI" sz="1050" b="1" u="sng" dirty="0" err="1">
                <a:solidFill>
                  <a:srgbClr val="FF0000"/>
                </a:solidFill>
              </a:rPr>
              <a:t>Plant</a:t>
            </a:r>
            <a:r>
              <a:rPr lang="fi-FI" sz="1050" b="1" u="sng" dirty="0">
                <a:solidFill>
                  <a:srgbClr val="FF0000"/>
                </a:solidFill>
              </a:rPr>
              <a:t> </a:t>
            </a:r>
            <a:r>
              <a:rPr lang="fi-FI" sz="1050" b="1" u="sng" dirty="0" err="1">
                <a:solidFill>
                  <a:srgbClr val="FF0000"/>
                </a:solidFill>
              </a:rPr>
              <a:t>Molecular</a:t>
            </a:r>
            <a:r>
              <a:rPr lang="fi-FI" sz="1050" b="1" u="sng" dirty="0">
                <a:solidFill>
                  <a:srgbClr val="FF0000"/>
                </a:solidFill>
              </a:rPr>
              <a:t> </a:t>
            </a:r>
            <a:r>
              <a:rPr lang="fi-FI" sz="1050" b="1" u="sng" dirty="0" err="1">
                <a:solidFill>
                  <a:srgbClr val="FF0000"/>
                </a:solidFill>
              </a:rPr>
              <a:t>Biology</a:t>
            </a:r>
            <a:r>
              <a:rPr lang="fi-FI" sz="1050" b="1" u="sng" dirty="0">
                <a:solidFill>
                  <a:srgbClr val="FF0000"/>
                </a:solidFill>
              </a:rPr>
              <a:t> (PBIO-130)</a:t>
            </a:r>
          </a:p>
          <a:p>
            <a:pPr lvl="1"/>
            <a:r>
              <a:rPr lang="fi-FI" sz="1050" b="1" u="sng" dirty="0">
                <a:solidFill>
                  <a:srgbClr val="FF0000"/>
                </a:solidFill>
              </a:rPr>
              <a:t>15 op </a:t>
            </a:r>
            <a:r>
              <a:rPr lang="fi-FI" sz="1050" b="1" u="sng" dirty="0" err="1">
                <a:solidFill>
                  <a:srgbClr val="FF0000"/>
                </a:solidFill>
              </a:rPr>
              <a:t>Evolutionary</a:t>
            </a:r>
            <a:r>
              <a:rPr lang="fi-FI" sz="1050" b="1" u="sng" dirty="0">
                <a:solidFill>
                  <a:srgbClr val="FF0000"/>
                </a:solidFill>
              </a:rPr>
              <a:t> </a:t>
            </a:r>
            <a:r>
              <a:rPr lang="fi-FI" sz="1050" b="1" u="sng" dirty="0" err="1">
                <a:solidFill>
                  <a:srgbClr val="FF0000"/>
                </a:solidFill>
              </a:rPr>
              <a:t>Ecology</a:t>
            </a:r>
            <a:r>
              <a:rPr lang="fi-FI" sz="1050" b="1" u="sng" dirty="0">
                <a:solidFill>
                  <a:srgbClr val="FF0000"/>
                </a:solidFill>
              </a:rPr>
              <a:t> of </a:t>
            </a:r>
            <a:r>
              <a:rPr lang="fi-FI" sz="1050" b="1" u="sng" dirty="0" err="1">
                <a:solidFill>
                  <a:srgbClr val="FF0000"/>
                </a:solidFill>
              </a:rPr>
              <a:t>Plants</a:t>
            </a:r>
            <a:r>
              <a:rPr lang="fi-FI" sz="1050" b="1" u="sng" dirty="0">
                <a:solidFill>
                  <a:srgbClr val="FF0000"/>
                </a:solidFill>
              </a:rPr>
              <a:t> (PBIO-140)</a:t>
            </a:r>
          </a:p>
          <a:p>
            <a:pPr lvl="1"/>
            <a:r>
              <a:rPr lang="fi-FI" sz="1050" b="1" u="sng" dirty="0">
                <a:solidFill>
                  <a:srgbClr val="FF0000"/>
                </a:solidFill>
              </a:rPr>
              <a:t>15 op </a:t>
            </a:r>
            <a:r>
              <a:rPr lang="fi-FI" sz="1050" b="1" u="sng" dirty="0" err="1">
                <a:solidFill>
                  <a:srgbClr val="FF0000"/>
                </a:solidFill>
              </a:rPr>
              <a:t>Subarctic</a:t>
            </a:r>
            <a:r>
              <a:rPr lang="fi-FI" sz="1050" b="1" u="sng" dirty="0">
                <a:solidFill>
                  <a:srgbClr val="FF0000"/>
                </a:solidFill>
              </a:rPr>
              <a:t> </a:t>
            </a:r>
            <a:r>
              <a:rPr lang="fi-FI" sz="1050" b="1" u="sng" dirty="0" err="1">
                <a:solidFill>
                  <a:srgbClr val="FF0000"/>
                </a:solidFill>
              </a:rPr>
              <a:t>Ecology</a:t>
            </a:r>
            <a:r>
              <a:rPr lang="fi-FI" sz="1050" b="1" u="sng" dirty="0">
                <a:solidFill>
                  <a:srgbClr val="FF0000"/>
                </a:solidFill>
              </a:rPr>
              <a:t> and Flora (PBIO-150)</a:t>
            </a:r>
          </a:p>
          <a:p>
            <a:pPr lvl="1"/>
            <a:r>
              <a:rPr lang="fi-FI" sz="1050" b="1" u="sng" dirty="0">
                <a:solidFill>
                  <a:srgbClr val="FF0000"/>
                </a:solidFill>
              </a:rPr>
              <a:t>15 op Taksonomia ja systematiikka (PBIO-160)</a:t>
            </a:r>
          </a:p>
          <a:p>
            <a:pPr lvl="1"/>
            <a:r>
              <a:rPr lang="fi-FI" sz="1050" b="1" u="sng" dirty="0">
                <a:solidFill>
                  <a:srgbClr val="FF0000"/>
                </a:solidFill>
              </a:rPr>
              <a:t>15 op </a:t>
            </a:r>
            <a:r>
              <a:rPr lang="fi-FI" sz="1050" b="1" u="sng" dirty="0" err="1">
                <a:solidFill>
                  <a:srgbClr val="FF0000"/>
                </a:solidFill>
              </a:rPr>
              <a:t>Diversity</a:t>
            </a:r>
            <a:r>
              <a:rPr lang="fi-FI" sz="1050" b="1" u="sng" dirty="0">
                <a:solidFill>
                  <a:srgbClr val="FF0000"/>
                </a:solidFill>
              </a:rPr>
              <a:t> and </a:t>
            </a:r>
            <a:r>
              <a:rPr lang="fi-FI" sz="1050" b="1" u="sng" dirty="0" err="1">
                <a:solidFill>
                  <a:srgbClr val="FF0000"/>
                </a:solidFill>
              </a:rPr>
              <a:t>Distribution</a:t>
            </a:r>
            <a:r>
              <a:rPr lang="fi-FI" sz="1050" b="1" u="sng" dirty="0">
                <a:solidFill>
                  <a:srgbClr val="FF0000"/>
                </a:solidFill>
              </a:rPr>
              <a:t> of </a:t>
            </a:r>
            <a:r>
              <a:rPr lang="fi-FI" sz="1050" b="1" u="sng" dirty="0" err="1">
                <a:solidFill>
                  <a:srgbClr val="FF0000"/>
                </a:solidFill>
              </a:rPr>
              <a:t>Plants</a:t>
            </a:r>
            <a:r>
              <a:rPr lang="fi-FI" sz="1050" b="1" u="sng" dirty="0">
                <a:solidFill>
                  <a:srgbClr val="FF0000"/>
                </a:solidFill>
              </a:rPr>
              <a:t> and </a:t>
            </a:r>
            <a:r>
              <a:rPr lang="fi-FI" sz="1050" b="1" u="sng" dirty="0" err="1">
                <a:solidFill>
                  <a:srgbClr val="FF0000"/>
                </a:solidFill>
              </a:rPr>
              <a:t>Fungi</a:t>
            </a:r>
            <a:r>
              <a:rPr lang="fi-FI" sz="1050" b="1" u="sng" dirty="0">
                <a:solidFill>
                  <a:srgbClr val="FF0000"/>
                </a:solidFill>
              </a:rPr>
              <a:t> (PBIO-170)</a:t>
            </a:r>
          </a:p>
          <a:p>
            <a:r>
              <a:rPr lang="fi-FI" sz="1100" dirty="0"/>
              <a:t>60 op Opettajan pedagogiset opinnot</a:t>
            </a:r>
          </a:p>
          <a:p>
            <a:endParaRPr lang="fi-FI" sz="11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9" name="Suorakulmio 8"/>
          <p:cNvSpPr/>
          <p:nvPr/>
        </p:nvSpPr>
        <p:spPr>
          <a:xfrm>
            <a:off x="5107339" y="2131311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100" b="1" u="sng" dirty="0">
                <a:solidFill>
                  <a:srgbClr val="009E60"/>
                </a:solidFill>
              </a:rPr>
              <a:t>Ei enää pakollista:</a:t>
            </a:r>
          </a:p>
          <a:p>
            <a:r>
              <a:rPr lang="fi-FI" sz="1100" b="1" u="sng" dirty="0">
                <a:solidFill>
                  <a:srgbClr val="009E60"/>
                </a:solidFill>
              </a:rPr>
              <a:t>52613 Suomen kasvimaantiede, 3 op</a:t>
            </a:r>
            <a:br>
              <a:rPr lang="fi-FI" sz="1100" b="1" u="sng" dirty="0">
                <a:solidFill>
                  <a:srgbClr val="009E60"/>
                </a:solidFill>
              </a:rPr>
            </a:br>
            <a:r>
              <a:rPr lang="fi-FI" sz="1100" b="1" u="sng" dirty="0">
                <a:solidFill>
                  <a:srgbClr val="009E60"/>
                </a:solidFill>
              </a:rPr>
              <a:t>526001 Tropiikin kasvisto ja kasvillisuus, 3 op</a:t>
            </a:r>
            <a:br>
              <a:rPr lang="fi-FI" sz="1100" b="1" u="sng" dirty="0">
                <a:solidFill>
                  <a:srgbClr val="009E60"/>
                </a:solidFill>
              </a:rPr>
            </a:br>
            <a:r>
              <a:rPr lang="fi-FI" sz="1100" b="1" u="sng" dirty="0">
                <a:solidFill>
                  <a:srgbClr val="009E60"/>
                </a:solidFill>
              </a:rPr>
              <a:t>525007 Kasvifysiologian luennot, 3 op</a:t>
            </a:r>
            <a:br>
              <a:rPr lang="fi-FI" sz="1100" b="1" u="sng" dirty="0">
                <a:solidFill>
                  <a:srgbClr val="009E60"/>
                </a:solidFill>
              </a:rPr>
            </a:br>
            <a:r>
              <a:rPr lang="fi-FI" sz="1100" b="1" u="sng" dirty="0">
                <a:solidFill>
                  <a:srgbClr val="009E60"/>
                </a:solidFill>
              </a:rPr>
              <a:t>526040 </a:t>
            </a:r>
            <a:r>
              <a:rPr lang="fi-FI" sz="1100" b="1" u="sng" dirty="0" err="1">
                <a:solidFill>
                  <a:srgbClr val="009E60"/>
                </a:solidFill>
              </a:rPr>
              <a:t>Ecosystem</a:t>
            </a:r>
            <a:r>
              <a:rPr lang="fi-FI" sz="1100" b="1" u="sng" dirty="0">
                <a:solidFill>
                  <a:srgbClr val="009E60"/>
                </a:solidFill>
              </a:rPr>
              <a:t> </a:t>
            </a:r>
            <a:r>
              <a:rPr lang="fi-FI" sz="1100" b="1" u="sng" dirty="0" err="1">
                <a:solidFill>
                  <a:srgbClr val="009E60"/>
                </a:solidFill>
              </a:rPr>
              <a:t>ecology</a:t>
            </a:r>
            <a:r>
              <a:rPr lang="fi-FI" sz="1100" b="1" u="sng" dirty="0">
                <a:solidFill>
                  <a:srgbClr val="009E60"/>
                </a:solidFill>
              </a:rPr>
              <a:t>, 3–5 </a:t>
            </a:r>
            <a:r>
              <a:rPr lang="fi-FI" sz="1100" b="1" u="sng" dirty="0" err="1">
                <a:solidFill>
                  <a:srgbClr val="009E60"/>
                </a:solidFill>
              </a:rPr>
              <a:t>cr</a:t>
            </a:r>
            <a:r>
              <a:rPr lang="fi-FI" sz="1100" b="1" u="sng" dirty="0">
                <a:solidFill>
                  <a:srgbClr val="009E60"/>
                </a:solidFill>
              </a:rPr>
              <a:t/>
            </a:r>
            <a:br>
              <a:rPr lang="fi-FI" sz="1100" b="1" u="sng" dirty="0">
                <a:solidFill>
                  <a:srgbClr val="009E60"/>
                </a:solidFill>
              </a:rPr>
            </a:br>
            <a:r>
              <a:rPr lang="fi-FI" sz="1100" b="1" u="sng" dirty="0">
                <a:solidFill>
                  <a:srgbClr val="009E60"/>
                </a:solidFill>
              </a:rPr>
              <a:t>59905 Ekologian </a:t>
            </a:r>
            <a:r>
              <a:rPr lang="fi-FI" sz="1100" b="1" u="sng" dirty="0" err="1">
                <a:solidFill>
                  <a:srgbClr val="009E60"/>
                </a:solidFill>
              </a:rPr>
              <a:t>kenttäkurssin</a:t>
            </a:r>
            <a:r>
              <a:rPr lang="fi-FI" sz="1100" b="1" u="sng" dirty="0">
                <a:solidFill>
                  <a:srgbClr val="009E60"/>
                </a:solidFill>
              </a:rPr>
              <a:t> tutkimusjakso, 8 </a:t>
            </a:r>
            <a:r>
              <a:rPr lang="fi-FI" sz="1100" b="1" u="sng" dirty="0" smtClean="0">
                <a:solidFill>
                  <a:srgbClr val="009E60"/>
                </a:solidFill>
              </a:rPr>
              <a:t>op</a:t>
            </a:r>
            <a:r>
              <a:rPr lang="fi-FI" sz="1100" b="1" u="sng" dirty="0">
                <a:solidFill>
                  <a:srgbClr val="009E60"/>
                </a:solidFill>
              </a:rPr>
              <a:t/>
            </a:r>
            <a:br>
              <a:rPr lang="fi-FI" sz="1100" b="1" u="sng" dirty="0">
                <a:solidFill>
                  <a:srgbClr val="009E60"/>
                </a:solidFill>
              </a:rPr>
            </a:br>
            <a:r>
              <a:rPr lang="fi-FI" sz="1100" b="1" u="sng" dirty="0">
                <a:solidFill>
                  <a:srgbClr val="009E60"/>
                </a:solidFill>
              </a:rPr>
              <a:t>Kasvibiologian kirjatentit, 11–13 op</a:t>
            </a:r>
            <a:r>
              <a:rPr lang="fi-FI" sz="1100" dirty="0"/>
              <a:t/>
            </a:r>
            <a:br>
              <a:rPr lang="fi-FI" sz="1100" dirty="0"/>
            </a:br>
            <a:endParaRPr lang="fi-FI" sz="1100" dirty="0"/>
          </a:p>
        </p:txBody>
      </p:sp>
      <p:sp>
        <p:nvSpPr>
          <p:cNvPr id="8" name="Suorakulmio 7"/>
          <p:cNvSpPr/>
          <p:nvPr/>
        </p:nvSpPr>
        <p:spPr>
          <a:xfrm>
            <a:off x="5220072" y="4547323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 smtClean="0"/>
              <a:t>Aineenopettajaksi </a:t>
            </a:r>
            <a:r>
              <a:rPr lang="fi-FI" sz="1600" dirty="0"/>
              <a:t>haetaan vain, jos kandidaatin </a:t>
            </a:r>
            <a:r>
              <a:rPr lang="fi-FI" sz="1600" dirty="0" smtClean="0"/>
              <a:t>tutkinto suoritettu </a:t>
            </a:r>
            <a:r>
              <a:rPr lang="fi-FI" sz="1600" dirty="0" err="1"/>
              <a:t>bio</a:t>
            </a:r>
            <a:r>
              <a:rPr lang="fi-FI" sz="1600" dirty="0"/>
              <a:t>- ja ympäristötieteellisessä tiedekunnassa (tai muualla vastaavassa tiedekunnassa)</a:t>
            </a:r>
          </a:p>
        </p:txBody>
      </p:sp>
    </p:spTree>
    <p:extLst>
      <p:ext uri="{BB962C8B-B14F-4D97-AF65-F5344CB8AC3E}">
        <p14:creationId xmlns:p14="http://schemas.microsoft.com/office/powerpoint/2010/main" val="1287220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Neurotieteen maisteriohjelma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100" dirty="0"/>
              <a:t>Vaihtoehtoinen:</a:t>
            </a:r>
          </a:p>
          <a:p>
            <a:pPr lvl="1"/>
            <a:r>
              <a:rPr lang="fi-FI" sz="1000" dirty="0"/>
              <a:t>60 op Neurotieteen syventävät opinnot: neurotieteen opintosuunta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Solufysiologia (NEU-101)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Solutason neurobiologia (NEU-102)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Systeemineurotiede (NEU-103)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</a:t>
            </a:r>
            <a:r>
              <a:rPr lang="fi-FI" sz="900" b="1" u="sng" dirty="0" err="1">
                <a:solidFill>
                  <a:srgbClr val="FF0000"/>
                </a:solidFill>
              </a:rPr>
              <a:t>Integratiivinen</a:t>
            </a:r>
            <a:r>
              <a:rPr lang="fi-FI" sz="900" b="1" u="sng" dirty="0">
                <a:solidFill>
                  <a:srgbClr val="FF0000"/>
                </a:solidFill>
              </a:rPr>
              <a:t> neurobiologia (NEU-104)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Neurotieteen menetelmiä ja kehityssuuntia (NEU-105)</a:t>
            </a:r>
          </a:p>
          <a:p>
            <a:pPr lvl="2"/>
            <a:r>
              <a:rPr lang="fi-FI" sz="900" dirty="0"/>
              <a:t>5 op Neurotieteen maisteriseminaari (NEU-106)</a:t>
            </a:r>
          </a:p>
          <a:p>
            <a:pPr lvl="2"/>
            <a:r>
              <a:rPr lang="fi-FI" sz="900" dirty="0"/>
              <a:t>30 op Maisterintutkielma neurotieteessä (NEU-110)</a:t>
            </a:r>
          </a:p>
          <a:p>
            <a:pPr lvl="2"/>
            <a:r>
              <a:rPr lang="fi-FI" sz="900" dirty="0"/>
              <a:t>0 op Kypsyysnäyte (NEU-111)</a:t>
            </a:r>
          </a:p>
          <a:p>
            <a:pPr lvl="1"/>
            <a:r>
              <a:rPr lang="fi-FI" sz="1000" dirty="0"/>
              <a:t>60 op Neurotieteen syventävät opinnot: fysiologian opintosuunta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Solufysiologia (NEU-101)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Solutason neurobiologia (NEU-102)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Systeemifysiologia (NEU-203)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</a:t>
            </a:r>
            <a:r>
              <a:rPr lang="fi-FI" sz="900" b="1" u="sng" dirty="0" err="1">
                <a:solidFill>
                  <a:srgbClr val="FF0000"/>
                </a:solidFill>
              </a:rPr>
              <a:t>Integratiivinen</a:t>
            </a:r>
            <a:r>
              <a:rPr lang="fi-FI" sz="900" b="1" u="sng" dirty="0">
                <a:solidFill>
                  <a:srgbClr val="FF0000"/>
                </a:solidFill>
              </a:rPr>
              <a:t> fysiologia (NEU-204)</a:t>
            </a:r>
          </a:p>
          <a:p>
            <a:pPr lvl="2"/>
            <a:r>
              <a:rPr lang="fi-FI" sz="900" dirty="0"/>
              <a:t>30 op Maisterintutkielma fysiologiassa (NEU-210)</a:t>
            </a:r>
          </a:p>
          <a:p>
            <a:pPr lvl="2"/>
            <a:r>
              <a:rPr lang="fi-FI" sz="900" dirty="0"/>
              <a:t>0 op Kypsyysnäyte (NEU-211)</a:t>
            </a:r>
          </a:p>
          <a:p>
            <a:pPr lvl="2"/>
            <a:r>
              <a:rPr lang="fi-FI" sz="900" dirty="0"/>
              <a:t>10 op valinnaista</a:t>
            </a:r>
          </a:p>
          <a:p>
            <a:r>
              <a:rPr lang="fi-FI" sz="1100" dirty="0"/>
              <a:t>Opettajan pedagogiset opinnot 60 op</a:t>
            </a:r>
          </a:p>
          <a:p>
            <a:endParaRPr lang="fi-FI" sz="11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9" name="Tekstiruutu 8"/>
          <p:cNvSpPr txBox="1"/>
          <p:nvPr/>
        </p:nvSpPr>
        <p:spPr bwMode="auto">
          <a:xfrm>
            <a:off x="5435661" y="2030323"/>
            <a:ext cx="3672982" cy="11849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100" b="1" u="sng" dirty="0" smtClean="0">
                <a:solidFill>
                  <a:srgbClr val="009E60"/>
                </a:solidFill>
              </a:rPr>
              <a:t>Ei enää pakollista:</a:t>
            </a:r>
          </a:p>
          <a:p>
            <a:r>
              <a:rPr lang="fi-FI" sz="1100" b="1" u="sng" dirty="0" err="1">
                <a:solidFill>
                  <a:srgbClr val="009E60"/>
                </a:solidFill>
              </a:rPr>
              <a:t>Lectures</a:t>
            </a:r>
            <a:r>
              <a:rPr lang="fi-FI" sz="1100" b="1" u="sng" dirty="0">
                <a:solidFill>
                  <a:srgbClr val="009E60"/>
                </a:solidFill>
              </a:rPr>
              <a:t> in </a:t>
            </a:r>
            <a:r>
              <a:rPr lang="fi-FI" sz="1100" b="1" u="sng" dirty="0" err="1">
                <a:solidFill>
                  <a:srgbClr val="009E60"/>
                </a:solidFill>
              </a:rPr>
              <a:t>Laboratory</a:t>
            </a:r>
            <a:r>
              <a:rPr lang="fi-FI" sz="1100" b="1" u="sng" dirty="0">
                <a:solidFill>
                  <a:srgbClr val="009E60"/>
                </a:solidFill>
              </a:rPr>
              <a:t> </a:t>
            </a:r>
            <a:r>
              <a:rPr lang="fi-FI" sz="1100" b="1" u="sng" dirty="0" err="1">
                <a:solidFill>
                  <a:srgbClr val="009E60"/>
                </a:solidFill>
              </a:rPr>
              <a:t>Animal</a:t>
            </a:r>
            <a:r>
              <a:rPr lang="fi-FI" sz="1100" b="1" u="sng" dirty="0">
                <a:solidFill>
                  <a:srgbClr val="009E60"/>
                </a:solidFill>
              </a:rPr>
              <a:t> </a:t>
            </a:r>
            <a:r>
              <a:rPr lang="fi-FI" sz="1100" b="1" u="sng" dirty="0" smtClean="0">
                <a:solidFill>
                  <a:srgbClr val="009E60"/>
                </a:solidFill>
              </a:rPr>
              <a:t>Science, 2 op </a:t>
            </a:r>
          </a:p>
          <a:p>
            <a:r>
              <a:rPr lang="fi-FI" sz="1100" b="1" u="sng" dirty="0" err="1" smtClean="0">
                <a:solidFill>
                  <a:srgbClr val="009E60"/>
                </a:solidFill>
              </a:rPr>
              <a:t>Koe-ela</a:t>
            </a:r>
            <a:r>
              <a:rPr lang="fi-FI" sz="1100" b="1" u="sng" dirty="0" err="1">
                <a:solidFill>
                  <a:srgbClr val="009E60"/>
                </a:solidFill>
              </a:rPr>
              <a:t>̈intieteen</a:t>
            </a:r>
            <a:r>
              <a:rPr lang="fi-FI" sz="1100" b="1" u="sng" dirty="0">
                <a:solidFill>
                  <a:srgbClr val="009E60"/>
                </a:solidFill>
              </a:rPr>
              <a:t> </a:t>
            </a:r>
            <a:r>
              <a:rPr lang="fi-FI" sz="1100" b="1" u="sng" dirty="0" err="1">
                <a:solidFill>
                  <a:srgbClr val="009E60"/>
                </a:solidFill>
              </a:rPr>
              <a:t>pienryhmätyö</a:t>
            </a:r>
            <a:r>
              <a:rPr lang="fi-FI" sz="1100" b="1" u="sng" dirty="0" err="1" smtClean="0">
                <a:solidFill>
                  <a:srgbClr val="009E60"/>
                </a:solidFill>
              </a:rPr>
              <a:t>t</a:t>
            </a:r>
            <a:r>
              <a:rPr lang="fi-FI" sz="1100" b="1" u="sng" dirty="0" smtClean="0">
                <a:solidFill>
                  <a:srgbClr val="009E60"/>
                </a:solidFill>
              </a:rPr>
              <a:t>, 1 op </a:t>
            </a:r>
          </a:p>
          <a:p>
            <a:r>
              <a:rPr lang="fi-FI" sz="1100" b="1" u="sng" dirty="0" err="1" smtClean="0">
                <a:solidFill>
                  <a:srgbClr val="009E60"/>
                </a:solidFill>
              </a:rPr>
              <a:t>Koe-ela</a:t>
            </a:r>
            <a:r>
              <a:rPr lang="fi-FI" sz="1100" b="1" u="sng" dirty="0" err="1">
                <a:solidFill>
                  <a:srgbClr val="009E60"/>
                </a:solidFill>
              </a:rPr>
              <a:t>̈intieteen</a:t>
            </a:r>
            <a:r>
              <a:rPr lang="fi-FI" sz="1100" b="1" u="sng" dirty="0">
                <a:solidFill>
                  <a:srgbClr val="009E60"/>
                </a:solidFill>
              </a:rPr>
              <a:t> </a:t>
            </a:r>
            <a:r>
              <a:rPr lang="fi-FI" sz="1100" b="1" u="sng" dirty="0" err="1">
                <a:solidFill>
                  <a:srgbClr val="009E60"/>
                </a:solidFill>
              </a:rPr>
              <a:t>harjoitustyö</a:t>
            </a:r>
            <a:r>
              <a:rPr lang="fi-FI" sz="1100" b="1" u="sng" dirty="0" err="1" smtClean="0">
                <a:solidFill>
                  <a:srgbClr val="009E60"/>
                </a:solidFill>
              </a:rPr>
              <a:t>t</a:t>
            </a:r>
            <a:r>
              <a:rPr lang="fi-FI" sz="1100" b="1" u="sng" dirty="0" smtClean="0">
                <a:solidFill>
                  <a:srgbClr val="009E60"/>
                </a:solidFill>
              </a:rPr>
              <a:t>, 1 op</a:t>
            </a:r>
            <a:endParaRPr lang="fi-FI" sz="1100" b="1" u="sng" dirty="0">
              <a:solidFill>
                <a:srgbClr val="009E60"/>
              </a:solidFill>
            </a:endParaRPr>
          </a:p>
          <a:p>
            <a:r>
              <a:rPr lang="fi-FI" sz="1100" b="1" u="sng" dirty="0" smtClean="0">
                <a:solidFill>
                  <a:srgbClr val="009E60"/>
                </a:solidFill>
              </a:rPr>
              <a:t>Histologisen </a:t>
            </a:r>
            <a:r>
              <a:rPr lang="fi-FI" sz="1100" b="1" u="sng" dirty="0">
                <a:solidFill>
                  <a:srgbClr val="009E60"/>
                </a:solidFill>
              </a:rPr>
              <a:t>tekniikan perusteet, 3 </a:t>
            </a:r>
            <a:r>
              <a:rPr lang="fi-FI" sz="1100" b="1" u="sng" dirty="0" smtClean="0">
                <a:solidFill>
                  <a:srgbClr val="009E60"/>
                </a:solidFill>
              </a:rPr>
              <a:t>op</a:t>
            </a:r>
          </a:p>
          <a:p>
            <a:r>
              <a:rPr lang="fi-FI" sz="1100" b="1" u="sng" dirty="0" smtClean="0">
                <a:solidFill>
                  <a:srgbClr val="009E60"/>
                </a:solidFill>
              </a:rPr>
              <a:t>Eläinfysiologian seminaari, 9 op </a:t>
            </a:r>
            <a:endParaRPr lang="fi-FI" sz="1100" b="1" u="sng" dirty="0">
              <a:solidFill>
                <a:srgbClr val="009E60"/>
              </a:solidFill>
            </a:endParaRPr>
          </a:p>
          <a:p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073628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5737" y="188640"/>
            <a:ext cx="6624736" cy="1753600"/>
          </a:xfrm>
        </p:spPr>
        <p:txBody>
          <a:bodyPr/>
          <a:lstStyle/>
          <a:p>
            <a:r>
              <a:rPr lang="fi-FI" dirty="0" smtClean="0"/>
              <a:t>Genetiikan ja molekulaaristen biotieteiden maisteriohjelma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100" dirty="0"/>
              <a:t>30 op Maisterintutkielma (GMB-010)</a:t>
            </a:r>
          </a:p>
          <a:p>
            <a:r>
              <a:rPr lang="fi-FI" sz="1100" dirty="0"/>
              <a:t>3–5 op Maisterintutkielmaseminaari (GMB-009)</a:t>
            </a:r>
          </a:p>
          <a:p>
            <a:r>
              <a:rPr lang="fi-FI" sz="1100" dirty="0"/>
              <a:t>0 op Maisterin kypsyysnäyte BY (VIIKB-001)</a:t>
            </a:r>
          </a:p>
          <a:p>
            <a:r>
              <a:rPr lang="fi-FI" sz="1100" dirty="0"/>
              <a:t>5 op Geenitekniikka (MOLE-213)</a:t>
            </a:r>
          </a:p>
          <a:p>
            <a:r>
              <a:rPr lang="fi-FI" sz="1100" b="1" u="sng" dirty="0">
                <a:solidFill>
                  <a:srgbClr val="FF0000"/>
                </a:solidFill>
              </a:rPr>
              <a:t>15 op Genetiikan ja molekulaaristen biotieteiden periaatteet (GMB-001)</a:t>
            </a:r>
          </a:p>
          <a:p>
            <a:r>
              <a:rPr lang="fi-FI" sz="1100" b="1" u="sng" dirty="0">
                <a:solidFill>
                  <a:srgbClr val="FF0000"/>
                </a:solidFill>
              </a:rPr>
              <a:t>5–7 op Muut opinnot (enintään 15 op)</a:t>
            </a:r>
          </a:p>
          <a:p>
            <a:pPr lvl="1"/>
            <a:r>
              <a:rPr lang="fi-FI" sz="1100" b="1" u="sng" dirty="0">
                <a:solidFill>
                  <a:srgbClr val="FF0000"/>
                </a:solidFill>
              </a:rPr>
              <a:t>5 op Työelämäjakso 1 (GMB-003A)</a:t>
            </a:r>
          </a:p>
          <a:p>
            <a:pPr lvl="1"/>
            <a:r>
              <a:rPr lang="fi-FI" sz="1100" b="1" u="sng" dirty="0">
                <a:solidFill>
                  <a:srgbClr val="FF0000"/>
                </a:solidFill>
              </a:rPr>
              <a:t>5 op Työelämäjakso 2 (GMB-003B)</a:t>
            </a:r>
          </a:p>
          <a:p>
            <a:r>
              <a:rPr lang="fi-FI" sz="1100" dirty="0"/>
              <a:t>0 op Henkilökohtainen opintosuunnitelma (GMB-004)</a:t>
            </a:r>
          </a:p>
          <a:p>
            <a:r>
              <a:rPr lang="fi-FI" sz="1100" dirty="0"/>
              <a:t>60 op Opettajan pedagogiset opinnot</a:t>
            </a:r>
          </a:p>
          <a:p>
            <a:endParaRPr lang="fi-FI" sz="11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10" name="Tekstiruutu 9"/>
          <p:cNvSpPr txBox="1"/>
          <p:nvPr/>
        </p:nvSpPr>
        <p:spPr bwMode="auto">
          <a:xfrm>
            <a:off x="5076000" y="2207299"/>
            <a:ext cx="3672982" cy="10156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100" b="1" u="sng" dirty="0" smtClean="0">
                <a:solidFill>
                  <a:srgbClr val="009E60"/>
                </a:solidFill>
              </a:rPr>
              <a:t>Ei enää pakollista:</a:t>
            </a:r>
            <a:r>
              <a:rPr lang="fi-FI" sz="1100" dirty="0"/>
              <a:t/>
            </a:r>
            <a:br>
              <a:rPr lang="fi-FI" sz="1100" dirty="0"/>
            </a:br>
            <a:r>
              <a:rPr lang="fi-FI" sz="1100" b="1" u="sng" dirty="0" err="1" smtClean="0">
                <a:solidFill>
                  <a:srgbClr val="009E60"/>
                </a:solidFill>
              </a:rPr>
              <a:t>Perinno</a:t>
            </a:r>
            <a:r>
              <a:rPr lang="fi-FI" sz="1100" b="1" u="sng" dirty="0" err="1">
                <a:solidFill>
                  <a:srgbClr val="009E60"/>
                </a:solidFill>
              </a:rPr>
              <a:t>̈llisyystieteen</a:t>
            </a:r>
            <a:r>
              <a:rPr lang="fi-FI" sz="1100" b="1" u="sng" dirty="0">
                <a:solidFill>
                  <a:srgbClr val="009E60"/>
                </a:solidFill>
              </a:rPr>
              <a:t> loppukuulustelu I, 8 op:</a:t>
            </a:r>
            <a:br>
              <a:rPr lang="fi-FI" sz="1100" b="1" u="sng" dirty="0">
                <a:solidFill>
                  <a:srgbClr val="009E60"/>
                </a:solidFill>
              </a:rPr>
            </a:br>
            <a:r>
              <a:rPr lang="fi-FI" sz="1100" b="1" u="sng" dirty="0" smtClean="0">
                <a:solidFill>
                  <a:srgbClr val="009E60"/>
                </a:solidFill>
              </a:rPr>
              <a:t>52714 </a:t>
            </a:r>
            <a:r>
              <a:rPr lang="fi-FI" sz="1100" b="1" u="sng" dirty="0">
                <a:solidFill>
                  <a:srgbClr val="009E60"/>
                </a:solidFill>
              </a:rPr>
              <a:t>Human </a:t>
            </a:r>
            <a:r>
              <a:rPr lang="fi-FI" sz="1100" b="1" u="sng" dirty="0" err="1">
                <a:solidFill>
                  <a:srgbClr val="009E60"/>
                </a:solidFill>
              </a:rPr>
              <a:t>genetics</a:t>
            </a:r>
            <a:r>
              <a:rPr lang="fi-FI" sz="1100" b="1" u="sng" dirty="0">
                <a:solidFill>
                  <a:srgbClr val="009E60"/>
                </a:solidFill>
              </a:rPr>
              <a:t>, 3 </a:t>
            </a:r>
            <a:r>
              <a:rPr lang="fi-FI" sz="1100" b="1" u="sng" dirty="0" err="1">
                <a:solidFill>
                  <a:srgbClr val="009E60"/>
                </a:solidFill>
              </a:rPr>
              <a:t>cr</a:t>
            </a:r>
            <a:r>
              <a:rPr lang="fi-FI" sz="1100" b="1" u="sng" dirty="0">
                <a:solidFill>
                  <a:srgbClr val="009E60"/>
                </a:solidFill>
              </a:rPr>
              <a:t> </a:t>
            </a:r>
          </a:p>
          <a:p>
            <a:r>
              <a:rPr lang="fi-FI" sz="1100" b="1" u="sng" dirty="0">
                <a:solidFill>
                  <a:srgbClr val="009E60"/>
                </a:solidFill>
              </a:rPr>
              <a:t>81055 Populaatio- ja kvantitatiivinen genetiikka, 3 op </a:t>
            </a:r>
            <a:br>
              <a:rPr lang="fi-FI" sz="1100" b="1" u="sng" dirty="0">
                <a:solidFill>
                  <a:srgbClr val="009E60"/>
                </a:solidFill>
              </a:rPr>
            </a:br>
            <a:r>
              <a:rPr lang="fi-FI" sz="1100" b="1" u="sng" dirty="0">
                <a:solidFill>
                  <a:srgbClr val="009E60"/>
                </a:solidFill>
              </a:rPr>
              <a:t>52721 Mikrobigenetiikan </a:t>
            </a:r>
            <a:r>
              <a:rPr lang="fi-FI" sz="1100" b="1" u="sng" dirty="0" err="1">
                <a:solidFill>
                  <a:srgbClr val="009E60"/>
                </a:solidFill>
              </a:rPr>
              <a:t>työt</a:t>
            </a:r>
            <a:r>
              <a:rPr lang="fi-FI" sz="1100" b="1" u="sng" dirty="0">
                <a:solidFill>
                  <a:srgbClr val="009E60"/>
                </a:solidFill>
              </a:rPr>
              <a:t>, 5 op </a:t>
            </a:r>
          </a:p>
          <a:p>
            <a:endParaRPr lang="fi-FI" sz="1100" dirty="0"/>
          </a:p>
        </p:txBody>
      </p:sp>
      <p:sp>
        <p:nvSpPr>
          <p:cNvPr id="8" name="Suorakulmio 7"/>
          <p:cNvSpPr/>
          <p:nvPr/>
        </p:nvSpPr>
        <p:spPr>
          <a:xfrm>
            <a:off x="5220072" y="4547323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 smtClean="0"/>
              <a:t>Aineenopettajaksi </a:t>
            </a:r>
            <a:r>
              <a:rPr lang="fi-FI" sz="1600" dirty="0"/>
              <a:t>haetaan vain, jos kandidaatin </a:t>
            </a:r>
            <a:r>
              <a:rPr lang="fi-FI" sz="1600" dirty="0" smtClean="0"/>
              <a:t>tutkinto suoritettu </a:t>
            </a:r>
            <a:r>
              <a:rPr lang="fi-FI" sz="1600" dirty="0" err="1"/>
              <a:t>bio</a:t>
            </a:r>
            <a:r>
              <a:rPr lang="fi-FI" sz="1600" dirty="0"/>
              <a:t>- ja ympäristötieteellisessä tiedekunnassa (tai muualla vastaavassa tiedekunnassa)</a:t>
            </a:r>
          </a:p>
        </p:txBody>
      </p:sp>
    </p:spTree>
    <p:extLst>
      <p:ext uri="{BB962C8B-B14F-4D97-AF65-F5344CB8AC3E}">
        <p14:creationId xmlns:p14="http://schemas.microsoft.com/office/powerpoint/2010/main" val="1846744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884368" cy="1681592"/>
          </a:xfrm>
        </p:spPr>
        <p:txBody>
          <a:bodyPr/>
          <a:lstStyle/>
          <a:p>
            <a:r>
              <a:rPr lang="fi-FI" dirty="0" smtClean="0"/>
              <a:t>Ympäristönmuutoksen ja globaalin </a:t>
            </a:r>
            <a:r>
              <a:rPr lang="fi-FI" smtClean="0"/>
              <a:t>kestävyyden maisteriohjelma</a:t>
            </a:r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67544" y="1942240"/>
            <a:ext cx="4608456" cy="4151057"/>
          </a:xfrm>
        </p:spPr>
        <p:txBody>
          <a:bodyPr/>
          <a:lstStyle/>
          <a:p>
            <a:r>
              <a:rPr lang="fi-FI" sz="1100" b="1" u="sng" dirty="0">
                <a:solidFill>
                  <a:srgbClr val="FF0000"/>
                </a:solidFill>
              </a:rPr>
              <a:t>5 op </a:t>
            </a:r>
            <a:r>
              <a:rPr lang="fi-FI" sz="1100" b="1" u="sng" dirty="0" err="1">
                <a:solidFill>
                  <a:srgbClr val="FF0000"/>
                </a:solidFill>
              </a:rPr>
              <a:t>Introduction</a:t>
            </a:r>
            <a:r>
              <a:rPr lang="fi-FI" sz="1100" b="1" u="sng" dirty="0">
                <a:solidFill>
                  <a:srgbClr val="FF0000"/>
                </a:solidFill>
              </a:rPr>
              <a:t> to </a:t>
            </a:r>
            <a:r>
              <a:rPr lang="fi-FI" sz="1100" b="1" u="sng" dirty="0" err="1">
                <a:solidFill>
                  <a:srgbClr val="FF0000"/>
                </a:solidFill>
              </a:rPr>
              <a:t>sustainability</a:t>
            </a:r>
            <a:r>
              <a:rPr lang="fi-FI" sz="1100" b="1" u="sng" dirty="0">
                <a:solidFill>
                  <a:srgbClr val="FF0000"/>
                </a:solidFill>
              </a:rPr>
              <a:t> science (ECGS-001)</a:t>
            </a:r>
          </a:p>
          <a:p>
            <a:r>
              <a:rPr lang="fi-FI" sz="1100" dirty="0"/>
              <a:t>5 op </a:t>
            </a:r>
            <a:r>
              <a:rPr lang="fi-FI" sz="1100" dirty="0" err="1"/>
              <a:t>Master’s</a:t>
            </a:r>
            <a:r>
              <a:rPr lang="fi-FI" sz="1100" dirty="0"/>
              <a:t> </a:t>
            </a:r>
            <a:r>
              <a:rPr lang="fi-FI" sz="1100" dirty="0" err="1"/>
              <a:t>thesis</a:t>
            </a:r>
            <a:r>
              <a:rPr lang="fi-FI" sz="1100" dirty="0"/>
              <a:t> </a:t>
            </a:r>
            <a:r>
              <a:rPr lang="fi-FI" sz="1100" dirty="0" err="1"/>
              <a:t>seminar</a:t>
            </a:r>
            <a:r>
              <a:rPr lang="fi-FI" sz="1100" dirty="0"/>
              <a:t> (ECGS-004)</a:t>
            </a:r>
          </a:p>
          <a:p>
            <a:r>
              <a:rPr lang="fi-FI" sz="1100" dirty="0"/>
              <a:t>0 op Maisterin kypsyysnäyte BY (VIIKB-001)</a:t>
            </a:r>
          </a:p>
          <a:p>
            <a:r>
              <a:rPr lang="fi-FI" sz="1100" dirty="0"/>
              <a:t>30 op Maisterintutkielma (ECGS-005)</a:t>
            </a:r>
          </a:p>
          <a:p>
            <a:r>
              <a:rPr lang="fi-FI" sz="1100" b="1" u="sng" dirty="0">
                <a:solidFill>
                  <a:srgbClr val="FF0000"/>
                </a:solidFill>
              </a:rPr>
              <a:t>Vaihtoehtoinen vähintään 15 op opintokokonaisuus: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15–45 op </a:t>
            </a:r>
            <a:r>
              <a:rPr lang="fi-FI" sz="1000" b="1" u="sng" dirty="0" err="1">
                <a:solidFill>
                  <a:srgbClr val="FF0000"/>
                </a:solidFill>
              </a:rPr>
              <a:t>Akvaattiset</a:t>
            </a:r>
            <a:r>
              <a:rPr lang="fi-FI" sz="1000" b="1" u="sng" dirty="0">
                <a:solidFill>
                  <a:srgbClr val="FF0000"/>
                </a:solidFill>
              </a:rPr>
              <a:t> tieteet (ECGS-010)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15–30 op Arktiset opinnot (ECGS-030)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15–30 op </a:t>
            </a:r>
            <a:r>
              <a:rPr lang="fi-FI" sz="1000" b="1" u="sng" dirty="0" err="1">
                <a:solidFill>
                  <a:srgbClr val="FF0000"/>
                </a:solidFill>
              </a:rPr>
              <a:t>Bio</a:t>
            </a:r>
            <a:r>
              <a:rPr lang="fi-FI" sz="1000" b="1" u="sng" dirty="0">
                <a:solidFill>
                  <a:srgbClr val="FF0000"/>
                </a:solidFill>
              </a:rPr>
              <a:t>- and </a:t>
            </a:r>
            <a:r>
              <a:rPr lang="fi-FI" sz="1000" b="1" u="sng" dirty="0" err="1">
                <a:solidFill>
                  <a:srgbClr val="FF0000"/>
                </a:solidFill>
              </a:rPr>
              <a:t>environmental</a:t>
            </a:r>
            <a:r>
              <a:rPr lang="fi-FI" sz="1000" b="1" u="sng" dirty="0">
                <a:solidFill>
                  <a:srgbClr val="FF0000"/>
                </a:solidFill>
              </a:rPr>
              <a:t> </a:t>
            </a:r>
            <a:r>
              <a:rPr lang="fi-FI" sz="1000" b="1" u="sng" dirty="0" err="1">
                <a:solidFill>
                  <a:srgbClr val="FF0000"/>
                </a:solidFill>
              </a:rPr>
              <a:t>technology</a:t>
            </a:r>
            <a:r>
              <a:rPr lang="fi-FI" sz="1000" b="1" u="sng" dirty="0">
                <a:solidFill>
                  <a:srgbClr val="FF0000"/>
                </a:solidFill>
              </a:rPr>
              <a:t> (ECGS-040)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15–25 op </a:t>
            </a:r>
            <a:r>
              <a:rPr lang="fi-FI" sz="1000" b="1" u="sng" dirty="0" err="1">
                <a:solidFill>
                  <a:srgbClr val="FF0000"/>
                </a:solidFill>
              </a:rPr>
              <a:t>Changing</a:t>
            </a:r>
            <a:r>
              <a:rPr lang="fi-FI" sz="1000" b="1" u="sng" dirty="0">
                <a:solidFill>
                  <a:srgbClr val="FF0000"/>
                </a:solidFill>
              </a:rPr>
              <a:t> </a:t>
            </a:r>
            <a:r>
              <a:rPr lang="fi-FI" sz="1000" b="1" u="sng" dirty="0" err="1">
                <a:solidFill>
                  <a:srgbClr val="FF0000"/>
                </a:solidFill>
              </a:rPr>
              <a:t>environments</a:t>
            </a:r>
            <a:r>
              <a:rPr lang="fi-FI" sz="1000" b="1" u="sng" dirty="0">
                <a:solidFill>
                  <a:srgbClr val="FF0000"/>
                </a:solidFill>
              </a:rPr>
              <a:t> (ECGS-060)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15–30 op </a:t>
            </a:r>
            <a:r>
              <a:rPr lang="fi-FI" sz="1000" b="1" u="sng" dirty="0" err="1">
                <a:solidFill>
                  <a:srgbClr val="FF0000"/>
                </a:solidFill>
              </a:rPr>
              <a:t>Environmental</a:t>
            </a:r>
            <a:r>
              <a:rPr lang="fi-FI" sz="1000" b="1" u="sng" dirty="0">
                <a:solidFill>
                  <a:srgbClr val="FF0000"/>
                </a:solidFill>
              </a:rPr>
              <a:t> </a:t>
            </a:r>
            <a:r>
              <a:rPr lang="fi-FI" sz="1000" b="1" u="sng" dirty="0" err="1">
                <a:solidFill>
                  <a:srgbClr val="FF0000"/>
                </a:solidFill>
              </a:rPr>
              <a:t>chemistry</a:t>
            </a:r>
            <a:r>
              <a:rPr lang="fi-FI" sz="1000" b="1" u="sng" dirty="0">
                <a:solidFill>
                  <a:srgbClr val="FF0000"/>
                </a:solidFill>
              </a:rPr>
              <a:t> and </a:t>
            </a:r>
            <a:r>
              <a:rPr lang="fi-FI" sz="1000" b="1" u="sng" dirty="0" err="1">
                <a:solidFill>
                  <a:srgbClr val="FF0000"/>
                </a:solidFill>
              </a:rPr>
              <a:t>ecotoxicology</a:t>
            </a:r>
            <a:r>
              <a:rPr lang="fi-FI" sz="1000" b="1" u="sng" dirty="0">
                <a:solidFill>
                  <a:srgbClr val="FF0000"/>
                </a:solidFill>
              </a:rPr>
              <a:t> (ECGS-070)</a:t>
            </a:r>
          </a:p>
          <a:p>
            <a:r>
              <a:rPr lang="fi-FI" sz="1100" b="1" u="sng" dirty="0">
                <a:solidFill>
                  <a:srgbClr val="FF0000"/>
                </a:solidFill>
              </a:rPr>
              <a:t>Vaihtoehtoinen 5 op menetelmäkurssi: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5 op Yhteiskuntatieteellisen ympäristötutkimuksen integroivat menetelmät (ECGS-910)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5 op </a:t>
            </a:r>
            <a:r>
              <a:rPr lang="fi-FI" sz="1000" b="1" u="sng" dirty="0" err="1">
                <a:solidFill>
                  <a:srgbClr val="FF0000"/>
                </a:solidFill>
              </a:rPr>
              <a:t>Demola</a:t>
            </a:r>
            <a:r>
              <a:rPr lang="fi-FI" sz="1000" b="1" u="sng" dirty="0">
                <a:solidFill>
                  <a:srgbClr val="FF0000"/>
                </a:solidFill>
              </a:rPr>
              <a:t> </a:t>
            </a:r>
            <a:r>
              <a:rPr lang="fi-FI" sz="1000" b="1" u="sng" dirty="0" err="1">
                <a:solidFill>
                  <a:srgbClr val="FF0000"/>
                </a:solidFill>
              </a:rPr>
              <a:t>co-creation</a:t>
            </a:r>
            <a:r>
              <a:rPr lang="fi-FI" sz="1000" b="1" u="sng" dirty="0">
                <a:solidFill>
                  <a:srgbClr val="FF0000"/>
                </a:solidFill>
              </a:rPr>
              <a:t> </a:t>
            </a:r>
            <a:r>
              <a:rPr lang="fi-FI" sz="1000" b="1" u="sng" dirty="0" err="1">
                <a:solidFill>
                  <a:srgbClr val="FF0000"/>
                </a:solidFill>
              </a:rPr>
              <a:t>working</a:t>
            </a:r>
            <a:r>
              <a:rPr lang="fi-FI" sz="1000" b="1" u="sng" dirty="0">
                <a:solidFill>
                  <a:srgbClr val="FF0000"/>
                </a:solidFill>
              </a:rPr>
              <a:t> life </a:t>
            </a:r>
            <a:r>
              <a:rPr lang="fi-FI" sz="1000" b="1" u="sng" dirty="0" err="1">
                <a:solidFill>
                  <a:srgbClr val="FF0000"/>
                </a:solidFill>
              </a:rPr>
              <a:t>project</a:t>
            </a:r>
            <a:r>
              <a:rPr lang="fi-FI" sz="1000" b="1" u="sng" dirty="0">
                <a:solidFill>
                  <a:srgbClr val="FF0000"/>
                </a:solidFill>
              </a:rPr>
              <a:t> (</a:t>
            </a:r>
            <a:r>
              <a:rPr lang="fi-FI" sz="1000" b="1" u="sng" dirty="0" err="1">
                <a:solidFill>
                  <a:srgbClr val="FF0000"/>
                </a:solidFill>
              </a:rPr>
              <a:t>Master’s</a:t>
            </a:r>
            <a:r>
              <a:rPr lang="fi-FI" sz="1000" b="1" u="sng" dirty="0">
                <a:solidFill>
                  <a:srgbClr val="FF0000"/>
                </a:solidFill>
              </a:rPr>
              <a:t> </a:t>
            </a:r>
            <a:r>
              <a:rPr lang="fi-FI" sz="1000" b="1" u="sng" dirty="0" err="1">
                <a:solidFill>
                  <a:srgbClr val="FF0000"/>
                </a:solidFill>
              </a:rPr>
              <a:t>level</a:t>
            </a:r>
            <a:r>
              <a:rPr lang="fi-FI" sz="1000" b="1" u="sng" dirty="0">
                <a:solidFill>
                  <a:srgbClr val="FF0000"/>
                </a:solidFill>
              </a:rPr>
              <a:t>) (Work-2)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5 op Teollisen ekologian menetelmät (ECGS-062)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5 op </a:t>
            </a:r>
            <a:r>
              <a:rPr lang="fi-FI" sz="1000" b="1" u="sng" dirty="0" err="1">
                <a:solidFill>
                  <a:srgbClr val="FF0000"/>
                </a:solidFill>
              </a:rPr>
              <a:t>Analytical</a:t>
            </a:r>
            <a:r>
              <a:rPr lang="fi-FI" sz="1000" b="1" u="sng" dirty="0">
                <a:solidFill>
                  <a:srgbClr val="FF0000"/>
                </a:solidFill>
              </a:rPr>
              <a:t> </a:t>
            </a:r>
            <a:r>
              <a:rPr lang="fi-FI" sz="1000" b="1" u="sng" dirty="0" err="1">
                <a:solidFill>
                  <a:srgbClr val="FF0000"/>
                </a:solidFill>
              </a:rPr>
              <a:t>approaches</a:t>
            </a:r>
            <a:r>
              <a:rPr lang="fi-FI" sz="1000" b="1" u="sng" dirty="0">
                <a:solidFill>
                  <a:srgbClr val="FF0000"/>
                </a:solidFill>
              </a:rPr>
              <a:t> to </a:t>
            </a:r>
            <a:r>
              <a:rPr lang="fi-FI" sz="1000" b="1" u="sng" dirty="0" err="1">
                <a:solidFill>
                  <a:srgbClr val="FF0000"/>
                </a:solidFill>
              </a:rPr>
              <a:t>human</a:t>
            </a:r>
            <a:r>
              <a:rPr lang="fi-FI" sz="1000" b="1" u="sng" dirty="0">
                <a:solidFill>
                  <a:srgbClr val="FF0000"/>
                </a:solidFill>
              </a:rPr>
              <a:t> </a:t>
            </a:r>
            <a:r>
              <a:rPr lang="fi-FI" sz="1000" b="1" u="sng" dirty="0" err="1">
                <a:solidFill>
                  <a:srgbClr val="FF0000"/>
                </a:solidFill>
              </a:rPr>
              <a:t>environmental</a:t>
            </a:r>
            <a:r>
              <a:rPr lang="fi-FI" sz="1000" b="1" u="sng" dirty="0">
                <a:solidFill>
                  <a:srgbClr val="FF0000"/>
                </a:solidFill>
              </a:rPr>
              <a:t> </a:t>
            </a:r>
            <a:r>
              <a:rPr lang="fi-FI" sz="1000" b="1" u="sng" dirty="0" err="1">
                <a:solidFill>
                  <a:srgbClr val="FF0000"/>
                </a:solidFill>
              </a:rPr>
              <a:t>interaction</a:t>
            </a:r>
            <a:r>
              <a:rPr lang="fi-FI" sz="1000" b="1" u="sng" dirty="0">
                <a:solidFill>
                  <a:srgbClr val="FF0000"/>
                </a:solidFill>
              </a:rPr>
              <a:t> (ECGS-081)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5 op </a:t>
            </a:r>
            <a:r>
              <a:rPr lang="fi-FI" sz="1000" b="1" u="sng" dirty="0" err="1">
                <a:solidFill>
                  <a:srgbClr val="FF0000"/>
                </a:solidFill>
              </a:rPr>
              <a:t>Cost-Benefit</a:t>
            </a:r>
            <a:r>
              <a:rPr lang="fi-FI" sz="1000" b="1" u="sng" dirty="0">
                <a:solidFill>
                  <a:srgbClr val="FF0000"/>
                </a:solidFill>
              </a:rPr>
              <a:t> Analysis (AGERE-002)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5 op GIS and RS in </a:t>
            </a:r>
            <a:r>
              <a:rPr lang="fi-FI" sz="1000" b="1" u="sng" dirty="0" err="1">
                <a:solidFill>
                  <a:srgbClr val="FF0000"/>
                </a:solidFill>
              </a:rPr>
              <a:t>environmental</a:t>
            </a:r>
            <a:r>
              <a:rPr lang="fi-FI" sz="1000" b="1" u="sng" dirty="0">
                <a:solidFill>
                  <a:srgbClr val="FF0000"/>
                </a:solidFill>
              </a:rPr>
              <a:t> and </a:t>
            </a:r>
            <a:r>
              <a:rPr lang="fi-FI" sz="1000" b="1" u="sng" dirty="0" err="1">
                <a:solidFill>
                  <a:srgbClr val="FF0000"/>
                </a:solidFill>
              </a:rPr>
              <a:t>land</a:t>
            </a:r>
            <a:r>
              <a:rPr lang="fi-FI" sz="1000" b="1" u="sng" dirty="0">
                <a:solidFill>
                  <a:srgbClr val="FF0000"/>
                </a:solidFill>
              </a:rPr>
              <a:t> </a:t>
            </a:r>
            <a:r>
              <a:rPr lang="fi-FI" sz="1000" b="1" u="sng" dirty="0" err="1">
                <a:solidFill>
                  <a:srgbClr val="FF0000"/>
                </a:solidFill>
              </a:rPr>
              <a:t>use</a:t>
            </a:r>
            <a:r>
              <a:rPr lang="fi-FI" sz="1000" b="1" u="sng" dirty="0">
                <a:solidFill>
                  <a:srgbClr val="FF0000"/>
                </a:solidFill>
              </a:rPr>
              <a:t> </a:t>
            </a:r>
            <a:r>
              <a:rPr lang="fi-FI" sz="1000" b="1" u="sng" dirty="0" err="1">
                <a:solidFill>
                  <a:srgbClr val="FF0000"/>
                </a:solidFill>
              </a:rPr>
              <a:t>operations</a:t>
            </a:r>
            <a:r>
              <a:rPr lang="fi-FI" sz="1000" b="1" u="sng" dirty="0">
                <a:solidFill>
                  <a:srgbClr val="FF0000"/>
                </a:solidFill>
              </a:rPr>
              <a:t> (FOR-259)</a:t>
            </a:r>
          </a:p>
          <a:p>
            <a:r>
              <a:rPr lang="fi-FI" sz="1100" dirty="0"/>
              <a:t>60 op Opettajan pedagogiset opinnot (PED100)</a:t>
            </a:r>
          </a:p>
          <a:p>
            <a:endParaRPr lang="fi-FI" sz="11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9" name="Tekstiruutu 8"/>
          <p:cNvSpPr txBox="1"/>
          <p:nvPr/>
        </p:nvSpPr>
        <p:spPr bwMode="auto">
          <a:xfrm>
            <a:off x="5219498" y="1772816"/>
            <a:ext cx="3672982" cy="11849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100" b="1" u="sng" dirty="0" smtClean="0">
                <a:solidFill>
                  <a:srgbClr val="009E60"/>
                </a:solidFill>
              </a:rPr>
              <a:t>Ei enää pakollista:</a:t>
            </a:r>
            <a:r>
              <a:rPr lang="fi-FI" sz="1100" dirty="0"/>
              <a:t/>
            </a:r>
            <a:br>
              <a:rPr lang="fi-FI" sz="1100" dirty="0"/>
            </a:br>
            <a:r>
              <a:rPr lang="fi-FI" sz="1100" b="1" u="sng" dirty="0">
                <a:solidFill>
                  <a:srgbClr val="009E60"/>
                </a:solidFill>
              </a:rPr>
              <a:t>52736 Geenitekniikka, 3 op </a:t>
            </a:r>
            <a:br>
              <a:rPr lang="fi-FI" sz="1100" b="1" u="sng" dirty="0">
                <a:solidFill>
                  <a:srgbClr val="009E60"/>
                </a:solidFill>
              </a:rPr>
            </a:br>
            <a:r>
              <a:rPr lang="fi-FI" sz="1100" b="1" u="sng" dirty="0">
                <a:solidFill>
                  <a:srgbClr val="009E60"/>
                </a:solidFill>
              </a:rPr>
              <a:t>518098 </a:t>
            </a:r>
            <a:r>
              <a:rPr lang="fi-FI" sz="1100" b="1" u="sng" dirty="0" err="1">
                <a:solidFill>
                  <a:srgbClr val="009E60"/>
                </a:solidFill>
              </a:rPr>
              <a:t>Syventävien</a:t>
            </a:r>
            <a:r>
              <a:rPr lang="fi-FI" sz="1100" b="1" u="sng" dirty="0">
                <a:solidFill>
                  <a:srgbClr val="009E60"/>
                </a:solidFill>
              </a:rPr>
              <a:t> opintojen erikoistumislinjakohtainen kirjallisuus 6 op</a:t>
            </a:r>
            <a:r>
              <a:rPr lang="fi-FI" sz="1100" dirty="0"/>
              <a:t/>
            </a:r>
            <a:br>
              <a:rPr lang="fi-FI" sz="1100" dirty="0"/>
            </a:br>
            <a:endParaRPr lang="fi-FI" sz="1100" dirty="0"/>
          </a:p>
          <a:p>
            <a:r>
              <a:rPr lang="fi-FI" sz="1100" dirty="0"/>
              <a:t/>
            </a:r>
            <a:br>
              <a:rPr lang="fi-FI" sz="1100" dirty="0"/>
            </a:br>
            <a:endParaRPr lang="fi-FI" sz="1100" dirty="0"/>
          </a:p>
        </p:txBody>
      </p:sp>
      <p:sp>
        <p:nvSpPr>
          <p:cNvPr id="8" name="Suorakulmio 7"/>
          <p:cNvSpPr/>
          <p:nvPr/>
        </p:nvSpPr>
        <p:spPr>
          <a:xfrm>
            <a:off x="5220072" y="4547323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 smtClean="0"/>
              <a:t>Aineenopettajaksi </a:t>
            </a:r>
            <a:r>
              <a:rPr lang="fi-FI" sz="1600" dirty="0"/>
              <a:t>haetaan vain, jos kandidaatin </a:t>
            </a:r>
            <a:r>
              <a:rPr lang="fi-FI" sz="1600" dirty="0" smtClean="0"/>
              <a:t>tutkinto suoritettu </a:t>
            </a:r>
            <a:r>
              <a:rPr lang="fi-FI" sz="1600" dirty="0" err="1"/>
              <a:t>bio</a:t>
            </a:r>
            <a:r>
              <a:rPr lang="fi-FI" sz="1600" dirty="0"/>
              <a:t>- ja ympäristötieteellisessä tiedekunnassa (tai muualla vastaavassa tiedekunnassa)</a:t>
            </a:r>
          </a:p>
        </p:txBody>
      </p:sp>
    </p:spTree>
    <p:extLst>
      <p:ext uri="{BB962C8B-B14F-4D97-AF65-F5344CB8AC3E}">
        <p14:creationId xmlns:p14="http://schemas.microsoft.com/office/powerpoint/2010/main" val="402828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Mikrobiologian ja mikrobibiotekniikan maisteriohjelma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100" dirty="0"/>
              <a:t>3 op </a:t>
            </a:r>
            <a:r>
              <a:rPr lang="fi-FI" sz="1100" dirty="0" err="1"/>
              <a:t>MSc</a:t>
            </a:r>
            <a:r>
              <a:rPr lang="fi-FI" sz="1100" dirty="0"/>
              <a:t> </a:t>
            </a:r>
            <a:r>
              <a:rPr lang="fi-FI" sz="1100" dirty="0" err="1"/>
              <a:t>thesis</a:t>
            </a:r>
            <a:r>
              <a:rPr lang="fi-FI" sz="1100" dirty="0"/>
              <a:t> </a:t>
            </a:r>
            <a:r>
              <a:rPr lang="fi-FI" sz="1100" dirty="0" err="1"/>
              <a:t>seminar</a:t>
            </a:r>
            <a:r>
              <a:rPr lang="fi-FI" sz="1100" dirty="0"/>
              <a:t> in </a:t>
            </a:r>
            <a:r>
              <a:rPr lang="fi-FI" sz="1100" dirty="0" err="1"/>
              <a:t>microbiology</a:t>
            </a:r>
            <a:r>
              <a:rPr lang="fi-FI" sz="1100" dirty="0"/>
              <a:t> and </a:t>
            </a:r>
            <a:r>
              <a:rPr lang="fi-FI" sz="1100" dirty="0" err="1"/>
              <a:t>microbial</a:t>
            </a:r>
            <a:r>
              <a:rPr lang="fi-FI" sz="1100" dirty="0"/>
              <a:t> </a:t>
            </a:r>
            <a:r>
              <a:rPr lang="fi-FI" sz="1100" dirty="0" err="1"/>
              <a:t>biotechnology</a:t>
            </a:r>
            <a:r>
              <a:rPr lang="fi-FI" sz="1100" dirty="0"/>
              <a:t>  (MMB-101)</a:t>
            </a:r>
          </a:p>
          <a:p>
            <a:r>
              <a:rPr lang="fi-FI" sz="1100" dirty="0"/>
              <a:t>7 op Maisterin kirjatentti (MMB-102)</a:t>
            </a:r>
          </a:p>
          <a:p>
            <a:r>
              <a:rPr lang="fi-FI" sz="1100" dirty="0"/>
              <a:t>30 op Maisterintutkielma (MMB-103)</a:t>
            </a:r>
          </a:p>
          <a:p>
            <a:r>
              <a:rPr lang="fi-FI" sz="1100" dirty="0"/>
              <a:t>0 op Maisterin kypsyysnäyte MM (VIIKM-001)</a:t>
            </a:r>
          </a:p>
          <a:p>
            <a:r>
              <a:rPr lang="fi-FI" sz="1100" b="1" u="sng" dirty="0">
                <a:solidFill>
                  <a:srgbClr val="FF0000"/>
                </a:solidFill>
              </a:rPr>
              <a:t>Tieteenalakohtaiset opinnot (vähintään 20 op, joista vähintään 10 op laboratoriokursseja tai -harjoittelua)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15–45 op Ympäristömikrobiologia (MMB-200)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15–45 op Elintarvikemikrobiologia ja -biotekniikka (MMB-300)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15–45 op Lääketieteellinen mikrobiologia (MMB-400)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15–45 op Mikrobibiotekniikka (MMB-500)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15–25 op Mikrobiologia (MMB-600)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15–45 op Sienitiede (MMB-700)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15–45 op Virologia (MMB-800)</a:t>
            </a:r>
            <a:endParaRPr lang="fi-FI" sz="1100" b="1" u="sng" dirty="0">
              <a:solidFill>
                <a:srgbClr val="FF0000"/>
              </a:solidFill>
            </a:endParaRPr>
          </a:p>
          <a:p>
            <a:r>
              <a:rPr lang="fi-FI" sz="1100" dirty="0"/>
              <a:t>60 op Opettajan pedagogiset opinnot</a:t>
            </a:r>
          </a:p>
          <a:p>
            <a:endParaRPr lang="fi-FI" sz="11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sz="1100" dirty="0"/>
              <a:t>Lisäksi suoritettava maisterivaiheessa seuraavat opinnot, jos ei suoritettu kandidaatin tutkinnossa:</a:t>
            </a:r>
          </a:p>
          <a:p>
            <a:pPr lvl="1"/>
            <a:r>
              <a:rPr lang="fi-FI" sz="900" dirty="0"/>
              <a:t>5 op Mikrobien monimuotoisuus, rakenne ja toiminta (MOLE-103)</a:t>
            </a:r>
          </a:p>
          <a:p>
            <a:pPr lvl="1"/>
            <a:r>
              <a:rPr lang="fi-FI" sz="900" dirty="0"/>
              <a:t>3 op Mikrobiologian laboratoriotyöt (ETK-221)</a:t>
            </a:r>
          </a:p>
          <a:p>
            <a:pPr lvl="1"/>
            <a:r>
              <a:rPr lang="fi-FI" sz="900" dirty="0"/>
              <a:t>5 op Geenitekniikka (MOLE-213)</a:t>
            </a:r>
          </a:p>
          <a:p>
            <a:pPr lvl="1"/>
            <a:r>
              <a:rPr lang="fi-FI" sz="900" dirty="0"/>
              <a:t>4–5 op </a:t>
            </a:r>
            <a:r>
              <a:rPr lang="fi-FI" sz="900" dirty="0" err="1"/>
              <a:t>Brock</a:t>
            </a:r>
            <a:r>
              <a:rPr lang="fi-FI" sz="900" dirty="0"/>
              <a:t>-kirjatentti mikrobiologian maisterintutkintoon (MMB-105)</a:t>
            </a:r>
          </a:p>
          <a:p>
            <a:endParaRPr lang="fi-FI" sz="11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9" name="Tekstiruutu 8"/>
          <p:cNvSpPr txBox="1"/>
          <p:nvPr/>
        </p:nvSpPr>
        <p:spPr bwMode="auto">
          <a:xfrm>
            <a:off x="4946916" y="4149081"/>
            <a:ext cx="3672982" cy="10156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100" b="1" u="sng" dirty="0" smtClean="0">
                <a:solidFill>
                  <a:srgbClr val="009E60"/>
                </a:solidFill>
              </a:rPr>
              <a:t>Ei enää pakollista:</a:t>
            </a:r>
            <a:r>
              <a:rPr lang="fi-FI" sz="1100" dirty="0"/>
              <a:t/>
            </a:r>
            <a:br>
              <a:rPr lang="fi-FI" sz="1100" dirty="0"/>
            </a:br>
            <a:r>
              <a:rPr lang="fi-FI" sz="1100" b="1" u="sng" dirty="0">
                <a:solidFill>
                  <a:srgbClr val="009E60"/>
                </a:solidFill>
              </a:rPr>
              <a:t> 528006 Virukset, 3 </a:t>
            </a:r>
            <a:r>
              <a:rPr lang="fi-FI" sz="1100" b="1" u="sng" dirty="0" smtClean="0">
                <a:solidFill>
                  <a:srgbClr val="009E60"/>
                </a:solidFill>
              </a:rPr>
              <a:t>op</a:t>
            </a:r>
            <a:r>
              <a:rPr lang="fi-FI" sz="1100" b="1" u="sng" dirty="0">
                <a:solidFill>
                  <a:srgbClr val="009E60"/>
                </a:solidFill>
              </a:rPr>
              <a:t/>
            </a:r>
            <a:br>
              <a:rPr lang="fi-FI" sz="1100" b="1" u="sng" dirty="0">
                <a:solidFill>
                  <a:srgbClr val="009E60"/>
                </a:solidFill>
              </a:rPr>
            </a:br>
            <a:r>
              <a:rPr lang="fi-FI" sz="1100" b="1" u="sng" dirty="0">
                <a:solidFill>
                  <a:srgbClr val="009E60"/>
                </a:solidFill>
              </a:rPr>
              <a:t>529383 Biotekniikka - Molekyylibiotieteiden sovelluksia, 3 op (BY- ja </a:t>
            </a:r>
            <a:r>
              <a:rPr lang="fi-FI" sz="1100" b="1" u="sng" dirty="0" err="1">
                <a:solidFill>
                  <a:srgbClr val="009E60"/>
                </a:solidFill>
              </a:rPr>
              <a:t>MMtdk</a:t>
            </a:r>
            <a:r>
              <a:rPr lang="fi-FI" sz="1100" b="1" u="sng" dirty="0" smtClean="0">
                <a:solidFill>
                  <a:srgbClr val="009E60"/>
                </a:solidFill>
              </a:rPr>
              <a:t>)</a:t>
            </a:r>
            <a:r>
              <a:rPr lang="fi-FI" sz="1100" b="1" u="sng" dirty="0">
                <a:solidFill>
                  <a:srgbClr val="009E60"/>
                </a:solidFill>
              </a:rPr>
              <a:t/>
            </a:r>
            <a:br>
              <a:rPr lang="fi-FI" sz="1100" b="1" u="sng" dirty="0">
                <a:solidFill>
                  <a:srgbClr val="009E60"/>
                </a:solidFill>
              </a:rPr>
            </a:br>
            <a:r>
              <a:rPr lang="fi-FI" sz="1100" b="1" u="sng" dirty="0">
                <a:solidFill>
                  <a:srgbClr val="009E60"/>
                </a:solidFill>
              </a:rPr>
              <a:t>529310 Bakteriologian ja virologian </a:t>
            </a:r>
            <a:r>
              <a:rPr lang="fi-FI" sz="1100" b="1" u="sng" dirty="0" err="1">
                <a:solidFill>
                  <a:srgbClr val="009E60"/>
                </a:solidFill>
              </a:rPr>
              <a:t>harjoitustyöt</a:t>
            </a:r>
            <a:r>
              <a:rPr lang="fi-FI" sz="1100" b="1" u="sng" dirty="0">
                <a:solidFill>
                  <a:srgbClr val="009E60"/>
                </a:solidFill>
              </a:rPr>
              <a:t>, 5 </a:t>
            </a:r>
            <a:r>
              <a:rPr lang="fi-FI" sz="1100" b="1" u="sng" dirty="0" smtClean="0">
                <a:solidFill>
                  <a:srgbClr val="009E60"/>
                </a:solidFill>
              </a:rPr>
              <a:t>op</a:t>
            </a:r>
            <a:r>
              <a:rPr lang="fi-FI" sz="1100" b="1" u="sng" dirty="0">
                <a:solidFill>
                  <a:srgbClr val="009E60"/>
                </a:solidFill>
              </a:rPr>
              <a:t/>
            </a:r>
            <a:br>
              <a:rPr lang="fi-FI" sz="1100" b="1" u="sng" dirty="0">
                <a:solidFill>
                  <a:srgbClr val="009E60"/>
                </a:solidFill>
              </a:rPr>
            </a:br>
            <a:r>
              <a:rPr lang="fi-FI" sz="1100" b="1" u="sng" dirty="0" smtClean="0">
                <a:solidFill>
                  <a:srgbClr val="009E60"/>
                </a:solidFill>
              </a:rPr>
              <a:t>52831 </a:t>
            </a:r>
            <a:r>
              <a:rPr lang="fi-FI" sz="1100" b="1" u="sng" dirty="0">
                <a:solidFill>
                  <a:srgbClr val="009E60"/>
                </a:solidFill>
              </a:rPr>
              <a:t>Molekyylimikrobiologian seminaari, 3 </a:t>
            </a:r>
            <a:r>
              <a:rPr lang="fi-FI" sz="1100" b="1" u="sng" dirty="0" smtClean="0">
                <a:solidFill>
                  <a:srgbClr val="009E60"/>
                </a:solidFill>
              </a:rPr>
              <a:t>op</a:t>
            </a:r>
            <a:endParaRPr lang="fi-FI" sz="1100" b="1" u="sng" dirty="0">
              <a:solidFill>
                <a:srgbClr val="009E60"/>
              </a:solidFill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3846158" y="5356831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Suositus: Aineenopettajaksi haetaan vain, jos kandidaatin </a:t>
            </a:r>
            <a:r>
              <a:rPr lang="fi-FI" sz="1600" dirty="0" smtClean="0"/>
              <a:t>tutkinto suoritettu </a:t>
            </a:r>
            <a:r>
              <a:rPr lang="fi-FI" sz="1600" dirty="0" err="1"/>
              <a:t>bio</a:t>
            </a:r>
            <a:r>
              <a:rPr lang="fi-FI" sz="1600" dirty="0"/>
              <a:t>- ja ympäristötieteellisessä tiedekunnassa (tai muualla vastaavassa tiedekunnassa)</a:t>
            </a:r>
          </a:p>
        </p:txBody>
      </p:sp>
    </p:spTree>
    <p:extLst>
      <p:ext uri="{BB962C8B-B14F-4D97-AF65-F5344CB8AC3E}">
        <p14:creationId xmlns:p14="http://schemas.microsoft.com/office/powerpoint/2010/main" val="13037325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Opintojen täydentäminen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Sinun tulee täydentää opintojasi, jos et ole suorittanut kandivaiheessa:</a:t>
            </a:r>
          </a:p>
          <a:p>
            <a:pPr lvl="1"/>
            <a:r>
              <a:rPr lang="fi-FI" dirty="0" smtClean="0"/>
              <a:t>Kaikkia aineenopettajalta vaadittavia biologian opintoja</a:t>
            </a:r>
          </a:p>
          <a:p>
            <a:pPr lvl="1"/>
            <a:r>
              <a:rPr lang="fi-FI" dirty="0" smtClean="0"/>
              <a:t>Toisen opetettavan aineen opintoja (60 op)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dirty="0" smtClean="0"/>
              <a:t>Jos opintojen täydentäminen tuottaisi paljon lisätyötä, kannattaa harkita myös erilliseksi opiskelijaksi siirtymistä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353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8638480" cy="1296144"/>
          </a:xfrm>
        </p:spPr>
        <p:txBody>
          <a:bodyPr/>
          <a:lstStyle/>
          <a:p>
            <a:r>
              <a:rPr lang="fi-FI" dirty="0" smtClean="0"/>
              <a:t>3. Erilliseksi opiskelijaksi siirtyminen &amp; vastaavuustodistukset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6455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Erilliseksi opiskelijaksi vaihtaminen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67544" y="2204865"/>
            <a:ext cx="4536504" cy="3888432"/>
          </a:xfrm>
        </p:spPr>
        <p:txBody>
          <a:bodyPr/>
          <a:lstStyle/>
          <a:p>
            <a:r>
              <a:rPr lang="fi-FI" dirty="0" smtClean="0"/>
              <a:t>Jos et ehdi suorittaa opettajan pedagogisia opintoja ennen valmistumista: voit valmistua tavallisesta opintosuunnasta (”tutkijalinjalta”), ja tutkinnon suorittamisen jälkeen anoa opinto-oikeutesi muuttamista erilliseksi opinto-oikeudeksi</a:t>
            </a:r>
          </a:p>
          <a:p>
            <a:r>
              <a:rPr lang="fi-FI" dirty="0" smtClean="0"/>
              <a:t>Anomus pitää tehdä viimeistään vuoden sisällä valmistumisesta</a:t>
            </a:r>
          </a:p>
          <a:p>
            <a:r>
              <a:rPr lang="fi-FI" dirty="0" smtClean="0"/>
              <a:t>Erillinen opinto-oikeus on voimassa kaksi vuotta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dirty="0" smtClean="0"/>
              <a:t>Voit erillisopiskelijana suorittaa vain opettajan pedagogiset opinnot (60 op)</a:t>
            </a:r>
          </a:p>
          <a:p>
            <a:r>
              <a:rPr lang="fi-FI" dirty="0" smtClean="0"/>
              <a:t>Kaikista opetettavista aineista tulee hakea vastaavuustodistusta (126 € / kpl)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618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Vastaavuustodistus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Tarvitaan siinä tapauksessa, että opetettavan aineen opintoja ei ole sisällytetty tutkintoon (erillisopiskelijat)</a:t>
            </a:r>
          </a:p>
          <a:p>
            <a:r>
              <a:rPr lang="fi-FI" dirty="0" smtClean="0"/>
              <a:t>Osoittaa, että sinulla on aineenopettajia vastaavat opinnot (60 op tai 120 op) opetettavasta aineesta (riittävä aineenhallinta)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>
          <a:xfrm>
            <a:off x="4427984" y="2204865"/>
            <a:ext cx="4392488" cy="3888432"/>
          </a:xfrm>
        </p:spPr>
        <p:txBody>
          <a:bodyPr/>
          <a:lstStyle/>
          <a:p>
            <a:r>
              <a:rPr lang="fi-FI" dirty="0" smtClean="0"/>
              <a:t>Vastaavuustodistus maksaa 126 € ja se pitää anoa jokaisesta opetettavasta aineesta erikseen</a:t>
            </a:r>
          </a:p>
          <a:p>
            <a:r>
              <a:rPr lang="fi-FI" dirty="0" smtClean="0"/>
              <a:t>Biologian vastaavuustodistusta varten vaaditaan yleisbiologian perus- ja aineopinnot (60 op) tai </a:t>
            </a:r>
            <a:r>
              <a:rPr lang="fi-FI" dirty="0"/>
              <a:t>Biologian </a:t>
            </a:r>
            <a:r>
              <a:rPr lang="fi-FI" dirty="0" smtClean="0"/>
              <a:t>perus- ja aineopinnot </a:t>
            </a:r>
            <a:r>
              <a:rPr lang="fi-FI" dirty="0"/>
              <a:t>muille aineenopettajille kuin </a:t>
            </a:r>
            <a:r>
              <a:rPr lang="fi-FI" dirty="0" err="1"/>
              <a:t>bio</a:t>
            </a:r>
            <a:r>
              <a:rPr lang="fi-FI" dirty="0"/>
              <a:t>- ja ympäristötieteellisen tiedekunnan </a:t>
            </a:r>
            <a:r>
              <a:rPr lang="fi-FI" dirty="0" smtClean="0"/>
              <a:t>opiskelijoille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</a:t>
            </a:r>
            <a:r>
              <a:rPr lang="fi-FI" dirty="0" err="1" smtClean="0"/>
              <a:t>Name</a:t>
            </a:r>
            <a:r>
              <a:rPr lang="fi-FI" dirty="0" smtClean="0"/>
              <a:t> / </a:t>
            </a:r>
            <a:r>
              <a:rPr lang="fi-FI" dirty="0" err="1" smtClean="0"/>
              <a:t>Firstname</a:t>
            </a:r>
            <a:r>
              <a:rPr lang="fi-FI" dirty="0" smtClean="0"/>
              <a:t> </a:t>
            </a:r>
            <a:r>
              <a:rPr lang="fi-FI" dirty="0" err="1" smtClean="0"/>
              <a:t>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0818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Tilaisuuden osallistujat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Kuinka monta?</a:t>
            </a:r>
          </a:p>
          <a:p>
            <a:pPr lvl="1"/>
            <a:r>
              <a:rPr lang="fi-FI" dirty="0" smtClean="0"/>
              <a:t>Biologian kandiohjelma / biologia</a:t>
            </a:r>
          </a:p>
          <a:p>
            <a:pPr lvl="1"/>
            <a:r>
              <a:rPr lang="fi-FI" dirty="0" smtClean="0"/>
              <a:t>Molekyylibiotieteiden kandiohjelma / </a:t>
            </a:r>
            <a:r>
              <a:rPr lang="fi-FI" dirty="0" err="1" smtClean="0"/>
              <a:t>mole</a:t>
            </a:r>
            <a:endParaRPr lang="fi-FI" dirty="0" smtClean="0"/>
          </a:p>
          <a:p>
            <a:pPr lvl="1"/>
            <a:r>
              <a:rPr lang="fi-FI" dirty="0" smtClean="0"/>
              <a:t>Ympäristötieteiden kandiohjelma / </a:t>
            </a:r>
            <a:r>
              <a:rPr lang="fi-FI" dirty="0" err="1" smtClean="0"/>
              <a:t>akva</a:t>
            </a:r>
            <a:endParaRPr lang="fi-FI" dirty="0" smtClean="0"/>
          </a:p>
          <a:p>
            <a:pPr lvl="1"/>
            <a:r>
              <a:rPr lang="fi-FI" dirty="0" smtClean="0"/>
              <a:t>Maisteriohjelmat</a:t>
            </a:r>
          </a:p>
          <a:p>
            <a:pPr lvl="1"/>
            <a:r>
              <a:rPr lang="fi-FI" dirty="0" smtClean="0"/>
              <a:t>Biologia toisena opetettavana aineena</a:t>
            </a:r>
          </a:p>
          <a:p>
            <a:r>
              <a:rPr lang="fi-FI" dirty="0" smtClean="0"/>
              <a:t>Kannattaa perehtyä myös </a:t>
            </a:r>
            <a:r>
              <a:rPr lang="fi-FI" dirty="0" smtClean="0"/>
              <a:t>7.9. pidetyn </a:t>
            </a:r>
            <a:r>
              <a:rPr lang="fi-FI" dirty="0" err="1" smtClean="0"/>
              <a:t>bio</a:t>
            </a:r>
            <a:r>
              <a:rPr lang="fi-FI" dirty="0" smtClean="0"/>
              <a:t>- ja ympäristötieteellisen yleisen Iso Pyörä -infon materiaaleihin (</a:t>
            </a:r>
            <a:r>
              <a:rPr lang="fi-FI" dirty="0" err="1" smtClean="0"/>
              <a:t>Flammassa</a:t>
            </a:r>
            <a:r>
              <a:rPr lang="fi-FI" dirty="0" smtClean="0"/>
              <a:t>)!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069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Opintojen vanheneminen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Yksittäiset opintosuoritukset ja opintokokonaisuudet vanhenevat 10 vuodessa.</a:t>
            </a:r>
          </a:p>
          <a:p>
            <a:r>
              <a:rPr lang="fi-FI" dirty="0" smtClean="0"/>
              <a:t>Huomioi opintojen vanhenemissääntö, jos aiot täydentää opintoja myöhemmin esim. avoimessa yliopistossa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7407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4. Biologia toisena opetettavana aineena</a:t>
            </a:r>
            <a:endParaRPr lang="fi-FI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53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Uudet tutkintovaatimukset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100" b="1" dirty="0"/>
              <a:t>25 op Biologian perusopinnot muille aineenopettajille kuin </a:t>
            </a:r>
            <a:r>
              <a:rPr lang="fi-FI" sz="1100" b="1" dirty="0" err="1"/>
              <a:t>bio</a:t>
            </a:r>
            <a:r>
              <a:rPr lang="fi-FI" sz="1100" b="1" dirty="0"/>
              <a:t>- ja ympäristötieteellisen tiedekunnan opiskelijoille (BIO-150)</a:t>
            </a:r>
            <a:endParaRPr lang="fi-FI" sz="1100" dirty="0"/>
          </a:p>
          <a:p>
            <a:pPr lvl="1"/>
            <a:r>
              <a:rPr lang="fi-FI" sz="900" dirty="0"/>
              <a:t>5 op Eliökunnan evoluutio (BIO-101)</a:t>
            </a:r>
          </a:p>
          <a:p>
            <a:pPr lvl="1"/>
            <a:r>
              <a:rPr lang="fi-FI" sz="900" dirty="0"/>
              <a:t>5 op Eläin- ja kasvikunnan rakenne (BIO-102)</a:t>
            </a:r>
          </a:p>
          <a:p>
            <a:pPr lvl="1"/>
            <a:r>
              <a:rPr lang="fi-FI" sz="900" dirty="0"/>
              <a:t>3–5 op Kasvi- ja eläinfysiologian perusteet (BIO-202)</a:t>
            </a:r>
          </a:p>
          <a:p>
            <a:pPr lvl="1"/>
            <a:r>
              <a:rPr lang="fi-FI" sz="900" dirty="0"/>
              <a:t>5 op Ekologian perusteet (BIO-104)</a:t>
            </a:r>
          </a:p>
          <a:p>
            <a:pPr lvl="1"/>
            <a:r>
              <a:rPr lang="fi-FI" sz="900" dirty="0"/>
              <a:t>5 op Genetiikan perusteet (MOLE-102)</a:t>
            </a:r>
          </a:p>
          <a:p>
            <a:r>
              <a:rPr lang="fi-FI" sz="1100" b="1" dirty="0"/>
              <a:t>35 op Biologian aineopinnot muille aineenopettajille kuin </a:t>
            </a:r>
            <a:r>
              <a:rPr lang="fi-FI" sz="1100" b="1" dirty="0" err="1"/>
              <a:t>bio</a:t>
            </a:r>
            <a:r>
              <a:rPr lang="fi-FI" sz="1100" b="1" dirty="0"/>
              <a:t>- ja ympäristötieteellisen tiedekunnan opiskelijoille (BIO-251)</a:t>
            </a:r>
            <a:endParaRPr lang="fi-FI" sz="1100" dirty="0"/>
          </a:p>
          <a:p>
            <a:pPr lvl="1"/>
            <a:r>
              <a:rPr lang="fi-FI" sz="900" dirty="0"/>
              <a:t>5 op Eliöiden monimuotoisuus (BIO-103)</a:t>
            </a:r>
          </a:p>
          <a:p>
            <a:pPr lvl="1"/>
            <a:r>
              <a:rPr lang="fi-FI" sz="900" dirty="0"/>
              <a:t>5 op Ekologian kenttäkurssi – elinympäristöt ja lajisto (BIO-204)</a:t>
            </a:r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5 op Molekyylibiotieteiden harjoitustyökurssi (MOLE-212)</a:t>
            </a:r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5 op Johdatus biologian opetukseen (BIO-004)</a:t>
            </a:r>
          </a:p>
          <a:p>
            <a:pPr lvl="1"/>
            <a:r>
              <a:rPr lang="fi-FI" sz="900" dirty="0"/>
              <a:t>5 op Ihmisen fysiologia (BIO-203)</a:t>
            </a:r>
          </a:p>
          <a:p>
            <a:r>
              <a:rPr lang="fi-FI" sz="1100" dirty="0" smtClean="0"/>
              <a:t>10 op valinnaista</a:t>
            </a:r>
            <a:endParaRPr lang="fi-FI" sz="1100" dirty="0"/>
          </a:p>
          <a:p>
            <a:endParaRPr lang="fi-FI" sz="11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9" name="Tekstiruutu 8"/>
          <p:cNvSpPr txBox="1"/>
          <p:nvPr/>
        </p:nvSpPr>
        <p:spPr bwMode="auto">
          <a:xfrm>
            <a:off x="4964258" y="2199794"/>
            <a:ext cx="3672982" cy="10156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100" b="1" u="sng" dirty="0" smtClean="0">
                <a:solidFill>
                  <a:srgbClr val="009E60"/>
                </a:solidFill>
              </a:rPr>
              <a:t>Ei enää pakollista (voi sisällyttää valinnaisiin):</a:t>
            </a:r>
            <a:r>
              <a:rPr lang="fi-FI" sz="1100" dirty="0"/>
              <a:t/>
            </a:r>
            <a:br>
              <a:rPr lang="fi-FI" sz="1100" dirty="0"/>
            </a:br>
            <a:r>
              <a:rPr lang="fi-FI" sz="1100" b="1" u="sng" dirty="0">
                <a:solidFill>
                  <a:srgbClr val="009E60"/>
                </a:solidFill>
              </a:rPr>
              <a:t> 52736 Geenitekniikka, 3 op </a:t>
            </a:r>
            <a:endParaRPr lang="fi-FI" sz="1100" b="1" u="sng" dirty="0" smtClean="0">
              <a:solidFill>
                <a:srgbClr val="009E60"/>
              </a:solidFill>
            </a:endParaRPr>
          </a:p>
          <a:p>
            <a:r>
              <a:rPr lang="fi-FI" sz="1100" b="1" u="sng" dirty="0">
                <a:solidFill>
                  <a:srgbClr val="009E60"/>
                </a:solidFill>
              </a:rPr>
              <a:t>52063 Sienituntemus, 2 op</a:t>
            </a:r>
            <a:br>
              <a:rPr lang="fi-FI" sz="1100" b="1" u="sng" dirty="0">
                <a:solidFill>
                  <a:srgbClr val="009E60"/>
                </a:solidFill>
              </a:rPr>
            </a:br>
            <a:r>
              <a:rPr lang="fi-FI" sz="1100" b="1" u="sng" dirty="0" smtClean="0">
                <a:solidFill>
                  <a:srgbClr val="009E60"/>
                </a:solidFill>
              </a:rPr>
              <a:t>519091 </a:t>
            </a:r>
            <a:r>
              <a:rPr lang="fi-FI" sz="1100" b="1" u="sng" dirty="0">
                <a:solidFill>
                  <a:srgbClr val="009E60"/>
                </a:solidFill>
              </a:rPr>
              <a:t>Ihmisen </a:t>
            </a:r>
            <a:r>
              <a:rPr lang="fi-FI" sz="1100" b="1" u="sng" dirty="0" err="1">
                <a:solidFill>
                  <a:srgbClr val="009E60"/>
                </a:solidFill>
              </a:rPr>
              <a:t>kytkennät</a:t>
            </a:r>
            <a:r>
              <a:rPr lang="fi-FI" sz="1100" b="1" u="sng" dirty="0">
                <a:solidFill>
                  <a:srgbClr val="009E60"/>
                </a:solidFill>
              </a:rPr>
              <a:t> luontoon, ekosysteemeihin ja biogeokemiallisiin kiertoihin, 3 op </a:t>
            </a:r>
            <a:endParaRPr lang="fi-FI" sz="1100" b="1" u="sng" dirty="0" smtClean="0">
              <a:solidFill>
                <a:srgbClr val="009E60"/>
              </a:solidFill>
            </a:endParaRPr>
          </a:p>
          <a:p>
            <a:r>
              <a:rPr lang="fi-FI" sz="1100" b="1" u="sng" dirty="0">
                <a:solidFill>
                  <a:srgbClr val="009E60"/>
                </a:solidFill>
              </a:rPr>
              <a:t>59903 Saariston ekologia, 2 </a:t>
            </a:r>
            <a:r>
              <a:rPr lang="fi-FI" sz="1100" b="1" u="sng" dirty="0" smtClean="0">
                <a:solidFill>
                  <a:srgbClr val="009E60"/>
                </a:solidFill>
              </a:rPr>
              <a:t>op</a:t>
            </a:r>
            <a:endParaRPr lang="fi-FI" sz="1100" b="1" u="sng" dirty="0">
              <a:solidFill>
                <a:srgbClr val="009E6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 bwMode="auto">
          <a:xfrm>
            <a:off x="4964258" y="3778288"/>
            <a:ext cx="3672982" cy="12311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600" b="1" dirty="0" smtClean="0"/>
              <a:t>Huomaa, että jos uusi kurssi on opintopistemäärältään laajempi kuin </a:t>
            </a:r>
            <a:r>
              <a:rPr lang="fi-FI" sz="1600" b="1" dirty="0" smtClean="0"/>
              <a:t>vanha (esim. 2 op </a:t>
            </a:r>
            <a:r>
              <a:rPr lang="fi-FI" sz="1600" b="1" dirty="0" smtClean="0">
                <a:sym typeface="Wingdings"/>
              </a:rPr>
              <a:t> 5 op)</a:t>
            </a:r>
            <a:r>
              <a:rPr lang="fi-FI" sz="1600" b="1" dirty="0" smtClean="0"/>
              <a:t>, </a:t>
            </a:r>
            <a:r>
              <a:rPr lang="fi-FI" sz="1600" b="1" dirty="0" smtClean="0"/>
              <a:t>voit </a:t>
            </a:r>
            <a:r>
              <a:rPr lang="fi-FI" sz="1600" b="1" dirty="0" smtClean="0"/>
              <a:t>joutua joissain tapauksissa </a:t>
            </a:r>
            <a:r>
              <a:rPr lang="fi-FI" sz="1600" b="1" dirty="0" smtClean="0"/>
              <a:t>täydentämään sitä osasuorituksella!</a:t>
            </a:r>
          </a:p>
        </p:txBody>
      </p:sp>
    </p:spTree>
    <p:extLst>
      <p:ext uri="{BB962C8B-B14F-4D97-AF65-F5344CB8AC3E}">
        <p14:creationId xmlns:p14="http://schemas.microsoft.com/office/powerpoint/2010/main" val="18689280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7200799" cy="1537576"/>
          </a:xfrm>
        </p:spPr>
        <p:txBody>
          <a:bodyPr/>
          <a:lstStyle/>
          <a:p>
            <a:r>
              <a:rPr lang="fi-FI" dirty="0" smtClean="0"/>
              <a:t>Opintojen ajoittaminen: esimerkki (SIVUAINE)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179512" y="2204865"/>
            <a:ext cx="5544616" cy="3888432"/>
          </a:xfrm>
        </p:spPr>
        <p:txBody>
          <a:bodyPr/>
          <a:lstStyle/>
          <a:p>
            <a:r>
              <a:rPr lang="fi-FI" sz="1800" b="1" dirty="0"/>
              <a:t>I periodi</a:t>
            </a:r>
          </a:p>
          <a:p>
            <a:pPr lvl="1"/>
            <a:r>
              <a:rPr lang="fi-FI" sz="1200" dirty="0"/>
              <a:t>5 op Eliökunnan evoluutio (BIO-101)</a:t>
            </a:r>
          </a:p>
          <a:p>
            <a:pPr lvl="1"/>
            <a:r>
              <a:rPr lang="fi-FI" sz="1200" dirty="0"/>
              <a:t>5 op Eläin- ja kasvikunnan rakenne (BIO-202)</a:t>
            </a:r>
          </a:p>
          <a:p>
            <a:r>
              <a:rPr lang="fi-FI" sz="1800" b="1" dirty="0" smtClean="0"/>
              <a:t>II </a:t>
            </a:r>
            <a:r>
              <a:rPr lang="fi-FI" sz="1800" b="1" dirty="0"/>
              <a:t>periodi</a:t>
            </a:r>
          </a:p>
          <a:p>
            <a:pPr lvl="1"/>
            <a:r>
              <a:rPr lang="fi-FI" sz="1200" dirty="0"/>
              <a:t>5 op Genetiikan perusteet (MOLE-102)</a:t>
            </a:r>
          </a:p>
          <a:p>
            <a:pPr lvl="1"/>
            <a:r>
              <a:rPr lang="fi-FI" sz="1200" dirty="0" smtClean="0"/>
              <a:t>5 </a:t>
            </a:r>
            <a:r>
              <a:rPr lang="fi-FI" sz="1200" dirty="0"/>
              <a:t>op Molekyylibiotieteiden harjoitustyökurssi (</a:t>
            </a:r>
            <a:r>
              <a:rPr lang="fi-FI" sz="1200" dirty="0" smtClean="0"/>
              <a:t>MOLE-212)</a:t>
            </a:r>
            <a:endParaRPr lang="fi-FI" sz="1200" dirty="0"/>
          </a:p>
          <a:p>
            <a:pPr lvl="1"/>
            <a:r>
              <a:rPr lang="fi-FI" sz="1200" i="1" dirty="0"/>
              <a:t>Valinnainen 5 op Molekyylit ja solut (BIO-201) (jatkuu periodissa III)</a:t>
            </a:r>
            <a:endParaRPr lang="fi-FI" sz="1200" dirty="0"/>
          </a:p>
          <a:p>
            <a:r>
              <a:rPr lang="fi-FI" sz="1800" b="1" dirty="0"/>
              <a:t>III periodi</a:t>
            </a:r>
          </a:p>
          <a:p>
            <a:pPr lvl="1"/>
            <a:r>
              <a:rPr lang="fi-FI" sz="1200" dirty="0"/>
              <a:t>5 op Ekologian perusteet (BIO-104)</a:t>
            </a:r>
          </a:p>
          <a:p>
            <a:pPr lvl="1"/>
            <a:r>
              <a:rPr lang="fi-FI" sz="1200" dirty="0"/>
              <a:t>5 op Kasvi- ja eläinfysiologian perusteet (BIO-202)</a:t>
            </a:r>
          </a:p>
          <a:p>
            <a:pPr lvl="1"/>
            <a:r>
              <a:rPr lang="fi-FI" sz="1200" dirty="0"/>
              <a:t>5 op Johdatus biologian opetukseen (BIO-004) (jatkuu periodissa IV)</a:t>
            </a:r>
          </a:p>
          <a:p>
            <a:pPr lvl="1"/>
            <a:r>
              <a:rPr lang="fi-FI" sz="1200" i="1" dirty="0"/>
              <a:t>Valinnainen 5 op Molekyylit ja solut (BIO-201) (jatkuu periodista II)</a:t>
            </a:r>
            <a:endParaRPr lang="fi-FI" sz="1200" dirty="0"/>
          </a:p>
          <a:p>
            <a:pPr lvl="1"/>
            <a:r>
              <a:rPr lang="fi-FI" sz="1200" i="1" dirty="0"/>
              <a:t>Valinnainen 5 op, Ihmisen kytkennät luontoon, ekosysteemeihin ja biogeokemiallisiin kiertoihin (ENV-102) (jatkuu periodissa IV)</a:t>
            </a:r>
            <a:endParaRPr lang="fi-FI" sz="1200" dirty="0"/>
          </a:p>
          <a:p>
            <a:endParaRPr lang="fi-FI" sz="18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>
          <a:xfrm>
            <a:off x="5724128" y="1942240"/>
            <a:ext cx="3096344" cy="4151057"/>
          </a:xfrm>
        </p:spPr>
        <p:txBody>
          <a:bodyPr/>
          <a:lstStyle/>
          <a:p>
            <a:r>
              <a:rPr lang="fi-FI" sz="1800" b="1" dirty="0"/>
              <a:t>IV periodi</a:t>
            </a:r>
          </a:p>
          <a:p>
            <a:pPr lvl="1"/>
            <a:r>
              <a:rPr lang="fi-FI" sz="1200" dirty="0"/>
              <a:t>5 op Eliöiden monimuotoisuus (BIO-103)</a:t>
            </a:r>
          </a:p>
          <a:p>
            <a:pPr lvl="1"/>
            <a:r>
              <a:rPr lang="fi-FI" sz="1200" dirty="0"/>
              <a:t>5 op Johdatus biologian opetukseen (BIO-004) (jatkuu periodista III)</a:t>
            </a:r>
          </a:p>
          <a:p>
            <a:pPr lvl="1"/>
            <a:r>
              <a:rPr lang="fi-FI" sz="1200" i="1" dirty="0"/>
              <a:t>Valinnainen 5 op, Ihmisen kytkennät luontoon, ekosysteemeihin ja biogeokemiallisiin kiertoihin (ENV-102) (jatkuu periodista III)</a:t>
            </a:r>
            <a:endParaRPr lang="fi-FI" sz="1200" dirty="0"/>
          </a:p>
          <a:p>
            <a:pPr lvl="1"/>
            <a:r>
              <a:rPr lang="fi-FI" sz="1200" dirty="0"/>
              <a:t>5 op Ekologian kenttäkurssi – elinympäristöt ja lajisto (BIO-204, johdantoluennot)</a:t>
            </a:r>
          </a:p>
          <a:p>
            <a:r>
              <a:rPr lang="fi-FI" sz="1800" b="1" dirty="0"/>
              <a:t>V periodi (kesäkuu)</a:t>
            </a:r>
          </a:p>
          <a:p>
            <a:pPr lvl="1"/>
            <a:r>
              <a:rPr lang="fi-FI" sz="1200" dirty="0"/>
              <a:t>5 op Ekologian kenttäkurssi – elinympäristöt ja lajisto (BIO-204)</a:t>
            </a:r>
          </a:p>
          <a:p>
            <a:r>
              <a:rPr lang="fi-FI" sz="1800" b="1" dirty="0"/>
              <a:t>I periodi (2. vuosi)</a:t>
            </a:r>
          </a:p>
          <a:p>
            <a:pPr lvl="1"/>
            <a:r>
              <a:rPr lang="fi-FI" sz="1200" dirty="0"/>
              <a:t>5 op Ihmisen fysiologia (BIO-203)</a:t>
            </a:r>
          </a:p>
          <a:p>
            <a:endParaRPr lang="fi-FI" sz="1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881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Kursseille pääseminen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Muiden kuin biologian koulutusohjelman opiskelijoille tarjottavien opintokokonaisuuksien myöntämistä ei rajoiteta. </a:t>
            </a:r>
            <a:endParaRPr lang="fi-FI" dirty="0" smtClean="0"/>
          </a:p>
          <a:p>
            <a:r>
              <a:rPr lang="fi-FI" dirty="0" smtClean="0"/>
              <a:t>Opiskelijoita</a:t>
            </a:r>
            <a:r>
              <a:rPr lang="fi-FI" dirty="0"/>
              <a:t> voidaan kuitenkin joutua karsimaan valittaessa opiskelijoita yksittäisille opintojaksoille</a:t>
            </a:r>
            <a:r>
              <a:rPr lang="fi-FI" dirty="0" smtClean="0"/>
              <a:t>.</a:t>
            </a:r>
          </a:p>
          <a:p>
            <a:r>
              <a:rPr lang="fi-FI" dirty="0" smtClean="0"/>
              <a:t>Joillakin kursseilla on myös ennakkovaatimuksia, tarkista ne, kun suunnittelet opintokokonaisuutta!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3032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5. Aineenhallintarajat</a:t>
            </a:r>
            <a:endParaRPr lang="fi-FI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036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Aineenhallintarajat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67544" y="2204865"/>
            <a:ext cx="4392488" cy="3888432"/>
          </a:xfrm>
        </p:spPr>
        <p:txBody>
          <a:bodyPr/>
          <a:lstStyle/>
          <a:p>
            <a:r>
              <a:rPr lang="fi-FI" sz="1800" dirty="0"/>
              <a:t>Opiskelijan tulee suorittaa ennen opettajan pedagogisten opintojen perusopintoja (syksy) oman kandiohjelman </a:t>
            </a:r>
            <a:r>
              <a:rPr lang="fi-FI" sz="1800" b="1" dirty="0"/>
              <a:t>aineenopettajan opintosuunnan perus- ja aineopintojen pakollisia opintoja </a:t>
            </a:r>
            <a:r>
              <a:rPr lang="fi-FI" sz="1800" b="1" u="sng" dirty="0"/>
              <a:t>vähintään 50 opintopistettä</a:t>
            </a:r>
            <a:r>
              <a:rPr lang="fi-FI" sz="1800" b="1" dirty="0"/>
              <a:t>. </a:t>
            </a:r>
            <a:endParaRPr lang="fi-FI" sz="1800" b="1" dirty="0" smtClean="0"/>
          </a:p>
          <a:p>
            <a:r>
              <a:rPr lang="fi-FI" sz="1800" dirty="0" smtClean="0"/>
              <a:t>Ennen </a:t>
            </a:r>
            <a:r>
              <a:rPr lang="fi-FI" sz="1800" dirty="0"/>
              <a:t>aineopintoja (kevät) on suoritettava</a:t>
            </a:r>
            <a:r>
              <a:rPr lang="fi-FI" sz="1800" b="1" dirty="0"/>
              <a:t> perus- ja aineopintojen </a:t>
            </a:r>
            <a:r>
              <a:rPr lang="fi-FI" sz="1800" b="1" u="sng" dirty="0"/>
              <a:t>kaikki pakolliset opinnot</a:t>
            </a:r>
            <a:r>
              <a:rPr lang="fi-FI" sz="1800" b="1" dirty="0"/>
              <a:t>, lukuun ottamatta kandidaatintutkielmaa, kypsyysnäytettä ja aineopintojen (loppu)kuulustelua</a:t>
            </a:r>
            <a:r>
              <a:rPr lang="fi-FI" sz="1800" b="1" dirty="0" smtClean="0"/>
              <a:t>.</a:t>
            </a:r>
          </a:p>
          <a:p>
            <a:r>
              <a:rPr lang="fi-FI" sz="1800" dirty="0" smtClean="0"/>
              <a:t>Tarkista aineenhallintarajat myös toiselle opetettavalle aineelle ennen pedagogisten opintojen suorittamista!</a:t>
            </a:r>
            <a:endParaRPr lang="fi-FI" sz="18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sz="1800" dirty="0"/>
              <a:t>Jos opiskelijalla on biologia toisena opetettavana aineena, tulee suorittaa ennen opettajan pedagogisten opintojen perusopintoja (syksy) </a:t>
            </a:r>
            <a:r>
              <a:rPr lang="fi-FI" sz="1800" b="1" dirty="0">
                <a:hlinkClick r:id="rId2"/>
              </a:rPr>
              <a:t>biologian perus- ja aineopintoja</a:t>
            </a:r>
            <a:r>
              <a:rPr lang="fi-FI" sz="1800" b="1" dirty="0"/>
              <a:t> vähintään 25 opintopistettä. </a:t>
            </a:r>
            <a:endParaRPr lang="fi-FI" sz="1800" b="1" dirty="0" smtClean="0"/>
          </a:p>
          <a:p>
            <a:r>
              <a:rPr lang="fi-FI" sz="1800" dirty="0" smtClean="0"/>
              <a:t>Ennen </a:t>
            </a:r>
            <a:r>
              <a:rPr lang="fi-FI" sz="1800" dirty="0"/>
              <a:t>aineopintoja (kevät) on suoritettava</a:t>
            </a:r>
            <a:r>
              <a:rPr lang="fi-FI" sz="1800" b="1" dirty="0">
                <a:hlinkClick r:id="rId2"/>
              </a:rPr>
              <a:t> biologian perus- ja aineopintoja</a:t>
            </a:r>
            <a:r>
              <a:rPr lang="fi-FI" sz="1800" b="1" dirty="0"/>
              <a:t> vähintään 50 opintopistettä.</a:t>
            </a:r>
            <a:endParaRPr lang="fi-FI" sz="1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8994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6. Pedagoginen / DIDAKTINEN maisterintutkielma</a:t>
            </a:r>
            <a:endParaRPr lang="fi-FI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461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Tietoa pedagogisesta / didaktisesta PRO GRADUSTA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Aineenopettajan opintosuunnassa opiskelevan mahdollista tehdä pro gradu </a:t>
            </a:r>
            <a:r>
              <a:rPr lang="mr-IN" dirty="0" smtClean="0"/>
              <a:t>–</a:t>
            </a:r>
            <a:r>
              <a:rPr lang="fi-FI" dirty="0" smtClean="0"/>
              <a:t>tutkielma myös biologian opettamiseen tai oppimiseen liittyvästä teemasta</a:t>
            </a:r>
          </a:p>
          <a:p>
            <a:r>
              <a:rPr lang="fi-FI" dirty="0" smtClean="0"/>
              <a:t>Tutkielman voi tehdä tutkimusprojektissa (esim. LUMA-toiminnasta tai yliopistopedagogiikkaan liittyen) tai omasta aiheesta</a:t>
            </a:r>
          </a:p>
          <a:p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>
          <a:xfrm>
            <a:off x="4572000" y="2204865"/>
            <a:ext cx="4248472" cy="3888432"/>
          </a:xfrm>
        </p:spPr>
        <p:txBody>
          <a:bodyPr/>
          <a:lstStyle/>
          <a:p>
            <a:r>
              <a:rPr lang="fi-FI" dirty="0" smtClean="0"/>
              <a:t>Suositeltavaa on, että yksi ohjaaja on omasta koulutusohjelmasta ja toinen ohjaaja on alaa tunteva asiantuntija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172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Muutokset pro gradussa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Uusissa koulutusohjelmissa pro gradu 40 op </a:t>
            </a:r>
            <a:r>
              <a:rPr lang="fi-FI" dirty="0" smtClean="0">
                <a:sym typeface="Wingdings"/>
              </a:rPr>
              <a:t> 30 op</a:t>
            </a:r>
          </a:p>
          <a:p>
            <a:r>
              <a:rPr lang="fi-FI" dirty="0" smtClean="0">
                <a:sym typeface="Wingdings"/>
              </a:rPr>
              <a:t>Työmäärä vähenee vastaavasti</a:t>
            </a:r>
          </a:p>
          <a:p>
            <a:r>
              <a:rPr lang="fi-FI" dirty="0" smtClean="0">
                <a:sym typeface="Wingdings"/>
              </a:rPr>
              <a:t>Uusissa koulutusohjelmissa tutkielma arvostellaan asteikolla 0–5.</a:t>
            </a:r>
          </a:p>
          <a:p>
            <a:r>
              <a:rPr lang="fi-FI" dirty="0" smtClean="0"/>
              <a:t>Tutkielman </a:t>
            </a:r>
            <a:r>
              <a:rPr lang="fi-FI" dirty="0"/>
              <a:t>arvosanaa ei oteta huomioon laskettaessa syventävien opintojen kokonaisarvosanaa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3046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1. Aineenopettajat uusissa kandiohjelmissa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294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Mistä löydän lisää tietoa?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bio-ope-blogi</a:t>
            </a:r>
            <a:endParaRPr lang="fi-FI" dirty="0"/>
          </a:p>
          <a:p>
            <a:r>
              <a:rPr lang="fi-FI" dirty="0" smtClean="0"/>
              <a:t>tiedekunnan </a:t>
            </a:r>
            <a:r>
              <a:rPr lang="fi-FI" dirty="0" err="1" smtClean="0"/>
              <a:t>Flamma</a:t>
            </a:r>
            <a:r>
              <a:rPr lang="fi-FI" dirty="0" smtClean="0"/>
              <a:t>-sivut</a:t>
            </a:r>
            <a:endParaRPr lang="fi-FI" dirty="0"/>
          </a:p>
          <a:p>
            <a:r>
              <a:rPr lang="fi-FI" dirty="0" smtClean="0"/>
              <a:t>bio-ope-sähköpostilista</a:t>
            </a:r>
          </a:p>
          <a:p>
            <a:r>
              <a:rPr lang="fi-FI" dirty="0" smtClean="0"/>
              <a:t>Moodle-sivusto pedagogista / didaktista gradua tekeville</a:t>
            </a:r>
            <a:endParaRPr lang="fi-FI" dirty="0"/>
          </a:p>
          <a:p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628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7. Lisätietoa aineenopettajan opintosuunnista</a:t>
            </a:r>
            <a:endParaRPr lang="fi-FI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419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infoblogi biologian aineenopettaja-opiskelijoille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http://blogs.helsinki.fi/bio-ope</a:t>
            </a:r>
            <a:endParaRPr lang="fi-FI" dirty="0" smtClean="0"/>
          </a:p>
          <a:p>
            <a:pPr lvl="1"/>
            <a:r>
              <a:rPr lang="fi-FI" dirty="0" smtClean="0"/>
              <a:t>Koottu biologian aineenopettajan opintoja koskevat tiedot yhteen</a:t>
            </a:r>
          </a:p>
          <a:p>
            <a:pPr lvl="1"/>
            <a:r>
              <a:rPr lang="fi-FI" dirty="0" smtClean="0"/>
              <a:t>Blogissa käsitelty ensisijaisesti asioita uusien tutkintovaatimusten mukaisesti</a:t>
            </a:r>
          </a:p>
          <a:p>
            <a:pPr lvl="1"/>
            <a:r>
              <a:rPr lang="fi-FI" dirty="0" smtClean="0"/>
              <a:t>Vanhat tutkintovaatimukset löytyvät edelleen Weboodista ja </a:t>
            </a:r>
            <a:r>
              <a:rPr lang="fi-FI" dirty="0" err="1" smtClean="0"/>
              <a:t>Flammasta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314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tiedotus </a:t>
            </a:r>
            <a:r>
              <a:rPr lang="fi-FI" dirty="0" err="1" smtClean="0"/>
              <a:t>flammassa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Bio</a:t>
            </a:r>
            <a:r>
              <a:rPr lang="fi-FI" dirty="0" smtClean="0"/>
              <a:t>- ja ympäristötieteellinen tiedekunta </a:t>
            </a:r>
            <a:r>
              <a:rPr lang="fi-FI" dirty="0">
                <a:sym typeface="Wingdings"/>
              </a:rPr>
              <a:t> Opiskelijalle  Opettajan pedagogiset opinnot (</a:t>
            </a:r>
            <a:r>
              <a:rPr lang="fi-FI" dirty="0">
                <a:sym typeface="Wingdings"/>
                <a:hlinkClick r:id="rId2"/>
              </a:rPr>
              <a:t>https://</a:t>
            </a:r>
            <a:r>
              <a:rPr lang="fi-FI" dirty="0" smtClean="0">
                <a:sym typeface="Wingdings"/>
                <a:hlinkClick r:id="rId2"/>
              </a:rPr>
              <a:t>flamma.helsinki.fi/fi/HY305073)</a:t>
            </a:r>
            <a:endParaRPr lang="fi-FI" dirty="0" smtClean="0">
              <a:sym typeface="Wingdings"/>
            </a:endParaRPr>
          </a:p>
          <a:p>
            <a:r>
              <a:rPr lang="fi-FI" dirty="0" smtClean="0">
                <a:sym typeface="Wingdings"/>
              </a:rPr>
              <a:t>Tällä hetkellä tieto vanhojen tutkintovaatimusten </a:t>
            </a:r>
            <a:r>
              <a:rPr lang="fi-FI" dirty="0" smtClean="0">
                <a:sym typeface="Wingdings"/>
              </a:rPr>
              <a:t>mukaista</a:t>
            </a:r>
          </a:p>
          <a:p>
            <a:r>
              <a:rPr lang="fi-FI" dirty="0">
                <a:sym typeface="Wingdings"/>
              </a:rPr>
              <a:t>Uusien tutkintovaatimusten mukainen tieto </a:t>
            </a:r>
            <a:r>
              <a:rPr lang="fi-FI" dirty="0"/>
              <a:t>viedään Opiskelijan ohjeisiin (</a:t>
            </a:r>
            <a:r>
              <a:rPr lang="fi-FI" dirty="0">
                <a:hlinkClick r:id="rId3"/>
              </a:rPr>
              <a:t>https://guide.student.helsinki.fi/fi</a:t>
            </a:r>
            <a:r>
              <a:rPr lang="fi-FI" dirty="0"/>
              <a:t>) syksyn 2017 aikana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37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200800" cy="1681592"/>
          </a:xfrm>
        </p:spPr>
        <p:txBody>
          <a:bodyPr/>
          <a:lstStyle/>
          <a:p>
            <a:r>
              <a:rPr lang="fi-FI" dirty="0" smtClean="0"/>
              <a:t>biologian aineen-opettajaopiskelijoiden sähköpostilista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Sähköpostilistalle liittyminen erittäin suositeltavaa</a:t>
            </a:r>
          </a:p>
          <a:p>
            <a:r>
              <a:rPr lang="fi-FI" dirty="0" smtClean="0">
                <a:hlinkClick r:id="rId2"/>
              </a:rPr>
              <a:t>bio-ope@helsinki.fi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Liittyminen: lähetä viesti ”</a:t>
            </a:r>
            <a:r>
              <a:rPr lang="fi-FI" dirty="0" err="1" smtClean="0"/>
              <a:t>subscribe</a:t>
            </a:r>
            <a:r>
              <a:rPr lang="fi-FI" dirty="0" smtClean="0"/>
              <a:t> bio-ope </a:t>
            </a:r>
            <a:r>
              <a:rPr lang="fi-FI" dirty="0" smtClean="0">
                <a:hlinkClick r:id="rId3"/>
              </a:rPr>
              <a:t>oma.osoite@helsinki.fi</a:t>
            </a:r>
            <a:r>
              <a:rPr lang="fi-FI" dirty="0" smtClean="0"/>
              <a:t>” osoitteeseen </a:t>
            </a:r>
            <a:r>
              <a:rPr lang="fi-FI" dirty="0" smtClean="0">
                <a:hlinkClick r:id="rId4"/>
              </a:rPr>
              <a:t>majordomo@helsinki.fi</a:t>
            </a:r>
            <a:endParaRPr lang="fi-FI" dirty="0" smtClean="0"/>
          </a:p>
          <a:p>
            <a:r>
              <a:rPr lang="fi-FI" dirty="0" smtClean="0"/>
              <a:t>Älä laita viestiin otsikkoa, muuta tekstiä tai muotoiluja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657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Kysymyksiä &amp; Kommentteja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7504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Isosta pyörästä yleisesti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Tavoitteena aito kaksiportaisuus</a:t>
            </a:r>
          </a:p>
          <a:p>
            <a:pPr lvl="1"/>
            <a:r>
              <a:rPr lang="fi-FI" dirty="0" smtClean="0"/>
              <a:t>Kandiohjelmat (3 v / 180 op) ja maisteriohjelmat (2 v / 120 op)</a:t>
            </a:r>
          </a:p>
          <a:p>
            <a:r>
              <a:rPr lang="fi-FI" dirty="0" smtClean="0"/>
              <a:t>Lisää työelämärelevanssia opintoihin</a:t>
            </a:r>
          </a:p>
          <a:p>
            <a:r>
              <a:rPr lang="fi-FI" dirty="0" smtClean="0"/>
              <a:t>Kandi- ja maisteriohjelmissa aineenopettajan </a:t>
            </a:r>
            <a:r>
              <a:rPr lang="fi-FI" i="1" dirty="0" smtClean="0"/>
              <a:t>opintosuunnat</a:t>
            </a:r>
          </a:p>
          <a:p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dirty="0"/>
              <a:t>Voit suorittaa tutkinnon vanhoilla tutkintovaatimuksilla 31.7.2020 saakka</a:t>
            </a:r>
          </a:p>
          <a:p>
            <a:pPr lvl="1"/>
            <a:r>
              <a:rPr lang="fi-FI" dirty="0"/>
              <a:t>Opetus järjestetään kuitenkin vain uusien tutkintovaatimusten mukaisesti</a:t>
            </a:r>
          </a:p>
          <a:p>
            <a:r>
              <a:rPr lang="fi-FI" dirty="0" smtClean="0"/>
              <a:t>31.7.2020 kaikki opiskelijat siirretään uusiin koulutusohjelmiin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6F0238F-2308-4A48-B2E1-00FCB2BFEC78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698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muutokset pähkinänkuoressa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Opettajan pedagogiset opinnot (60 op) suoritetaan kokonaisuudessaan maisterivaiheessa </a:t>
            </a:r>
            <a:r>
              <a:rPr lang="fi-FI" dirty="0" smtClean="0">
                <a:sym typeface="Wingdings"/>
              </a:rPr>
              <a:t> ei enää jaeta kandi- ja maisterivaiheeseen</a:t>
            </a:r>
          </a:p>
          <a:p>
            <a:r>
              <a:rPr lang="fi-FI" dirty="0" smtClean="0">
                <a:sym typeface="Wingdings"/>
              </a:rPr>
              <a:t>Toinen opetettava aine (60 op) kokonaan kanditutkinnossa</a:t>
            </a:r>
          </a:p>
          <a:p>
            <a:r>
              <a:rPr lang="fi-FI" dirty="0">
                <a:sym typeface="Wingdings"/>
              </a:rPr>
              <a:t>Myös ympäristötieteiden kandiohjelmasta voi hakea aineenopettajaksi</a:t>
            </a:r>
          </a:p>
          <a:p>
            <a:endParaRPr lang="fi-FI" dirty="0" smtClean="0">
              <a:sym typeface="Wingdings"/>
            </a:endParaRP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i-FI" dirty="0" smtClean="0">
                <a:sym typeface="Wingdings"/>
              </a:rPr>
              <a:t>Aineenopettajilta </a:t>
            </a:r>
            <a:r>
              <a:rPr lang="fi-FI" dirty="0">
                <a:sym typeface="Wingdings"/>
              </a:rPr>
              <a:t>vaadittavia opintoja </a:t>
            </a:r>
            <a:r>
              <a:rPr lang="fi-FI" dirty="0" smtClean="0">
                <a:sym typeface="Wingdings"/>
              </a:rPr>
              <a:t>muokattu</a:t>
            </a:r>
          </a:p>
          <a:p>
            <a:pPr lvl="1"/>
            <a:r>
              <a:rPr lang="fi-FI" dirty="0"/>
              <a:t>Huomaa, että jos uusi kurssi on opintopistemäärältään laajempi kuin vanha, voit joutua täydentämään sitä osasuorituksella</a:t>
            </a:r>
            <a:r>
              <a:rPr lang="fi-FI" dirty="0" smtClean="0"/>
              <a:t>!</a:t>
            </a:r>
            <a:endParaRPr lang="fi-FI" dirty="0" smtClean="0">
              <a:sym typeface="Wingdings"/>
            </a:endParaRPr>
          </a:p>
          <a:p>
            <a:r>
              <a:rPr lang="fi-FI" dirty="0" smtClean="0">
                <a:sym typeface="Wingdings"/>
              </a:rPr>
              <a:t>Kandivaiheessa uusia työelämäopintoja ja pakollinen harjoittelu (yht. vähintään 10 op)</a:t>
            </a:r>
            <a:endParaRPr lang="fi-FI" dirty="0">
              <a:sym typeface="Wingdings"/>
            </a:endParaRPr>
          </a:p>
          <a:p>
            <a:endParaRPr lang="fi-FI" dirty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6F0238F-2308-4A48-B2E1-00FCB2BFEC78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204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Biologian kandiohjelma</a:t>
            </a:r>
            <a:endParaRPr lang="fi-FI" dirty="0"/>
          </a:p>
        </p:txBody>
      </p:sp>
      <p:sp>
        <p:nvSpPr>
          <p:cNvPr id="10" name="Sisällön paikkamerkki 9"/>
          <p:cNvSpPr>
            <a:spLocks noGrp="1"/>
          </p:cNvSpPr>
          <p:nvPr>
            <p:ph idx="1"/>
          </p:nvPr>
        </p:nvSpPr>
        <p:spPr>
          <a:xfrm>
            <a:off x="467544" y="1982705"/>
            <a:ext cx="3960440" cy="3030471"/>
          </a:xfrm>
        </p:spPr>
        <p:txBody>
          <a:bodyPr/>
          <a:lstStyle/>
          <a:p>
            <a:r>
              <a:rPr lang="fi-FI" sz="1100" b="1" dirty="0"/>
              <a:t>Koulutusohjelman yhteiset opinnot </a:t>
            </a:r>
            <a:r>
              <a:rPr lang="fi-FI" sz="1100" b="1" i="1" dirty="0"/>
              <a:t>12 </a:t>
            </a:r>
            <a:r>
              <a:rPr lang="fi-FI" sz="1100" b="1" i="1" dirty="0" smtClean="0"/>
              <a:t>op</a:t>
            </a:r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2 op Biologian asiantuntija 1 (BIO-001)</a:t>
            </a:r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5 op Johdatus biologian opetukseen (BIO-004)</a:t>
            </a:r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5–10 op Työelämäjakso (BIO-005</a:t>
            </a:r>
            <a:r>
              <a:rPr lang="fi-FI" sz="900" b="1" u="sng" dirty="0" smtClean="0">
                <a:solidFill>
                  <a:srgbClr val="FF0000"/>
                </a:solidFill>
              </a:rPr>
              <a:t>)</a:t>
            </a:r>
            <a:endParaRPr lang="fi-FI" sz="1100" b="1" i="1" u="sng" dirty="0" smtClean="0">
              <a:solidFill>
                <a:srgbClr val="FF0000"/>
              </a:solidFill>
            </a:endParaRPr>
          </a:p>
          <a:p>
            <a:r>
              <a:rPr lang="fi-FI" sz="1100" b="1" dirty="0"/>
              <a:t>Viestintä ja kieliosaaminen </a:t>
            </a:r>
            <a:r>
              <a:rPr lang="fi-FI" sz="1100" b="1" i="1" dirty="0"/>
              <a:t>10 </a:t>
            </a:r>
            <a:r>
              <a:rPr lang="fi-FI" sz="1100" b="1" i="1" dirty="0" smtClean="0"/>
              <a:t>op</a:t>
            </a:r>
          </a:p>
          <a:p>
            <a:pPr lvl="1"/>
            <a:r>
              <a:rPr lang="fi-FI" sz="900" dirty="0" smtClean="0"/>
              <a:t>3 </a:t>
            </a:r>
            <a:r>
              <a:rPr lang="fi-FI" sz="900" dirty="0"/>
              <a:t>op </a:t>
            </a:r>
            <a:r>
              <a:rPr lang="fi-FI" sz="900" dirty="0" smtClean="0"/>
              <a:t>Äidinkieli</a:t>
            </a:r>
          </a:p>
          <a:p>
            <a:pPr lvl="1"/>
            <a:r>
              <a:rPr lang="fi-FI" sz="900" dirty="0" smtClean="0"/>
              <a:t>3 </a:t>
            </a:r>
            <a:r>
              <a:rPr lang="fi-FI" sz="900" dirty="0"/>
              <a:t>op Toinen kotimainen </a:t>
            </a:r>
            <a:r>
              <a:rPr lang="fi-FI" sz="900" dirty="0" smtClean="0"/>
              <a:t>kieli</a:t>
            </a:r>
            <a:endParaRPr lang="fi-FI" sz="900" dirty="0"/>
          </a:p>
          <a:p>
            <a:pPr lvl="1"/>
            <a:r>
              <a:rPr lang="fi-FI" sz="900" dirty="0"/>
              <a:t>4 op Vieras </a:t>
            </a:r>
            <a:r>
              <a:rPr lang="fi-FI" sz="900" dirty="0" smtClean="0"/>
              <a:t>kieli</a:t>
            </a:r>
          </a:p>
          <a:p>
            <a:pPr lvl="1"/>
            <a:r>
              <a:rPr lang="fi-FI" sz="900" dirty="0" smtClean="0"/>
              <a:t>3 </a:t>
            </a:r>
            <a:r>
              <a:rPr lang="fi-FI" sz="900" dirty="0"/>
              <a:t>op Tieto- ja viestintätekniikan </a:t>
            </a:r>
            <a:r>
              <a:rPr lang="fi-FI" sz="900" dirty="0" smtClean="0"/>
              <a:t>valmiudet</a:t>
            </a:r>
            <a:endParaRPr lang="fi-FI" sz="700" b="1" i="1" dirty="0" smtClean="0"/>
          </a:p>
          <a:p>
            <a:r>
              <a:rPr lang="fi-FI" sz="1100" b="1" dirty="0" smtClean="0"/>
              <a:t>Biologian </a:t>
            </a:r>
            <a:r>
              <a:rPr lang="fi-FI" sz="1100" b="1" dirty="0"/>
              <a:t>perusopinnot 25 op</a:t>
            </a:r>
            <a:endParaRPr lang="fi-FI" sz="1100" dirty="0"/>
          </a:p>
          <a:p>
            <a:pPr lvl="1"/>
            <a:r>
              <a:rPr lang="fi-FI" sz="900" dirty="0"/>
              <a:t>5 op Eliökunnan evoluutio (BIO-101)</a:t>
            </a:r>
          </a:p>
          <a:p>
            <a:pPr lvl="1"/>
            <a:r>
              <a:rPr lang="fi-FI" sz="900" dirty="0"/>
              <a:t>5 op Eläin- ja kasvikunnan rakenne (BIO-202)</a:t>
            </a:r>
          </a:p>
          <a:p>
            <a:pPr lvl="1"/>
            <a:r>
              <a:rPr lang="fi-FI" sz="900" dirty="0"/>
              <a:t>5 op Eliöiden monimuotoisuus (BIO-103)</a:t>
            </a:r>
          </a:p>
          <a:p>
            <a:pPr lvl="1"/>
            <a:r>
              <a:rPr lang="fi-FI" sz="900" dirty="0"/>
              <a:t>5 op Ekologian perusteet (BIO-104)</a:t>
            </a:r>
          </a:p>
          <a:p>
            <a:pPr lvl="1"/>
            <a:r>
              <a:rPr lang="fi-FI" sz="900" dirty="0"/>
              <a:t>5 op Genetiikan perusteet (MOLE-102)</a:t>
            </a:r>
          </a:p>
          <a:p>
            <a:endParaRPr lang="fi-FI" sz="1100" dirty="0"/>
          </a:p>
        </p:txBody>
      </p:sp>
      <p:sp>
        <p:nvSpPr>
          <p:cNvPr id="11" name="Sisällön paikkamerkki 10"/>
          <p:cNvSpPr>
            <a:spLocks noGrp="1"/>
          </p:cNvSpPr>
          <p:nvPr>
            <p:ph idx="13"/>
          </p:nvPr>
        </p:nvSpPr>
        <p:spPr>
          <a:xfrm>
            <a:off x="4083766" y="1942241"/>
            <a:ext cx="4824536" cy="3719008"/>
          </a:xfrm>
        </p:spPr>
        <p:txBody>
          <a:bodyPr/>
          <a:lstStyle/>
          <a:p>
            <a:r>
              <a:rPr lang="fi-FI" sz="1200" b="1" dirty="0"/>
              <a:t>Biologian aineopinnot aineenopettajille 70 op</a:t>
            </a:r>
            <a:endParaRPr lang="fi-FI" sz="1200" dirty="0"/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5 op Molekyylibiotieteiden harjoitustyökurssi (MOLE-212)</a:t>
            </a:r>
          </a:p>
          <a:p>
            <a:pPr lvl="1"/>
            <a:r>
              <a:rPr lang="fi-FI" sz="1000" dirty="0"/>
              <a:t>5 op Molekyylit ja solut (BIO-201)</a:t>
            </a:r>
          </a:p>
          <a:p>
            <a:pPr lvl="1"/>
            <a:r>
              <a:rPr lang="fi-FI" sz="1000" dirty="0"/>
              <a:t>3–5 op Kasvi- ja eläinfysiologian perusteet (BIO-202)</a:t>
            </a:r>
          </a:p>
          <a:p>
            <a:pPr lvl="1"/>
            <a:r>
              <a:rPr lang="fi-FI" sz="1000" dirty="0"/>
              <a:t>5 op Ihmisen fysiologia (BIO-203)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Vaihtoehtoinen</a:t>
            </a:r>
            <a:r>
              <a:rPr lang="fi-FI" sz="1000" dirty="0">
                <a:solidFill>
                  <a:srgbClr val="FF0000"/>
                </a:solidFill>
              </a:rPr>
              <a:t> </a:t>
            </a:r>
            <a:r>
              <a:rPr lang="fi-FI" sz="1000" dirty="0"/>
              <a:t>5 op kenttäkurssi:</a:t>
            </a:r>
          </a:p>
          <a:p>
            <a:pPr lvl="2"/>
            <a:r>
              <a:rPr lang="fi-FI" sz="900" dirty="0"/>
              <a:t>5 op Ekologian kenttäkurssi – elinympäristöt ja lajisto (BIO-204)</a:t>
            </a:r>
          </a:p>
          <a:p>
            <a:pPr lvl="2"/>
            <a:r>
              <a:rPr lang="fi-FI" sz="900" dirty="0"/>
              <a:t>5 op Saariston ekologia (BIO-306)</a:t>
            </a:r>
          </a:p>
          <a:p>
            <a:pPr lvl="1"/>
            <a:r>
              <a:rPr lang="fi-FI" sz="1000" dirty="0"/>
              <a:t>2 op Tilastotiede I (ME-004)</a:t>
            </a:r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3 op Tilastotiede II (ME-005)</a:t>
            </a:r>
          </a:p>
          <a:p>
            <a:pPr lvl="1"/>
            <a:r>
              <a:rPr lang="fi-FI" sz="1000" dirty="0"/>
              <a:t>6 op Kandidaatintutkielma (BIO-211)</a:t>
            </a:r>
          </a:p>
          <a:p>
            <a:pPr lvl="1"/>
            <a:r>
              <a:rPr lang="fi-FI" sz="1000" dirty="0"/>
              <a:t>0 op Kypsyysnäyte (BIO-215)</a:t>
            </a:r>
          </a:p>
          <a:p>
            <a:pPr lvl="1"/>
            <a:r>
              <a:rPr lang="fi-FI" sz="1000" dirty="0"/>
              <a:t>1–5 op Kandidaattiseminaari (BIO-212 / BIO-213 / MOLE-216 / MOLE-004)</a:t>
            </a:r>
          </a:p>
          <a:p>
            <a:pPr lvl="1"/>
            <a:r>
              <a:rPr lang="fi-FI" sz="1000" dirty="0" smtClean="0"/>
              <a:t>5 op kirjallisuus</a:t>
            </a:r>
            <a:endParaRPr lang="fi-FI" sz="900" dirty="0"/>
          </a:p>
          <a:p>
            <a:pPr lvl="1"/>
            <a:r>
              <a:rPr lang="fi-FI" sz="1000" b="1" u="sng" dirty="0">
                <a:solidFill>
                  <a:srgbClr val="FF0000"/>
                </a:solidFill>
              </a:rPr>
              <a:t>Vaihtoehtoinen tieteenalan opintokokonaisuus 25 op </a:t>
            </a:r>
            <a:r>
              <a:rPr lang="fi-FI" sz="1000" b="1" u="sng" dirty="0" smtClean="0">
                <a:solidFill>
                  <a:srgbClr val="FF0000"/>
                </a:solidFill>
              </a:rPr>
              <a:t>kokoisena</a:t>
            </a:r>
          </a:p>
          <a:p>
            <a:r>
              <a:rPr lang="fi-FI" sz="1200" b="1" dirty="0"/>
              <a:t>Valinnaiset opinnot 3 op</a:t>
            </a:r>
            <a:endParaRPr lang="fi-FI" sz="1200" dirty="0"/>
          </a:p>
          <a:p>
            <a:r>
              <a:rPr lang="fi-FI" sz="1200" b="1" dirty="0"/>
              <a:t>Toisen opetettavan aineen opinnot 60 </a:t>
            </a:r>
            <a:r>
              <a:rPr lang="fi-FI" sz="1200" b="1" dirty="0" smtClean="0"/>
              <a:t>op</a:t>
            </a:r>
            <a:endParaRPr lang="fi-FI" sz="12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1B021A1-6BD4-49A7-92E2-FC3E77E7D7D7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mtClean="0"/>
              <a:t>Presentation Name / Firstname Lastname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12" name="Tekstiruutu 11"/>
          <p:cNvSpPr txBox="1"/>
          <p:nvPr/>
        </p:nvSpPr>
        <p:spPr bwMode="auto">
          <a:xfrm>
            <a:off x="755576" y="5186519"/>
            <a:ext cx="3328190" cy="10156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100" b="1" u="sng" dirty="0" smtClean="0">
                <a:solidFill>
                  <a:srgbClr val="009E60"/>
                </a:solidFill>
              </a:rPr>
              <a:t>Ei enää pakollista:</a:t>
            </a:r>
          </a:p>
          <a:p>
            <a:pPr marL="171450" indent="-171450">
              <a:buFont typeface="Arial" charset="0"/>
              <a:buChar char="•"/>
            </a:pPr>
            <a:r>
              <a:rPr lang="fi-FI" sz="1100" b="1" u="sng" dirty="0">
                <a:solidFill>
                  <a:srgbClr val="009E60"/>
                </a:solidFill>
              </a:rPr>
              <a:t>519091 Ihmisen </a:t>
            </a:r>
            <a:r>
              <a:rPr lang="fi-FI" sz="1100" b="1" u="sng" dirty="0" err="1">
                <a:solidFill>
                  <a:srgbClr val="009E60"/>
                </a:solidFill>
              </a:rPr>
              <a:t>kytkennät</a:t>
            </a:r>
            <a:r>
              <a:rPr lang="fi-FI" sz="1100" b="1" u="sng" dirty="0">
                <a:solidFill>
                  <a:srgbClr val="009E60"/>
                </a:solidFill>
              </a:rPr>
              <a:t> luontoon, ekosysteemeihin ja biogeokemiallisiin kiertoihin, 3 op </a:t>
            </a:r>
          </a:p>
          <a:p>
            <a:pPr marL="171450" indent="-171450">
              <a:buFont typeface="Arial" charset="0"/>
              <a:buChar char="•"/>
            </a:pPr>
            <a:r>
              <a:rPr lang="fi-FI" sz="1100" b="1" u="sng" dirty="0">
                <a:solidFill>
                  <a:srgbClr val="009E60"/>
                </a:solidFill>
              </a:rPr>
              <a:t>518068 </a:t>
            </a:r>
            <a:r>
              <a:rPr lang="fi-FI" sz="1100" b="1" u="sng" dirty="0" err="1">
                <a:solidFill>
                  <a:srgbClr val="009E60"/>
                </a:solidFill>
              </a:rPr>
              <a:t>Akvaattisten</a:t>
            </a:r>
            <a:r>
              <a:rPr lang="fi-FI" sz="1100" b="1" u="sng" dirty="0">
                <a:solidFill>
                  <a:srgbClr val="009E60"/>
                </a:solidFill>
              </a:rPr>
              <a:t> tieteiden perusteet, 4 op </a:t>
            </a:r>
          </a:p>
          <a:p>
            <a:pPr marL="171450" indent="-171450">
              <a:buFont typeface="Arial" charset="0"/>
              <a:buChar char="•"/>
            </a:pPr>
            <a:r>
              <a:rPr lang="fi-FI" sz="1100" b="1" u="sng" dirty="0">
                <a:solidFill>
                  <a:srgbClr val="009E60"/>
                </a:solidFill>
              </a:rPr>
              <a:t>52736 Geenitekniikka, 3 op </a:t>
            </a:r>
          </a:p>
        </p:txBody>
      </p:sp>
    </p:spTree>
    <p:extLst>
      <p:ext uri="{BB962C8B-B14F-4D97-AF65-F5344CB8AC3E}">
        <p14:creationId xmlns:p14="http://schemas.microsoft.com/office/powerpoint/2010/main" val="259410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840761" cy="1249544"/>
          </a:xfrm>
        </p:spPr>
        <p:txBody>
          <a:bodyPr/>
          <a:lstStyle/>
          <a:p>
            <a:r>
              <a:rPr lang="fi-FI" smtClean="0"/>
              <a:t>Molekyylibiotieteiden kandiohjelma</a:t>
            </a:r>
            <a:endParaRPr lang="fi-FI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67544" y="1942240"/>
            <a:ext cx="3960440" cy="4151057"/>
          </a:xfrm>
        </p:spPr>
        <p:txBody>
          <a:bodyPr/>
          <a:lstStyle/>
          <a:p>
            <a:r>
              <a:rPr lang="fi-FI" sz="1100" b="1" dirty="0"/>
              <a:t>Koulutusohjelman yhteiset opinnot 24 op</a:t>
            </a:r>
            <a:endParaRPr lang="fi-FI" sz="1100" dirty="0"/>
          </a:p>
          <a:p>
            <a:pPr lvl="1"/>
            <a:r>
              <a:rPr lang="fi-FI" sz="900" dirty="0"/>
              <a:t>1 op Molekyylibiotieteiden johdantokurssi (MOLE-001)</a:t>
            </a:r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5 op Johdatus biologian opetukseen (BIO-004)</a:t>
            </a:r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5–10 op Työelämäjakso (BIO-002)</a:t>
            </a:r>
          </a:p>
          <a:p>
            <a:pPr lvl="1"/>
            <a:r>
              <a:rPr lang="fi-FI" sz="900" dirty="0"/>
              <a:t>3–7 op </a:t>
            </a:r>
            <a:r>
              <a:rPr lang="fi-FI" sz="900" dirty="0" smtClean="0"/>
              <a:t>Äidinkieli</a:t>
            </a:r>
          </a:p>
          <a:p>
            <a:pPr lvl="1"/>
            <a:r>
              <a:rPr lang="fi-FI" sz="900" dirty="0" smtClean="0"/>
              <a:t>3 </a:t>
            </a:r>
            <a:r>
              <a:rPr lang="fi-FI" sz="900" dirty="0"/>
              <a:t>op Toinen kotimainen </a:t>
            </a:r>
            <a:r>
              <a:rPr lang="fi-FI" sz="900" dirty="0" smtClean="0"/>
              <a:t>kieli</a:t>
            </a:r>
          </a:p>
          <a:p>
            <a:pPr lvl="1"/>
            <a:r>
              <a:rPr lang="fi-FI" sz="900" dirty="0" smtClean="0"/>
              <a:t>4 </a:t>
            </a:r>
            <a:r>
              <a:rPr lang="fi-FI" sz="900" dirty="0"/>
              <a:t>op Vieras </a:t>
            </a:r>
            <a:r>
              <a:rPr lang="fi-FI" sz="900" dirty="0" smtClean="0"/>
              <a:t>kieli</a:t>
            </a:r>
          </a:p>
          <a:p>
            <a:pPr lvl="1"/>
            <a:r>
              <a:rPr lang="fi-FI" sz="900" dirty="0" smtClean="0"/>
              <a:t>3 </a:t>
            </a:r>
            <a:r>
              <a:rPr lang="fi-FI" sz="900" dirty="0"/>
              <a:t>op Tieto- ja viestintätekniikan valmiudet</a:t>
            </a:r>
          </a:p>
          <a:p>
            <a:r>
              <a:rPr lang="fi-FI" sz="1100" b="1" dirty="0"/>
              <a:t>Molekyylibiotieteiden perusopinnot 25 op</a:t>
            </a:r>
            <a:endParaRPr lang="fi-FI" sz="1100" dirty="0"/>
          </a:p>
          <a:p>
            <a:pPr lvl="1"/>
            <a:r>
              <a:rPr lang="fi-FI" sz="900" dirty="0"/>
              <a:t>5 op Biokemia (MOLE-101)</a:t>
            </a:r>
          </a:p>
          <a:p>
            <a:pPr lvl="1"/>
            <a:r>
              <a:rPr lang="fi-FI" sz="900" dirty="0"/>
              <a:t>5 op Genetiikan perusteet (MOLE-102)</a:t>
            </a:r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5 op Mikrobien monimuotoisuus, rakenne ja toiminta (MOLE-103)</a:t>
            </a:r>
          </a:p>
          <a:p>
            <a:pPr lvl="1"/>
            <a:r>
              <a:rPr lang="fi-FI" sz="900" dirty="0"/>
              <a:t>5 op Solubiologia (MOLE-104)</a:t>
            </a:r>
          </a:p>
          <a:p>
            <a:pPr lvl="1"/>
            <a:r>
              <a:rPr lang="fi-FI" sz="900" dirty="0"/>
              <a:t>3–5 op Kasvi- ja eläinfysiologian perusteet (BIO-202)</a:t>
            </a:r>
          </a:p>
          <a:p>
            <a:r>
              <a:rPr lang="fi-FI" sz="1100" b="1" dirty="0"/>
              <a:t>Valinnaiset opinnot 2 op</a:t>
            </a:r>
            <a:endParaRPr lang="fi-FI" sz="1100" dirty="0"/>
          </a:p>
          <a:p>
            <a:r>
              <a:rPr lang="fi-FI" sz="1100" b="1" dirty="0"/>
              <a:t>Toisen opetettavan aineen opinnot 60 op</a:t>
            </a:r>
            <a:endParaRPr lang="fi-FI" sz="1100" dirty="0"/>
          </a:p>
          <a:p>
            <a:endParaRPr lang="fi-FI" sz="11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>
          <a:xfrm>
            <a:off x="4860032" y="1949540"/>
            <a:ext cx="3960440" cy="4143757"/>
          </a:xfrm>
        </p:spPr>
        <p:txBody>
          <a:bodyPr/>
          <a:lstStyle/>
          <a:p>
            <a:r>
              <a:rPr lang="fi-FI" sz="1100" b="1" dirty="0"/>
              <a:t>Molekyylibiotieteiden aineopinnot 69 op</a:t>
            </a:r>
            <a:endParaRPr lang="fi-FI" sz="1100" dirty="0"/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5 op Geenit ja yksilönkehitys (MOLE-201)</a:t>
            </a:r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5 op Molekyyligenetiikka ja </a:t>
            </a:r>
            <a:r>
              <a:rPr lang="fi-FI" sz="900" b="1" u="sng" dirty="0" err="1">
                <a:solidFill>
                  <a:srgbClr val="FF0000"/>
                </a:solidFill>
              </a:rPr>
              <a:t>genomiikka</a:t>
            </a:r>
            <a:r>
              <a:rPr lang="fi-FI" sz="900" b="1" u="sng" dirty="0">
                <a:solidFill>
                  <a:srgbClr val="FF0000"/>
                </a:solidFill>
              </a:rPr>
              <a:t> (MOLE-202)</a:t>
            </a:r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Valitse 5 op: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Metabolia (MOLE-203)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Proteiinit ja entsyymit (MOLE-204)</a:t>
            </a:r>
          </a:p>
          <a:p>
            <a:pPr lvl="1"/>
            <a:r>
              <a:rPr lang="fi-FI" sz="900" dirty="0"/>
              <a:t>5 op Ihmisen fysiologia (BIO-203)</a:t>
            </a:r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5 op Mikrobit ja ihminen (MOLE-205)</a:t>
            </a:r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Valitse 5 op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Ravitsemusfysiologia (HNFB-112)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 Ympäristömikrobiologia – luennot &amp; seminaari (MMB-201)</a:t>
            </a:r>
          </a:p>
          <a:p>
            <a:pPr lvl="1"/>
            <a:r>
              <a:rPr lang="fi-FI" sz="900" dirty="0"/>
              <a:t>5 op Molekyylibiotieteiden harjoitustyökurssi (MOLE-212)</a:t>
            </a:r>
          </a:p>
          <a:p>
            <a:pPr lvl="1"/>
            <a:r>
              <a:rPr lang="fi-FI" sz="900" dirty="0"/>
              <a:t>5 op Ekologian perusteet (BIO-104)</a:t>
            </a:r>
          </a:p>
          <a:p>
            <a:pPr lvl="1"/>
            <a:r>
              <a:rPr lang="fi-FI" sz="900" dirty="0"/>
              <a:t>5 op Eliökunnan evoluutio (BIO-101)</a:t>
            </a:r>
          </a:p>
          <a:p>
            <a:pPr lvl="1"/>
            <a:r>
              <a:rPr lang="fi-FI" sz="900" dirty="0"/>
              <a:t>5 op Eläin- ja kasvikunnan rakenne (BIO-102)</a:t>
            </a:r>
          </a:p>
          <a:p>
            <a:pPr lvl="1"/>
            <a:r>
              <a:rPr lang="fi-FI" sz="900" dirty="0"/>
              <a:t>5 op Ekologian kenttäkurssi – elinympäristöt ja lajisto </a:t>
            </a:r>
            <a:r>
              <a:rPr lang="fi-FI" sz="900" dirty="0" smtClean="0"/>
              <a:t>(</a:t>
            </a:r>
            <a:r>
              <a:rPr lang="fi-FI" sz="900" dirty="0"/>
              <a:t>BIO-204)</a:t>
            </a:r>
          </a:p>
          <a:p>
            <a:pPr lvl="1"/>
            <a:r>
              <a:rPr lang="fi-FI" sz="900" dirty="0"/>
              <a:t>5 op Eliöiden monimuotoisuus (BIO-103)</a:t>
            </a:r>
          </a:p>
          <a:p>
            <a:pPr lvl="1"/>
            <a:r>
              <a:rPr lang="fi-FI" sz="900" dirty="0"/>
              <a:t>2 op Tilastotiede I: Tilastollisen ajattelun perusteet (ME-004)</a:t>
            </a:r>
          </a:p>
          <a:p>
            <a:pPr lvl="1"/>
            <a:r>
              <a:rPr lang="fi-FI" sz="900" dirty="0"/>
              <a:t>6 op Kandidaatintutkielma (MOLE-217)</a:t>
            </a:r>
          </a:p>
          <a:p>
            <a:pPr lvl="1"/>
            <a:r>
              <a:rPr lang="fi-FI" sz="900" dirty="0"/>
              <a:t>1 op Kandidaatinseminaari ja puheviestinnän kurssi (MOLE-216)</a:t>
            </a:r>
          </a:p>
          <a:p>
            <a:pPr lvl="1"/>
            <a:r>
              <a:rPr lang="fi-FI" sz="900" dirty="0"/>
              <a:t>0 op Kypsyysnäyte (MOLE-005)</a:t>
            </a:r>
          </a:p>
          <a:p>
            <a:endParaRPr lang="fi-FI" sz="11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 smtClean="0"/>
              <a:t>Presentation </a:t>
            </a:r>
            <a:r>
              <a:rPr lang="fi-FI" dirty="0" err="1" smtClean="0"/>
              <a:t>Name</a:t>
            </a:r>
            <a:r>
              <a:rPr lang="fi-FI" dirty="0" smtClean="0"/>
              <a:t> / </a:t>
            </a:r>
            <a:r>
              <a:rPr lang="fi-FI" dirty="0" err="1" smtClean="0"/>
              <a:t>Firstname</a:t>
            </a:r>
            <a:r>
              <a:rPr lang="fi-FI" dirty="0" smtClean="0"/>
              <a:t> </a:t>
            </a:r>
            <a:r>
              <a:rPr lang="fi-FI" dirty="0" err="1" smtClean="0"/>
              <a:t>Lastname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9" name="Tekstiruutu 8"/>
          <p:cNvSpPr txBox="1"/>
          <p:nvPr/>
        </p:nvSpPr>
        <p:spPr bwMode="auto">
          <a:xfrm>
            <a:off x="753897" y="5151137"/>
            <a:ext cx="4330115" cy="10156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100" b="1" u="sng" dirty="0" smtClean="0">
                <a:solidFill>
                  <a:srgbClr val="009E60"/>
                </a:solidFill>
              </a:rPr>
              <a:t>Ei enää pakollista:</a:t>
            </a:r>
          </a:p>
          <a:p>
            <a:pPr marL="171450" indent="-171450">
              <a:buFont typeface="Arial" charset="0"/>
              <a:buChar char="•"/>
            </a:pPr>
            <a:r>
              <a:rPr lang="fi-FI" sz="1100" b="1" u="sng" dirty="0">
                <a:solidFill>
                  <a:srgbClr val="009E60"/>
                </a:solidFill>
              </a:rPr>
              <a:t>519091 Ihmisen </a:t>
            </a:r>
            <a:r>
              <a:rPr lang="fi-FI" sz="1100" b="1" u="sng" dirty="0" err="1">
                <a:solidFill>
                  <a:srgbClr val="009E60"/>
                </a:solidFill>
              </a:rPr>
              <a:t>kytkennät</a:t>
            </a:r>
            <a:r>
              <a:rPr lang="fi-FI" sz="1100" b="1" u="sng" dirty="0">
                <a:solidFill>
                  <a:srgbClr val="009E60"/>
                </a:solidFill>
              </a:rPr>
              <a:t> luontoon, ekosysteemeihin ja biogeokemiallisiin kiertoihin, 3 op </a:t>
            </a:r>
          </a:p>
          <a:p>
            <a:pPr marL="171450" indent="-171450">
              <a:buFont typeface="Arial" charset="0"/>
              <a:buChar char="•"/>
            </a:pPr>
            <a:r>
              <a:rPr lang="fi-FI" sz="1100" b="1" u="sng" dirty="0">
                <a:solidFill>
                  <a:srgbClr val="009E60"/>
                </a:solidFill>
              </a:rPr>
              <a:t>518068 </a:t>
            </a:r>
            <a:r>
              <a:rPr lang="fi-FI" sz="1100" b="1" u="sng" dirty="0" err="1">
                <a:solidFill>
                  <a:srgbClr val="009E60"/>
                </a:solidFill>
              </a:rPr>
              <a:t>Akvaattisten</a:t>
            </a:r>
            <a:r>
              <a:rPr lang="fi-FI" sz="1100" b="1" u="sng" dirty="0">
                <a:solidFill>
                  <a:srgbClr val="009E60"/>
                </a:solidFill>
              </a:rPr>
              <a:t> tieteiden perusteet, 4 op </a:t>
            </a:r>
            <a:endParaRPr lang="fi-FI" sz="1100" b="1" u="sng" dirty="0" smtClean="0">
              <a:solidFill>
                <a:srgbClr val="009E60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fi-FI" sz="1100" b="1" u="sng" dirty="0">
                <a:solidFill>
                  <a:srgbClr val="009E60"/>
                </a:solidFill>
              </a:rPr>
              <a:t>59903 Saariston ekologia, 2 </a:t>
            </a:r>
            <a:r>
              <a:rPr lang="fi-FI" sz="1100" b="1" u="sng" dirty="0" smtClean="0">
                <a:solidFill>
                  <a:srgbClr val="009E60"/>
                </a:solidFill>
              </a:rPr>
              <a:t>op</a:t>
            </a:r>
            <a:endParaRPr lang="fi-FI" sz="1100" b="1" u="sng" dirty="0">
              <a:solidFill>
                <a:srgbClr val="009E60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fi-FI" sz="1100" b="1" u="sng" dirty="0">
                <a:solidFill>
                  <a:srgbClr val="009E60"/>
                </a:solidFill>
              </a:rPr>
              <a:t>52736 Geenitekniikka, 3 op </a:t>
            </a:r>
          </a:p>
        </p:txBody>
      </p:sp>
    </p:spTree>
    <p:extLst>
      <p:ext uri="{BB962C8B-B14F-4D97-AF65-F5344CB8AC3E}">
        <p14:creationId xmlns:p14="http://schemas.microsoft.com/office/powerpoint/2010/main" val="1922704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840761" cy="1249544"/>
          </a:xfrm>
        </p:spPr>
        <p:txBody>
          <a:bodyPr/>
          <a:lstStyle/>
          <a:p>
            <a:r>
              <a:rPr lang="fi-FI" dirty="0" smtClean="0"/>
              <a:t>YMPÄRISTÖTIETEIDEN kandiohjelma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67544" y="1700808"/>
            <a:ext cx="3960440" cy="4392489"/>
          </a:xfrm>
        </p:spPr>
        <p:txBody>
          <a:bodyPr/>
          <a:lstStyle/>
          <a:p>
            <a:r>
              <a:rPr lang="fi-FI" sz="1100" b="1" dirty="0"/>
              <a:t> Koulutusohjelman yhteiset opinnot 23 op</a:t>
            </a:r>
            <a:endParaRPr lang="fi-FI" sz="1100" dirty="0"/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Valitse vähintään 5 op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5–10 op Työelämäjakso (ENV-003)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Yliopisto-opetuksen avustaja ympäristötieteissä (ENV-006)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Projektityökurssi ympäristöekologeille (ENV-004)</a:t>
            </a:r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5 op Johdatus biologian opetukseen (BIO-004)</a:t>
            </a:r>
          </a:p>
          <a:p>
            <a:pPr lvl="1"/>
            <a:r>
              <a:rPr lang="fi-FI" sz="900" dirty="0"/>
              <a:t>3–7 op </a:t>
            </a:r>
            <a:r>
              <a:rPr lang="fi-FI" sz="900" dirty="0" smtClean="0"/>
              <a:t>Äidinkieli</a:t>
            </a:r>
          </a:p>
          <a:p>
            <a:pPr lvl="1"/>
            <a:r>
              <a:rPr lang="fi-FI" sz="900" dirty="0" smtClean="0"/>
              <a:t>3 </a:t>
            </a:r>
            <a:r>
              <a:rPr lang="fi-FI" sz="900" dirty="0"/>
              <a:t>op Toinen kotimainen </a:t>
            </a:r>
            <a:r>
              <a:rPr lang="fi-FI" sz="900" dirty="0" smtClean="0"/>
              <a:t>kieli</a:t>
            </a:r>
          </a:p>
          <a:p>
            <a:pPr lvl="1"/>
            <a:r>
              <a:rPr lang="fi-FI" sz="900" dirty="0" smtClean="0"/>
              <a:t>4 </a:t>
            </a:r>
            <a:r>
              <a:rPr lang="fi-FI" sz="900" dirty="0"/>
              <a:t>op Vieras </a:t>
            </a:r>
            <a:r>
              <a:rPr lang="fi-FI" sz="900" dirty="0" smtClean="0"/>
              <a:t>kieli</a:t>
            </a:r>
          </a:p>
          <a:p>
            <a:pPr lvl="1"/>
            <a:r>
              <a:rPr lang="fi-FI" sz="900" dirty="0" smtClean="0"/>
              <a:t>3 </a:t>
            </a:r>
            <a:r>
              <a:rPr lang="fi-FI" sz="900" dirty="0"/>
              <a:t>op Tieto- ja viestintätekniikan valmiudet</a:t>
            </a:r>
          </a:p>
          <a:p>
            <a:r>
              <a:rPr lang="fi-FI" sz="1100" b="1" dirty="0"/>
              <a:t>Ympäristötieteiden perusopinnot 25 op</a:t>
            </a:r>
            <a:endParaRPr lang="fi-FI" sz="1100" dirty="0"/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5 op Maailman ympäristöongelmat ja niiden ratkaiseminen (ENV-101)</a:t>
            </a:r>
          </a:p>
          <a:p>
            <a:pPr lvl="1"/>
            <a:r>
              <a:rPr lang="fi-FI" sz="900" dirty="0"/>
              <a:t>5 op Ekologian perusteet (BIO-104)</a:t>
            </a:r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5 op Ihmisen kytkennät luontoon, ekosysteemeihin ja biogeokemiallisiin kiertoihin (ENV-102)</a:t>
            </a:r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5 op Ympäristöpolitiikan perusteet (ENV-103)</a:t>
            </a:r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5 op Monitieteinen ympäristötutkimus (ENV-104)</a:t>
            </a:r>
          </a:p>
          <a:p>
            <a:r>
              <a:rPr lang="fi-FI" sz="1100" b="1" dirty="0"/>
              <a:t>Muut yhteiset opintojaksot 14 op</a:t>
            </a:r>
            <a:endParaRPr lang="fi-FI" sz="1100" dirty="0"/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2 op Ympäristöasiantuntija 1 (ENV-001)</a:t>
            </a:r>
          </a:p>
          <a:p>
            <a:pPr lvl="1"/>
            <a:r>
              <a:rPr lang="fi-FI" sz="900" dirty="0"/>
              <a:t>5 op Kemian perusteet (KEK-110)</a:t>
            </a:r>
          </a:p>
          <a:p>
            <a:pPr lvl="1"/>
            <a:r>
              <a:rPr lang="fi-FI" sz="900" b="1" u="sng" dirty="0">
                <a:solidFill>
                  <a:srgbClr val="FF0000"/>
                </a:solidFill>
              </a:rPr>
              <a:t>5 op Kemian työt (ETK-501)</a:t>
            </a:r>
          </a:p>
          <a:p>
            <a:pPr lvl="1"/>
            <a:r>
              <a:rPr lang="fi-FI" sz="900" dirty="0"/>
              <a:t>2 op Tilastotiede I: Tilastollisen ajattelun perusteet (ME-004)</a:t>
            </a:r>
          </a:p>
          <a:p>
            <a:r>
              <a:rPr lang="fi-FI" sz="1100" b="1" dirty="0"/>
              <a:t>Toisen opetettavan aineen opinnot 60 op</a:t>
            </a:r>
            <a:endParaRPr lang="fi-FI" sz="1100" dirty="0"/>
          </a:p>
          <a:p>
            <a:endParaRPr lang="fi-FI" sz="11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3"/>
          </p:nvPr>
        </p:nvSpPr>
        <p:spPr>
          <a:xfrm>
            <a:off x="4860032" y="1700808"/>
            <a:ext cx="3960440" cy="4392489"/>
          </a:xfrm>
        </p:spPr>
        <p:txBody>
          <a:bodyPr/>
          <a:lstStyle/>
          <a:p>
            <a:r>
              <a:rPr lang="fi-FI" sz="1100" b="1" dirty="0"/>
              <a:t>Ympäristötieteiden aineopinnot 58 op</a:t>
            </a:r>
            <a:endParaRPr lang="fi-FI" sz="1100" dirty="0"/>
          </a:p>
          <a:p>
            <a:pPr lvl="1"/>
            <a:r>
              <a:rPr lang="fi-FI" sz="900" dirty="0"/>
              <a:t>2 op Kandidaatintutkielmaseminaari (ENV-202)</a:t>
            </a:r>
          </a:p>
          <a:p>
            <a:pPr lvl="1"/>
            <a:r>
              <a:rPr lang="fi-FI" sz="900" dirty="0"/>
              <a:t>6 op Kandidaatintutkielma (ENV-203)</a:t>
            </a:r>
          </a:p>
          <a:p>
            <a:pPr lvl="1"/>
            <a:r>
              <a:rPr lang="fi-FI" sz="900" dirty="0"/>
              <a:t>0 op Kypsyysnäyte (ENV-204)</a:t>
            </a:r>
          </a:p>
          <a:p>
            <a:pPr lvl="1"/>
            <a:r>
              <a:rPr lang="fi-FI" sz="900" dirty="0"/>
              <a:t>5 op Genetiikan perusteet (MOLE-102)</a:t>
            </a:r>
          </a:p>
          <a:p>
            <a:pPr lvl="1"/>
            <a:r>
              <a:rPr lang="fi-FI" sz="900" dirty="0"/>
              <a:t>3–5 op Kasvi- ja eläinfysiologian perusteet (BIO-202)</a:t>
            </a:r>
          </a:p>
          <a:p>
            <a:pPr lvl="1"/>
            <a:r>
              <a:rPr lang="fi-FI" sz="900" dirty="0"/>
              <a:t>5 op Eliökunnan evoluutio (BIO-101)</a:t>
            </a:r>
          </a:p>
          <a:p>
            <a:pPr lvl="1"/>
            <a:r>
              <a:rPr lang="fi-FI" sz="900" dirty="0"/>
              <a:t>5 op Eläin- ja kasvikunnan rakenne (BIO-102)</a:t>
            </a:r>
          </a:p>
          <a:p>
            <a:pPr lvl="1"/>
            <a:r>
              <a:rPr lang="fi-FI" sz="900" dirty="0"/>
              <a:t>5 op Ihmisen fysiologia (BIO-203)</a:t>
            </a:r>
          </a:p>
          <a:p>
            <a:pPr lvl="1"/>
            <a:r>
              <a:rPr lang="fi-FI" sz="900" dirty="0"/>
              <a:t>5 op Eliöiden monimuotoisuus (BIO-103)</a:t>
            </a:r>
          </a:p>
          <a:p>
            <a:pPr lvl="1"/>
            <a:r>
              <a:rPr lang="fi-FI" sz="900" dirty="0"/>
              <a:t>Vaihtoehtoinen</a:t>
            </a:r>
          </a:p>
          <a:p>
            <a:pPr lvl="2"/>
            <a:r>
              <a:rPr lang="fi-FI" sz="900" dirty="0"/>
              <a:t>10 op Ekologisen tutkimuksen kenttäkurssi (BIO-301)</a:t>
            </a:r>
          </a:p>
          <a:p>
            <a:pPr lvl="2"/>
            <a:r>
              <a:rPr lang="fi-FI" sz="900" dirty="0"/>
              <a:t>5 op Saariston ekologia (BIO-306)</a:t>
            </a:r>
          </a:p>
          <a:p>
            <a:pPr lvl="2"/>
            <a:r>
              <a:rPr lang="fi-FI" sz="900" dirty="0"/>
              <a:t>8 op </a:t>
            </a:r>
            <a:r>
              <a:rPr lang="fi-FI" sz="900" dirty="0" err="1"/>
              <a:t>Akvaattisten</a:t>
            </a:r>
            <a:r>
              <a:rPr lang="fi-FI" sz="900" dirty="0"/>
              <a:t> tieteiden kenttäkurssi (ENV-315)</a:t>
            </a:r>
          </a:p>
          <a:p>
            <a:pPr lvl="1"/>
            <a:r>
              <a:rPr lang="fi-FI" sz="900" dirty="0"/>
              <a:t>Yhteensä 15 op seuraavista opinnoista</a:t>
            </a:r>
          </a:p>
          <a:p>
            <a:pPr lvl="2"/>
            <a:r>
              <a:rPr lang="fi-FI" sz="900" dirty="0"/>
              <a:t>5 op </a:t>
            </a:r>
            <a:r>
              <a:rPr lang="fi-FI" sz="900" dirty="0" err="1"/>
              <a:t>Akvaattisten</a:t>
            </a:r>
            <a:r>
              <a:rPr lang="fi-FI" sz="900" dirty="0"/>
              <a:t> tieteiden perusteet (ENV-311)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Maaperätieteen perusteet (MAAT-021)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Kestävä maataloustuotanto: pellolta pöytään ja takaisin (MAAT-022)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Mikrobiologian monimuotoisuus, rakenne ja toiminta (MOLE-103)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Suomen luonnonmaisemien kehitys ja suojelu (ENV-361)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Ekotoksikologia (ENV-345)</a:t>
            </a:r>
          </a:p>
          <a:p>
            <a:pPr lvl="2"/>
            <a:r>
              <a:rPr lang="fi-FI" sz="900" b="1" u="sng" dirty="0">
                <a:solidFill>
                  <a:srgbClr val="FF0000"/>
                </a:solidFill>
              </a:rPr>
              <a:t>5 op Ekosysteemipalvelut ruoantuotannossa (MAAT-205)</a:t>
            </a:r>
          </a:p>
          <a:p>
            <a:endParaRPr lang="fi-FI" sz="11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421AAA-9468-410B-AE58-6AF913CDA27D}" type="datetime1">
              <a:rPr lang="en-GB" smtClean="0"/>
              <a:t>08/09/2017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9" name="Tekstiruutu 8"/>
          <p:cNvSpPr txBox="1"/>
          <p:nvPr/>
        </p:nvSpPr>
        <p:spPr bwMode="auto">
          <a:xfrm>
            <a:off x="4699688" y="6180892"/>
            <a:ext cx="3672982" cy="6771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100" b="1" u="sng" dirty="0" smtClean="0">
                <a:solidFill>
                  <a:srgbClr val="009E60"/>
                </a:solidFill>
              </a:rPr>
              <a:t>Ei enää pakollista:</a:t>
            </a:r>
          </a:p>
          <a:p>
            <a:r>
              <a:rPr lang="fi-FI" sz="1100" b="1" u="sng" dirty="0">
                <a:solidFill>
                  <a:srgbClr val="009E60"/>
                </a:solidFill>
              </a:rPr>
              <a:t>518062 </a:t>
            </a:r>
            <a:r>
              <a:rPr lang="fi-FI" sz="1100" b="1" u="sng" dirty="0" err="1">
                <a:solidFill>
                  <a:srgbClr val="009E60"/>
                </a:solidFill>
              </a:rPr>
              <a:t>Vesieliöiden</a:t>
            </a:r>
            <a:r>
              <a:rPr lang="fi-FI" sz="1100" b="1" u="sng" dirty="0">
                <a:solidFill>
                  <a:srgbClr val="009E60"/>
                </a:solidFill>
              </a:rPr>
              <a:t> lajintunnistus, 8 </a:t>
            </a:r>
            <a:r>
              <a:rPr lang="fi-FI" sz="1100" b="1" u="sng" dirty="0" smtClean="0">
                <a:solidFill>
                  <a:srgbClr val="009E60"/>
                </a:solidFill>
              </a:rPr>
              <a:t>op</a:t>
            </a:r>
          </a:p>
          <a:p>
            <a:r>
              <a:rPr lang="fi-FI" sz="1100" b="1" u="sng" dirty="0">
                <a:solidFill>
                  <a:srgbClr val="009E60"/>
                </a:solidFill>
              </a:rPr>
              <a:t>51809 </a:t>
            </a:r>
            <a:r>
              <a:rPr lang="fi-FI" sz="1100" b="1" u="sng" dirty="0" err="1">
                <a:solidFill>
                  <a:srgbClr val="009E60"/>
                </a:solidFill>
              </a:rPr>
              <a:t>Akvaattisten</a:t>
            </a:r>
            <a:r>
              <a:rPr lang="fi-FI" sz="1100" b="1" u="sng" dirty="0">
                <a:solidFill>
                  <a:srgbClr val="009E60"/>
                </a:solidFill>
              </a:rPr>
              <a:t> tieteiden kirjatentti, 6 op </a:t>
            </a:r>
          </a:p>
          <a:p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922433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Y_2016">
  <a:themeElements>
    <a:clrScheme name="HY2016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FAA26D3D-D897-4be2-8F04-BA451C77F1D7}">
            <ma14:placeholderFlag xmlns:ma14="http://schemas.microsoft.com/office/mac/drawingml/2011/main" val="1"/>
          </a:ex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Y_template_Arial_tiedekunta_Bio- ja ympäristötieteellinen_27042016.potx" id="{76B22519-DB4F-4E83-9170-695343A61E9C}" vid="{78AD4CFE-6394-4AC1-BC3B-D704A4FC0F02}"/>
    </a:ext>
  </a:extLst>
</a:theme>
</file>

<file path=ppt/theme/theme2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8EAC7D"/>
      </a:accent5>
      <a:accent6>
        <a:srgbClr val="718A93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HY_template_Arial_tiedekunta_Bio- ja ympäristötieteellinen_30052016</Template>
  <TotalTime>0</TotalTime>
  <Words>1981</Words>
  <Application>Microsoft Macintosh PowerPoint</Application>
  <PresentationFormat>Näytössä katseltava diaesitys (4:3)</PresentationFormat>
  <Paragraphs>578</Paragraphs>
  <Slides>45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45</vt:i4>
      </vt:variant>
    </vt:vector>
  </HeadingPairs>
  <TitlesOfParts>
    <vt:vector size="53" baseType="lpstr">
      <vt:lpstr>Gotham narrow bold</vt:lpstr>
      <vt:lpstr>Gotham narrow bold</vt:lpstr>
      <vt:lpstr>Gotham Narrow Book</vt:lpstr>
      <vt:lpstr>Gotham-Bold</vt:lpstr>
      <vt:lpstr>ＭＳ Ｐゴシック</vt:lpstr>
      <vt:lpstr>Wingdings</vt:lpstr>
      <vt:lpstr>Arial</vt:lpstr>
      <vt:lpstr>HY_2016</vt:lpstr>
      <vt:lpstr>Iso pyörä –koulutusuudistus: vaikutukset biologian aineenopettajan opintoihin</vt:lpstr>
      <vt:lpstr>Tilaisuuden ohjelma</vt:lpstr>
      <vt:lpstr>Tilaisuuden osallistujat</vt:lpstr>
      <vt:lpstr>1. Aineenopettajat uusissa kandiohjelmissa</vt:lpstr>
      <vt:lpstr>Isosta pyörästä yleisesti</vt:lpstr>
      <vt:lpstr>muutokset pähkinänkuoressa</vt:lpstr>
      <vt:lpstr>Biologian kandiohjelma</vt:lpstr>
      <vt:lpstr>Molekyylibiotieteiden kandiohjelma</vt:lpstr>
      <vt:lpstr>YMPÄRISTÖTIETEIDEN kandiohjelma</vt:lpstr>
      <vt:lpstr>kandivaiheen harjoittelu ja työelämäopinnot</vt:lpstr>
      <vt:lpstr>Toisen opetettavan aineen opinnot</vt:lpstr>
      <vt:lpstr>Uusiin koulutusohjelmiin siirtyminen</vt:lpstr>
      <vt:lpstr>PowerPoint-esitys</vt:lpstr>
      <vt:lpstr>Opintojen korvaavuudet</vt:lpstr>
      <vt:lpstr>Opintojen ajoittaminen</vt:lpstr>
      <vt:lpstr>Kannattaako vaihtaa?</vt:lpstr>
      <vt:lpstr>2. Aineenopettajat uusissa maisteriohjelmissa</vt:lpstr>
      <vt:lpstr>muutokset pähkinänkuoressa</vt:lpstr>
      <vt:lpstr>Mistä maisteriohjelmista aineenopettajaksi?</vt:lpstr>
      <vt:lpstr>Ekologian ja evoluutiobiologian maisteriohjelma</vt:lpstr>
      <vt:lpstr>Kasvibiologian maisteriohjelma</vt:lpstr>
      <vt:lpstr>Neurotieteen maisteriohjelma</vt:lpstr>
      <vt:lpstr>Genetiikan ja molekulaaristen biotieteiden maisteriohjelma</vt:lpstr>
      <vt:lpstr>Ympäristönmuutoksen ja globaalin kestävyyden maisteriohjelma</vt:lpstr>
      <vt:lpstr>Mikrobiologian ja mikrobibiotekniikan maisteriohjelma</vt:lpstr>
      <vt:lpstr>Opintojen täydentäminen</vt:lpstr>
      <vt:lpstr>3. Erilliseksi opiskelijaksi siirtyminen &amp; vastaavuustodistukset</vt:lpstr>
      <vt:lpstr>Erilliseksi opiskelijaksi vaihtaminen</vt:lpstr>
      <vt:lpstr>Vastaavuustodistus</vt:lpstr>
      <vt:lpstr>Opintojen vanheneminen</vt:lpstr>
      <vt:lpstr>4. Biologia toisena opetettavana aineena</vt:lpstr>
      <vt:lpstr>Uudet tutkintovaatimukset</vt:lpstr>
      <vt:lpstr>Opintojen ajoittaminen: esimerkki (SIVUAINE)</vt:lpstr>
      <vt:lpstr>Kursseille pääseminen</vt:lpstr>
      <vt:lpstr>5. Aineenhallintarajat</vt:lpstr>
      <vt:lpstr>Aineenhallintarajat</vt:lpstr>
      <vt:lpstr>6. Pedagoginen / DIDAKTINEN maisterintutkielma</vt:lpstr>
      <vt:lpstr>Tietoa pedagogisesta / didaktisesta PRO GRADUSTA</vt:lpstr>
      <vt:lpstr>Muutokset pro gradussa</vt:lpstr>
      <vt:lpstr>Mistä löydän lisää tietoa?</vt:lpstr>
      <vt:lpstr>7. Lisätietoa aineenopettajan opintosuunnista</vt:lpstr>
      <vt:lpstr>infoblogi biologian aineenopettaja-opiskelijoille</vt:lpstr>
      <vt:lpstr>tiedotus flammassa</vt:lpstr>
      <vt:lpstr>biologian aineen-opettajaopiskelijoiden sähköpostilista</vt:lpstr>
      <vt:lpstr>Kysymyksiä &amp; Kommentteja</vt:lpstr>
    </vt:vector>
  </TitlesOfParts>
  <Manager/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Mutanen, Justus</dc:creator>
  <cp:lastModifiedBy/>
  <cp:revision>1</cp:revision>
  <dcterms:created xsi:type="dcterms:W3CDTF">2017-08-31T12:25:25Z</dcterms:created>
  <dcterms:modified xsi:type="dcterms:W3CDTF">2017-09-08T10:40:53Z</dcterms:modified>
</cp:coreProperties>
</file>