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0" r:id="rId4"/>
    <p:sldId id="259" r:id="rId5"/>
    <p:sldId id="269" r:id="rId6"/>
    <p:sldId id="271" r:id="rId7"/>
    <p:sldId id="260" r:id="rId8"/>
    <p:sldId id="267" r:id="rId9"/>
    <p:sldId id="262" r:id="rId10"/>
    <p:sldId id="272" r:id="rId11"/>
    <p:sldId id="268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2175" autoAdjust="0"/>
  </p:normalViewPr>
  <p:slideViewPr>
    <p:cSldViewPr snapToGrid="0">
      <p:cViewPr varScale="1">
        <p:scale>
          <a:sx n="101" d="100"/>
          <a:sy n="101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88E50-73E8-4BF4-81B6-5D60F23B9838}" type="datetimeFigureOut">
              <a:rPr lang="fi-FI" smtClean="0"/>
              <a:t>19.8.2020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03BD6-2627-41F4-A1E2-80D2EE86C4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788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03BD6-2627-41F4-A1E2-80D2EE86C46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569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03BD6-2627-41F4-A1E2-80D2EE86C46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845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EF7969E-806A-49EA-93FE-7C76B49F3C4A}"/>
              </a:ext>
            </a:extLst>
          </p:cNvPr>
          <p:cNvSpPr txBox="1"/>
          <p:nvPr userDrawn="1"/>
        </p:nvSpPr>
        <p:spPr>
          <a:xfrm>
            <a:off x="677334" y="6700058"/>
            <a:ext cx="25729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" dirty="0"/>
              <a:t>Tekijät: Marjut Kaarsalo-Koskela &amp; Terhi Närhi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Daphnia_magna-female_adult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Uo2fHZaZCU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ons.wikimedia.org/wiki/File:DaphniaMagna_Lebenszyklus_DVizoso.sv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bfc30nw1PQ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mmons.wikimedia.org/wiki/File:Daphnia_magna_-_NTNU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68D150-EBA7-4D88-867E-8F2801BDA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933" y="318166"/>
            <a:ext cx="7766936" cy="1646302"/>
          </a:xfrm>
        </p:spPr>
        <p:txBody>
          <a:bodyPr/>
          <a:lstStyle/>
          <a:p>
            <a:r>
              <a:rPr lang="fi-FI" dirty="0" err="1">
                <a:solidFill>
                  <a:schemeClr val="accent2">
                    <a:lumMod val="50000"/>
                  </a:schemeClr>
                </a:solidFill>
              </a:rPr>
              <a:t>Daphnian</a:t>
            </a:r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> mikroskopointi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743825-2E43-4DB8-9564-29D07AD94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933" y="2077146"/>
            <a:ext cx="7766936" cy="1096899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accent2">
                    <a:lumMod val="75000"/>
                  </a:schemeClr>
                </a:solidFill>
              </a:rPr>
              <a:t>Käsitteitä: evoluutio, sukupuu, </a:t>
            </a:r>
            <a:r>
              <a:rPr lang="fi-FI" sz="3200" dirty="0" err="1">
                <a:solidFill>
                  <a:schemeClr val="accent2">
                    <a:lumMod val="75000"/>
                  </a:schemeClr>
                </a:solidFill>
              </a:rPr>
              <a:t>fylogenia</a:t>
            </a:r>
            <a:r>
              <a:rPr lang="fi-FI" sz="3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fi-FI" sz="3200" dirty="0" err="1">
                <a:solidFill>
                  <a:schemeClr val="accent2">
                    <a:lumMod val="75000"/>
                  </a:schemeClr>
                </a:solidFill>
              </a:rPr>
              <a:t>kladogrammi</a:t>
            </a:r>
            <a:endParaRPr lang="fi-FI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9421065-0C34-4D81-8B08-F010869D9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64" y="3118824"/>
            <a:ext cx="3244992" cy="2996967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1F112E5-CE0C-4AE9-A472-A1A358D64567}"/>
              </a:ext>
            </a:extLst>
          </p:cNvPr>
          <p:cNvSpPr txBox="1"/>
          <p:nvPr/>
        </p:nvSpPr>
        <p:spPr>
          <a:xfrm>
            <a:off x="1198636" y="6115791"/>
            <a:ext cx="7652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Daphnia</a:t>
            </a:r>
            <a:r>
              <a:rPr lang="fi-FI" sz="1000" b="1" dirty="0"/>
              <a:t> </a:t>
            </a:r>
            <a:r>
              <a:rPr lang="fi-FI" sz="1000" b="1" dirty="0" err="1"/>
              <a:t>pulex</a:t>
            </a:r>
            <a:r>
              <a:rPr lang="fi-FI" sz="900" dirty="0"/>
              <a:t> </a:t>
            </a:r>
            <a:r>
              <a:rPr lang="fi-FI" sz="800" dirty="0"/>
              <a:t> Kuva: Wikimedia </a:t>
            </a:r>
            <a:r>
              <a:rPr lang="fi-FI" sz="800" dirty="0" err="1"/>
              <a:t>Commons</a:t>
            </a:r>
            <a:r>
              <a:rPr lang="fi-FI" sz="800" dirty="0"/>
              <a:t> (</a:t>
            </a:r>
            <a:r>
              <a:rPr lang="fi-FI" sz="800" dirty="0" err="1"/>
              <a:t>Hajime</a:t>
            </a:r>
            <a:r>
              <a:rPr lang="fi-FI" sz="800" dirty="0"/>
              <a:t> </a:t>
            </a:r>
            <a:r>
              <a:rPr lang="fi-FI" sz="800" dirty="0" err="1"/>
              <a:t>Watanabe</a:t>
            </a:r>
            <a:r>
              <a:rPr lang="fi-FI" sz="800" dirty="0"/>
              <a:t>, CC BY-SA 2.5)</a:t>
            </a:r>
            <a:r>
              <a:rPr lang="fi-FI" sz="800" dirty="0">
                <a:hlinkClick r:id="rId4"/>
              </a:rPr>
              <a:t> https://commons.wikimedia.org/wiki/File:Daphnia_magna-female_adult.jpg</a:t>
            </a:r>
            <a:r>
              <a:rPr lang="fi-FI" sz="800" dirty="0"/>
              <a:t>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036891E-00C2-44B6-9041-56FE2C700FEB}"/>
              </a:ext>
            </a:extLst>
          </p:cNvPr>
          <p:cNvSpPr txBox="1"/>
          <p:nvPr/>
        </p:nvSpPr>
        <p:spPr>
          <a:xfrm>
            <a:off x="677334" y="6700058"/>
            <a:ext cx="25729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" dirty="0"/>
              <a:t>Tekijät: Marjut Kaarsalo-Koskela &amp; Terhi Närhi 2019</a:t>
            </a:r>
          </a:p>
        </p:txBody>
      </p:sp>
    </p:spTree>
    <p:extLst>
      <p:ext uri="{BB962C8B-B14F-4D97-AF65-F5344CB8AC3E}">
        <p14:creationId xmlns:p14="http://schemas.microsoft.com/office/powerpoint/2010/main" val="392877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7A60F1-58C6-47F7-92F4-A5598114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Video: Mikroskoopin käyttö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sz="31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https://www.youtube.com/watch?v=SUo2fHZaZCU</a:t>
            </a:r>
            <a:endParaRPr lang="fi-FI" sz="3100" dirty="0"/>
          </a:p>
        </p:txBody>
      </p:sp>
    </p:spTree>
    <p:extLst>
      <p:ext uri="{BB962C8B-B14F-4D97-AF65-F5344CB8AC3E}">
        <p14:creationId xmlns:p14="http://schemas.microsoft.com/office/powerpoint/2010/main" val="245949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49079E-B23C-4257-986D-B656736DD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7" y="504038"/>
            <a:ext cx="8100442" cy="5849923"/>
          </a:xfrm>
        </p:spPr>
        <p:txBody>
          <a:bodyPr>
            <a:normAutofit fontScale="90000"/>
          </a:bodyPr>
          <a:lstStyle/>
          <a:p>
            <a:r>
              <a:rPr lang="fi-FI" sz="4800" dirty="0">
                <a:solidFill>
                  <a:schemeClr val="accent2">
                    <a:lumMod val="50000"/>
                  </a:schemeClr>
                </a:solidFill>
              </a:rPr>
              <a:t>Tehtävät:</a:t>
            </a:r>
            <a:br>
              <a:rPr lang="fi-FI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i-FI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>Tehtäväpaketin tehtävät täytetään osin mikroskopoinnin kanssa ja osin sen jälkeen.</a:t>
            </a:r>
            <a:br>
              <a:rPr lang="fi-FI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>Tarkastele sähköistä eliökunnan sukupuuta</a:t>
            </a:r>
            <a:br>
              <a:rPr lang="fi-FI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3100" dirty="0">
                <a:solidFill>
                  <a:srgbClr val="0070C0"/>
                </a:solidFill>
              </a:rPr>
              <a:t>http://www.wellcometreeoflife.org/interactive/</a:t>
            </a:r>
            <a:br>
              <a:rPr lang="fi-FI" sz="3100" dirty="0">
                <a:solidFill>
                  <a:srgbClr val="0070C0"/>
                </a:solidFill>
              </a:rPr>
            </a:br>
            <a:br>
              <a:rPr lang="fi-FI" sz="3100" dirty="0">
                <a:solidFill>
                  <a:srgbClr val="0070C0"/>
                </a:solidFill>
              </a:rPr>
            </a:br>
            <a:br>
              <a:rPr lang="fi-FI" sz="3100" dirty="0">
                <a:solidFill>
                  <a:srgbClr val="0070C0"/>
                </a:solidFill>
              </a:rPr>
            </a:br>
            <a:br>
              <a:rPr lang="fi-FI" sz="3100" dirty="0"/>
            </a:br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>Jos ehdit tehdä kaikki tehtävät, jatka lisätehtävään </a:t>
            </a:r>
            <a:r>
              <a:rPr lang="fi-FI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fi-FI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4E76CF-A577-49E3-8D48-DC11C81F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613" y="643783"/>
            <a:ext cx="8596668" cy="132080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>Kysy jos tarvitset apua, olemme täällä juuri sitä varten !</a:t>
            </a:r>
            <a:br>
              <a:rPr lang="fi-FI" dirty="0">
                <a:solidFill>
                  <a:schemeClr val="accent2"/>
                </a:solidFill>
              </a:rPr>
            </a:br>
            <a:br>
              <a:rPr lang="fi-FI" dirty="0">
                <a:solidFill>
                  <a:schemeClr val="accent2"/>
                </a:solidFill>
              </a:rPr>
            </a:br>
            <a:br>
              <a:rPr lang="fi-FI" dirty="0">
                <a:solidFill>
                  <a:schemeClr val="accent2"/>
                </a:solidFill>
              </a:rPr>
            </a:br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>Tutkimuksen iloa!</a:t>
            </a:r>
            <a:br>
              <a:rPr lang="fi-FI" dirty="0">
                <a:solidFill>
                  <a:schemeClr val="accent2"/>
                </a:solidFill>
              </a:rPr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454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644241-C3FD-4466-A263-43015D83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514363"/>
          </a:xfrm>
        </p:spPr>
        <p:txBody>
          <a:bodyPr>
            <a:normAutofit fontScale="90000"/>
          </a:bodyPr>
          <a:lstStyle/>
          <a:p>
            <a:pPr lvl="0"/>
            <a:r>
              <a:rPr lang="fi-FI" sz="4400" dirty="0">
                <a:solidFill>
                  <a:schemeClr val="accent2">
                    <a:lumMod val="50000"/>
                  </a:schemeClr>
                </a:solidFill>
              </a:rPr>
              <a:t>Tulokset, loppukoonti ja palautekeskustelu</a:t>
            </a:r>
            <a:br>
              <a:rPr lang="fi-FI" sz="44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i-FI" sz="44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i-FI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dirty="0"/>
              <a:t>1. Mitä uutta opit?</a:t>
            </a:r>
            <a:br>
              <a:rPr lang="fi-FI" dirty="0"/>
            </a:br>
            <a:r>
              <a:rPr lang="fi-FI" dirty="0"/>
              <a:t>2. Mikä oli vaikeaa ja mikä helppoa</a:t>
            </a:r>
            <a:br>
              <a:rPr lang="fi-FI" dirty="0"/>
            </a:br>
            <a:r>
              <a:rPr lang="fi-FI" dirty="0"/>
              <a:t>3. Mikä tunnissa oli mielenkiintoisinta ja 	miksi?</a:t>
            </a:r>
            <a:br>
              <a:rPr lang="fi-FI" dirty="0"/>
            </a:br>
            <a:br>
              <a:rPr lang="fi-FI" dirty="0">
                <a:solidFill>
                  <a:schemeClr val="accent2"/>
                </a:solidFill>
              </a:rPr>
            </a:br>
            <a:r>
              <a:rPr lang="fi-FI" sz="3200" dirty="0">
                <a:solidFill>
                  <a:schemeClr val="accent2">
                    <a:lumMod val="50000"/>
                  </a:schemeClr>
                </a:solidFill>
              </a:rPr>
              <a:t>Kiitos osallistumisesta!</a:t>
            </a:r>
            <a:br>
              <a:rPr lang="fi-FI" sz="32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i-FI" sz="3200" dirty="0">
                <a:solidFill>
                  <a:schemeClr val="accent2"/>
                </a:solidFill>
              </a:rPr>
            </a:br>
            <a:br>
              <a:rPr lang="fi-FI" sz="3200" dirty="0">
                <a:solidFill>
                  <a:schemeClr val="accent2"/>
                </a:solidFill>
              </a:rPr>
            </a:br>
            <a:br>
              <a:rPr lang="fi-FI" sz="3200" dirty="0">
                <a:solidFill>
                  <a:schemeClr val="accent2"/>
                </a:solidFill>
              </a:rPr>
            </a:br>
            <a:br>
              <a:rPr lang="fi-FI" sz="3200" dirty="0">
                <a:solidFill>
                  <a:schemeClr val="accent2"/>
                </a:solidFill>
              </a:rPr>
            </a:br>
            <a:br>
              <a:rPr lang="fi-FI" sz="3200" dirty="0">
                <a:solidFill>
                  <a:schemeClr val="accent2">
                    <a:lumMod val="50000"/>
                  </a:schemeClr>
                </a:solidFill>
              </a:rPr>
            </a:br>
            <a:endParaRPr lang="fi-FI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1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CAF9F0-CCC0-41E5-A309-393C2BC7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>Alkukysely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637300-2EF3-4276-A5A1-BD648A813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45" y="1760539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fi-FI" sz="3600" dirty="0"/>
          </a:p>
          <a:p>
            <a:pPr marL="0" indent="0">
              <a:buNone/>
            </a:pPr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>1. Mikä aihe biologiasta kiinnostaa juuri Sinua?</a:t>
            </a:r>
          </a:p>
          <a:p>
            <a:pPr marL="0" indent="0">
              <a:buNone/>
            </a:pPr>
            <a:endParaRPr lang="fi-FI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>2. Mitä sana evoluutio tuo mieleesi?</a:t>
            </a:r>
          </a:p>
          <a:p>
            <a:pPr marL="0" indent="0">
              <a:buNone/>
            </a:pPr>
            <a:endParaRPr lang="fi-FI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>3. Mitä odotat tunnilta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591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BCE061-5A0F-4995-A0FB-2360066F4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98" y="584432"/>
            <a:ext cx="9548846" cy="5279473"/>
          </a:xfrm>
        </p:spPr>
        <p:txBody>
          <a:bodyPr>
            <a:normAutofit fontScale="90000"/>
          </a:bodyPr>
          <a:lstStyle/>
          <a:p>
            <a:r>
              <a:rPr lang="fi-FI" sz="3200" dirty="0">
                <a:solidFill>
                  <a:schemeClr val="accent2">
                    <a:lumMod val="50000"/>
                  </a:schemeClr>
                </a:solidFill>
              </a:rPr>
              <a:t>Mikä on </a:t>
            </a:r>
            <a:r>
              <a:rPr lang="fi-FI" sz="3200" dirty="0" err="1">
                <a:solidFill>
                  <a:schemeClr val="accent2">
                    <a:lumMod val="50000"/>
                  </a:schemeClr>
                </a:solidFill>
              </a:rPr>
              <a:t>Daphnia</a:t>
            </a:r>
            <a:r>
              <a:rPr lang="fi-FI" sz="3200" dirty="0">
                <a:solidFill>
                  <a:schemeClr val="accent2">
                    <a:lumMod val="50000"/>
                  </a:schemeClr>
                </a:solidFill>
              </a:rPr>
              <a:t> eli vesikirppu?</a:t>
            </a:r>
            <a:br>
              <a:rPr lang="fi-FI" sz="32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i-FI" sz="32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i-FI" sz="3200" dirty="0">
                <a:solidFill>
                  <a:schemeClr val="accent2"/>
                </a:solidFill>
              </a:rPr>
            </a:b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fi-FI" sz="2200" dirty="0">
                <a:solidFill>
                  <a:schemeClr val="accent2">
                    <a:lumMod val="50000"/>
                  </a:schemeClr>
                </a:solidFill>
              </a:rPr>
              <a:t>kuuluu vesien planktonäyriäisiin</a:t>
            </a:r>
            <a:br>
              <a:rPr lang="fi-FI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2200" dirty="0">
                <a:solidFill>
                  <a:schemeClr val="accent2">
                    <a:lumMod val="50000"/>
                  </a:schemeClr>
                </a:solidFill>
              </a:rPr>
              <a:t>	- &gt;plankton tärkeä osa vesien ravintoketjuja, </a:t>
            </a:r>
            <a:r>
              <a:rPr lang="fi-FI" sz="2200" dirty="0" err="1">
                <a:solidFill>
                  <a:schemeClr val="accent2">
                    <a:lumMod val="50000"/>
                  </a:schemeClr>
                </a:solidFill>
              </a:rPr>
              <a:t>Daphnia</a:t>
            </a:r>
            <a:r>
              <a:rPr lang="fi-FI" sz="2200" dirty="0">
                <a:solidFill>
                  <a:schemeClr val="accent2">
                    <a:lumMod val="50000"/>
                  </a:schemeClr>
                </a:solidFill>
              </a:rPr>
              <a:t> ”laiduntaa” 	mikroskooppisia leviä tai hajoavaa elollista ainesta vesimassasta 	suodattamalla</a:t>
            </a:r>
            <a:br>
              <a:rPr lang="fi-FI" sz="22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i-FI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2200" dirty="0">
                <a:solidFill>
                  <a:schemeClr val="accent2">
                    <a:lumMod val="50000"/>
                  </a:schemeClr>
                </a:solidFill>
              </a:rPr>
              <a:t>- ikivanha suku, valtavasti lajeja ja sukulaisia</a:t>
            </a:r>
            <a:br>
              <a:rPr lang="fi-FI" sz="22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i-FI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2200" dirty="0">
                <a:solidFill>
                  <a:schemeClr val="accent2">
                    <a:lumMod val="50000"/>
                  </a:schemeClr>
                </a:solidFill>
              </a:rPr>
              <a:t>- tärkeä koe-eläin tieteellisessä tutkimuksessa: enemmän geenejä (n.31 000) 	kuin ihmisellä (23 000), suuri osa geeneistä samoja kuin ihmisellä-&gt;hyvä koe-	eläin esim. ympäristövaikutusten tutkimisessa</a:t>
            </a:r>
            <a:br>
              <a:rPr lang="fi-FI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2200" dirty="0">
                <a:solidFill>
                  <a:schemeClr val="accent2">
                    <a:lumMod val="50000"/>
                  </a:schemeClr>
                </a:solidFill>
              </a:rPr>
              <a:t>	-&gt; ympäristö &amp; geenit: tutkitaan vaikutussuhteita, vierasaineiden vaikutusta</a:t>
            </a:r>
            <a:br>
              <a:rPr lang="fi-FI" sz="1800" dirty="0">
                <a:solidFill>
                  <a:schemeClr val="accent2">
                    <a:lumMod val="50000"/>
                  </a:schemeClr>
                </a:solidFill>
              </a:rPr>
            </a:br>
            <a:endParaRPr lang="fi-FI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2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AAB2D9-B639-4C78-AFB3-3F82EA0E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09982"/>
          </a:xfrm>
        </p:spPr>
        <p:txBody>
          <a:bodyPr/>
          <a:lstStyle/>
          <a:p>
            <a:r>
              <a:rPr lang="fi-FI" dirty="0" err="1">
                <a:solidFill>
                  <a:schemeClr val="accent2">
                    <a:lumMod val="50000"/>
                  </a:schemeClr>
                </a:solidFill>
              </a:rPr>
              <a:t>Daphnian</a:t>
            </a:r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> elinkierto</a:t>
            </a:r>
            <a:br>
              <a:rPr lang="fi-FI" dirty="0">
                <a:solidFill>
                  <a:schemeClr val="accent2"/>
                </a:solidFill>
              </a:rPr>
            </a:br>
            <a:br>
              <a:rPr lang="fi-FI" dirty="0">
                <a:solidFill>
                  <a:schemeClr val="accent2"/>
                </a:solidFill>
              </a:rPr>
            </a:br>
            <a:r>
              <a:rPr lang="fi-FI" sz="2000" dirty="0">
                <a:solidFill>
                  <a:schemeClr val="accent2">
                    <a:lumMod val="50000"/>
                  </a:schemeClr>
                </a:solidFill>
              </a:rPr>
              <a:t>-suurin osa </a:t>
            </a:r>
            <a:r>
              <a:rPr lang="fi-FI" sz="2000" dirty="0" err="1">
                <a:solidFill>
                  <a:schemeClr val="accent2">
                    <a:lumMod val="50000"/>
                  </a:schemeClr>
                </a:solidFill>
              </a:rPr>
              <a:t>Daphnia</a:t>
            </a:r>
            <a:r>
              <a:rPr lang="fi-FI" sz="2000" dirty="0">
                <a:solidFill>
                  <a:schemeClr val="accent2">
                    <a:lumMod val="50000"/>
                  </a:schemeClr>
                </a:solidFill>
              </a:rPr>
              <a:t>-yksilöistä on kesäkaudella suvuttomasti (partenogeneettisesti) syntyneitä naaraita</a:t>
            </a:r>
            <a:br>
              <a:rPr lang="fi-FI" sz="20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i-FI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2000" dirty="0">
                <a:solidFill>
                  <a:schemeClr val="accent2">
                    <a:lumMod val="50000"/>
                  </a:schemeClr>
                </a:solidFill>
              </a:rPr>
              <a:t>-koiraita ilmestyy syksyllä-&gt; naaraat muodostavat hedelmöittymiskykyisiä munia, jotka hedelmöityttyään talvehtivat kuoresta kehittyvän suojan (</a:t>
            </a:r>
            <a:r>
              <a:rPr lang="fi-FI" sz="2000" dirty="0" err="1">
                <a:solidFill>
                  <a:schemeClr val="accent2">
                    <a:lumMod val="50000"/>
                  </a:schemeClr>
                </a:solidFill>
              </a:rPr>
              <a:t>ephippium</a:t>
            </a:r>
            <a:r>
              <a:rPr lang="fi-FI" sz="2000" dirty="0">
                <a:solidFill>
                  <a:schemeClr val="accent2">
                    <a:lumMod val="50000"/>
                  </a:schemeClr>
                </a:solidFill>
              </a:rPr>
              <a:t>) sisällä ja kuoriutuvat keväällä.</a:t>
            </a:r>
            <a:br>
              <a:rPr lang="fi-FI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i-FI" dirty="0"/>
            </a:b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822125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AA6BB9-46E5-4AA4-9CE6-C5198D50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6507237" cy="5415644"/>
          </a:xfrm>
        </p:spPr>
        <p:txBody>
          <a:bodyPr/>
          <a:lstStyle/>
          <a:p>
            <a:r>
              <a:rPr lang="fi-FI" dirty="0" err="1">
                <a:solidFill>
                  <a:schemeClr val="accent2">
                    <a:lumMod val="50000"/>
                  </a:schemeClr>
                </a:solidFill>
              </a:rPr>
              <a:t>Daphnian</a:t>
            </a:r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> elinkierto</a:t>
            </a:r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A894503E-E3AF-42E9-BD0A-0089E33EC69E}"/>
              </a:ext>
            </a:extLst>
          </p:cNvPr>
          <p:cNvGrpSpPr/>
          <p:nvPr/>
        </p:nvGrpSpPr>
        <p:grpSpPr>
          <a:xfrm>
            <a:off x="546705" y="1110167"/>
            <a:ext cx="6726144" cy="5080325"/>
            <a:chOff x="546705" y="1110167"/>
            <a:chExt cx="6726144" cy="5080325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36714F71-3EA4-4D89-88CD-DD5F69FF2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5265" y="1110167"/>
              <a:ext cx="5237584" cy="4667663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62D4E94D-DB34-464E-86D6-6CCEA5107F49}"/>
                </a:ext>
              </a:extLst>
            </p:cNvPr>
            <p:cNvSpPr txBox="1"/>
            <p:nvPr/>
          </p:nvSpPr>
          <p:spPr>
            <a:xfrm>
              <a:off x="2401512" y="1637589"/>
              <a:ext cx="133588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1400" dirty="0"/>
                <a:t>Suvullinen lisääntyminen</a:t>
              </a:r>
            </a:p>
          </p:txBody>
        </p: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458D7643-0BB7-44A6-BCD5-D4699D79800F}"/>
                </a:ext>
              </a:extLst>
            </p:cNvPr>
            <p:cNvSpPr txBox="1"/>
            <p:nvPr/>
          </p:nvSpPr>
          <p:spPr>
            <a:xfrm>
              <a:off x="3472542" y="2986133"/>
              <a:ext cx="174015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1400" dirty="0"/>
                <a:t>Suvuton lisääntyminen</a:t>
              </a:r>
            </a:p>
          </p:txBody>
        </p:sp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CD85E4B3-6410-4892-97C4-22919E522FCA}"/>
                </a:ext>
              </a:extLst>
            </p:cNvPr>
            <p:cNvSpPr txBox="1"/>
            <p:nvPr/>
          </p:nvSpPr>
          <p:spPr>
            <a:xfrm>
              <a:off x="546705" y="5851938"/>
              <a:ext cx="6637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800" dirty="0"/>
                <a:t>Kuva: Wikimedia </a:t>
              </a:r>
              <a:r>
                <a:rPr lang="fi-FI" sz="800" dirty="0" err="1"/>
                <a:t>Commons</a:t>
              </a:r>
              <a:r>
                <a:rPr lang="fi-FI" sz="800" dirty="0"/>
                <a:t> (</a:t>
              </a:r>
              <a:r>
                <a:rPr lang="fi-FI" sz="800" dirty="0" err="1"/>
                <a:t>Dita</a:t>
              </a:r>
              <a:r>
                <a:rPr lang="fi-FI" sz="800" dirty="0"/>
                <a:t> </a:t>
              </a:r>
              <a:r>
                <a:rPr lang="fi-FI" sz="800" dirty="0" err="1"/>
                <a:t>Vizoso</a:t>
              </a:r>
              <a:r>
                <a:rPr lang="fi-FI" sz="800" dirty="0"/>
                <a:t>, CC BY-SA 3.0) </a:t>
              </a:r>
              <a:r>
                <a:rPr lang="fi-FI" sz="800" dirty="0">
                  <a:hlinkClick r:id="rId4"/>
                </a:rPr>
                <a:t>https://commons.wikimedia.org/wiki/File:DaphniaMagna_Lebenszyklus_DVizoso.svg</a:t>
              </a:r>
              <a:endParaRPr lang="fi-FI" sz="800" dirty="0"/>
            </a:p>
            <a:p>
              <a:r>
                <a:rPr lang="fi-FI" sz="800" dirty="0"/>
                <a:t>Suomenkieliset tekstit: Marjut Kaarsalo-Koskela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42D55F29-284D-4C40-9476-820D1549E225}"/>
                </a:ext>
              </a:extLst>
            </p:cNvPr>
            <p:cNvSpPr txBox="1"/>
            <p:nvPr/>
          </p:nvSpPr>
          <p:spPr>
            <a:xfrm>
              <a:off x="2291633" y="4712121"/>
              <a:ext cx="823623" cy="2766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fi-FI" sz="1050" dirty="0"/>
                <a:t>Diploidi tytär</a:t>
              </a: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E8DA3A6B-CD53-4EDB-A92C-3766BCB03DBE}"/>
                </a:ext>
              </a:extLst>
            </p:cNvPr>
            <p:cNvSpPr txBox="1"/>
            <p:nvPr/>
          </p:nvSpPr>
          <p:spPr>
            <a:xfrm>
              <a:off x="1937289" y="3866771"/>
              <a:ext cx="928446" cy="1398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fi-FI" sz="1050" dirty="0"/>
                <a:t>Kuoriutuminen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49D19C74-C11F-4BB7-BD5C-CD81840975AF}"/>
                </a:ext>
              </a:extLst>
            </p:cNvPr>
            <p:cNvSpPr txBox="1"/>
            <p:nvPr/>
          </p:nvSpPr>
          <p:spPr>
            <a:xfrm>
              <a:off x="2291633" y="3051305"/>
              <a:ext cx="673758" cy="1398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fi-FI" sz="1050" dirty="0"/>
                <a:t>    Lepotila</a:t>
              </a:r>
            </a:p>
          </p:txBody>
        </p:sp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3C585B36-A008-4741-85C3-C937872407B4}"/>
                </a:ext>
              </a:extLst>
            </p:cNvPr>
            <p:cNvSpPr txBox="1"/>
            <p:nvPr/>
          </p:nvSpPr>
          <p:spPr>
            <a:xfrm>
              <a:off x="2618792" y="2140553"/>
              <a:ext cx="1083761" cy="2052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fi-FI" sz="1050" dirty="0"/>
                <a:t>Diploidi lepomuna</a:t>
              </a:r>
            </a:p>
          </p:txBody>
        </p:sp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C24C7A1E-BDE2-43EB-9419-6280F88BC532}"/>
                </a:ext>
              </a:extLst>
            </p:cNvPr>
            <p:cNvSpPr txBox="1"/>
            <p:nvPr/>
          </p:nvSpPr>
          <p:spPr>
            <a:xfrm>
              <a:off x="4984765" y="1955517"/>
              <a:ext cx="589555" cy="2052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fi-FI" sz="1050" dirty="0"/>
                <a:t>Parittelu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F0EA1076-724A-4E8A-A1D0-18DE145C299F}"/>
                </a:ext>
              </a:extLst>
            </p:cNvPr>
            <p:cNvSpPr txBox="1"/>
            <p:nvPr/>
          </p:nvSpPr>
          <p:spPr>
            <a:xfrm>
              <a:off x="3737396" y="3866771"/>
              <a:ext cx="1247370" cy="1398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fi-FI" sz="900" dirty="0"/>
                <a:t>     Partenogeneettinen</a:t>
              </a:r>
            </a:p>
          </p:txBody>
        </p:sp>
        <p:sp>
          <p:nvSpPr>
            <p:cNvPr id="16" name="Tekstiruutu 15">
              <a:extLst>
                <a:ext uri="{FF2B5EF4-FFF2-40B4-BE49-F238E27FC236}">
                  <a16:creationId xmlns:a16="http://schemas.microsoft.com/office/drawing/2014/main" id="{4A01E5DB-91CD-4907-990D-15BB098B10FB}"/>
                </a:ext>
              </a:extLst>
            </p:cNvPr>
            <p:cNvSpPr txBox="1"/>
            <p:nvPr/>
          </p:nvSpPr>
          <p:spPr>
            <a:xfrm>
              <a:off x="4496552" y="3993063"/>
              <a:ext cx="487410" cy="2052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fi-FI" sz="900" dirty="0"/>
                <a:t>     tytär</a:t>
              </a:r>
            </a:p>
          </p:txBody>
        </p:sp>
        <p:sp>
          <p:nvSpPr>
            <p:cNvPr id="17" name="Tekstiruutu 16">
              <a:extLst>
                <a:ext uri="{FF2B5EF4-FFF2-40B4-BE49-F238E27FC236}">
                  <a16:creationId xmlns:a16="http://schemas.microsoft.com/office/drawing/2014/main" id="{0CDAB23E-7E01-4754-B8D7-D79D9D8CC7EC}"/>
                </a:ext>
              </a:extLst>
            </p:cNvPr>
            <p:cNvSpPr txBox="1"/>
            <p:nvPr/>
          </p:nvSpPr>
          <p:spPr>
            <a:xfrm>
              <a:off x="6065247" y="4060696"/>
              <a:ext cx="727440" cy="2052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fi-FI" sz="1050" dirty="0"/>
                <a:t>Haploidien</a:t>
              </a:r>
            </a:p>
          </p:txBody>
        </p:sp>
        <p:sp>
          <p:nvSpPr>
            <p:cNvPr id="18" name="Tekstiruutu 17">
              <a:extLst>
                <a:ext uri="{FF2B5EF4-FFF2-40B4-BE49-F238E27FC236}">
                  <a16:creationId xmlns:a16="http://schemas.microsoft.com/office/drawing/2014/main" id="{36CEFE27-F3D3-4FD0-811C-75D94F4D69E0}"/>
                </a:ext>
              </a:extLst>
            </p:cNvPr>
            <p:cNvSpPr txBox="1"/>
            <p:nvPr/>
          </p:nvSpPr>
          <p:spPr>
            <a:xfrm>
              <a:off x="6010221" y="4265988"/>
              <a:ext cx="652272" cy="278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fi-FI" sz="1050" dirty="0"/>
                <a:t>munien kehitys</a:t>
              </a:r>
            </a:p>
          </p:txBody>
        </p:sp>
        <p:sp>
          <p:nvSpPr>
            <p:cNvPr id="19" name="Tekstiruutu 18">
              <a:extLst>
                <a:ext uri="{FF2B5EF4-FFF2-40B4-BE49-F238E27FC236}">
                  <a16:creationId xmlns:a16="http://schemas.microsoft.com/office/drawing/2014/main" id="{1FF54BDF-8A91-46BA-A7B6-0FAC5654E861}"/>
                </a:ext>
              </a:extLst>
            </p:cNvPr>
            <p:cNvSpPr txBox="1"/>
            <p:nvPr/>
          </p:nvSpPr>
          <p:spPr>
            <a:xfrm>
              <a:off x="4755079" y="5485243"/>
              <a:ext cx="1247370" cy="1526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fi-FI" sz="900" dirty="0"/>
                <a:t>     Partenogeneettinen</a:t>
              </a:r>
            </a:p>
          </p:txBody>
        </p: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2523EF74-E740-4317-9538-5D52F167BFD0}"/>
                </a:ext>
              </a:extLst>
            </p:cNvPr>
            <p:cNvSpPr txBox="1"/>
            <p:nvPr/>
          </p:nvSpPr>
          <p:spPr>
            <a:xfrm>
              <a:off x="5436637" y="5625134"/>
              <a:ext cx="584994" cy="1526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fi-FI" sz="900" dirty="0"/>
                <a:t>     poika</a:t>
              </a:r>
            </a:p>
          </p:txBody>
        </p:sp>
      </p:grpSp>
      <p:sp>
        <p:nvSpPr>
          <p:cNvPr id="3" name="Suorakulmio 2">
            <a:extLst>
              <a:ext uri="{FF2B5EF4-FFF2-40B4-BE49-F238E27FC236}">
                <a16:creationId xmlns:a16="http://schemas.microsoft.com/office/drawing/2014/main" id="{336C5E22-128B-488E-B7F8-4792E59EA7A4}"/>
              </a:ext>
            </a:extLst>
          </p:cNvPr>
          <p:cNvSpPr/>
          <p:nvPr/>
        </p:nvSpPr>
        <p:spPr>
          <a:xfrm>
            <a:off x="2006505" y="623170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6676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0FA0C7-EF57-49AD-A91A-586D2038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Video:  </a:t>
            </a:r>
            <a:r>
              <a:rPr lang="fi-FI" dirty="0" err="1"/>
              <a:t>Daphnian</a:t>
            </a:r>
            <a:r>
              <a:rPr lang="fi-FI" dirty="0"/>
              <a:t> elinkierto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9DB6063F-DBDF-48F7-A6D4-A0EB8CE0F0AC}"/>
              </a:ext>
            </a:extLst>
          </p:cNvPr>
          <p:cNvSpPr/>
          <p:nvPr/>
        </p:nvSpPr>
        <p:spPr>
          <a:xfrm>
            <a:off x="1610504" y="2732270"/>
            <a:ext cx="5295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https://www.youtube.com/watch?v=xbfc30nw1PQ</a:t>
            </a:r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579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3E681A-3B1F-4E58-9E0E-6A6A7101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17058" cy="6109982"/>
          </a:xfrm>
        </p:spPr>
        <p:txBody>
          <a:bodyPr>
            <a:normAutofit/>
          </a:bodyPr>
          <a:lstStyle/>
          <a:p>
            <a:r>
              <a:rPr lang="fi-FI" dirty="0" err="1">
                <a:solidFill>
                  <a:schemeClr val="accent2">
                    <a:lumMod val="50000"/>
                  </a:schemeClr>
                </a:solidFill>
              </a:rPr>
              <a:t>Daphnian</a:t>
            </a:r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> sukupuu ja evoluutio</a:t>
            </a:r>
            <a:br>
              <a:rPr lang="fi-FI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i-FI" dirty="0">
                <a:solidFill>
                  <a:schemeClr val="accent2"/>
                </a:solidFill>
              </a:rPr>
            </a:br>
            <a:br>
              <a:rPr lang="fi-FI" dirty="0">
                <a:solidFill>
                  <a:schemeClr val="accent2"/>
                </a:solidFill>
              </a:rPr>
            </a:b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Domeeni:  	</a:t>
            </a:r>
            <a:r>
              <a:rPr lang="fi-FI" sz="1800" i="1" dirty="0" err="1">
                <a:solidFill>
                  <a:schemeClr val="accent2">
                    <a:lumMod val="50000"/>
                  </a:schemeClr>
                </a:solidFill>
              </a:rPr>
              <a:t>Eukarya</a:t>
            </a: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 – aitotumaiset			</a:t>
            </a:r>
            <a:br>
              <a:rPr lang="fi-FI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Kunta:		</a:t>
            </a:r>
            <a:r>
              <a:rPr lang="fi-FI" sz="1800" i="1" dirty="0">
                <a:solidFill>
                  <a:schemeClr val="accent2">
                    <a:lumMod val="50000"/>
                  </a:schemeClr>
                </a:solidFill>
              </a:rPr>
              <a:t>Animalia</a:t>
            </a: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 - eläinkunta</a:t>
            </a:r>
            <a:br>
              <a:rPr lang="fi-FI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Pääjakso:	</a:t>
            </a:r>
            <a:r>
              <a:rPr lang="fi-FI" sz="1800" i="1" dirty="0" err="1">
                <a:solidFill>
                  <a:schemeClr val="accent2">
                    <a:lumMod val="50000"/>
                  </a:schemeClr>
                </a:solidFill>
              </a:rPr>
              <a:t>Arthropoda</a:t>
            </a: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 – niveljalkaiset</a:t>
            </a:r>
            <a:br>
              <a:rPr lang="fi-FI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Alajakso:	</a:t>
            </a:r>
            <a:r>
              <a:rPr lang="fi-FI" sz="1800" i="1" dirty="0" err="1">
                <a:solidFill>
                  <a:schemeClr val="accent2">
                    <a:lumMod val="50000"/>
                  </a:schemeClr>
                </a:solidFill>
              </a:rPr>
              <a:t>Crustacea</a:t>
            </a:r>
            <a:r>
              <a:rPr lang="fi-FI" sz="18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- äyriäiset</a:t>
            </a:r>
            <a:br>
              <a:rPr lang="fi-FI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Luokka:		</a:t>
            </a:r>
            <a:r>
              <a:rPr lang="fi-FI" sz="1800" i="1" dirty="0" err="1">
                <a:solidFill>
                  <a:schemeClr val="accent2">
                    <a:lumMod val="50000"/>
                  </a:schemeClr>
                </a:solidFill>
              </a:rPr>
              <a:t>Branchiopoda</a:t>
            </a: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 - kidusjalkaiset</a:t>
            </a:r>
            <a:br>
              <a:rPr lang="fi-FI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Lahko:		</a:t>
            </a:r>
            <a:r>
              <a:rPr lang="fi-FI" sz="1800" i="1" dirty="0" err="1">
                <a:solidFill>
                  <a:schemeClr val="accent2">
                    <a:lumMod val="50000"/>
                  </a:schemeClr>
                </a:solidFill>
              </a:rPr>
              <a:t>Diplostraca</a:t>
            </a:r>
            <a:br>
              <a:rPr lang="fi-FI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Alalahko:	</a:t>
            </a:r>
            <a:r>
              <a:rPr lang="fi-FI" sz="1800" i="1" dirty="0" err="1">
                <a:solidFill>
                  <a:schemeClr val="accent2">
                    <a:lumMod val="50000"/>
                  </a:schemeClr>
                </a:solidFill>
              </a:rPr>
              <a:t>Cladocera</a:t>
            </a: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 - vesikirput </a:t>
            </a:r>
            <a:br>
              <a:rPr lang="fi-FI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Heimo:		</a:t>
            </a:r>
            <a:r>
              <a:rPr lang="fi-FI" sz="1800" i="1" dirty="0" err="1">
                <a:solidFill>
                  <a:schemeClr val="accent2">
                    <a:lumMod val="50000"/>
                  </a:schemeClr>
                </a:solidFill>
              </a:rPr>
              <a:t>Daphniidae</a:t>
            </a: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 -</a:t>
            </a:r>
            <a:r>
              <a:rPr lang="fi-FI" sz="1800" dirty="0" err="1">
                <a:solidFill>
                  <a:schemeClr val="accent2">
                    <a:lumMod val="50000"/>
                  </a:schemeClr>
                </a:solidFill>
              </a:rPr>
              <a:t>daphniat</a:t>
            </a:r>
            <a:br>
              <a:rPr lang="fi-FI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Suku: 		</a:t>
            </a:r>
            <a:r>
              <a:rPr lang="fi-FI" sz="1800" i="1" dirty="0" err="1">
                <a:solidFill>
                  <a:schemeClr val="accent2">
                    <a:lumMod val="50000"/>
                  </a:schemeClr>
                </a:solidFill>
              </a:rPr>
              <a:t>Daphnia</a:t>
            </a:r>
            <a:br>
              <a:rPr lang="fi-FI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Laji:		</a:t>
            </a:r>
            <a:r>
              <a:rPr lang="fi-FI" sz="1800" i="1" dirty="0" err="1">
                <a:solidFill>
                  <a:schemeClr val="accent2">
                    <a:lumMod val="50000"/>
                  </a:schemeClr>
                </a:solidFill>
              </a:rPr>
              <a:t>Daphnia</a:t>
            </a:r>
            <a:r>
              <a:rPr lang="fi-FI" sz="18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1800" i="1" dirty="0" err="1">
                <a:solidFill>
                  <a:schemeClr val="accent2">
                    <a:lumMod val="50000"/>
                  </a:schemeClr>
                </a:solidFill>
              </a:rPr>
              <a:t>pulex</a:t>
            </a:r>
            <a:r>
              <a:rPr lang="fi-FI" sz="18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tai </a:t>
            </a:r>
            <a:r>
              <a:rPr lang="fi-FI" sz="1800" i="1" dirty="0" err="1">
                <a:solidFill>
                  <a:schemeClr val="accent2">
                    <a:lumMod val="50000"/>
                  </a:schemeClr>
                </a:solidFill>
              </a:rPr>
              <a:t>Daphnia</a:t>
            </a:r>
            <a:r>
              <a:rPr lang="fi-FI" sz="1800" i="1" dirty="0">
                <a:solidFill>
                  <a:schemeClr val="accent2">
                    <a:lumMod val="50000"/>
                  </a:schemeClr>
                </a:solidFill>
              </a:rPr>
              <a:t> magna</a:t>
            </a:r>
            <a:br>
              <a:rPr lang="fi-FI" sz="18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i-FI" sz="28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i-FI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900" dirty="0">
                <a:solidFill>
                  <a:schemeClr val="accent2">
                    <a:lumMod val="50000"/>
                  </a:schemeClr>
                </a:solidFill>
              </a:rPr>
              <a:t>Kuva: Wikimedia </a:t>
            </a:r>
            <a:r>
              <a:rPr lang="fi-FI" sz="900" dirty="0" err="1">
                <a:solidFill>
                  <a:schemeClr val="accent2">
                    <a:lumMod val="50000"/>
                  </a:schemeClr>
                </a:solidFill>
              </a:rPr>
              <a:t>Commons</a:t>
            </a:r>
            <a:r>
              <a:rPr lang="fi-FI" sz="900" dirty="0">
                <a:solidFill>
                  <a:schemeClr val="accent2">
                    <a:lumMod val="50000"/>
                  </a:schemeClr>
                </a:solidFill>
              </a:rPr>
              <a:t> (Per Harald Olsen/NTNU </a:t>
            </a:r>
            <a:r>
              <a:rPr lang="fi-FI" sz="900" dirty="0" err="1">
                <a:solidFill>
                  <a:schemeClr val="accent2">
                    <a:lumMod val="50000"/>
                  </a:schemeClr>
                </a:solidFill>
              </a:rPr>
              <a:t>Faculty</a:t>
            </a:r>
            <a:r>
              <a:rPr lang="fi-FI" sz="900" dirty="0">
                <a:solidFill>
                  <a:schemeClr val="accent2">
                    <a:lumMod val="50000"/>
                  </a:schemeClr>
                </a:solidFill>
              </a:rPr>
              <a:t> of Natural Sciences CC BY-SA 2.0) </a:t>
            </a:r>
            <a:r>
              <a:rPr lang="fi-FI" sz="900" dirty="0">
                <a:hlinkClick r:id="rId2"/>
              </a:rPr>
              <a:t>https://commons.wikimedia.org/wiki/File:Daphnia_magna_-_NTNU.jpg</a:t>
            </a:r>
            <a:br>
              <a:rPr lang="fi-FI" sz="900" dirty="0"/>
            </a:br>
            <a:endParaRPr lang="fi-FI" sz="9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C4DE289-21FF-467D-AD5A-2F1F3AAA4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19"/>
          <a:stretch/>
        </p:blipFill>
        <p:spPr>
          <a:xfrm rot="16200000">
            <a:off x="5303889" y="2503037"/>
            <a:ext cx="4087430" cy="23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2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392B30-B071-42CB-96F4-771DF119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54" y="609600"/>
            <a:ext cx="8596668" cy="1320800"/>
          </a:xfrm>
        </p:spPr>
        <p:txBody>
          <a:bodyPr/>
          <a:lstStyle/>
          <a:p>
            <a:r>
              <a:rPr lang="fi-FI" dirty="0" err="1">
                <a:solidFill>
                  <a:schemeClr val="accent2">
                    <a:lumMod val="50000"/>
                  </a:schemeClr>
                </a:solidFill>
              </a:rPr>
              <a:t>Daphnia</a:t>
            </a:r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2">
                    <a:lumMod val="50000"/>
                  </a:schemeClr>
                </a:solidFill>
              </a:rPr>
              <a:t>kladogrammi</a:t>
            </a:r>
            <a:endParaRPr lang="fi-FI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16488CB-A613-421B-8576-88F9C91107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977" y="1270000"/>
            <a:ext cx="5145023" cy="481279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1B5B585-4898-4DAF-A51E-EA10A80519EE}"/>
              </a:ext>
            </a:extLst>
          </p:cNvPr>
          <p:cNvSpPr txBox="1"/>
          <p:nvPr/>
        </p:nvSpPr>
        <p:spPr>
          <a:xfrm>
            <a:off x="7765801" y="4315916"/>
            <a:ext cx="42702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Kaavio:</a:t>
            </a:r>
          </a:p>
          <a:p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Marjut Kaarsalo-Koskela</a:t>
            </a:r>
          </a:p>
          <a:p>
            <a:endParaRPr lang="fi-FI" sz="7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Kuvat:</a:t>
            </a:r>
          </a:p>
          <a:p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Musca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domestica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, Wikimedia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Commons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USDAgov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, CC BY-SA 3.0)</a:t>
            </a:r>
          </a:p>
          <a:p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https://commons.wikimedia.org/wiki/File:Common_house_fly,_Musca_domestica.jpg</a:t>
            </a:r>
          </a:p>
          <a:p>
            <a:endParaRPr lang="fi-FI" sz="7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Lebadidae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, Wikimedia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Commons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M.Bushmann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, CC BY-SA 3.0)</a:t>
            </a:r>
          </a:p>
          <a:p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https://fi.wikipedia.org/wiki/Thecostraca#/media/Tiedosto:Entenmuscheln.jpg</a:t>
            </a:r>
          </a:p>
          <a:p>
            <a:endParaRPr lang="fi-FI" sz="7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Nebalia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bipes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, Wikimedia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Commons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 (Hans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Hillewaert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, CC BY-SA 4.0)</a:t>
            </a:r>
          </a:p>
          <a:p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https://fi.wikipedia.org/wiki/Leptostraca#/media/Tiedosto:Nebalia_bipes.jpg</a:t>
            </a:r>
          </a:p>
          <a:p>
            <a:endParaRPr lang="fi-FI" sz="7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Diaptomus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, Wikimedia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Commons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credit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: NOAA, Great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Lakes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Environmental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Research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Laboratory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https://en.wikipedia.org/wiki/Calanoida#/media/File:Diaptomus_GLERL_1.jpg</a:t>
            </a:r>
          </a:p>
          <a:p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5.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Daphnia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 Magna, Wikimedia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Commons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Dita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Vizoso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, CC BY-SA 3.0)</a:t>
            </a:r>
          </a:p>
          <a:p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https://commons.wikimedia.org/wiki/File:Daphnia_magna_male_antenna.png</a:t>
            </a:r>
          </a:p>
          <a:p>
            <a:endParaRPr lang="fi-FI" sz="7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6.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Artemia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 salina, Wikimedia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Commons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 (Hans </a:t>
            </a:r>
            <a:r>
              <a:rPr lang="fi-FI" sz="700" dirty="0" err="1">
                <a:solidFill>
                  <a:schemeClr val="accent2">
                    <a:lumMod val="50000"/>
                  </a:schemeClr>
                </a:solidFill>
              </a:rPr>
              <a:t>Hillewaert</a:t>
            </a:r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, CC BY-SA 4.0)</a:t>
            </a:r>
          </a:p>
          <a:p>
            <a:r>
              <a:rPr lang="fi-FI" sz="700" dirty="0">
                <a:solidFill>
                  <a:schemeClr val="accent2">
                    <a:lumMod val="50000"/>
                  </a:schemeClr>
                </a:solidFill>
              </a:rPr>
              <a:t>https://en.wikipedia.org/wiki/Anostraca#/media/File:Artemia_salina_4.jpg</a:t>
            </a:r>
          </a:p>
          <a:p>
            <a:endParaRPr lang="fi-FI" sz="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1F5909A-7130-4B8D-A471-8F5029E9108F}"/>
              </a:ext>
            </a:extLst>
          </p:cNvPr>
          <p:cNvSpPr txBox="1"/>
          <p:nvPr/>
        </p:nvSpPr>
        <p:spPr>
          <a:xfrm>
            <a:off x="4070428" y="1727682"/>
            <a:ext cx="3379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accent2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84B539A-6C92-4213-BAE1-C49D19165C47}"/>
              </a:ext>
            </a:extLst>
          </p:cNvPr>
          <p:cNvSpPr txBox="1"/>
          <p:nvPr/>
        </p:nvSpPr>
        <p:spPr>
          <a:xfrm>
            <a:off x="3878741" y="2439097"/>
            <a:ext cx="475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accent2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4876A68-34E8-4ED5-836E-872271524C0B}"/>
              </a:ext>
            </a:extLst>
          </p:cNvPr>
          <p:cNvSpPr txBox="1"/>
          <p:nvPr/>
        </p:nvSpPr>
        <p:spPr>
          <a:xfrm>
            <a:off x="3978314" y="3188464"/>
            <a:ext cx="384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accent2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50A76B7-4A33-45E6-A4FB-20060C4C12CB}"/>
              </a:ext>
            </a:extLst>
          </p:cNvPr>
          <p:cNvSpPr txBox="1"/>
          <p:nvPr/>
        </p:nvSpPr>
        <p:spPr>
          <a:xfrm>
            <a:off x="3914643" y="4121352"/>
            <a:ext cx="301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accent2">
                    <a:lumMod val="50000"/>
                  </a:schemeClr>
                </a:solidFill>
              </a:rPr>
              <a:t>4.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CB08EBE-070C-4D6D-B564-0FE44D2D4F0D}"/>
              </a:ext>
            </a:extLst>
          </p:cNvPr>
          <p:cNvSpPr txBox="1"/>
          <p:nvPr/>
        </p:nvSpPr>
        <p:spPr>
          <a:xfrm>
            <a:off x="5047488" y="4992624"/>
            <a:ext cx="310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accent2">
                    <a:lumMod val="50000"/>
                  </a:schemeClr>
                </a:solidFill>
              </a:rPr>
              <a:t>5.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44B0048-C7A5-4300-B663-56CDB926475D}"/>
              </a:ext>
            </a:extLst>
          </p:cNvPr>
          <p:cNvSpPr txBox="1"/>
          <p:nvPr/>
        </p:nvSpPr>
        <p:spPr>
          <a:xfrm>
            <a:off x="4001342" y="5796171"/>
            <a:ext cx="3379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accent2">
                    <a:lumMod val="50000"/>
                  </a:schemeClr>
                </a:solidFill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300101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F5CEB3-CD2A-4198-9924-9EB43EB76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88" y="45020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>Mikroskopointi </a:t>
            </a:r>
            <a:br>
              <a:rPr lang="fi-FI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2700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fi-FI" sz="2700" b="1" dirty="0">
                <a:solidFill>
                  <a:schemeClr val="accent2">
                    <a:lumMod val="50000"/>
                  </a:schemeClr>
                </a:solidFill>
              </a:rPr>
              <a:t>varovaisuus ja rauhallisuus tärkeää mikroskoopin ja näytteiden käytössä: mikroskoopit ovat arvokkaita ja  näytteet eläviä, käsittele siis varoen! </a:t>
            </a:r>
            <a:br>
              <a:rPr lang="fi-FI" sz="27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2700" b="1" dirty="0">
                <a:solidFill>
                  <a:schemeClr val="accent2">
                    <a:lumMod val="50000"/>
                  </a:schemeClr>
                </a:solidFill>
              </a:rPr>
              <a:t>Ei objektiivia kiinni lasiin &gt; preparaatti voi särkyä!</a:t>
            </a:r>
            <a:br>
              <a:rPr lang="fi-FI" sz="27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i-FI" sz="27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2700" dirty="0">
                <a:solidFill>
                  <a:schemeClr val="accent2">
                    <a:lumMod val="50000"/>
                  </a:schemeClr>
                </a:solidFill>
              </a:rPr>
              <a:t>-elävä tutkimuskohde: kohtele varovasti jotta saat tutkittua    	ehjää </a:t>
            </a:r>
            <a:r>
              <a:rPr lang="fi-FI" sz="2700" dirty="0" err="1">
                <a:solidFill>
                  <a:schemeClr val="accent2">
                    <a:lumMod val="50000"/>
                  </a:schemeClr>
                </a:solidFill>
              </a:rPr>
              <a:t>Daphniaa</a:t>
            </a:r>
            <a:br>
              <a:rPr lang="fi-FI" sz="27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2700" dirty="0">
                <a:solidFill>
                  <a:schemeClr val="accent2">
                    <a:lumMod val="50000"/>
                  </a:schemeClr>
                </a:solidFill>
              </a:rPr>
              <a:t>-kun mikroskooppi on valmis, harjoittele pipetillä ensin pienen vesipisaran tiputtamista petrimaljan kannelle. </a:t>
            </a:r>
            <a:br>
              <a:rPr lang="fi-FI" sz="27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2700" dirty="0">
                <a:solidFill>
                  <a:schemeClr val="accent2">
                    <a:lumMod val="50000"/>
                  </a:schemeClr>
                </a:solidFill>
              </a:rPr>
              <a:t>-ota riittävän harjoittelun jälkeen pipetillä </a:t>
            </a:r>
            <a:r>
              <a:rPr lang="fi-FI" sz="2700" dirty="0" err="1">
                <a:solidFill>
                  <a:schemeClr val="accent2">
                    <a:lumMod val="50000"/>
                  </a:schemeClr>
                </a:solidFill>
              </a:rPr>
              <a:t>Daphnia</a:t>
            </a:r>
            <a:r>
              <a:rPr lang="fi-FI" sz="2700" dirty="0">
                <a:solidFill>
                  <a:schemeClr val="accent2">
                    <a:lumMod val="50000"/>
                  </a:schemeClr>
                </a:solidFill>
              </a:rPr>
              <a:t> astiasta tiputtamalla se </a:t>
            </a:r>
            <a:r>
              <a:rPr lang="fi-FI" sz="2700" b="1" dirty="0">
                <a:solidFill>
                  <a:schemeClr val="accent2">
                    <a:lumMod val="50000"/>
                  </a:schemeClr>
                </a:solidFill>
              </a:rPr>
              <a:t>pienen</a:t>
            </a:r>
            <a:r>
              <a:rPr lang="fi-FI" sz="2700" dirty="0">
                <a:solidFill>
                  <a:schemeClr val="accent2">
                    <a:lumMod val="50000"/>
                  </a:schemeClr>
                </a:solidFill>
              </a:rPr>
              <a:t> vesipisaran sisällä objektiivilasille ja siirrä mikroskooppiin tarkastelua varten. </a:t>
            </a:r>
            <a:br>
              <a:rPr lang="fi-FI" sz="27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i-FI" sz="27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i-FI" sz="2700" dirty="0"/>
            </a:br>
            <a:br>
              <a:rPr lang="fi-FI" sz="2700" dirty="0"/>
            </a:br>
            <a:endParaRPr lang="fi-FI" sz="2700" dirty="0"/>
          </a:p>
        </p:txBody>
      </p:sp>
    </p:spTree>
    <p:extLst>
      <p:ext uri="{BB962C8B-B14F-4D97-AF65-F5344CB8AC3E}">
        <p14:creationId xmlns:p14="http://schemas.microsoft.com/office/powerpoint/2010/main" val="2146012365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5811</TotalTime>
  <Words>888</Words>
  <Application>Microsoft Macintosh PowerPoint</Application>
  <PresentationFormat>Laajakuva</PresentationFormat>
  <Paragraphs>69</Paragraphs>
  <Slides>13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Pinta</vt:lpstr>
      <vt:lpstr>Daphnian mikroskopointi</vt:lpstr>
      <vt:lpstr>Alkukysely</vt:lpstr>
      <vt:lpstr>Mikä on Daphnia eli vesikirppu?   - kuuluu vesien planktonäyriäisiin  - &gt;plankton tärkeä osa vesien ravintoketjuja, Daphnia ”laiduntaa”  mikroskooppisia leviä tai hajoavaa elollista ainesta vesimassasta  suodattamalla  - ikivanha suku, valtavasti lajeja ja sukulaisia  - tärkeä koe-eläin tieteellisessä tutkimuksessa: enemmän geenejä (n.31 000)  kuin ihmisellä (23 000), suuri osa geeneistä samoja kuin ihmisellä-&gt;hyvä koe- eläin esim. ympäristövaikutusten tutkimisessa  -&gt; ympäristö &amp; geenit: tutkitaan vaikutussuhteita, vierasaineiden vaikutusta </vt:lpstr>
      <vt:lpstr>Daphnian elinkierto  -suurin osa Daphnia-yksilöistä on kesäkaudella suvuttomasti (partenogeneettisesti) syntyneitä naaraita  -koiraita ilmestyy syksyllä-&gt; naaraat muodostavat hedelmöittymiskykyisiä munia, jotka hedelmöityttyään talvehtivat kuoresta kehittyvän suojan (ephippium) sisällä ja kuoriutuvat keväällä.  </vt:lpstr>
      <vt:lpstr>Daphnian elinkierto</vt:lpstr>
      <vt:lpstr>Video:  Daphnian elinkierto    </vt:lpstr>
      <vt:lpstr>Daphnian sukupuu ja evoluutio   Domeeni:   Eukarya – aitotumaiset    Kunta:  Animalia - eläinkunta Pääjakso: Arthropoda – niveljalkaiset Alajakso: Crustacea - äyriäiset Luokka:  Branchiopoda - kidusjalkaiset Lahko:  Diplostraca Alalahko: Cladocera - vesikirput  Heimo:  Daphniidae -daphniat Suku:   Daphnia Laji:  Daphnia pulex tai Daphnia magna   Kuva: Wikimedia Commons (Per Harald Olsen/NTNU Faculty of Natural Sciences CC BY-SA 2.0) https://commons.wikimedia.org/wiki/File:Daphnia_magna_-_NTNU.jpg </vt:lpstr>
      <vt:lpstr>Daphnia kladogrammi</vt:lpstr>
      <vt:lpstr>Mikroskopointi  -varovaisuus ja rauhallisuus tärkeää mikroskoopin ja näytteiden käytössä: mikroskoopit ovat arvokkaita ja  näytteet eläviä, käsittele siis varoen!  Ei objektiivia kiinni lasiin &gt; preparaatti voi särkyä!  -elävä tutkimuskohde: kohtele varovasti jotta saat tutkittua     ehjää Daphniaa -kun mikroskooppi on valmis, harjoittele pipetillä ensin pienen vesipisaran tiputtamista petrimaljan kannelle.  -ota riittävän harjoittelun jälkeen pipetillä Daphnia astiasta tiputtamalla se pienen vesipisaran sisällä objektiivilasille ja siirrä mikroskooppiin tarkastelua varten.     </vt:lpstr>
      <vt:lpstr> Video: Mikroskoopin käyttö    https://www.youtube.com/watch?v=SUo2fHZaZCU</vt:lpstr>
      <vt:lpstr>Tehtävät:  Tehtäväpaketin tehtävät täytetään osin mikroskopoinnin kanssa ja osin sen jälkeen. Tarkastele sähköistä eliökunnan sukupuuta http://www.wellcometreeoflife.org/interactive/    Jos ehdit tehdä kaikki tehtävät, jatka lisätehtävään </vt:lpstr>
      <vt:lpstr>  Kysy jos tarvitset apua, olemme täällä juuri sitä varten !   Tutkimuksen iloa!  </vt:lpstr>
      <vt:lpstr>Tulokset, loppukoonti ja palautekeskustelu   1. Mitä uutta opit? 2. Mikä oli vaikeaa ja mikä helppoa 3. Mikä tunnissa oli mielenkiintoisinta ja  miksi?  Kiitos osallistumisesta!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Daphnian mikroskopointi</dc:title>
  <dc:creator>Marjut Kaarsalo-Koskela</dc:creator>
  <cp:lastModifiedBy>Merenheimo, Salla M A</cp:lastModifiedBy>
  <cp:revision>67</cp:revision>
  <dcterms:created xsi:type="dcterms:W3CDTF">2019-03-24T11:22:45Z</dcterms:created>
  <dcterms:modified xsi:type="dcterms:W3CDTF">2020-08-19T10:27:40Z</dcterms:modified>
</cp:coreProperties>
</file>