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321" r:id="rId2"/>
    <p:sldId id="368" r:id="rId3"/>
    <p:sldId id="369" r:id="rId4"/>
    <p:sldId id="367" r:id="rId5"/>
    <p:sldId id="347" r:id="rId6"/>
    <p:sldId id="370" r:id="rId7"/>
    <p:sldId id="366" r:id="rId8"/>
  </p:sldIdLst>
  <p:sldSz cx="12192000" cy="6858000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868686"/>
    <a:srgbClr val="FCA311"/>
    <a:srgbClr val="F7F7F7"/>
    <a:srgbClr val="FA9223"/>
    <a:srgbClr val="FA9211"/>
    <a:srgbClr val="F6A11B"/>
    <a:srgbClr val="B7CC6D"/>
    <a:srgbClr val="BAC6E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9" autoAdjust="0"/>
    <p:restoredTop sz="81538" autoAdjust="0"/>
  </p:normalViewPr>
  <p:slideViewPr>
    <p:cSldViewPr>
      <p:cViewPr varScale="1">
        <p:scale>
          <a:sx n="60" d="100"/>
          <a:sy n="60" d="100"/>
        </p:scale>
        <p:origin x="1134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86D4800B-8753-3B4F-97ED-321E73BD7EDB}" type="datetimeFigureOut">
              <a:rPr lang="fi-FI"/>
              <a:pPr>
                <a:defRPr/>
              </a:pPr>
              <a:t>4.12.2020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2AEE3D99-5224-E842-A8E5-E1EB0FE63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BD7201BD-9C11-AD45-9EF1-CE7B667A450D}" type="datetimeFigureOut">
              <a:rPr lang="fi-FI"/>
              <a:pPr>
                <a:defRPr/>
              </a:pPr>
              <a:t>4.12.2020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3405D274-9957-F14C-8EA2-7129B6347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86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81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Arial" panose="020B0604020202020204" pitchFamily="34" charset="0"/>
              <a:buNone/>
            </a:pPr>
            <a:endParaRPr lang="fi-FI" sz="1200" kern="1200" dirty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09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5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05D274-9957-F14C-8EA2-7129B63473F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18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02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221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42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347218" y="932688"/>
            <a:ext cx="9497566" cy="4548124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4/3/2020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8" y="246888"/>
            <a:ext cx="11640440" cy="5813760"/>
          </a:xfrm>
          <a:prstGeom prst="rect">
            <a:avLst/>
          </a:prstGeom>
        </p:spPr>
      </p:pic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64518" y="4347056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0319580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64000" y="1988840"/>
            <a:ext cx="581319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63571" y="2996953"/>
            <a:ext cx="5908493" cy="31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73333" y="254000"/>
            <a:ext cx="5080000" cy="590550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96899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64000" y="1988840"/>
            <a:ext cx="581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63200" y="2996953"/>
            <a:ext cx="5907600" cy="31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Gotham Narrow Book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Gotham Narrow Book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Gotham Narrow Book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Gotham Narrow Book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Gotham Narrow Book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68000" y="254000"/>
            <a:ext cx="5080000" cy="295275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j-lt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768075" y="3212976"/>
            <a:ext cx="5080000" cy="295275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j-lt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30226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132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38667" y="254000"/>
            <a:ext cx="11514667" cy="59055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4/3/2020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5" y="213767"/>
            <a:ext cx="11507462" cy="5985866"/>
          </a:xfrm>
          <a:prstGeom prst="rect">
            <a:avLst/>
          </a:prstGeom>
        </p:spPr>
      </p:pic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6663141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38667" y="254000"/>
            <a:ext cx="11514667" cy="59055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4/3/2020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0197407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ltGray">
          <a:xfrm>
            <a:off x="338667" y="254000"/>
            <a:ext cx="11514667" cy="5905500"/>
          </a:xfrm>
          <a:prstGeom prst="rect">
            <a:avLst/>
          </a:prstGeom>
        </p:spPr>
      </p:pic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black">
          <a:xfrm>
            <a:off x="347250" y="260248"/>
            <a:ext cx="2491200" cy="2334818"/>
            <a:chOff x="1311275" y="373063"/>
            <a:chExt cx="6524625" cy="6115050"/>
          </a:xfrm>
          <a:solidFill>
            <a:srgbClr val="000000"/>
          </a:solidFill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0506942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lide 4 Helsin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" y="254000"/>
            <a:ext cx="11512373" cy="5905500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ctrTitle"/>
          </p:nvPr>
        </p:nvSpPr>
        <p:spPr bwMode="white">
          <a:xfrm>
            <a:off x="911424" y="3140968"/>
            <a:ext cx="103632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70000"/>
              </a:lnSpc>
              <a:defRPr sz="6000" baseline="0">
                <a:solidFill>
                  <a:schemeClr val="bg1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3" name="Ryhmä 12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8224383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35360" y="716436"/>
            <a:ext cx="11521280" cy="12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 anchorCtr="0"/>
          <a:lstStyle>
            <a:lvl1pPr algn="ctr">
              <a:defRPr sz="4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35360" y="2204865"/>
            <a:ext cx="115212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92075" indent="0" algn="ctr">
              <a:lnSpc>
                <a:spcPct val="80000"/>
              </a:lnSpc>
              <a:buClr>
                <a:schemeClr val="tx1"/>
              </a:buClr>
              <a:buFont typeface="Arial"/>
              <a:buNone/>
              <a:defRPr>
                <a:latin typeface="+mj-lt"/>
                <a:cs typeface="Gotham narrow bold"/>
              </a:defRPr>
            </a:lvl1pPr>
            <a:lvl2pPr marL="382588" indent="0" algn="ctr">
              <a:lnSpc>
                <a:spcPct val="80000"/>
              </a:lnSpc>
              <a:buFont typeface="Arial"/>
              <a:buNone/>
              <a:defRPr>
                <a:latin typeface="Gotham Narrow Book"/>
                <a:cs typeface="Gotham Narrow Book"/>
              </a:defRPr>
            </a:lvl2pPr>
            <a:lvl3pPr marL="7651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3pPr>
            <a:lvl4pPr marL="124142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4pPr>
            <a:lvl5pPr marL="17176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5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4457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72997" y="2204865"/>
            <a:ext cx="1102951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44444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74000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6480043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51535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38667" y="254000"/>
            <a:ext cx="11514667" cy="5905500"/>
          </a:xfrm>
          <a:solidFill>
            <a:srgbClr val="7F7F7F"/>
          </a:solidFill>
        </p:spPr>
        <p:txBody>
          <a:bodyPr anchor="ctr"/>
          <a:lstStyle>
            <a:lvl1pPr algn="ctr">
              <a:defRPr b="0" i="0">
                <a:latin typeface="+mj-lt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36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TEXT</a:t>
            </a:r>
          </a:p>
        </p:txBody>
      </p:sp>
      <p:grpSp>
        <p:nvGrpSpPr>
          <p:cNvPr id="16" name="Ryhmä 15"/>
          <p:cNvGrpSpPr/>
          <p:nvPr userDrawn="1"/>
        </p:nvGrpSpPr>
        <p:grpSpPr bwMode="black">
          <a:xfrm>
            <a:off x="334478" y="263539"/>
            <a:ext cx="1397690" cy="1309952"/>
            <a:chOff x="1311275" y="373063"/>
            <a:chExt cx="6524625" cy="6115050"/>
          </a:xfrm>
          <a:solidFill>
            <a:srgbClr val="FFFFFF"/>
          </a:solidFill>
        </p:grpSpPr>
        <p:sp>
          <p:nvSpPr>
            <p:cNvPr id="17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642946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Kuva 108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9" y="6238875"/>
            <a:ext cx="2086443" cy="55102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hidden">
          <a:xfrm>
            <a:off x="338667" y="254000"/>
            <a:ext cx="11514667" cy="59055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063552" y="802411"/>
            <a:ext cx="9722048" cy="97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63552" y="1981200"/>
            <a:ext cx="972204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261600" y="6189117"/>
            <a:ext cx="9144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4/3/2020</a:t>
            </a:r>
            <a:endParaRPr lang="fi-FI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76000" y="6189117"/>
            <a:ext cx="68064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grpSp>
        <p:nvGrpSpPr>
          <p:cNvPr id="12" name="Ryhmä 11"/>
          <p:cNvGrpSpPr/>
          <p:nvPr userDrawn="1"/>
        </p:nvGrpSpPr>
        <p:grpSpPr bwMode="black">
          <a:xfrm>
            <a:off x="334478" y="263539"/>
            <a:ext cx="1397690" cy="1309952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9" r:id="rId2"/>
    <p:sldLayoutId id="2147483690" r:id="rId3"/>
    <p:sldLayoutId id="2147483680" r:id="rId4"/>
    <p:sldLayoutId id="2147483687" r:id="rId5"/>
    <p:sldLayoutId id="2147483681" r:id="rId6"/>
    <p:sldLayoutId id="2147483667" r:id="rId7"/>
    <p:sldLayoutId id="2147483669" r:id="rId8"/>
    <p:sldLayoutId id="2147483684" r:id="rId9"/>
    <p:sldLayoutId id="2147483670" r:id="rId10"/>
    <p:sldLayoutId id="2147483678" r:id="rId11"/>
    <p:sldLayoutId id="2147483683" r:id="rId12"/>
  </p:sldLayoutIdLs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 kern="1200" cap="all" baseline="0">
          <a:solidFill>
            <a:schemeClr val="tx1"/>
          </a:solidFill>
          <a:latin typeface="+mj-lt"/>
          <a:ea typeface="+mj-ea"/>
          <a:cs typeface="Gotham Narrow Bold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3175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0000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0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imoharakka.fi/liikenteen-ja-viestinnan-suunnat-2020-luvull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uija.kajoskoski@helsinki.f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blogs.helsinki.fi/citizens-energy-transition/" TargetMode="External"/><Relationship Id="rId4" Type="http://schemas.openxmlformats.org/officeDocument/2006/relationships/hyperlink" Target="mailto:senja.laakso@helsinki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35360" y="3255185"/>
            <a:ext cx="11516636" cy="12961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400" dirty="0"/>
              <a:t>Energy vulnerability in energy transition: who, why and how?</a:t>
            </a:r>
            <a:r>
              <a:rPr lang="fi-FI" dirty="0"/>
              <a:t/>
            </a:r>
            <a:br>
              <a:rPr lang="fi-FI" dirty="0"/>
            </a:br>
            <a:endParaRPr lang="fi-FI" sz="280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315E-5A66-CF44-AE5D-C333B2F730C4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Otsikko 1"/>
          <p:cNvSpPr txBox="1">
            <a:spLocks/>
          </p:cNvSpPr>
          <p:nvPr/>
        </p:nvSpPr>
        <p:spPr bwMode="white">
          <a:xfrm>
            <a:off x="335360" y="4653136"/>
            <a:ext cx="11516636" cy="12961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6000" b="1" kern="1200" cap="all" baseline="0">
                <a:solidFill>
                  <a:schemeClr val="bg1"/>
                </a:solidFill>
                <a:latin typeface="+mj-lt"/>
                <a:ea typeface="ＭＳ Ｐゴシック" charset="0"/>
                <a:cs typeface="Gotham Narrow Bold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fi-FI" sz="2400" b="0" cap="none" dirty="0"/>
              <a:t>20.11.2020</a:t>
            </a:r>
          </a:p>
          <a:p>
            <a:pPr>
              <a:lnSpc>
                <a:spcPct val="80000"/>
              </a:lnSpc>
            </a:pPr>
            <a:r>
              <a:rPr lang="fi-FI" sz="2400" b="0" cap="none" dirty="0"/>
              <a:t>Tuija Kajoskoski &amp; Senja Laakso, </a:t>
            </a:r>
            <a:r>
              <a:rPr lang="en-GB" sz="2400" b="0" cap="none" dirty="0"/>
              <a:t>University</a:t>
            </a:r>
            <a:r>
              <a:rPr lang="fi-FI" sz="2400" b="0" cap="none" dirty="0"/>
              <a:t> of Helsinki</a:t>
            </a:r>
            <a:endParaRPr lang="fi-FI" sz="2400" cap="none" dirty="0"/>
          </a:p>
        </p:txBody>
      </p:sp>
    </p:spTree>
    <p:extLst>
      <p:ext uri="{BB962C8B-B14F-4D97-AF65-F5344CB8AC3E}">
        <p14:creationId xmlns:p14="http://schemas.microsoft.com/office/powerpoint/2010/main" val="404382388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55440" y="716436"/>
            <a:ext cx="10801200" cy="1225803"/>
          </a:xfrm>
        </p:spPr>
        <p:txBody>
          <a:bodyPr/>
          <a:lstStyle/>
          <a:p>
            <a:r>
              <a:rPr lang="en-GB" sz="3400" dirty="0"/>
              <a:t>From energy poverty to energy vulnerability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360" y="2209449"/>
            <a:ext cx="11377264" cy="3649867"/>
          </a:xfrm>
        </p:spPr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 err="1"/>
              <a:t>Traditional</a:t>
            </a:r>
            <a:r>
              <a:rPr lang="fi-FI" dirty="0"/>
              <a:t> </a:t>
            </a:r>
            <a:r>
              <a:rPr lang="fi-FI" dirty="0" err="1"/>
              <a:t>definitions</a:t>
            </a:r>
            <a:r>
              <a:rPr lang="fi-FI" dirty="0"/>
              <a:t> of </a:t>
            </a:r>
            <a:r>
              <a:rPr lang="fi-FI" b="1" dirty="0" err="1"/>
              <a:t>energy</a:t>
            </a:r>
            <a:r>
              <a:rPr lang="fi-FI" b="1" dirty="0"/>
              <a:t> </a:t>
            </a:r>
            <a:r>
              <a:rPr lang="fi-FI" b="1" dirty="0" err="1"/>
              <a:t>poverty</a:t>
            </a:r>
            <a:r>
              <a:rPr lang="fi-FI" b="1" dirty="0"/>
              <a:t> </a:t>
            </a:r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en-US" dirty="0"/>
              <a:t>combination of three factors: low income, energy inefficient dwellings and appliances, and high energy costs</a:t>
            </a:r>
          </a:p>
          <a:p>
            <a:pPr marL="725488" lvl="1" indent="-342900" algn="l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In Finland, the Ministry of Environment defines energy poverty as the household's difficulty in maintaining or satisfying basic needs due to energy costs</a:t>
            </a:r>
          </a:p>
          <a:p>
            <a:pPr marL="434975" indent="-342900" algn="l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concept</a:t>
            </a:r>
            <a:r>
              <a:rPr lang="fi-FI" dirty="0"/>
              <a:t> of </a:t>
            </a:r>
            <a:r>
              <a:rPr lang="fi-FI" b="1" dirty="0" err="1"/>
              <a:t>energy</a:t>
            </a:r>
            <a:r>
              <a:rPr lang="fi-FI" b="1" dirty="0"/>
              <a:t> </a:t>
            </a:r>
            <a:r>
              <a:rPr lang="fi-FI" b="1" dirty="0" err="1"/>
              <a:t>vulnerability</a:t>
            </a:r>
            <a:r>
              <a:rPr lang="fi-FI" b="1" dirty="0"/>
              <a:t> </a:t>
            </a:r>
            <a:r>
              <a:rPr lang="en-GB" dirty="0"/>
              <a:t>expands the dominant techno-economic analysis </a:t>
            </a:r>
            <a:r>
              <a:rPr lang="en-US" dirty="0"/>
              <a:t>to social, political and structural dimensions of vulnerability to energy inequality</a:t>
            </a:r>
          </a:p>
          <a:p>
            <a:pPr marL="725488" lvl="1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Recognizing that vulnerability is highly context-specific &amp; relates to a wide array of issues such as challenges with health, social relations, social isolation, occupational status, housing characteristics, income, the energy market and regulation etc.</a:t>
            </a:r>
          </a:p>
          <a:p>
            <a:pPr marL="725488" lvl="1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Acknowledging that people can also move between being and not being vulnerable</a:t>
            </a:r>
          </a:p>
          <a:p>
            <a:pPr marL="725488" lvl="1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Complementing statistical analyses with everyday experiences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4AAF5-E663-4770-8BCD-F646A3D9D9B0}"/>
              </a:ext>
            </a:extLst>
          </p:cNvPr>
          <p:cNvSpPr txBox="1"/>
          <p:nvPr/>
        </p:nvSpPr>
        <p:spPr bwMode="auto">
          <a:xfrm>
            <a:off x="2567608" y="6078197"/>
            <a:ext cx="86083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4431273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716436"/>
            <a:ext cx="10081120" cy="1225803"/>
          </a:xfrm>
        </p:spPr>
        <p:txBody>
          <a:bodyPr/>
          <a:lstStyle/>
          <a:p>
            <a:r>
              <a:rPr lang="en-GB" dirty="0"/>
              <a:t>energy transition and Vulnerability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dirty="0"/>
              <a:t>The on-going energy transition causes new vulnerabilities, such as…</a:t>
            </a:r>
          </a:p>
          <a:p>
            <a:pPr marL="725488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D</a:t>
            </a:r>
            <a:r>
              <a:rPr lang="en-US" dirty="0" err="1"/>
              <a:t>ifficulties</a:t>
            </a:r>
            <a:r>
              <a:rPr lang="en-US" dirty="0"/>
              <a:t> in participating in energy saving or efficiency measures</a:t>
            </a:r>
          </a:p>
          <a:p>
            <a:pPr marL="725488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Difficulties with access to low-carbon energy sources, smart energy or online services, or electric mobility</a:t>
            </a:r>
          </a:p>
          <a:p>
            <a:pPr marL="725488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Difficulties in maintaining or satisfying (situational, household specific) basic needs due to energy costs</a:t>
            </a:r>
          </a:p>
          <a:p>
            <a:pPr marL="725488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Experiences of injustice, experiences of deprivation in relation to others</a:t>
            </a:r>
          </a:p>
          <a:p>
            <a:pPr marL="725488" lvl="1" indent="-342900" algn="l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algn="l"/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GB" dirty="0"/>
              <a:t>Energy transition creates obvious social benefits, such as reduced emissions and wider access to renewable energy sources, but to ensure a just and fair transition vulnerable groups need to be given explicit attention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60712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75520" y="716436"/>
            <a:ext cx="10081120" cy="1225803"/>
          </a:xfrm>
        </p:spPr>
        <p:txBody>
          <a:bodyPr/>
          <a:lstStyle/>
          <a:p>
            <a:r>
              <a:rPr lang="en-GB" sz="3400" dirty="0"/>
              <a:t>Energy vulnerability and the “freedom to choose”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1424" y="2492896"/>
            <a:ext cx="5904656" cy="3672408"/>
          </a:xfrm>
        </p:spPr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en-US" dirty="0"/>
              <a:t>Is energy vulnerability a situation where more energy is consumed than would be desirable, e.g. because of long distances, even though there is a way to “afford” it?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en-US" dirty="0"/>
              <a:t>Is it energy vulnerability that social participation “forces” car ownership, or that intellectual resources are spent on planning car trips so that they need to be done as little as possible?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69315E-5A66-CF44-AE5D-C333B2F730C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7320136" y="2060848"/>
            <a:ext cx="3960440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92075" lvl="0"/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"</a:t>
            </a:r>
            <a:r>
              <a:rPr lang="en-US" sz="2000" i="1" dirty="0">
                <a:solidFill>
                  <a:prstClr val="black"/>
                </a:solidFill>
              </a:rPr>
              <a:t>What is the freedom to choose a car if there is no alternative? That is a forced disguised freedom. Instead, those who have been free to choose have often chosen to spend their money on things other than owning a car."</a:t>
            </a: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i-FI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Minister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of Transport and </a:t>
            </a:r>
            <a:r>
              <a:rPr lang="fi-FI" sz="1600" i="1" dirty="0" err="1">
                <a:solidFill>
                  <a:prstClr val="black"/>
                </a:solidFill>
              </a:rPr>
              <a:t>C</a:t>
            </a:r>
            <a:r>
              <a:rPr kumimoji="0" lang="fi-FI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ommunication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Timo Harakka, </a:t>
            </a:r>
            <a:r>
              <a:rPr kumimoji="0" lang="fi-FI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speech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at Transport and </a:t>
            </a:r>
            <a:r>
              <a:rPr kumimoji="0" lang="fi-FI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Communications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forum on 3.3.2020 (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timoharakka.fi/liikenteen-ja-viestinnan-suunnat-2020-luvulla/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871861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75520" y="716436"/>
            <a:ext cx="10081120" cy="1225803"/>
          </a:xfrm>
        </p:spPr>
        <p:txBody>
          <a:bodyPr/>
          <a:lstStyle/>
          <a:p>
            <a:r>
              <a:rPr lang="en-GB" sz="3400" dirty="0"/>
              <a:t>Energy vulnerability and participation in decision making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360" y="2204865"/>
            <a:ext cx="6480721" cy="3888432"/>
          </a:xfrm>
        </p:spPr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1026" name="Picture 2" descr="Kuvahaun tulos: gilets jau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2204865"/>
            <a:ext cx="648072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isällön paikkamerkki 2"/>
          <p:cNvSpPr txBox="1">
            <a:spLocks/>
          </p:cNvSpPr>
          <p:nvPr/>
        </p:nvSpPr>
        <p:spPr bwMode="auto">
          <a:xfrm>
            <a:off x="7464152" y="2492896"/>
            <a:ext cx="4176464" cy="360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92075" indent="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Arial"/>
              <a:buNone/>
              <a:defRPr sz="2200" kern="1200">
                <a:solidFill>
                  <a:schemeClr val="tx1"/>
                </a:solidFill>
                <a:latin typeface="+mj-lt"/>
                <a:ea typeface="+mn-ea"/>
                <a:cs typeface="Gotham narrow bold"/>
              </a:defRPr>
            </a:lvl1pPr>
            <a:lvl2pPr marL="382588" indent="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Arial"/>
              <a:buNone/>
              <a:defRPr sz="20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2pPr>
            <a:lvl3pPr marL="765175" indent="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defRPr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3pPr>
            <a:lvl4pPr marL="1241425" indent="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4pPr>
            <a:lvl5pPr marL="1717675" indent="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/>
              <a:t>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experience</a:t>
            </a:r>
            <a:r>
              <a:rPr lang="fi-FI" dirty="0"/>
              <a:t> of </a:t>
            </a:r>
            <a:r>
              <a:rPr lang="fi-FI" dirty="0" err="1"/>
              <a:t>inclusion</a:t>
            </a:r>
            <a:r>
              <a:rPr lang="fi-FI" dirty="0"/>
              <a:t> and </a:t>
            </a:r>
            <a:r>
              <a:rPr lang="fi-FI" dirty="0" err="1"/>
              <a:t>exclusion</a:t>
            </a:r>
            <a:r>
              <a:rPr lang="fi-FI" dirty="0"/>
              <a:t> on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issues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vulnerability</a:t>
            </a:r>
            <a:r>
              <a:rPr lang="fi-FI" dirty="0"/>
              <a:t>?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 err="1"/>
              <a:t>Experiences</a:t>
            </a:r>
            <a:r>
              <a:rPr lang="fi-FI" dirty="0"/>
              <a:t> of </a:t>
            </a:r>
            <a:r>
              <a:rPr lang="fi-FI" dirty="0" err="1"/>
              <a:t>injustice</a:t>
            </a:r>
            <a:r>
              <a:rPr lang="fi-FI" dirty="0"/>
              <a:t> </a:t>
            </a:r>
            <a:r>
              <a:rPr lang="fi-FI" dirty="0" err="1"/>
              <a:t>related</a:t>
            </a:r>
            <a:r>
              <a:rPr lang="fi-FI" dirty="0"/>
              <a:t> to </a:t>
            </a:r>
            <a:r>
              <a:rPr lang="fi-FI" dirty="0" err="1"/>
              <a:t>energy</a:t>
            </a:r>
            <a:r>
              <a:rPr lang="fi-FI" dirty="0"/>
              <a:t>, </a:t>
            </a:r>
            <a:r>
              <a:rPr lang="fi-FI" dirty="0" err="1"/>
              <a:t>its</a:t>
            </a:r>
            <a:r>
              <a:rPr lang="fi-FI" dirty="0"/>
              <a:t> </a:t>
            </a:r>
            <a:r>
              <a:rPr lang="fi-FI" dirty="0" err="1"/>
              <a:t>price</a:t>
            </a:r>
            <a:r>
              <a:rPr lang="fi-FI" dirty="0"/>
              <a:t> and </a:t>
            </a:r>
            <a:r>
              <a:rPr lang="fi-FI" dirty="0" err="1"/>
              <a:t>availability</a:t>
            </a:r>
            <a:r>
              <a:rPr lang="fi-FI" dirty="0"/>
              <a:t>?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 err="1"/>
              <a:t>Opportunities</a:t>
            </a:r>
            <a:r>
              <a:rPr lang="fi-FI" dirty="0"/>
              <a:t> to </a:t>
            </a:r>
            <a:r>
              <a:rPr lang="fi-FI" dirty="0" err="1"/>
              <a:t>participate</a:t>
            </a:r>
            <a:r>
              <a:rPr lang="fi-FI" dirty="0"/>
              <a:t> in </a:t>
            </a:r>
            <a:r>
              <a:rPr lang="fi-FI" dirty="0" err="1"/>
              <a:t>decision</a:t>
            </a:r>
            <a:r>
              <a:rPr lang="fi-FI" dirty="0"/>
              <a:t> </a:t>
            </a:r>
            <a:r>
              <a:rPr lang="fi-FI" dirty="0" err="1"/>
              <a:t>making</a:t>
            </a:r>
            <a:r>
              <a:rPr lang="fi-FI" dirty="0"/>
              <a:t> on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issues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heard</a:t>
            </a:r>
            <a:r>
              <a:rPr lang="fi-FI" dirty="0"/>
              <a:t>?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60954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716436"/>
            <a:ext cx="9937104" cy="1225803"/>
          </a:xfrm>
        </p:spPr>
        <p:txBody>
          <a:bodyPr/>
          <a:lstStyle/>
          <a:p>
            <a:r>
              <a:rPr lang="en-GB" dirty="0"/>
              <a:t>Energy vulnerability and participation in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144" y="2204863"/>
            <a:ext cx="4032448" cy="3888433"/>
          </a:xfrm>
        </p:spPr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Is inability to participate in renewable energy programs or utilise subsidies energy vulnerability?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Are the feelings of exclusion from transition and unwillingly living an environmentally unfriendly life style energy vulnerability?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2204863"/>
            <a:ext cx="5717668" cy="1720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94" y="4293096"/>
            <a:ext cx="6495950" cy="1445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E8237A-9E9B-493F-B010-990AD4A6E0C4}"/>
              </a:ext>
            </a:extLst>
          </p:cNvPr>
          <p:cNvSpPr txBox="1"/>
          <p:nvPr/>
        </p:nvSpPr>
        <p:spPr bwMode="auto">
          <a:xfrm>
            <a:off x="930388" y="3940773"/>
            <a:ext cx="460851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050" i="1" dirty="0"/>
              <a:t>(</a:t>
            </a:r>
            <a:r>
              <a:rPr lang="en-GB" sz="1050" i="1" dirty="0" err="1"/>
              <a:t>Rakennusmaailma</a:t>
            </a:r>
            <a:r>
              <a:rPr lang="en-GB" sz="1050" i="1" dirty="0"/>
              <a:t> 11.12.2019)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E0E191-95D3-4892-B237-1836047E0136}"/>
              </a:ext>
            </a:extLst>
          </p:cNvPr>
          <p:cNvSpPr txBox="1"/>
          <p:nvPr/>
        </p:nvSpPr>
        <p:spPr bwMode="auto">
          <a:xfrm>
            <a:off x="930388" y="5754582"/>
            <a:ext cx="460851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050" i="1" dirty="0"/>
              <a:t>(YLE 17.9.2020)</a:t>
            </a:r>
          </a:p>
        </p:txBody>
      </p:sp>
    </p:spTree>
    <p:extLst>
      <p:ext uri="{BB962C8B-B14F-4D97-AF65-F5344CB8AC3E}">
        <p14:creationId xmlns:p14="http://schemas.microsoft.com/office/powerpoint/2010/main" val="118841279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&amp;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060848"/>
            <a:ext cx="11521280" cy="4032449"/>
          </a:xfrm>
        </p:spPr>
        <p:txBody>
          <a:bodyPr/>
          <a:lstStyle/>
          <a:p>
            <a:pPr marL="725488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Energy transition creates winners and losers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vulnerable groups require specific attention</a:t>
            </a:r>
          </a:p>
          <a:p>
            <a:pPr marL="725488" lvl="1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725488" lvl="1" indent="-342900" algn="l">
              <a:buFont typeface="Arial" panose="020B0604020202020204" pitchFamily="34" charset="0"/>
              <a:buChar char="•"/>
            </a:pPr>
            <a:r>
              <a:rPr lang="en-GB" b="1" dirty="0"/>
              <a:t>Who</a:t>
            </a:r>
            <a:r>
              <a:rPr lang="en-GB" dirty="0"/>
              <a:t> are vulnerable in (the context of Finnish) energy transition?</a:t>
            </a:r>
          </a:p>
          <a:p>
            <a:pPr marL="725488" lvl="1" indent="-342900" algn="l">
              <a:buFont typeface="Arial" panose="020B0604020202020204" pitchFamily="34" charset="0"/>
              <a:buChar char="•"/>
            </a:pPr>
            <a:r>
              <a:rPr lang="en-GB" b="1" dirty="0"/>
              <a:t>Why</a:t>
            </a:r>
            <a:r>
              <a:rPr lang="en-GB" dirty="0"/>
              <a:t> are they vulnerable?</a:t>
            </a:r>
          </a:p>
          <a:p>
            <a:pPr marL="725488" lvl="1" indent="-342900" algn="l">
              <a:buFont typeface="Arial" panose="020B0604020202020204" pitchFamily="34" charset="0"/>
              <a:buChar char="•"/>
            </a:pPr>
            <a:r>
              <a:rPr lang="en-GB" b="1" dirty="0"/>
              <a:t>How </a:t>
            </a:r>
            <a:r>
              <a:rPr lang="en-GB" dirty="0"/>
              <a:t>is vulnerability constructed by peoples’ life situations?</a:t>
            </a:r>
            <a:endParaRPr lang="en-GB" b="1" dirty="0"/>
          </a:p>
          <a:p>
            <a:pPr marL="725488" lvl="1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725488" lvl="1" indent="-342900" algn="l">
              <a:buFont typeface="Arial" panose="020B0604020202020204" pitchFamily="34" charset="0"/>
              <a:buChar char="•"/>
            </a:pPr>
            <a:r>
              <a:rPr lang="en-GB" b="1" dirty="0"/>
              <a:t>Thank you!</a:t>
            </a:r>
          </a:p>
          <a:p>
            <a:pPr marL="1108075" lvl="2" indent="-342900" algn="l">
              <a:buFont typeface="Arial" panose="020B0604020202020204" pitchFamily="34" charset="0"/>
              <a:buChar char="•"/>
            </a:pPr>
            <a:r>
              <a:rPr lang="fi-FI" dirty="0"/>
              <a:t>Tuija Kajoskoski (</a:t>
            </a:r>
            <a:r>
              <a:rPr lang="fi-FI" dirty="0">
                <a:hlinkClick r:id="rId3"/>
              </a:rPr>
              <a:t>tuija.kajoskoski@helsinki.fi</a:t>
            </a:r>
            <a:r>
              <a:rPr lang="fi-FI" dirty="0"/>
              <a:t>), Senja Laakso (</a:t>
            </a:r>
            <a:r>
              <a:rPr lang="fi-FI" dirty="0">
                <a:hlinkClick r:id="rId4"/>
              </a:rPr>
              <a:t>senja.laakso@helsinki.fi</a:t>
            </a:r>
            <a:r>
              <a:rPr lang="fi-FI" dirty="0"/>
              <a:t>) </a:t>
            </a:r>
          </a:p>
          <a:p>
            <a:pPr marL="1108075" lvl="2" indent="-342900" algn="l">
              <a:buFont typeface="Arial" panose="020B0604020202020204" pitchFamily="34" charset="0"/>
              <a:buChar char="•"/>
            </a:pPr>
            <a:r>
              <a:rPr lang="fi-FI" b="1" dirty="0"/>
              <a:t>ENCIT: </a:t>
            </a:r>
            <a:r>
              <a:rPr lang="en-US" b="1" dirty="0"/>
              <a:t>Citizens, everyday life and tensions in the energy transition </a:t>
            </a:r>
            <a:r>
              <a:rPr lang="en-US" b="1" dirty="0">
                <a:hlinkClick r:id="rId5"/>
              </a:rPr>
              <a:t>https://blogs.helsinki.fi/</a:t>
            </a:r>
            <a:r>
              <a:rPr lang="en-US" b="1">
                <a:hlinkClick r:id="rId5"/>
              </a:rPr>
              <a:t>citizens-energy-transition/</a:t>
            </a:r>
            <a:endParaRPr lang="fi-FI" dirty="0"/>
          </a:p>
          <a:p>
            <a:pPr marL="725488" lvl="1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1108075" lvl="2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23398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HY_2016">
  <a:themeElements>
    <a:clrScheme name="HY2016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Y_template_Arial_basic_widescreen_15112016.potx" id="{E64FFB1C-8634-4A31-A845-5465CDA494CD}" vid="{3D082E51-9E84-438B-B719-38525E570FF7}"/>
    </a:ext>
  </a:extLst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HY_template_Arial_basic_widescreen_15112016</Template>
  <TotalTime>0</TotalTime>
  <Words>589</Words>
  <Application>Microsoft Office PowerPoint</Application>
  <PresentationFormat>Widescreen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Gotham Narrow Bold</vt:lpstr>
      <vt:lpstr>Gotham Narrow Bold</vt:lpstr>
      <vt:lpstr>Gotham Narrow Book</vt:lpstr>
      <vt:lpstr>Gotham-Bold</vt:lpstr>
      <vt:lpstr>Wingdings</vt:lpstr>
      <vt:lpstr>HY_2016</vt:lpstr>
      <vt:lpstr>Energy vulnerability in energy transition: who, why and how? </vt:lpstr>
      <vt:lpstr>From energy poverty to energy vulnerability</vt:lpstr>
      <vt:lpstr>energy transition and Vulnerability</vt:lpstr>
      <vt:lpstr>Energy vulnerability and the “freedom to choose”</vt:lpstr>
      <vt:lpstr>Energy vulnerability and participation in decision making</vt:lpstr>
      <vt:lpstr>Energy vulnerability and participation in transition</vt:lpstr>
      <vt:lpstr>Conclusions &amp; questions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2019-09-25T08:02:40Z</dcterms:created>
  <dcterms:modified xsi:type="dcterms:W3CDTF">2020-12-04T13:55:24Z</dcterms:modified>
</cp:coreProperties>
</file>