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327" r:id="rId2"/>
    <p:sldId id="329" r:id="rId3"/>
    <p:sldId id="328" r:id="rId4"/>
    <p:sldId id="307" r:id="rId5"/>
    <p:sldId id="309" r:id="rId6"/>
    <p:sldId id="330" r:id="rId7"/>
    <p:sldId id="331" r:id="rId8"/>
    <p:sldId id="332" r:id="rId9"/>
    <p:sldId id="311" r:id="rId10"/>
    <p:sldId id="342" r:id="rId11"/>
    <p:sldId id="347" r:id="rId12"/>
    <p:sldId id="333" r:id="rId13"/>
    <p:sldId id="334" r:id="rId14"/>
    <p:sldId id="335" r:id="rId15"/>
    <p:sldId id="348" r:id="rId16"/>
    <p:sldId id="336" r:id="rId17"/>
    <p:sldId id="337" r:id="rId18"/>
    <p:sldId id="338" r:id="rId19"/>
    <p:sldId id="339" r:id="rId20"/>
    <p:sldId id="340" r:id="rId21"/>
    <p:sldId id="341" r:id="rId22"/>
    <p:sldId id="345" r:id="rId23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" charset="0"/>
        <a:ea typeface="ＭＳ Ｐゴシック" pitchFamily="-12" charset="-128"/>
        <a:cs typeface="ＭＳ Ｐゴシック" pitchFamily="-12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" charset="0"/>
        <a:ea typeface="ＭＳ Ｐゴシック" pitchFamily="-12" charset="-128"/>
        <a:cs typeface="ＭＳ Ｐゴシック" pitchFamily="-12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" charset="0"/>
        <a:ea typeface="ＭＳ Ｐゴシック" pitchFamily="-12" charset="-128"/>
        <a:cs typeface="ＭＳ Ｐゴシック" pitchFamily="-12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" charset="0"/>
        <a:ea typeface="ＭＳ Ｐゴシック" pitchFamily="-12" charset="-128"/>
        <a:cs typeface="ＭＳ Ｐゴシック" pitchFamily="-12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2" charset="0"/>
        <a:ea typeface="ＭＳ Ｐゴシック" pitchFamily="-12" charset="-128"/>
        <a:cs typeface="ＭＳ Ｐゴシック" pitchFamily="-1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2" charset="0"/>
        <a:ea typeface="ＭＳ Ｐゴシック" pitchFamily="-12" charset="-128"/>
        <a:cs typeface="ＭＳ Ｐゴシック" pitchFamily="-1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2" charset="0"/>
        <a:ea typeface="ＭＳ Ｐゴシック" pitchFamily="-12" charset="-128"/>
        <a:cs typeface="ＭＳ Ｐゴシック" pitchFamily="-1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2" charset="0"/>
        <a:ea typeface="ＭＳ Ｐゴシック" pitchFamily="-12" charset="-128"/>
        <a:cs typeface="ＭＳ Ｐゴシック" pitchFamily="-1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2" charset="0"/>
        <a:ea typeface="ＭＳ Ｐゴシック" pitchFamily="-12" charset="-128"/>
        <a:cs typeface="ＭＳ Ｐゴシック" pitchFamily="-12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5CAE"/>
    <a:srgbClr val="23318E"/>
    <a:srgbClr val="E50053"/>
    <a:srgbClr val="6AA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13" autoAdjust="0"/>
    <p:restoredTop sz="83715" autoAdjust="0"/>
  </p:normalViewPr>
  <p:slideViewPr>
    <p:cSldViewPr>
      <p:cViewPr varScale="1">
        <p:scale>
          <a:sx n="95" d="100"/>
          <a:sy n="95" d="100"/>
        </p:scale>
        <p:origin x="-15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109" d="100"/>
          <a:sy n="109" d="100"/>
        </p:scale>
        <p:origin x="-4200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DC33B-1250-6641-B678-2ECA968CC1BD}" type="datetimeFigureOut">
              <a:rPr lang="fi-FI" smtClean="0"/>
              <a:pPr/>
              <a:t>9.12.2014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CD92E-FD73-B548-BEB4-6ED2A321341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88744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3076" name="Placeholder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F82C52-8344-4C27-9164-4507F694A697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7757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2" charset="0"/>
        <a:ea typeface="ＭＳ Ｐゴシック" pitchFamily="-12" charset="-128"/>
        <a:cs typeface="ＭＳ Ｐゴシック" pitchFamily="-12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2" charset="0"/>
        <a:ea typeface="ＭＳ Ｐゴシック" pitchFamily="-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2" charset="0"/>
        <a:ea typeface="ＭＳ Ｐゴシック" pitchFamily="-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2" charset="0"/>
        <a:ea typeface="ＭＳ Ｐゴシック" pitchFamily="-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2" charset="0"/>
        <a:ea typeface="ＭＳ Ｐゴシック" pitchFamily="-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798446" y="1747902"/>
            <a:ext cx="5029200" cy="2120900"/>
          </a:xfrm>
        </p:spPr>
        <p:txBody>
          <a:bodyPr lIns="0" tIns="0" rIns="0" bIns="0" anchor="t"/>
          <a:lstStyle>
            <a:lvl1pPr>
              <a:lnSpc>
                <a:spcPts val="4900"/>
              </a:lnSpc>
              <a:defRPr sz="5300" b="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845244" y="635697"/>
            <a:ext cx="4972050" cy="863600"/>
          </a:xfrm>
        </p:spPr>
        <p:txBody>
          <a:bodyPr lIns="0" tIns="0" rIns="0" bIns="0"/>
          <a:lstStyle>
            <a:lvl1pPr marL="0" indent="0">
              <a:lnSpc>
                <a:spcPts val="1700"/>
              </a:lnSpc>
              <a:defRPr sz="1600" b="0" baseline="0">
                <a:solidFill>
                  <a:srgbClr val="255CAE"/>
                </a:solidFill>
              </a:defRPr>
            </a:lvl1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10257" name="Picture 17" descr="MLL_ppt-etusivul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" y="4171950"/>
            <a:ext cx="2898775" cy="20081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LL-etusivukuva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79264" y="1141554"/>
            <a:ext cx="3602736" cy="4913376"/>
          </a:xfrm>
          <a:prstGeom prst="rect">
            <a:avLst/>
          </a:prstGeom>
        </p:spPr>
      </p:pic>
      <p:sp>
        <p:nvSpPr>
          <p:cNvPr id="1025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798446" y="1747902"/>
            <a:ext cx="4459354" cy="2120900"/>
          </a:xfrm>
        </p:spPr>
        <p:txBody>
          <a:bodyPr lIns="0" tIns="0" rIns="0" bIns="0" anchor="t"/>
          <a:lstStyle>
            <a:lvl1pPr>
              <a:lnSpc>
                <a:spcPts val="4900"/>
              </a:lnSpc>
              <a:defRPr sz="5300" b="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845244" y="635697"/>
            <a:ext cx="4972050" cy="863600"/>
          </a:xfrm>
        </p:spPr>
        <p:txBody>
          <a:bodyPr lIns="0" tIns="0" rIns="0" bIns="0"/>
          <a:lstStyle>
            <a:lvl1pPr marL="0" indent="0">
              <a:lnSpc>
                <a:spcPts val="1700"/>
              </a:lnSpc>
              <a:defRPr sz="1600" b="0" baseline="0">
                <a:solidFill>
                  <a:srgbClr val="255CAE"/>
                </a:solidFill>
              </a:defRPr>
            </a:lvl1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10257" name="Picture 17" descr="MLL_ppt-etusivul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" y="4171950"/>
            <a:ext cx="2898775" cy="20081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Alatunnistetiedot tähän 1.1.2010</a:t>
            </a:r>
            <a:endParaRPr lang="en-US">
              <a:solidFill>
                <a:schemeClr val="tx1"/>
              </a:solidFill>
              <a:latin typeface="Arial" pitchFamily="-1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00E644-2070-4F9B-B52D-E724886F31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Otsikko, sisältö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800" y="676800"/>
            <a:ext cx="7793037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43280" y="2133600"/>
            <a:ext cx="4530728" cy="3401408"/>
          </a:xfrm>
        </p:spPr>
        <p:txBody>
          <a:bodyPr/>
          <a:lstStyle/>
          <a:p>
            <a:pPr lvl="0"/>
            <a:r>
              <a:rPr lang="fi-FI" dirty="0" err="1" smtClean="0"/>
              <a:t>Add</a:t>
            </a:r>
            <a:r>
              <a:rPr lang="fi-FI" dirty="0" smtClean="0"/>
              <a:t> </a:t>
            </a:r>
            <a:r>
              <a:rPr lang="fi-FI" dirty="0" err="1" smtClean="0"/>
              <a:t>photo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91200" y="1917700"/>
            <a:ext cx="2932112" cy="38925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410200" y="6208713"/>
            <a:ext cx="29718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Alatunnistetiedot tähän 1.1.2010</a:t>
            </a:r>
            <a:endParaRPr lang="en-US">
              <a:solidFill>
                <a:schemeClr val="tx1"/>
              </a:solidFill>
              <a:latin typeface="Arial" pitchFamily="-12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382000" y="6203950"/>
            <a:ext cx="304800" cy="304800"/>
          </a:xfrm>
        </p:spPr>
        <p:txBody>
          <a:bodyPr/>
          <a:lstStyle>
            <a:lvl1pPr>
              <a:defRPr/>
            </a:lvl1pPr>
          </a:lstStyle>
          <a:p>
            <a:fld id="{C7FCD1E3-7F85-48B8-89E6-2796235E94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800" y="676800"/>
            <a:ext cx="7793037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50912" y="1917700"/>
            <a:ext cx="4840287" cy="38925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07106" y="2133600"/>
            <a:ext cx="2571413" cy="3401408"/>
          </a:xfrm>
        </p:spPr>
        <p:txBody>
          <a:bodyPr/>
          <a:lstStyle/>
          <a:p>
            <a:pPr lvl="0"/>
            <a:r>
              <a:rPr lang="en-US" dirty="0" smtClean="0"/>
              <a:t>Add photo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410200" y="6208713"/>
            <a:ext cx="29718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Alatunnistetiedot tähän 1.1.2010</a:t>
            </a:r>
            <a:endParaRPr lang="en-US">
              <a:solidFill>
                <a:schemeClr val="tx1"/>
              </a:solidFill>
              <a:latin typeface="Arial" pitchFamily="-12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382000" y="6203950"/>
            <a:ext cx="304800" cy="304800"/>
          </a:xfrm>
        </p:spPr>
        <p:txBody>
          <a:bodyPr/>
          <a:lstStyle>
            <a:lvl1pPr>
              <a:defRPr/>
            </a:lvl1pPr>
          </a:lstStyle>
          <a:p>
            <a:fld id="{68576355-01E0-464D-9B55-11AE1B8007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2" charset="0"/>
              <a:ea typeface="ＭＳ Ｐゴシック" pitchFamily="-12" charset="-128"/>
              <a:cs typeface="ＭＳ Ｐゴシック" pitchFamily="-12" charset="-128"/>
            </a:endParaRPr>
          </a:p>
        </p:txBody>
      </p:sp>
      <p:pic>
        <p:nvPicPr>
          <p:cNvPr id="9" name="Picture 5" descr="mll_ver_rgb_72ppi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71488" y="5102225"/>
            <a:ext cx="1717675" cy="1454150"/>
          </a:xfrm>
          <a:prstGeom prst="rect">
            <a:avLst/>
          </a:prstGeom>
          <a:noFill/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307876" y="2622595"/>
            <a:ext cx="3760443" cy="1416005"/>
          </a:xfrm>
        </p:spPr>
        <p:txBody>
          <a:bodyPr anchor="ctr"/>
          <a:lstStyle>
            <a:lvl1pPr>
              <a:defRPr baseline="0">
                <a:solidFill>
                  <a:srgbClr val="E50053"/>
                </a:solidFill>
              </a:defRPr>
            </a:lvl1pPr>
          </a:lstStyle>
          <a:p>
            <a:r>
              <a:rPr lang="fi-FI" dirty="0" smtClean="0"/>
              <a:t>Tähän tilanteen mukainen lopputervehdys!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946443" y="677960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5760" y="1897160"/>
            <a:ext cx="7772400" cy="38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208713"/>
            <a:ext cx="297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255CAE"/>
                </a:solidFill>
                <a:latin typeface="+mn-lt"/>
              </a:defRPr>
            </a:lvl1pPr>
          </a:lstStyle>
          <a:p>
            <a:r>
              <a:rPr lang="en-US" smtClean="0"/>
              <a:t>Alatunnistetiedot tähän 1.1.2010</a:t>
            </a:r>
            <a:endParaRPr lang="en-US" dirty="0"/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2039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255CAE"/>
                </a:solidFill>
                <a:latin typeface="+mn-lt"/>
              </a:defRPr>
            </a:lvl1pPr>
          </a:lstStyle>
          <a:p>
            <a:fld id="{BCD6909E-D8AF-4772-B890-1E178F2BE6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438150" y="5891213"/>
            <a:ext cx="8259763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32" name="Picture 16" descr="mll_hor_rgb_72ppi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2888" y="5902325"/>
            <a:ext cx="1951037" cy="885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7" r:id="rId2"/>
    <p:sldLayoutId id="2147483651" r:id="rId3"/>
    <p:sldLayoutId id="2147483661" r:id="rId4"/>
    <p:sldLayoutId id="2147483662" r:id="rId5"/>
    <p:sldLayoutId id="2147483666" r:id="rId6"/>
  </p:sldLayoutIdLst>
  <p:hf hdr="0" dt="0"/>
  <p:txStyles>
    <p:titleStyle>
      <a:lvl1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 baseline="0">
          <a:solidFill>
            <a:srgbClr val="E50053"/>
          </a:solidFill>
          <a:latin typeface="+mj-lt"/>
          <a:ea typeface="+mj-ea"/>
          <a:cs typeface="Verdana (Headings)"/>
        </a:defRPr>
      </a:lvl1pPr>
      <a:lvl2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2800" b="1">
          <a:solidFill>
            <a:srgbClr val="E50053"/>
          </a:solidFill>
          <a:latin typeface="Verdana" pitchFamily="-12" charset="0"/>
        </a:defRPr>
      </a:lvl2pPr>
      <a:lvl3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2800" b="1">
          <a:solidFill>
            <a:srgbClr val="E50053"/>
          </a:solidFill>
          <a:latin typeface="Verdana" pitchFamily="-12" charset="0"/>
        </a:defRPr>
      </a:lvl3pPr>
      <a:lvl4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2800" b="1">
          <a:solidFill>
            <a:srgbClr val="E50053"/>
          </a:solidFill>
          <a:latin typeface="Verdana" pitchFamily="-12" charset="0"/>
        </a:defRPr>
      </a:lvl4pPr>
      <a:lvl5pPr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2800" b="1">
          <a:solidFill>
            <a:srgbClr val="E50053"/>
          </a:solidFill>
          <a:latin typeface="Verdana" pitchFamily="-12" charset="0"/>
        </a:defRPr>
      </a:lvl5pPr>
      <a:lvl6pPr marL="457200"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2800" b="1">
          <a:solidFill>
            <a:srgbClr val="E50053"/>
          </a:solidFill>
          <a:latin typeface="Verdana" pitchFamily="-12" charset="0"/>
        </a:defRPr>
      </a:lvl6pPr>
      <a:lvl7pPr marL="914400"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2800" b="1">
          <a:solidFill>
            <a:srgbClr val="E50053"/>
          </a:solidFill>
          <a:latin typeface="Verdana" pitchFamily="-12" charset="0"/>
        </a:defRPr>
      </a:lvl7pPr>
      <a:lvl8pPr marL="1371600"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2800" b="1">
          <a:solidFill>
            <a:srgbClr val="E50053"/>
          </a:solidFill>
          <a:latin typeface="Verdana" pitchFamily="-12" charset="0"/>
        </a:defRPr>
      </a:lvl8pPr>
      <a:lvl9pPr marL="1828800" algn="l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2800" b="1">
          <a:solidFill>
            <a:srgbClr val="E50053"/>
          </a:solidFill>
          <a:latin typeface="Verdana" pitchFamily="-12" charset="0"/>
        </a:defRPr>
      </a:lvl9pPr>
    </p:titleStyle>
    <p:bodyStyle>
      <a:lvl1pPr marL="0" indent="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buClr>
          <a:schemeClr val="tx1"/>
        </a:buClr>
        <a:buSzPct val="125000"/>
        <a:buFont typeface="Times" pitchFamily="-12" charset="0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667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Font typeface="Times" pitchFamily="-12" charset="0"/>
        <a:buChar char="•"/>
        <a:defRPr sz="2500" baseline="0">
          <a:solidFill>
            <a:schemeClr val="tx1"/>
          </a:solidFill>
          <a:latin typeface="+mn-lt"/>
          <a:ea typeface="ＭＳ Ｐゴシック" pitchFamily="-12" charset="-128"/>
        </a:defRPr>
      </a:lvl2pPr>
      <a:lvl3pPr marL="541338" indent="-280988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Font typeface="Times" pitchFamily="-12" charset="0"/>
        <a:buChar char="•"/>
        <a:defRPr sz="2500">
          <a:solidFill>
            <a:schemeClr val="tx1"/>
          </a:solidFill>
          <a:latin typeface="+mn-lt"/>
          <a:ea typeface="ＭＳ Ｐゴシック" pitchFamily="-12" charset="-128"/>
        </a:defRPr>
      </a:lvl3pPr>
      <a:lvl4pPr marL="808038" indent="-279400" algn="l" defTabSz="808038" rtl="0" eaLnBrk="1" fontAlgn="base" hangingPunct="1">
        <a:lnSpc>
          <a:spcPts val="3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Font typeface="Times" pitchFamily="-12" charset="0"/>
        <a:buChar char="•"/>
        <a:tabLst/>
        <a:defRPr sz="2500">
          <a:solidFill>
            <a:schemeClr val="tx1"/>
          </a:solidFill>
          <a:latin typeface="+mn-lt"/>
          <a:ea typeface="ＭＳ Ｐゴシック" pitchFamily="-12" charset="-128"/>
        </a:defRPr>
      </a:lvl4pPr>
      <a:lvl5pPr marL="1073150" indent="-265113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Font typeface="Times" pitchFamily="-12" charset="0"/>
        <a:buChar char="•"/>
        <a:defRPr sz="2500">
          <a:solidFill>
            <a:schemeClr val="tx1"/>
          </a:solidFill>
          <a:latin typeface="+mn-lt"/>
          <a:ea typeface="ＭＳ Ｐゴシック" pitchFamily="-12" charset="-128"/>
        </a:defRPr>
      </a:lvl5pPr>
      <a:lvl6pPr marL="2171700" indent="-195263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buClr>
          <a:schemeClr val="tx1"/>
        </a:buClr>
        <a:buSzPct val="125000"/>
        <a:buFont typeface="Times" pitchFamily="-12" charset="0"/>
        <a:buChar char="•"/>
        <a:defRPr sz="2100">
          <a:solidFill>
            <a:schemeClr val="tx1"/>
          </a:solidFill>
          <a:latin typeface="+mn-lt"/>
          <a:ea typeface="ＭＳ Ｐゴシック" pitchFamily="-12" charset="-128"/>
        </a:defRPr>
      </a:lvl6pPr>
      <a:lvl7pPr marL="2628900" indent="-195263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buClr>
          <a:schemeClr val="tx1"/>
        </a:buClr>
        <a:buSzPct val="125000"/>
        <a:buFont typeface="Times" pitchFamily="-12" charset="0"/>
        <a:buChar char="•"/>
        <a:defRPr sz="2100">
          <a:solidFill>
            <a:schemeClr val="tx1"/>
          </a:solidFill>
          <a:latin typeface="+mn-lt"/>
          <a:ea typeface="ＭＳ Ｐゴシック" pitchFamily="-12" charset="-128"/>
        </a:defRPr>
      </a:lvl7pPr>
      <a:lvl8pPr marL="3086100" indent="-195263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buClr>
          <a:schemeClr val="tx1"/>
        </a:buClr>
        <a:buSzPct val="125000"/>
        <a:buFont typeface="Times" pitchFamily="-12" charset="0"/>
        <a:buChar char="•"/>
        <a:defRPr sz="2100">
          <a:solidFill>
            <a:schemeClr val="tx1"/>
          </a:solidFill>
          <a:latin typeface="+mn-lt"/>
          <a:ea typeface="ＭＳ Ｐゴシック" pitchFamily="-12" charset="-128"/>
        </a:defRPr>
      </a:lvl8pPr>
      <a:lvl9pPr marL="3543300" indent="-195263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buClr>
          <a:schemeClr val="tx1"/>
        </a:buClr>
        <a:buSzPct val="125000"/>
        <a:buFont typeface="Times" pitchFamily="-12" charset="0"/>
        <a:buChar char="•"/>
        <a:defRPr sz="2100">
          <a:solidFill>
            <a:schemeClr val="tx1"/>
          </a:solidFill>
          <a:latin typeface="+mn-lt"/>
          <a:ea typeface="ＭＳ Ｐゴシック" pitchFamily="-12" charset="-128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600" dirty="0" err="1" smtClean="0"/>
              <a:t>Mentaliseringsbaserat</a:t>
            </a:r>
            <a:r>
              <a:rPr lang="fi-FI" sz="3600" dirty="0" smtClean="0"/>
              <a:t> </a:t>
            </a:r>
            <a:r>
              <a:rPr lang="fi-FI" sz="3600" dirty="0" err="1" smtClean="0"/>
              <a:t>ledarskap</a:t>
            </a:r>
            <a:r>
              <a:rPr lang="fi-FI" sz="3600" dirty="0" smtClean="0"/>
              <a:t> </a:t>
            </a:r>
            <a:r>
              <a:rPr lang="fi-FI" sz="3600" dirty="0" err="1" smtClean="0"/>
              <a:t>inom</a:t>
            </a:r>
            <a:r>
              <a:rPr lang="fi-FI" sz="3600" dirty="0" smtClean="0"/>
              <a:t> </a:t>
            </a:r>
            <a:r>
              <a:rPr lang="fi-FI" sz="3600" dirty="0" err="1" smtClean="0"/>
              <a:t>dagvård</a:t>
            </a:r>
            <a:r>
              <a:rPr lang="fi-FI" sz="3600" dirty="0" smtClean="0"/>
              <a:t> </a:t>
            </a:r>
            <a:r>
              <a:rPr lang="fi-FI" sz="3600" dirty="0" err="1" smtClean="0"/>
              <a:t>och</a:t>
            </a:r>
            <a:r>
              <a:rPr lang="fi-FI" sz="3600" dirty="0" smtClean="0"/>
              <a:t> </a:t>
            </a:r>
            <a:r>
              <a:rPr lang="fi-FI" sz="3600" dirty="0" err="1" smtClean="0"/>
              <a:t>förskola</a:t>
            </a:r>
            <a:endParaRPr lang="fi-FI" sz="36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Mirjam </a:t>
            </a:r>
            <a:r>
              <a:rPr lang="fi-FI" dirty="0" err="1" smtClean="0"/>
              <a:t>Kalland</a:t>
            </a:r>
            <a:endParaRPr lang="fi-FI" dirty="0" smtClean="0"/>
          </a:p>
          <a:p>
            <a:r>
              <a:rPr lang="fi-FI" dirty="0" smtClean="0"/>
              <a:t>10.12.2014</a:t>
            </a:r>
            <a:endParaRPr lang="fi-F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Mentalisering</a:t>
            </a:r>
            <a:r>
              <a:rPr lang="fi-FI" dirty="0" smtClean="0"/>
              <a:t> i </a:t>
            </a:r>
            <a:r>
              <a:rPr lang="fi-FI" dirty="0" err="1" smtClean="0"/>
              <a:t>bemötande</a:t>
            </a:r>
            <a:r>
              <a:rPr lang="fi-FI" dirty="0" smtClean="0"/>
              <a:t> av </a:t>
            </a:r>
            <a:r>
              <a:rPr lang="fi-FI" dirty="0" err="1" smtClean="0"/>
              <a:t>barn</a:t>
            </a:r>
            <a:endParaRPr lang="fi-FI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b="0" dirty="0" err="1" smtClean="0"/>
              <a:t>Hjälper</a:t>
            </a:r>
            <a:r>
              <a:rPr lang="fi-FI" b="0" dirty="0" smtClean="0"/>
              <a:t> </a:t>
            </a:r>
            <a:r>
              <a:rPr lang="fi-FI" b="0" dirty="0" err="1" smtClean="0"/>
              <a:t>att</a:t>
            </a:r>
            <a:r>
              <a:rPr lang="fi-FI" b="0" dirty="0" smtClean="0"/>
              <a:t> </a:t>
            </a:r>
            <a:r>
              <a:rPr lang="fi-FI" b="0" dirty="0" err="1" smtClean="0"/>
              <a:t>förutsäga</a:t>
            </a:r>
            <a:r>
              <a:rPr lang="fi-FI" b="0" dirty="0" smtClean="0"/>
              <a:t> </a:t>
            </a:r>
            <a:r>
              <a:rPr lang="fi-FI" b="0" dirty="0" err="1" smtClean="0"/>
              <a:t>och</a:t>
            </a:r>
            <a:r>
              <a:rPr lang="fi-FI" b="0" dirty="0" smtClean="0"/>
              <a:t> </a:t>
            </a:r>
            <a:r>
              <a:rPr lang="fi-FI" b="0" dirty="0" err="1" smtClean="0"/>
              <a:t>förstå</a:t>
            </a:r>
            <a:r>
              <a:rPr lang="fi-FI" b="0" dirty="0" smtClean="0"/>
              <a:t> </a:t>
            </a:r>
            <a:r>
              <a:rPr lang="fi-FI" b="0" dirty="0" err="1" smtClean="0"/>
              <a:t>barnets</a:t>
            </a:r>
            <a:r>
              <a:rPr lang="fi-FI" b="0" dirty="0" smtClean="0"/>
              <a:t> </a:t>
            </a:r>
            <a:r>
              <a:rPr lang="fi-FI" b="0" dirty="0" err="1" smtClean="0"/>
              <a:t>beteende</a:t>
            </a:r>
            <a:endParaRPr lang="fi-FI" b="0" dirty="0" smtClean="0"/>
          </a:p>
          <a:p>
            <a:pPr>
              <a:buFont typeface="Arial" pitchFamily="34" charset="0"/>
              <a:buChar char="•"/>
            </a:pPr>
            <a:r>
              <a:rPr lang="fi-FI" b="0" dirty="0" err="1" smtClean="0"/>
              <a:t>Hjälper</a:t>
            </a:r>
            <a:r>
              <a:rPr lang="fi-FI" b="0" dirty="0" smtClean="0"/>
              <a:t> </a:t>
            </a:r>
            <a:r>
              <a:rPr lang="fi-FI" b="0" dirty="0" err="1" smtClean="0"/>
              <a:t>att</a:t>
            </a:r>
            <a:r>
              <a:rPr lang="fi-FI" b="0" dirty="0" smtClean="0"/>
              <a:t> </a:t>
            </a:r>
            <a:r>
              <a:rPr lang="fi-FI" b="0" dirty="0" err="1" smtClean="0"/>
              <a:t>stå</a:t>
            </a:r>
            <a:r>
              <a:rPr lang="fi-FI" b="0" dirty="0" smtClean="0"/>
              <a:t> </a:t>
            </a:r>
            <a:r>
              <a:rPr lang="fi-FI" b="0" dirty="0" err="1" smtClean="0"/>
              <a:t>ut</a:t>
            </a:r>
            <a:r>
              <a:rPr lang="fi-FI" b="0" dirty="0" smtClean="0"/>
              <a:t> </a:t>
            </a:r>
            <a:r>
              <a:rPr lang="fi-FI" b="0" dirty="0" err="1" smtClean="0"/>
              <a:t>med</a:t>
            </a:r>
            <a:r>
              <a:rPr lang="fi-FI" b="0" dirty="0" smtClean="0"/>
              <a:t> </a:t>
            </a:r>
            <a:r>
              <a:rPr lang="fi-FI" b="0" dirty="0" err="1" smtClean="0"/>
              <a:t>ovisshet</a:t>
            </a:r>
            <a:r>
              <a:rPr lang="fi-FI" b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fi-FI" b="0" dirty="0" err="1" smtClean="0"/>
              <a:t>Främjar</a:t>
            </a:r>
            <a:r>
              <a:rPr lang="fi-FI" b="0" dirty="0" smtClean="0"/>
              <a:t> </a:t>
            </a:r>
            <a:r>
              <a:rPr lang="fi-FI" b="0" dirty="0" err="1" smtClean="0"/>
              <a:t>trygg</a:t>
            </a:r>
            <a:r>
              <a:rPr lang="fi-FI" b="0" dirty="0" smtClean="0"/>
              <a:t> </a:t>
            </a:r>
            <a:r>
              <a:rPr lang="fi-FI" b="0" dirty="0" err="1" smtClean="0"/>
              <a:t>anknytning</a:t>
            </a:r>
            <a:r>
              <a:rPr lang="fi-FI" b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fi-FI" b="0" dirty="0" err="1" smtClean="0"/>
              <a:t>Främjar</a:t>
            </a:r>
            <a:r>
              <a:rPr lang="fi-FI" b="0" dirty="0" smtClean="0"/>
              <a:t> </a:t>
            </a:r>
            <a:r>
              <a:rPr lang="fi-FI" b="0" dirty="0" err="1" smtClean="0"/>
              <a:t>positiv</a:t>
            </a:r>
            <a:r>
              <a:rPr lang="fi-FI" b="0" dirty="0" smtClean="0"/>
              <a:t> interaktion </a:t>
            </a:r>
          </a:p>
          <a:p>
            <a:pPr>
              <a:buFont typeface="Arial" pitchFamily="34" charset="0"/>
              <a:buChar char="•"/>
            </a:pPr>
            <a:r>
              <a:rPr lang="fi-FI" b="0" dirty="0" err="1" smtClean="0"/>
              <a:t>Främjar</a:t>
            </a:r>
            <a:r>
              <a:rPr lang="fi-FI" b="0" dirty="0" smtClean="0"/>
              <a:t> </a:t>
            </a:r>
            <a:r>
              <a:rPr lang="fi-FI" b="0" dirty="0" err="1" smtClean="0"/>
              <a:t>känslan</a:t>
            </a:r>
            <a:r>
              <a:rPr lang="fi-FI" b="0" dirty="0" smtClean="0"/>
              <a:t> av </a:t>
            </a:r>
            <a:r>
              <a:rPr lang="fi-FI" b="0" dirty="0" err="1" smtClean="0"/>
              <a:t>att</a:t>
            </a:r>
            <a:r>
              <a:rPr lang="fi-FI" b="0" dirty="0" smtClean="0"/>
              <a:t> </a:t>
            </a:r>
            <a:r>
              <a:rPr lang="fi-FI" b="0" dirty="0" err="1" smtClean="0"/>
              <a:t>duga</a:t>
            </a:r>
            <a:r>
              <a:rPr lang="fi-FI" b="0" dirty="0" smtClean="0"/>
              <a:t>, </a:t>
            </a:r>
            <a:r>
              <a:rPr lang="fi-FI" b="0" dirty="0" err="1" smtClean="0"/>
              <a:t>stärker</a:t>
            </a:r>
            <a:r>
              <a:rPr lang="fi-FI" b="0" dirty="0" smtClean="0"/>
              <a:t> </a:t>
            </a:r>
            <a:r>
              <a:rPr lang="fi-FI" b="0" dirty="0" err="1" smtClean="0"/>
              <a:t>självkänslan</a:t>
            </a:r>
            <a:r>
              <a:rPr lang="fi-FI" b="0" dirty="0" smtClean="0"/>
              <a:t> </a:t>
            </a:r>
            <a:r>
              <a:rPr lang="fi-FI" b="0" dirty="0" err="1" smtClean="0"/>
              <a:t>och</a:t>
            </a:r>
            <a:r>
              <a:rPr lang="fi-FI" b="0" dirty="0" smtClean="0"/>
              <a:t> </a:t>
            </a:r>
            <a:r>
              <a:rPr lang="fi-FI" b="0" dirty="0" err="1" smtClean="0"/>
              <a:t>aktörskapet</a:t>
            </a:r>
            <a:r>
              <a:rPr lang="fi-FI" b="0" dirty="0" smtClean="0"/>
              <a:t> </a:t>
            </a:r>
            <a:r>
              <a:rPr lang="fi-FI" b="0" dirty="0" err="1" smtClean="0"/>
              <a:t>hos</a:t>
            </a:r>
            <a:r>
              <a:rPr lang="fi-FI" b="0" dirty="0" smtClean="0"/>
              <a:t> </a:t>
            </a:r>
            <a:r>
              <a:rPr lang="fi-FI" b="0" dirty="0" err="1" smtClean="0"/>
              <a:t>vardera</a:t>
            </a:r>
            <a:r>
              <a:rPr lang="fi-FI" b="0" dirty="0" smtClean="0"/>
              <a:t> </a:t>
            </a:r>
            <a:r>
              <a:rPr lang="fi-FI" b="0" dirty="0" err="1" smtClean="0"/>
              <a:t>parten</a:t>
            </a:r>
            <a:endParaRPr lang="fi-FI" b="0" dirty="0" smtClean="0"/>
          </a:p>
          <a:p>
            <a:endParaRPr lang="fi-FI" dirty="0"/>
          </a:p>
        </p:txBody>
      </p:sp>
      <p:pic>
        <p:nvPicPr>
          <p:cNvPr id="30726" name="Picture 6" descr="MLL-pystykuv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-303" r="-303"/>
          <a:stretch>
            <a:fillRect/>
          </a:stretch>
        </p:blipFill>
        <p:spPr/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Alatunnistetiedot tähän 1.1.2010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576355-01E0-464D-9B55-11AE1B80077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Exempel</a:t>
            </a:r>
            <a:r>
              <a:rPr lang="fi-FI" dirty="0" smtClean="0"/>
              <a:t>: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Barnet</a:t>
            </a:r>
            <a:r>
              <a:rPr lang="fi-FI" dirty="0" smtClean="0"/>
              <a:t> </a:t>
            </a:r>
            <a:r>
              <a:rPr lang="fi-FI" dirty="0" err="1" smtClean="0"/>
              <a:t>vägrar</a:t>
            </a:r>
            <a:r>
              <a:rPr lang="fi-FI" dirty="0" smtClean="0"/>
              <a:t> </a:t>
            </a:r>
            <a:r>
              <a:rPr lang="fi-FI" dirty="0" err="1" smtClean="0"/>
              <a:t>äta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dagis</a:t>
            </a:r>
            <a:r>
              <a:rPr lang="fi-FI" dirty="0" smtClean="0"/>
              <a:t> – </a:t>
            </a:r>
            <a:r>
              <a:rPr lang="fi-FI" dirty="0" err="1" smtClean="0"/>
              <a:t>hur</a:t>
            </a:r>
            <a:r>
              <a:rPr lang="fi-FI" dirty="0" smtClean="0"/>
              <a:t> </a:t>
            </a:r>
            <a:r>
              <a:rPr lang="fi-FI" dirty="0" err="1" smtClean="0"/>
              <a:t>hantera</a:t>
            </a:r>
            <a:r>
              <a:rPr lang="fi-FI" dirty="0" smtClean="0"/>
              <a:t> </a:t>
            </a:r>
            <a:r>
              <a:rPr lang="fi-FI" dirty="0" err="1" smtClean="0"/>
              <a:t>detta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barnet</a:t>
            </a:r>
            <a:r>
              <a:rPr lang="fi-FI" dirty="0" smtClean="0"/>
              <a:t>, </a:t>
            </a:r>
            <a:r>
              <a:rPr lang="fi-FI" dirty="0" err="1" smtClean="0"/>
              <a:t>hur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föräldrarna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Alatunnistetiedot tähän 1.1.2010</a:t>
            </a:r>
            <a:endParaRPr lang="en-US">
              <a:solidFill>
                <a:schemeClr val="tx1"/>
              </a:solidFill>
              <a:latin typeface="Arial" pitchFamily="-12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00E644-2070-4F9B-B52D-E724886F313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Mentalisering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barn</a:t>
            </a:r>
            <a:r>
              <a:rPr lang="fi-FI" dirty="0" smtClean="0"/>
              <a:t> i </a:t>
            </a:r>
            <a:r>
              <a:rPr lang="fi-FI" dirty="0" err="1" smtClean="0"/>
              <a:t>grupp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err="1" smtClean="0"/>
              <a:t>Redan</a:t>
            </a:r>
            <a:r>
              <a:rPr lang="fi-FI" dirty="0" smtClean="0"/>
              <a:t> </a:t>
            </a:r>
            <a:r>
              <a:rPr lang="fi-FI" dirty="0" err="1" smtClean="0"/>
              <a:t>mycket</a:t>
            </a:r>
            <a:r>
              <a:rPr lang="fi-FI" dirty="0" smtClean="0"/>
              <a:t> </a:t>
            </a:r>
            <a:r>
              <a:rPr lang="fi-FI" dirty="0" err="1" smtClean="0"/>
              <a:t>små</a:t>
            </a:r>
            <a:r>
              <a:rPr lang="fi-FI" dirty="0" smtClean="0"/>
              <a:t> </a:t>
            </a:r>
            <a:r>
              <a:rPr lang="fi-FI" dirty="0" err="1" smtClean="0"/>
              <a:t>barn</a:t>
            </a:r>
            <a:r>
              <a:rPr lang="fi-FI" dirty="0" smtClean="0"/>
              <a:t>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dra</a:t>
            </a:r>
            <a:r>
              <a:rPr lang="fi-FI" dirty="0" smtClean="0"/>
              <a:t> </a:t>
            </a:r>
            <a:r>
              <a:rPr lang="fi-FI" dirty="0" err="1" smtClean="0"/>
              <a:t>nytta</a:t>
            </a:r>
            <a:r>
              <a:rPr lang="fi-FI" dirty="0" smtClean="0"/>
              <a:t> av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man</a:t>
            </a:r>
            <a:r>
              <a:rPr lang="fi-FI" dirty="0" smtClean="0"/>
              <a:t> </a:t>
            </a:r>
            <a:r>
              <a:rPr lang="fi-FI" dirty="0" err="1" smtClean="0"/>
              <a:t>funderar</a:t>
            </a:r>
            <a:r>
              <a:rPr lang="fi-FI" dirty="0" smtClean="0"/>
              <a:t> </a:t>
            </a:r>
            <a:r>
              <a:rPr lang="fi-FI" dirty="0" err="1" smtClean="0"/>
              <a:t>tillsammans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känslor</a:t>
            </a:r>
            <a:r>
              <a:rPr lang="fi-FI" dirty="0" smtClean="0"/>
              <a:t>, </a:t>
            </a:r>
            <a:r>
              <a:rPr lang="fi-FI" dirty="0" err="1" smtClean="0"/>
              <a:t>avsikter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beteende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hur</a:t>
            </a:r>
            <a:r>
              <a:rPr lang="fi-FI" dirty="0" smtClean="0"/>
              <a:t> de </a:t>
            </a:r>
            <a:r>
              <a:rPr lang="fi-FI" dirty="0" err="1" smtClean="0"/>
              <a:t>påverkar</a:t>
            </a:r>
            <a:r>
              <a:rPr lang="fi-FI" dirty="0" smtClean="0"/>
              <a:t> </a:t>
            </a:r>
            <a:r>
              <a:rPr lang="fi-FI" dirty="0" err="1" smtClean="0"/>
              <a:t>andra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Små</a:t>
            </a:r>
            <a:r>
              <a:rPr lang="fi-FI" dirty="0" smtClean="0"/>
              <a:t> </a:t>
            </a:r>
            <a:r>
              <a:rPr lang="fi-FI" dirty="0" err="1" smtClean="0"/>
              <a:t>barn</a:t>
            </a:r>
            <a:r>
              <a:rPr lang="fi-FI" dirty="0" smtClean="0"/>
              <a:t>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dra</a:t>
            </a:r>
            <a:r>
              <a:rPr lang="fi-FI" dirty="0" smtClean="0"/>
              <a:t> </a:t>
            </a:r>
            <a:r>
              <a:rPr lang="fi-FI" dirty="0" err="1" smtClean="0"/>
              <a:t>nytta</a:t>
            </a:r>
            <a:r>
              <a:rPr lang="fi-FI" dirty="0" smtClean="0"/>
              <a:t> av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man</a:t>
            </a:r>
            <a:r>
              <a:rPr lang="fi-FI" dirty="0" smtClean="0"/>
              <a:t> </a:t>
            </a:r>
            <a:r>
              <a:rPr lang="fi-FI" dirty="0" err="1" smtClean="0"/>
              <a:t>namnger</a:t>
            </a:r>
            <a:r>
              <a:rPr lang="fi-FI" dirty="0" smtClean="0"/>
              <a:t> </a:t>
            </a:r>
            <a:r>
              <a:rPr lang="fi-FI" dirty="0" err="1" smtClean="0"/>
              <a:t>känslor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funderar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hur</a:t>
            </a:r>
            <a:r>
              <a:rPr lang="fi-FI" dirty="0" smtClean="0"/>
              <a:t> </a:t>
            </a:r>
            <a:r>
              <a:rPr lang="fi-FI" dirty="0" err="1" smtClean="0"/>
              <a:t>barnet</a:t>
            </a:r>
            <a:r>
              <a:rPr lang="fi-FI" dirty="0" smtClean="0"/>
              <a:t> </a:t>
            </a:r>
            <a:r>
              <a:rPr lang="fi-FI" dirty="0" err="1" smtClean="0"/>
              <a:t>uppfattar</a:t>
            </a:r>
            <a:r>
              <a:rPr lang="fi-FI" dirty="0" smtClean="0"/>
              <a:t> en </a:t>
            </a:r>
            <a:r>
              <a:rPr lang="fi-FI" dirty="0" err="1" smtClean="0"/>
              <a:t>konfliktsituation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Det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ofta</a:t>
            </a:r>
            <a:r>
              <a:rPr lang="fi-FI" dirty="0" smtClean="0"/>
              <a:t> </a:t>
            </a:r>
            <a:r>
              <a:rPr lang="fi-FI" dirty="0" err="1" smtClean="0"/>
              <a:t>viktigt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observera</a:t>
            </a:r>
            <a:r>
              <a:rPr lang="fi-FI" dirty="0" smtClean="0"/>
              <a:t> </a:t>
            </a:r>
            <a:r>
              <a:rPr lang="fi-FI" dirty="0" err="1" smtClean="0"/>
              <a:t>barnet</a:t>
            </a:r>
            <a:r>
              <a:rPr lang="fi-FI" dirty="0" smtClean="0"/>
              <a:t> i </a:t>
            </a:r>
            <a:r>
              <a:rPr lang="fi-FI" dirty="0" err="1" smtClean="0"/>
              <a:t>gruppen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Man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också</a:t>
            </a:r>
            <a:r>
              <a:rPr lang="fi-FI" dirty="0" smtClean="0"/>
              <a:t> </a:t>
            </a:r>
            <a:r>
              <a:rPr lang="fi-FI" dirty="0" err="1" smtClean="0"/>
              <a:t>få</a:t>
            </a:r>
            <a:r>
              <a:rPr lang="fi-FI" dirty="0" smtClean="0"/>
              <a:t> </a:t>
            </a:r>
            <a:r>
              <a:rPr lang="fi-FI" dirty="0" err="1" smtClean="0"/>
              <a:t>insikt</a:t>
            </a:r>
            <a:r>
              <a:rPr lang="fi-FI" dirty="0" smtClean="0"/>
              <a:t> i </a:t>
            </a:r>
            <a:r>
              <a:rPr lang="fi-FI" dirty="0" err="1" smtClean="0"/>
              <a:t>hur</a:t>
            </a:r>
            <a:r>
              <a:rPr lang="fi-FI" dirty="0" smtClean="0"/>
              <a:t> </a:t>
            </a:r>
            <a:r>
              <a:rPr lang="fi-FI" dirty="0" err="1" smtClean="0"/>
              <a:t>barnet</a:t>
            </a:r>
            <a:r>
              <a:rPr lang="fi-FI" dirty="0" smtClean="0"/>
              <a:t> </a:t>
            </a:r>
            <a:r>
              <a:rPr lang="fi-FI" dirty="0" err="1" smtClean="0"/>
              <a:t>tänker</a:t>
            </a:r>
            <a:r>
              <a:rPr lang="fi-FI" dirty="0" smtClean="0"/>
              <a:t> </a:t>
            </a:r>
            <a:r>
              <a:rPr lang="fi-FI" dirty="0" err="1" smtClean="0"/>
              <a:t>genom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diskutera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barnet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leka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barnet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Alatunnistetiedot tähän 1.1.2010</a:t>
            </a:r>
            <a:endParaRPr lang="en-US">
              <a:solidFill>
                <a:schemeClr val="tx1"/>
              </a:solidFill>
              <a:latin typeface="Arial" pitchFamily="-12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00E644-2070-4F9B-B52D-E724886F313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793037" cy="1143000"/>
          </a:xfrm>
        </p:spPr>
        <p:txBody>
          <a:bodyPr/>
          <a:lstStyle/>
          <a:p>
            <a:r>
              <a:rPr lang="fi-FI" dirty="0" err="1" smtClean="0"/>
              <a:t>Reflektivt</a:t>
            </a:r>
            <a:r>
              <a:rPr lang="fi-FI" dirty="0" smtClean="0"/>
              <a:t> </a:t>
            </a:r>
            <a:r>
              <a:rPr lang="fi-FI" dirty="0" err="1" smtClean="0"/>
              <a:t>bemötande</a:t>
            </a:r>
            <a:r>
              <a:rPr lang="fi-FI" dirty="0" smtClean="0"/>
              <a:t> – </a:t>
            </a:r>
            <a:r>
              <a:rPr lang="fi-FI" dirty="0" err="1" smtClean="0"/>
              <a:t>ej-vetande</a:t>
            </a:r>
            <a:r>
              <a:rPr lang="fi-FI" dirty="0" smtClean="0"/>
              <a:t> </a:t>
            </a:r>
            <a:r>
              <a:rPr lang="fi-FI" dirty="0" err="1" smtClean="0"/>
              <a:t>attityd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5760" y="1568356"/>
            <a:ext cx="7772400" cy="42895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err="1" smtClean="0"/>
              <a:t>Målsättningen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få</a:t>
            </a:r>
            <a:r>
              <a:rPr lang="fi-FI" dirty="0" smtClean="0"/>
              <a:t> </a:t>
            </a:r>
            <a:r>
              <a:rPr lang="fi-FI" dirty="0" err="1" smtClean="0"/>
              <a:t>barnet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se </a:t>
            </a:r>
            <a:r>
              <a:rPr lang="fi-FI" dirty="0" err="1" smtClean="0"/>
              <a:t>på</a:t>
            </a:r>
            <a:r>
              <a:rPr lang="fi-FI" dirty="0" smtClean="0"/>
              <a:t> saken </a:t>
            </a:r>
            <a:r>
              <a:rPr lang="fi-FI" dirty="0" err="1" smtClean="0"/>
              <a:t>så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vuxne</a:t>
            </a:r>
            <a:r>
              <a:rPr lang="fi-FI" dirty="0" smtClean="0"/>
              <a:t> </a:t>
            </a:r>
            <a:r>
              <a:rPr lang="fi-FI" dirty="0" err="1" smtClean="0"/>
              <a:t>gör</a:t>
            </a:r>
            <a:r>
              <a:rPr lang="fi-FI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Målsättningen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tillsammans</a:t>
            </a:r>
            <a:r>
              <a:rPr lang="fi-FI" dirty="0" smtClean="0"/>
              <a:t> </a:t>
            </a:r>
            <a:r>
              <a:rPr lang="fi-FI" dirty="0" err="1" smtClean="0"/>
              <a:t>fundera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situationen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uppstod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vad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hände</a:t>
            </a:r>
            <a:r>
              <a:rPr lang="fi-FI" dirty="0" smtClean="0"/>
              <a:t> i </a:t>
            </a:r>
            <a:r>
              <a:rPr lang="fi-FI" dirty="0" err="1" smtClean="0"/>
              <a:t>barnets/barnens</a:t>
            </a:r>
            <a:r>
              <a:rPr lang="fi-FI" dirty="0" smtClean="0"/>
              <a:t> </a:t>
            </a:r>
            <a:r>
              <a:rPr lang="fi-FI" dirty="0" err="1" smtClean="0"/>
              <a:t>inre</a:t>
            </a:r>
            <a:r>
              <a:rPr lang="fi-FI" dirty="0" smtClean="0"/>
              <a:t> </a:t>
            </a:r>
            <a:r>
              <a:rPr lang="fi-FI" dirty="0" err="1" smtClean="0"/>
              <a:t>verklighet</a:t>
            </a:r>
            <a:r>
              <a:rPr lang="fi-FI" dirty="0" smtClean="0"/>
              <a:t> – alla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lära</a:t>
            </a:r>
            <a:r>
              <a:rPr lang="fi-FI" dirty="0" smtClean="0"/>
              <a:t> </a:t>
            </a:r>
            <a:r>
              <a:rPr lang="fi-FI" dirty="0" err="1" smtClean="0"/>
              <a:t>sig</a:t>
            </a:r>
            <a:r>
              <a:rPr lang="fi-FI" dirty="0" smtClean="0"/>
              <a:t> </a:t>
            </a:r>
            <a:r>
              <a:rPr lang="fi-FI" dirty="0" err="1" smtClean="0"/>
              <a:t>någonting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Man </a:t>
            </a:r>
            <a:r>
              <a:rPr lang="fi-FI" dirty="0" err="1" smtClean="0"/>
              <a:t>får</a:t>
            </a:r>
            <a:r>
              <a:rPr lang="fi-FI" dirty="0" smtClean="0"/>
              <a:t> </a:t>
            </a:r>
            <a:r>
              <a:rPr lang="fi-FI" dirty="0" err="1" smtClean="0"/>
              <a:t>chansen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upptäcka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barnets</a:t>
            </a:r>
            <a:r>
              <a:rPr lang="fi-FI" dirty="0" smtClean="0"/>
              <a:t> </a:t>
            </a:r>
            <a:r>
              <a:rPr lang="fi-FI" dirty="0" err="1" smtClean="0"/>
              <a:t>beteende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en </a:t>
            </a:r>
            <a:r>
              <a:rPr lang="fi-FI" dirty="0" err="1" smtClean="0"/>
              <a:t>mening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betydelse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kanske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man</a:t>
            </a:r>
            <a:r>
              <a:rPr lang="fi-FI" dirty="0" smtClean="0"/>
              <a:t> </a:t>
            </a:r>
            <a:r>
              <a:rPr lang="fi-FI" dirty="0" err="1" smtClean="0"/>
              <a:t>först</a:t>
            </a:r>
            <a:r>
              <a:rPr lang="fi-FI" dirty="0" smtClean="0"/>
              <a:t> </a:t>
            </a:r>
            <a:r>
              <a:rPr lang="fi-FI" dirty="0" err="1" smtClean="0"/>
              <a:t>trodde</a:t>
            </a:r>
            <a:r>
              <a:rPr lang="fi-FI" dirty="0" smtClean="0"/>
              <a:t> (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störa</a:t>
            </a:r>
            <a:r>
              <a:rPr lang="fi-FI" dirty="0" smtClean="0"/>
              <a:t> </a:t>
            </a:r>
            <a:r>
              <a:rPr lang="fi-FI" dirty="0" err="1" smtClean="0"/>
              <a:t>andra</a:t>
            </a:r>
            <a:r>
              <a:rPr lang="fi-FI" dirty="0" smtClean="0"/>
              <a:t>,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retas</a:t>
            </a:r>
            <a:r>
              <a:rPr lang="fi-FI" dirty="0" smtClean="0"/>
              <a:t> </a:t>
            </a:r>
            <a:r>
              <a:rPr lang="fi-FI" dirty="0" err="1" smtClean="0"/>
              <a:t>eller</a:t>
            </a:r>
            <a:r>
              <a:rPr lang="fi-FI" dirty="0" smtClean="0"/>
              <a:t> </a:t>
            </a:r>
            <a:r>
              <a:rPr lang="fi-FI" dirty="0" err="1" smtClean="0"/>
              <a:t>provocera</a:t>
            </a:r>
            <a:r>
              <a:rPr lang="fi-FI" dirty="0" smtClean="0"/>
              <a:t>)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Alatunnistetiedot tähän 1.1.2010</a:t>
            </a:r>
            <a:endParaRPr lang="en-US">
              <a:solidFill>
                <a:schemeClr val="tx1"/>
              </a:solidFill>
              <a:latin typeface="Arial" pitchFamily="-12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00E644-2070-4F9B-B52D-E724886F313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Reflektivt</a:t>
            </a:r>
            <a:r>
              <a:rPr lang="fi-FI" dirty="0" smtClean="0"/>
              <a:t> </a:t>
            </a:r>
            <a:r>
              <a:rPr lang="fi-FI" dirty="0" err="1" smtClean="0"/>
              <a:t>bemötande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err="1" smtClean="0"/>
              <a:t>Innebär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en </a:t>
            </a:r>
            <a:r>
              <a:rPr lang="fi-FI" dirty="0" err="1" smtClean="0"/>
              <a:t>verklig</a:t>
            </a:r>
            <a:r>
              <a:rPr lang="fi-FI" dirty="0" smtClean="0"/>
              <a:t> </a:t>
            </a:r>
            <a:r>
              <a:rPr lang="fi-FI" dirty="0" err="1" smtClean="0"/>
              <a:t>kontakt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ett </a:t>
            </a:r>
            <a:r>
              <a:rPr lang="fi-FI" dirty="0" err="1" smtClean="0"/>
              <a:t>mänskligt</a:t>
            </a:r>
            <a:r>
              <a:rPr lang="fi-FI" dirty="0" smtClean="0"/>
              <a:t> </a:t>
            </a:r>
            <a:r>
              <a:rPr lang="fi-FI" dirty="0" err="1" smtClean="0"/>
              <a:t>möte</a:t>
            </a:r>
            <a:r>
              <a:rPr lang="fi-FI" dirty="0" smtClean="0"/>
              <a:t> </a:t>
            </a:r>
            <a:r>
              <a:rPr lang="fi-FI" dirty="0" err="1" smtClean="0"/>
              <a:t>uppstår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Viktigt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nå</a:t>
            </a:r>
            <a:r>
              <a:rPr lang="fi-FI" dirty="0" smtClean="0"/>
              <a:t> </a:t>
            </a: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känsla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barnet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svårast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bemästra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reglera</a:t>
            </a:r>
            <a:r>
              <a:rPr lang="fi-FI" dirty="0" smtClean="0"/>
              <a:t>,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namnge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bära</a:t>
            </a:r>
            <a:r>
              <a:rPr lang="fi-FI" dirty="0" smtClean="0"/>
              <a:t> </a:t>
            </a: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därmed</a:t>
            </a:r>
            <a:r>
              <a:rPr lang="fi-FI" dirty="0" smtClean="0"/>
              <a:t> </a:t>
            </a:r>
            <a:r>
              <a:rPr lang="fi-FI" dirty="0" err="1" smtClean="0"/>
              <a:t>hjälpa</a:t>
            </a:r>
            <a:r>
              <a:rPr lang="fi-FI" dirty="0" smtClean="0"/>
              <a:t> </a:t>
            </a:r>
            <a:r>
              <a:rPr lang="fi-FI" dirty="0" err="1" smtClean="0"/>
              <a:t>barnet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självreglering</a:t>
            </a:r>
            <a:r>
              <a:rPr lang="fi-FI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Viktigt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tillåta</a:t>
            </a:r>
            <a:r>
              <a:rPr lang="fi-FI" dirty="0" smtClean="0"/>
              <a:t> </a:t>
            </a:r>
            <a:r>
              <a:rPr lang="fi-FI" dirty="0" err="1" smtClean="0"/>
              <a:t>känslan</a:t>
            </a:r>
            <a:r>
              <a:rPr lang="fi-FI" dirty="0" smtClean="0"/>
              <a:t> </a:t>
            </a:r>
            <a:r>
              <a:rPr lang="fi-FI" dirty="0" err="1" smtClean="0"/>
              <a:t>men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uttrycket</a:t>
            </a:r>
            <a:r>
              <a:rPr lang="fi-FI" dirty="0" smtClean="0"/>
              <a:t>: du </a:t>
            </a:r>
            <a:r>
              <a:rPr lang="fi-FI" dirty="0" err="1" smtClean="0"/>
              <a:t>får</a:t>
            </a:r>
            <a:r>
              <a:rPr lang="fi-FI" dirty="0" smtClean="0"/>
              <a:t> vara </a:t>
            </a:r>
            <a:r>
              <a:rPr lang="fi-FI" dirty="0" err="1" smtClean="0"/>
              <a:t>arg</a:t>
            </a:r>
            <a:r>
              <a:rPr lang="fi-FI" dirty="0" smtClean="0"/>
              <a:t>, </a:t>
            </a:r>
            <a:r>
              <a:rPr lang="fi-FI" dirty="0" err="1" smtClean="0"/>
              <a:t>men</a:t>
            </a:r>
            <a:r>
              <a:rPr lang="fi-FI" dirty="0" smtClean="0"/>
              <a:t> du </a:t>
            </a:r>
            <a:r>
              <a:rPr lang="fi-FI" dirty="0" err="1" smtClean="0"/>
              <a:t>får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slå</a:t>
            </a:r>
            <a:r>
              <a:rPr lang="fi-FI" dirty="0" smtClean="0"/>
              <a:t> </a:t>
            </a:r>
            <a:r>
              <a:rPr lang="fi-FI" dirty="0" err="1" smtClean="0"/>
              <a:t>någon</a:t>
            </a:r>
            <a:r>
              <a:rPr lang="fi-FI" dirty="0" smtClean="0"/>
              <a:t> annan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Alatunnistetiedot tähän 1.1.2010</a:t>
            </a:r>
            <a:endParaRPr lang="en-US">
              <a:solidFill>
                <a:schemeClr val="tx1"/>
              </a:solidFill>
              <a:latin typeface="Arial" pitchFamily="-12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00E644-2070-4F9B-B52D-E724886F313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Exempel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Barnet</a:t>
            </a:r>
            <a:r>
              <a:rPr lang="fi-FI" dirty="0" smtClean="0"/>
              <a:t> </a:t>
            </a:r>
            <a:r>
              <a:rPr lang="fi-FI" dirty="0" err="1" smtClean="0"/>
              <a:t>går</a:t>
            </a:r>
            <a:r>
              <a:rPr lang="fi-FI" dirty="0" smtClean="0"/>
              <a:t> in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förstör</a:t>
            </a:r>
            <a:r>
              <a:rPr lang="fi-FI" dirty="0" smtClean="0"/>
              <a:t> de </a:t>
            </a:r>
            <a:r>
              <a:rPr lang="fi-FI" dirty="0" err="1" smtClean="0"/>
              <a:t>andras</a:t>
            </a:r>
            <a:r>
              <a:rPr lang="fi-FI" dirty="0" smtClean="0"/>
              <a:t> </a:t>
            </a:r>
            <a:r>
              <a:rPr lang="fi-FI" dirty="0" err="1" smtClean="0"/>
              <a:t>lek</a:t>
            </a:r>
            <a:r>
              <a:rPr lang="fi-FI" dirty="0" smtClean="0"/>
              <a:t>,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ofta</a:t>
            </a:r>
            <a:r>
              <a:rPr lang="fi-FI" dirty="0" smtClean="0"/>
              <a:t> </a:t>
            </a:r>
            <a:r>
              <a:rPr lang="fi-FI" dirty="0" err="1" smtClean="0"/>
              <a:t>aggressivt</a:t>
            </a:r>
            <a:r>
              <a:rPr lang="fi-FI" dirty="0" smtClean="0"/>
              <a:t> – </a:t>
            </a:r>
            <a:r>
              <a:rPr lang="fi-FI" dirty="0" err="1" smtClean="0"/>
              <a:t>hur</a:t>
            </a:r>
            <a:r>
              <a:rPr lang="fi-FI" dirty="0"/>
              <a:t> </a:t>
            </a:r>
            <a:r>
              <a:rPr lang="fi-FI" dirty="0" err="1" smtClean="0"/>
              <a:t>hantera</a:t>
            </a:r>
            <a:r>
              <a:rPr lang="fi-FI" dirty="0" smtClean="0"/>
              <a:t> saken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barnet</a:t>
            </a:r>
            <a:r>
              <a:rPr lang="fi-FI" dirty="0" smtClean="0"/>
              <a:t>, </a:t>
            </a:r>
            <a:r>
              <a:rPr lang="fi-FI" dirty="0" err="1" smtClean="0"/>
              <a:t>hur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föräldrarna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Alatunnistetiedot tähän 1.1.2010</a:t>
            </a:r>
            <a:endParaRPr lang="en-US">
              <a:solidFill>
                <a:schemeClr val="tx1"/>
              </a:solidFill>
              <a:latin typeface="Arial" pitchFamily="-12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00E644-2070-4F9B-B52D-E724886F313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6443" y="142852"/>
            <a:ext cx="7793037" cy="1143000"/>
          </a:xfrm>
        </p:spPr>
        <p:txBody>
          <a:bodyPr/>
          <a:lstStyle/>
          <a:p>
            <a:r>
              <a:rPr lang="fi-FI" dirty="0" err="1" smtClean="0"/>
              <a:t>Mentalisering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barn</a:t>
            </a:r>
            <a:r>
              <a:rPr lang="fi-FI" dirty="0" smtClean="0"/>
              <a:t> i </a:t>
            </a:r>
            <a:r>
              <a:rPr lang="fi-FI" dirty="0" err="1" smtClean="0"/>
              <a:t>grupp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5760" y="1357298"/>
            <a:ext cx="7772400" cy="3892550"/>
          </a:xfrm>
        </p:spPr>
        <p:txBody>
          <a:bodyPr/>
          <a:lstStyle/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fi-FI" dirty="0" err="1" smtClean="0"/>
              <a:t>Då</a:t>
            </a:r>
            <a:r>
              <a:rPr lang="fi-FI" dirty="0" smtClean="0"/>
              <a:t> </a:t>
            </a:r>
            <a:r>
              <a:rPr lang="fi-FI" dirty="0" err="1" smtClean="0"/>
              <a:t>barnet</a:t>
            </a:r>
            <a:r>
              <a:rPr lang="fi-FI" dirty="0" smtClean="0"/>
              <a:t> </a:t>
            </a:r>
            <a:r>
              <a:rPr lang="fi-FI" dirty="0" err="1" smtClean="0"/>
              <a:t>blir</a:t>
            </a:r>
            <a:r>
              <a:rPr lang="fi-FI" dirty="0" smtClean="0"/>
              <a:t> </a:t>
            </a:r>
            <a:r>
              <a:rPr lang="fi-FI" dirty="0" err="1" smtClean="0"/>
              <a:t>hjälpt</a:t>
            </a:r>
            <a:r>
              <a:rPr lang="fi-FI" dirty="0" smtClean="0"/>
              <a:t> av en </a:t>
            </a:r>
            <a:r>
              <a:rPr lang="fi-FI" dirty="0" err="1" smtClean="0"/>
              <a:t>reflektiv</a:t>
            </a:r>
            <a:r>
              <a:rPr lang="fi-FI" dirty="0" smtClean="0"/>
              <a:t> </a:t>
            </a:r>
            <a:r>
              <a:rPr lang="fi-FI" dirty="0" err="1" smtClean="0"/>
              <a:t>vuxen</a:t>
            </a:r>
            <a:r>
              <a:rPr lang="fi-FI" dirty="0" smtClean="0"/>
              <a:t>, </a:t>
            </a:r>
            <a:r>
              <a:rPr lang="fi-FI" dirty="0" err="1" smtClean="0"/>
              <a:t>hjälper</a:t>
            </a:r>
            <a:r>
              <a:rPr lang="fi-FI" dirty="0" smtClean="0"/>
              <a:t> det </a:t>
            </a:r>
            <a:r>
              <a:rPr lang="fi-FI" dirty="0" err="1" smtClean="0"/>
              <a:t>barnet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reglera</a:t>
            </a:r>
            <a:r>
              <a:rPr lang="fi-FI" dirty="0" smtClean="0"/>
              <a:t> </a:t>
            </a:r>
            <a:r>
              <a:rPr lang="fi-FI" dirty="0" err="1" smtClean="0"/>
              <a:t>sina</a:t>
            </a:r>
            <a:r>
              <a:rPr lang="fi-FI" dirty="0" smtClean="0"/>
              <a:t> </a:t>
            </a:r>
            <a:r>
              <a:rPr lang="fi-FI" dirty="0" err="1" smtClean="0"/>
              <a:t>behov</a:t>
            </a:r>
            <a:r>
              <a:rPr lang="fi-FI" dirty="0" smtClean="0"/>
              <a:t> </a:t>
            </a:r>
            <a:r>
              <a:rPr lang="fi-FI" i="1" dirty="0" smtClean="0"/>
              <a:t>i </a:t>
            </a:r>
            <a:r>
              <a:rPr lang="fi-FI" i="1" dirty="0" err="1" smtClean="0"/>
              <a:t>relation</a:t>
            </a:r>
            <a:r>
              <a:rPr lang="fi-FI" i="1" dirty="0" smtClean="0"/>
              <a:t> </a:t>
            </a:r>
            <a:r>
              <a:rPr lang="fi-FI" i="1" dirty="0" err="1" smtClean="0"/>
              <a:t>till</a:t>
            </a:r>
            <a:r>
              <a:rPr lang="fi-FI" i="1" dirty="0" smtClean="0"/>
              <a:t> </a:t>
            </a:r>
            <a:r>
              <a:rPr lang="fi-FI" i="1" dirty="0" err="1" smtClean="0"/>
              <a:t>gruppen</a:t>
            </a:r>
            <a:r>
              <a:rPr lang="fi-FI" i="1" dirty="0" smtClean="0"/>
              <a:t> (</a:t>
            </a:r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alltid</a:t>
            </a:r>
            <a:r>
              <a:rPr lang="fi-FI" dirty="0" smtClean="0"/>
              <a:t> </a:t>
            </a:r>
            <a:r>
              <a:rPr lang="fi-FI" dirty="0" err="1" smtClean="0"/>
              <a:t>först</a:t>
            </a:r>
            <a:r>
              <a:rPr lang="fi-FI" dirty="0" smtClean="0"/>
              <a:t> </a:t>
            </a:r>
            <a:r>
              <a:rPr lang="fi-FI" dirty="0" err="1" smtClean="0"/>
              <a:t>eller</a:t>
            </a:r>
            <a:r>
              <a:rPr lang="fi-FI" dirty="0" smtClean="0"/>
              <a:t> </a:t>
            </a:r>
            <a:r>
              <a:rPr lang="fi-FI" dirty="0" err="1" smtClean="0"/>
              <a:t>viktigast/sist</a:t>
            </a:r>
            <a:r>
              <a:rPr lang="fi-FI" dirty="0" smtClean="0"/>
              <a:t> </a:t>
            </a:r>
            <a:r>
              <a:rPr lang="fi-FI" dirty="0" err="1" smtClean="0"/>
              <a:t>eller</a:t>
            </a:r>
            <a:r>
              <a:rPr lang="fi-FI" dirty="0" smtClean="0"/>
              <a:t> </a:t>
            </a:r>
            <a:r>
              <a:rPr lang="fi-FI" dirty="0" err="1" smtClean="0"/>
              <a:t>minst</a:t>
            </a:r>
            <a:r>
              <a:rPr lang="fi-FI" dirty="0" smtClean="0"/>
              <a:t> </a:t>
            </a:r>
            <a:r>
              <a:rPr lang="fi-FI" dirty="0" err="1" smtClean="0"/>
              <a:t>betydelsefull</a:t>
            </a:r>
            <a:r>
              <a:rPr lang="fi-FI" dirty="0" smtClean="0"/>
              <a:t>)</a:t>
            </a:r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fi-FI" dirty="0" err="1" smtClean="0"/>
              <a:t>Barnet</a:t>
            </a:r>
            <a:r>
              <a:rPr lang="fi-FI" dirty="0" smtClean="0"/>
              <a:t> </a:t>
            </a:r>
            <a:r>
              <a:rPr lang="fi-FI" dirty="0" err="1" smtClean="0"/>
              <a:t>får</a:t>
            </a:r>
            <a:r>
              <a:rPr lang="fi-FI" dirty="0" smtClean="0"/>
              <a:t> </a:t>
            </a:r>
            <a:r>
              <a:rPr lang="fi-FI" dirty="0" err="1" smtClean="0"/>
              <a:t>stöd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hitta</a:t>
            </a:r>
            <a:r>
              <a:rPr lang="fi-FI" dirty="0" smtClean="0"/>
              <a:t> </a:t>
            </a:r>
            <a:r>
              <a:rPr lang="fi-FI" dirty="0" err="1" smtClean="0"/>
              <a:t>sin</a:t>
            </a:r>
            <a:r>
              <a:rPr lang="fi-FI" dirty="0" smtClean="0"/>
              <a:t> </a:t>
            </a:r>
            <a:r>
              <a:rPr lang="fi-FI" dirty="0" err="1" smtClean="0"/>
              <a:t>plats</a:t>
            </a:r>
            <a:r>
              <a:rPr lang="fi-FI" dirty="0" smtClean="0"/>
              <a:t> i </a:t>
            </a:r>
            <a:r>
              <a:rPr lang="fi-FI" dirty="0" err="1" smtClean="0"/>
              <a:t>gruppen</a:t>
            </a:r>
            <a:r>
              <a:rPr lang="fi-FI" dirty="0" smtClean="0"/>
              <a:t>, </a:t>
            </a:r>
            <a:r>
              <a:rPr lang="fi-FI" dirty="0" err="1" smtClean="0"/>
              <a:t>gruppen</a:t>
            </a:r>
            <a:r>
              <a:rPr lang="fi-FI" dirty="0" smtClean="0"/>
              <a:t> </a:t>
            </a:r>
            <a:r>
              <a:rPr lang="fi-FI" dirty="0" err="1" smtClean="0"/>
              <a:t>får</a:t>
            </a:r>
            <a:r>
              <a:rPr lang="fi-FI" dirty="0" smtClean="0"/>
              <a:t> </a:t>
            </a:r>
            <a:r>
              <a:rPr lang="fi-FI" dirty="0" err="1" smtClean="0"/>
              <a:t>stöd</a:t>
            </a:r>
            <a:r>
              <a:rPr lang="fi-FI" dirty="0" smtClean="0"/>
              <a:t> i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ge</a:t>
            </a:r>
            <a:r>
              <a:rPr lang="fi-FI" dirty="0" smtClean="0"/>
              <a:t> </a:t>
            </a:r>
            <a:r>
              <a:rPr lang="fi-FI" dirty="0" err="1" smtClean="0"/>
              <a:t>utrymme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inkludera</a:t>
            </a:r>
            <a:r>
              <a:rPr lang="fi-FI" dirty="0" smtClean="0"/>
              <a:t> alla </a:t>
            </a:r>
            <a:r>
              <a:rPr lang="fi-FI" dirty="0" err="1" smtClean="0"/>
              <a:t>barn</a:t>
            </a:r>
            <a:endParaRPr lang="fi-FI" dirty="0" smtClean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fi-FI" dirty="0" err="1" smtClean="0"/>
              <a:t>Ansvaret</a:t>
            </a:r>
            <a:r>
              <a:rPr lang="fi-FI" dirty="0" smtClean="0"/>
              <a:t> </a:t>
            </a:r>
            <a:r>
              <a:rPr lang="fi-FI" dirty="0" err="1" smtClean="0"/>
              <a:t>ligger</a:t>
            </a:r>
            <a:r>
              <a:rPr lang="fi-FI" dirty="0" smtClean="0"/>
              <a:t> </a:t>
            </a:r>
            <a:r>
              <a:rPr lang="fi-FI" dirty="0" err="1" smtClean="0"/>
              <a:t>hos</a:t>
            </a:r>
            <a:r>
              <a:rPr lang="fi-FI" dirty="0" smtClean="0"/>
              <a:t> de </a:t>
            </a:r>
            <a:r>
              <a:rPr lang="fi-FI" dirty="0" err="1" smtClean="0"/>
              <a:t>vuxna</a:t>
            </a:r>
            <a:endParaRPr lang="fi-FI" dirty="0" smtClean="0"/>
          </a:p>
          <a:p>
            <a:pPr>
              <a:lnSpc>
                <a:spcPct val="100000"/>
              </a:lnSpc>
              <a:buFont typeface="Arial" pitchFamily="34" charset="0"/>
              <a:buChar char="•"/>
            </a:pPr>
            <a:r>
              <a:rPr lang="fi-FI" dirty="0" err="1" smtClean="0"/>
              <a:t>Då</a:t>
            </a:r>
            <a:r>
              <a:rPr lang="fi-FI" dirty="0" smtClean="0"/>
              <a:t> </a:t>
            </a:r>
            <a:r>
              <a:rPr lang="fi-FI" dirty="0" err="1" smtClean="0"/>
              <a:t>barnen</a:t>
            </a:r>
            <a:r>
              <a:rPr lang="fi-FI" dirty="0" smtClean="0"/>
              <a:t> </a:t>
            </a:r>
            <a:r>
              <a:rPr lang="fi-FI" dirty="0" err="1" smtClean="0"/>
              <a:t>får</a:t>
            </a:r>
            <a:r>
              <a:rPr lang="fi-FI" dirty="0" smtClean="0"/>
              <a:t> </a:t>
            </a:r>
            <a:r>
              <a:rPr lang="fi-FI" dirty="0" err="1" smtClean="0"/>
              <a:t>tillräckligt</a:t>
            </a:r>
            <a:r>
              <a:rPr lang="fi-FI" dirty="0" smtClean="0"/>
              <a:t> </a:t>
            </a:r>
            <a:r>
              <a:rPr lang="fi-FI" dirty="0" err="1" smtClean="0"/>
              <a:t>mångsidiga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rika</a:t>
            </a:r>
            <a:r>
              <a:rPr lang="fi-FI" dirty="0" smtClean="0"/>
              <a:t> </a:t>
            </a:r>
            <a:r>
              <a:rPr lang="fi-FI" dirty="0" err="1" smtClean="0"/>
              <a:t>upplevelser</a:t>
            </a:r>
            <a:r>
              <a:rPr lang="fi-FI" dirty="0" smtClean="0"/>
              <a:t> av de </a:t>
            </a:r>
            <a:r>
              <a:rPr lang="fi-FI" dirty="0" err="1" smtClean="0"/>
              <a:t>andra</a:t>
            </a:r>
            <a:r>
              <a:rPr lang="fi-FI" dirty="0" smtClean="0"/>
              <a:t> </a:t>
            </a:r>
            <a:r>
              <a:rPr lang="fi-FI" dirty="0" err="1" smtClean="0"/>
              <a:t>barnen</a:t>
            </a:r>
            <a:r>
              <a:rPr lang="fi-FI" dirty="0" smtClean="0"/>
              <a:t> i </a:t>
            </a:r>
            <a:r>
              <a:rPr lang="fi-FI" dirty="0" err="1" smtClean="0"/>
              <a:t>gruppen</a:t>
            </a:r>
            <a:r>
              <a:rPr lang="fi-FI" dirty="0" smtClean="0"/>
              <a:t>, </a:t>
            </a:r>
            <a:r>
              <a:rPr lang="fi-FI" dirty="0" err="1" smtClean="0"/>
              <a:t>blir</a:t>
            </a:r>
            <a:r>
              <a:rPr lang="fi-FI" dirty="0" smtClean="0"/>
              <a:t> </a:t>
            </a:r>
            <a:r>
              <a:rPr lang="fi-FI" dirty="0" err="1" smtClean="0"/>
              <a:t>barnens</a:t>
            </a:r>
            <a:r>
              <a:rPr lang="fi-FI" dirty="0" smtClean="0"/>
              <a:t> </a:t>
            </a:r>
            <a:r>
              <a:rPr lang="fi-FI" dirty="0" err="1" smtClean="0"/>
              <a:t>beteende</a:t>
            </a:r>
            <a:r>
              <a:rPr lang="fi-FI" dirty="0" smtClean="0"/>
              <a:t> </a:t>
            </a:r>
            <a:r>
              <a:rPr lang="fi-FI" dirty="0" err="1" smtClean="0"/>
              <a:t>mera</a:t>
            </a:r>
            <a:r>
              <a:rPr lang="fi-FI" dirty="0" smtClean="0"/>
              <a:t>  </a:t>
            </a:r>
            <a:r>
              <a:rPr lang="fi-FI" dirty="0" err="1" smtClean="0"/>
              <a:t>socialt</a:t>
            </a:r>
            <a:r>
              <a:rPr lang="fi-FI" dirty="0" smtClean="0"/>
              <a:t> (</a:t>
            </a:r>
            <a:r>
              <a:rPr lang="fi-FI" dirty="0" err="1" smtClean="0"/>
              <a:t>barnen</a:t>
            </a:r>
            <a:r>
              <a:rPr lang="fi-FI" dirty="0" smtClean="0"/>
              <a:t> </a:t>
            </a:r>
            <a:r>
              <a:rPr lang="fi-FI" dirty="0" err="1" smtClean="0"/>
              <a:t>hjälper</a:t>
            </a:r>
            <a:r>
              <a:rPr lang="fi-FI" dirty="0" smtClean="0"/>
              <a:t>, </a:t>
            </a:r>
            <a:r>
              <a:rPr lang="fi-FI" dirty="0" err="1" smtClean="0"/>
              <a:t>stöder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uppmärksammar</a:t>
            </a:r>
            <a:r>
              <a:rPr lang="fi-FI" dirty="0" smtClean="0"/>
              <a:t> </a:t>
            </a:r>
            <a:r>
              <a:rPr lang="fi-FI" dirty="0" err="1" smtClean="0"/>
              <a:t>andra</a:t>
            </a:r>
            <a:r>
              <a:rPr lang="fi-FI" dirty="0" smtClean="0"/>
              <a:t> </a:t>
            </a:r>
            <a:r>
              <a:rPr lang="fi-FI" dirty="0" err="1" smtClean="0"/>
              <a:t>barn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Alatunnistetiedot tähän 1.1.2010</a:t>
            </a:r>
            <a:endParaRPr lang="en-US">
              <a:solidFill>
                <a:schemeClr val="tx1"/>
              </a:solidFill>
              <a:latin typeface="Arial" pitchFamily="-12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00E644-2070-4F9B-B52D-E724886F313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6443" y="428604"/>
            <a:ext cx="7793037" cy="1143000"/>
          </a:xfrm>
        </p:spPr>
        <p:txBody>
          <a:bodyPr/>
          <a:lstStyle/>
          <a:p>
            <a:r>
              <a:rPr lang="fi-FI" dirty="0" smtClean="0"/>
              <a:t>I </a:t>
            </a:r>
            <a:r>
              <a:rPr lang="fi-FI" dirty="0" err="1" smtClean="0"/>
              <a:t>praktiken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En </a:t>
            </a:r>
            <a:r>
              <a:rPr lang="fi-FI" dirty="0" err="1" smtClean="0"/>
              <a:t>nyfiken</a:t>
            </a:r>
            <a:r>
              <a:rPr lang="fi-FI" dirty="0" smtClean="0"/>
              <a:t>, </a:t>
            </a:r>
            <a:r>
              <a:rPr lang="fi-FI" dirty="0" err="1" smtClean="0"/>
              <a:t>intresserad</a:t>
            </a:r>
            <a:r>
              <a:rPr lang="fi-FI" dirty="0" smtClean="0"/>
              <a:t> </a:t>
            </a:r>
            <a:r>
              <a:rPr lang="fi-FI" dirty="0" err="1" smtClean="0"/>
              <a:t>attityd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Aktivt</a:t>
            </a:r>
            <a:r>
              <a:rPr lang="fi-FI" dirty="0" smtClean="0"/>
              <a:t> </a:t>
            </a:r>
            <a:r>
              <a:rPr lang="fi-FI" dirty="0" err="1" smtClean="0"/>
              <a:t>frågande</a:t>
            </a:r>
            <a:r>
              <a:rPr lang="fi-FI" dirty="0" smtClean="0"/>
              <a:t>: </a:t>
            </a:r>
            <a:r>
              <a:rPr lang="fi-FI" dirty="0" err="1" smtClean="0"/>
              <a:t>berätta</a:t>
            </a:r>
            <a:r>
              <a:rPr lang="fi-FI" dirty="0" smtClean="0"/>
              <a:t>, </a:t>
            </a:r>
            <a:r>
              <a:rPr lang="fi-FI" dirty="0" err="1" smtClean="0"/>
              <a:t>vad</a:t>
            </a:r>
            <a:r>
              <a:rPr lang="fi-FI" dirty="0" smtClean="0"/>
              <a:t>, </a:t>
            </a:r>
            <a:r>
              <a:rPr lang="fi-FI" dirty="0" err="1" smtClean="0"/>
              <a:t>vilken</a:t>
            </a:r>
            <a:r>
              <a:rPr lang="fi-FI" dirty="0" smtClean="0"/>
              <a:t>, </a:t>
            </a:r>
            <a:r>
              <a:rPr lang="fi-FI" dirty="0" err="1" smtClean="0"/>
              <a:t>hur</a:t>
            </a:r>
            <a:r>
              <a:rPr lang="fi-FI" dirty="0" smtClean="0"/>
              <a:t>? (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varför</a:t>
            </a:r>
            <a:r>
              <a:rPr lang="fi-FI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Relaterar</a:t>
            </a:r>
            <a:r>
              <a:rPr lang="fi-FI" dirty="0" smtClean="0"/>
              <a:t> </a:t>
            </a:r>
            <a:r>
              <a:rPr lang="fi-FI" dirty="0" err="1" smtClean="0"/>
              <a:t>aktivt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tankar</a:t>
            </a:r>
            <a:r>
              <a:rPr lang="fi-FI" dirty="0" smtClean="0"/>
              <a:t>, </a:t>
            </a:r>
            <a:r>
              <a:rPr lang="fi-FI" dirty="0" err="1" smtClean="0"/>
              <a:t>intentioner</a:t>
            </a:r>
            <a:r>
              <a:rPr lang="fi-FI" dirty="0" smtClean="0"/>
              <a:t>, </a:t>
            </a:r>
            <a:r>
              <a:rPr lang="fi-FI" dirty="0" err="1" smtClean="0"/>
              <a:t>känslor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Lyfter</a:t>
            </a:r>
            <a:r>
              <a:rPr lang="fi-FI" dirty="0" smtClean="0"/>
              <a:t> </a:t>
            </a:r>
            <a:r>
              <a:rPr lang="fi-FI" dirty="0" err="1" smtClean="0"/>
              <a:t>upp</a:t>
            </a:r>
            <a:r>
              <a:rPr lang="fi-FI" dirty="0" smtClean="0"/>
              <a:t> </a:t>
            </a:r>
            <a:r>
              <a:rPr lang="fi-FI" dirty="0" err="1" smtClean="0"/>
              <a:t>möjligheten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tänka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andra</a:t>
            </a:r>
            <a:r>
              <a:rPr lang="fi-FI" dirty="0" smtClean="0"/>
              <a:t> </a:t>
            </a:r>
            <a:r>
              <a:rPr lang="fi-FI" dirty="0" err="1" smtClean="0"/>
              <a:t>individers</a:t>
            </a:r>
            <a:r>
              <a:rPr lang="fi-FI" dirty="0" smtClean="0"/>
              <a:t> </a:t>
            </a:r>
            <a:r>
              <a:rPr lang="fi-FI" dirty="0" err="1" smtClean="0"/>
              <a:t>avsikter</a:t>
            </a:r>
            <a:r>
              <a:rPr lang="fi-FI" dirty="0" smtClean="0"/>
              <a:t>, </a:t>
            </a:r>
            <a:r>
              <a:rPr lang="fi-FI" dirty="0" err="1" smtClean="0"/>
              <a:t>behov</a:t>
            </a:r>
            <a:r>
              <a:rPr lang="fi-FI" dirty="0" smtClean="0"/>
              <a:t>, </a:t>
            </a:r>
            <a:r>
              <a:rPr lang="fi-FI" dirty="0" err="1" smtClean="0"/>
              <a:t>känslor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prata</a:t>
            </a:r>
            <a:r>
              <a:rPr lang="fi-FI" dirty="0" smtClean="0"/>
              <a:t> </a:t>
            </a:r>
            <a:r>
              <a:rPr lang="fi-FI" dirty="0" err="1" smtClean="0"/>
              <a:t>om</a:t>
            </a:r>
            <a:r>
              <a:rPr lang="fi-FI" dirty="0" smtClean="0"/>
              <a:t> </a:t>
            </a:r>
            <a:r>
              <a:rPr lang="fi-FI" dirty="0" err="1" smtClean="0"/>
              <a:t>sina</a:t>
            </a:r>
            <a:r>
              <a:rPr lang="fi-FI" dirty="0" smtClean="0"/>
              <a:t> </a:t>
            </a:r>
            <a:r>
              <a:rPr lang="fi-FI" dirty="0" err="1" smtClean="0"/>
              <a:t>egna</a:t>
            </a:r>
            <a:r>
              <a:rPr lang="fi-FI" dirty="0" smtClean="0"/>
              <a:t> </a:t>
            </a:r>
            <a:r>
              <a:rPr lang="fi-FI" dirty="0" err="1" smtClean="0"/>
              <a:t>fel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brister</a:t>
            </a:r>
            <a:r>
              <a:rPr lang="fi-FI" dirty="0" smtClean="0"/>
              <a:t>, </a:t>
            </a:r>
            <a:r>
              <a:rPr lang="fi-FI" dirty="0" err="1" smtClean="0"/>
              <a:t>medge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man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förstår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Håller</a:t>
            </a:r>
            <a:r>
              <a:rPr lang="fi-FI" dirty="0" smtClean="0"/>
              <a:t> </a:t>
            </a: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andras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egen</a:t>
            </a:r>
            <a:r>
              <a:rPr lang="fi-FI" dirty="0" smtClean="0"/>
              <a:t> ”</a:t>
            </a:r>
            <a:r>
              <a:rPr lang="fi-FI" dirty="0" err="1" smtClean="0"/>
              <a:t>mind</a:t>
            </a:r>
            <a:r>
              <a:rPr lang="fi-FI" dirty="0" smtClean="0"/>
              <a:t> in </a:t>
            </a:r>
            <a:r>
              <a:rPr lang="fi-FI" dirty="0" err="1" smtClean="0"/>
              <a:t>mind</a:t>
            </a:r>
            <a:r>
              <a:rPr lang="fi-FI" dirty="0" smtClean="0"/>
              <a:t>”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Alatunnistetiedot tähän 1.1.2010</a:t>
            </a:r>
            <a:endParaRPr lang="en-US">
              <a:solidFill>
                <a:schemeClr val="tx1"/>
              </a:solidFill>
              <a:latin typeface="Arial" pitchFamily="-12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00E644-2070-4F9B-B52D-E724886F313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Mentaliseringsbaserat</a:t>
            </a:r>
            <a:r>
              <a:rPr lang="fi-FI" dirty="0" smtClean="0"/>
              <a:t> </a:t>
            </a:r>
            <a:r>
              <a:rPr lang="fi-FI" dirty="0" err="1" smtClean="0"/>
              <a:t>ledarskap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err="1" smtClean="0"/>
              <a:t>Horisontellt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vertikalt</a:t>
            </a:r>
            <a:r>
              <a:rPr lang="fi-FI" dirty="0" smtClean="0"/>
              <a:t> </a:t>
            </a:r>
            <a:r>
              <a:rPr lang="fi-FI" dirty="0" err="1" smtClean="0"/>
              <a:t>stöd</a:t>
            </a:r>
            <a:r>
              <a:rPr lang="fi-FI" dirty="0" smtClean="0"/>
              <a:t> för </a:t>
            </a:r>
            <a:r>
              <a:rPr lang="fi-FI" dirty="0" err="1" smtClean="0"/>
              <a:t>arbetet</a:t>
            </a:r>
            <a:r>
              <a:rPr lang="fi-FI" dirty="0" smtClean="0"/>
              <a:t> – ”vi” </a:t>
            </a:r>
            <a:r>
              <a:rPr lang="fi-FI" dirty="0" err="1" smtClean="0"/>
              <a:t>hanterar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löser</a:t>
            </a:r>
            <a:r>
              <a:rPr lang="fi-FI" dirty="0" smtClean="0"/>
              <a:t> </a:t>
            </a:r>
            <a:r>
              <a:rPr lang="fi-FI" dirty="0" err="1" smtClean="0"/>
              <a:t>problem</a:t>
            </a:r>
            <a:r>
              <a:rPr lang="fi-FI" dirty="0" smtClean="0"/>
              <a:t> , </a:t>
            </a:r>
            <a:r>
              <a:rPr lang="fi-FI" dirty="0" err="1" smtClean="0"/>
              <a:t>inte</a:t>
            </a:r>
            <a:r>
              <a:rPr lang="fi-FI" dirty="0" smtClean="0"/>
              <a:t> ”</a:t>
            </a:r>
            <a:r>
              <a:rPr lang="fi-FI" dirty="0" err="1" smtClean="0"/>
              <a:t>jag</a:t>
            </a:r>
            <a:r>
              <a:rPr lang="fi-FI" dirty="0" smtClean="0"/>
              <a:t>”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En </a:t>
            </a:r>
            <a:r>
              <a:rPr lang="fi-FI" dirty="0" err="1" smtClean="0"/>
              <a:t>trygg</a:t>
            </a:r>
            <a:r>
              <a:rPr lang="fi-FI" dirty="0" smtClean="0"/>
              <a:t> </a:t>
            </a:r>
            <a:r>
              <a:rPr lang="fi-FI" dirty="0" err="1" smtClean="0"/>
              <a:t>arbetsmiljö</a:t>
            </a:r>
            <a:r>
              <a:rPr lang="fi-FI" dirty="0" smtClean="0"/>
              <a:t> </a:t>
            </a:r>
            <a:r>
              <a:rPr lang="fi-FI" dirty="0" err="1" smtClean="0"/>
              <a:t>stöder</a:t>
            </a:r>
            <a:r>
              <a:rPr lang="fi-FI" dirty="0" smtClean="0"/>
              <a:t> </a:t>
            </a:r>
            <a:r>
              <a:rPr lang="fi-FI" dirty="0" err="1" smtClean="0"/>
              <a:t>tankeförmågan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kapaciteten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omfatta</a:t>
            </a:r>
            <a:r>
              <a:rPr lang="fi-FI" dirty="0" smtClean="0"/>
              <a:t> </a:t>
            </a:r>
            <a:r>
              <a:rPr lang="fi-FI" dirty="0" err="1" smtClean="0"/>
              <a:t>olika</a:t>
            </a:r>
            <a:r>
              <a:rPr lang="fi-FI" dirty="0" smtClean="0"/>
              <a:t> </a:t>
            </a:r>
            <a:r>
              <a:rPr lang="fi-FI" dirty="0" err="1" smtClean="0"/>
              <a:t>perspektiv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Medger</a:t>
            </a:r>
            <a:r>
              <a:rPr lang="fi-FI" dirty="0" smtClean="0"/>
              <a:t> </a:t>
            </a:r>
            <a:r>
              <a:rPr lang="fi-FI" dirty="0" err="1" smtClean="0"/>
              <a:t>möjligheten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misslyckas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prova</a:t>
            </a:r>
            <a:r>
              <a:rPr lang="fi-FI" dirty="0" smtClean="0"/>
              <a:t> </a:t>
            </a:r>
            <a:r>
              <a:rPr lang="fi-FI" dirty="0" err="1" smtClean="0"/>
              <a:t>nya</a:t>
            </a:r>
            <a:r>
              <a:rPr lang="fi-FI" dirty="0" smtClean="0"/>
              <a:t> </a:t>
            </a:r>
            <a:r>
              <a:rPr lang="fi-FI" dirty="0" err="1" smtClean="0"/>
              <a:t>idéer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tankar</a:t>
            </a:r>
            <a:r>
              <a:rPr lang="fi-FI" dirty="0" smtClean="0"/>
              <a:t> - </a:t>
            </a:r>
            <a:r>
              <a:rPr lang="fi-FI" dirty="0" err="1" smtClean="0"/>
              <a:t>tillsammans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Alatunnistetiedot tähän 1.1.2010</a:t>
            </a:r>
            <a:endParaRPr lang="en-US">
              <a:solidFill>
                <a:schemeClr val="tx1"/>
              </a:solidFill>
              <a:latin typeface="Arial" pitchFamily="-12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00E644-2070-4F9B-B52D-E724886F313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Mentaliseringsbaserat</a:t>
            </a:r>
            <a:r>
              <a:rPr lang="fi-FI" dirty="0" smtClean="0"/>
              <a:t> </a:t>
            </a:r>
            <a:r>
              <a:rPr lang="fi-FI" dirty="0" err="1" smtClean="0"/>
              <a:t>ledarskap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err="1" smtClean="0"/>
              <a:t>Undviker</a:t>
            </a:r>
            <a:r>
              <a:rPr lang="fi-FI" dirty="0" smtClean="0"/>
              <a:t> </a:t>
            </a:r>
            <a:r>
              <a:rPr lang="fi-FI" dirty="0" err="1" smtClean="0"/>
              <a:t>stereotypier</a:t>
            </a:r>
            <a:r>
              <a:rPr lang="fi-FI" dirty="0" smtClean="0"/>
              <a:t>, </a:t>
            </a:r>
            <a:r>
              <a:rPr lang="fi-FI" dirty="0" err="1" smtClean="0"/>
              <a:t>generaliseringar</a:t>
            </a:r>
            <a:r>
              <a:rPr lang="fi-FI" dirty="0" smtClean="0"/>
              <a:t>, </a:t>
            </a:r>
            <a:r>
              <a:rPr lang="fi-FI" dirty="0" err="1" smtClean="0"/>
              <a:t>fördomar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förenklingar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Bibehåller</a:t>
            </a:r>
            <a:r>
              <a:rPr lang="fi-FI" dirty="0" smtClean="0"/>
              <a:t> en </a:t>
            </a:r>
            <a:r>
              <a:rPr lang="fi-FI" dirty="0" err="1" smtClean="0"/>
              <a:t>öppen</a:t>
            </a:r>
            <a:r>
              <a:rPr lang="fi-FI" dirty="0" smtClean="0"/>
              <a:t> </a:t>
            </a:r>
            <a:r>
              <a:rPr lang="fi-FI" dirty="0" err="1" smtClean="0"/>
              <a:t>attityd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individer</a:t>
            </a:r>
            <a:r>
              <a:rPr lang="fi-FI" dirty="0" smtClean="0"/>
              <a:t>, </a:t>
            </a:r>
            <a:r>
              <a:rPr lang="fi-FI" dirty="0" err="1" smtClean="0"/>
              <a:t>situationer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problem</a:t>
            </a:r>
            <a:r>
              <a:rPr lang="fi-FI" dirty="0" smtClean="0"/>
              <a:t>  - ”the </a:t>
            </a:r>
            <a:r>
              <a:rPr lang="fi-FI" dirty="0" err="1" smtClean="0"/>
              <a:t>benefit</a:t>
            </a:r>
            <a:r>
              <a:rPr lang="fi-FI" dirty="0" smtClean="0"/>
              <a:t> of the </a:t>
            </a:r>
            <a:r>
              <a:rPr lang="fi-FI" dirty="0" err="1" smtClean="0"/>
              <a:t>doubt</a:t>
            </a:r>
            <a:r>
              <a:rPr lang="fi-FI" dirty="0" smtClean="0"/>
              <a:t>”</a:t>
            </a:r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Hjälpsamhet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prosocialt</a:t>
            </a:r>
            <a:r>
              <a:rPr lang="fi-FI" dirty="0" smtClean="0"/>
              <a:t> </a:t>
            </a:r>
            <a:r>
              <a:rPr lang="fi-FI" dirty="0" err="1" smtClean="0"/>
              <a:t>beteende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samband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uttalade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förväntade</a:t>
            </a:r>
            <a:r>
              <a:rPr lang="fi-FI" dirty="0" smtClean="0"/>
              <a:t> </a:t>
            </a:r>
            <a:r>
              <a:rPr lang="fi-FI" dirty="0" err="1" smtClean="0"/>
              <a:t>normer</a:t>
            </a:r>
            <a:r>
              <a:rPr lang="fi-FI" dirty="0" smtClean="0"/>
              <a:t> i en </a:t>
            </a:r>
            <a:r>
              <a:rPr lang="fi-FI" dirty="0" err="1" smtClean="0"/>
              <a:t>organisation</a:t>
            </a:r>
            <a:r>
              <a:rPr lang="fi-FI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Individualitet</a:t>
            </a:r>
            <a:r>
              <a:rPr lang="fi-FI" dirty="0" smtClean="0"/>
              <a:t> </a:t>
            </a:r>
            <a:r>
              <a:rPr lang="fi-FI" dirty="0" err="1" smtClean="0"/>
              <a:t>istället</a:t>
            </a:r>
            <a:r>
              <a:rPr lang="fi-FI" dirty="0" smtClean="0"/>
              <a:t> för </a:t>
            </a:r>
            <a:r>
              <a:rPr lang="fi-FI" dirty="0" err="1" smtClean="0"/>
              <a:t>sociala</a:t>
            </a:r>
            <a:r>
              <a:rPr lang="fi-FI" dirty="0" smtClean="0"/>
              <a:t> </a:t>
            </a:r>
            <a:r>
              <a:rPr lang="fi-FI" dirty="0" err="1" smtClean="0"/>
              <a:t>roller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Alatunnistetiedot tähän 1.1.2010</a:t>
            </a:r>
            <a:endParaRPr lang="en-US">
              <a:solidFill>
                <a:schemeClr val="tx1"/>
              </a:solidFill>
              <a:latin typeface="Arial" pitchFamily="-12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00E644-2070-4F9B-B52D-E724886F313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6443" y="285728"/>
            <a:ext cx="7793037" cy="1143000"/>
          </a:xfrm>
        </p:spPr>
        <p:txBody>
          <a:bodyPr/>
          <a:lstStyle/>
          <a:p>
            <a:r>
              <a:rPr lang="fi-FI" dirty="0" err="1" smtClean="0"/>
              <a:t>Barnkonventionen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5760" y="1500174"/>
            <a:ext cx="7772400" cy="3892550"/>
          </a:xfrm>
        </p:spPr>
        <p:txBody>
          <a:bodyPr/>
          <a:lstStyle/>
          <a:p>
            <a:r>
              <a:rPr lang="fi-FI" dirty="0" err="1" smtClean="0"/>
              <a:t>Barns</a:t>
            </a:r>
            <a:r>
              <a:rPr lang="fi-FI" dirty="0" smtClean="0"/>
              <a:t> </a:t>
            </a:r>
            <a:r>
              <a:rPr lang="fi-FI" dirty="0" err="1" smtClean="0"/>
              <a:t>delaktighet</a:t>
            </a:r>
            <a:r>
              <a:rPr lang="fi-FI" dirty="0" smtClean="0"/>
              <a:t>  </a:t>
            </a:r>
            <a:r>
              <a:rPr lang="fi-FI" dirty="0" err="1" smtClean="0"/>
              <a:t>förutsätter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finns</a:t>
            </a:r>
            <a:r>
              <a:rPr lang="fi-FI" dirty="0" smtClean="0"/>
              <a:t> en </a:t>
            </a:r>
            <a:r>
              <a:rPr lang="fi-FI" dirty="0" err="1" smtClean="0"/>
              <a:t>vuxen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intresserad</a:t>
            </a:r>
            <a:r>
              <a:rPr lang="fi-FI" dirty="0" smtClean="0"/>
              <a:t> av </a:t>
            </a:r>
            <a:r>
              <a:rPr lang="fi-FI" dirty="0" err="1" smtClean="0"/>
              <a:t>barnets</a:t>
            </a:r>
            <a:r>
              <a:rPr lang="fi-FI" dirty="0" smtClean="0"/>
              <a:t> </a:t>
            </a:r>
            <a:r>
              <a:rPr lang="fi-FI" dirty="0" err="1" smtClean="0"/>
              <a:t>inre</a:t>
            </a:r>
            <a:r>
              <a:rPr lang="fi-FI" dirty="0" smtClean="0"/>
              <a:t> </a:t>
            </a:r>
            <a:r>
              <a:rPr lang="fi-FI" dirty="0" err="1" smtClean="0"/>
              <a:t>verklighet</a:t>
            </a:r>
            <a:r>
              <a:rPr lang="fi-FI" dirty="0" smtClean="0"/>
              <a:t>, av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tillsammans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barnet</a:t>
            </a:r>
            <a:r>
              <a:rPr lang="fi-FI" dirty="0" smtClean="0"/>
              <a:t> </a:t>
            </a:r>
            <a:r>
              <a:rPr lang="fi-FI" dirty="0" err="1" smtClean="0"/>
              <a:t>fundera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hur</a:t>
            </a:r>
            <a:r>
              <a:rPr lang="fi-FI" dirty="0" smtClean="0"/>
              <a:t> </a:t>
            </a:r>
            <a:r>
              <a:rPr lang="fi-FI" dirty="0" err="1" smtClean="0"/>
              <a:t>barnet</a:t>
            </a:r>
            <a:r>
              <a:rPr lang="fi-FI" dirty="0" smtClean="0"/>
              <a:t> </a:t>
            </a:r>
            <a:r>
              <a:rPr lang="fi-FI" dirty="0" err="1" smtClean="0"/>
              <a:t>tänker</a:t>
            </a:r>
            <a:r>
              <a:rPr lang="fi-FI" dirty="0" smtClean="0"/>
              <a:t>, </a:t>
            </a:r>
            <a:r>
              <a:rPr lang="fi-FI" dirty="0" err="1" smtClean="0"/>
              <a:t>känner</a:t>
            </a:r>
            <a:r>
              <a:rPr lang="fi-FI" dirty="0" smtClean="0"/>
              <a:t>, </a:t>
            </a:r>
            <a:r>
              <a:rPr lang="fi-FI" dirty="0" err="1" smtClean="0"/>
              <a:t>upplever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uppfattar</a:t>
            </a:r>
            <a:r>
              <a:rPr lang="fi-FI" dirty="0" smtClean="0"/>
              <a:t> </a:t>
            </a:r>
            <a:r>
              <a:rPr lang="fi-FI" dirty="0" err="1" smtClean="0"/>
              <a:t>saker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relationer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err="1" smtClean="0"/>
              <a:t>Barns</a:t>
            </a:r>
            <a:r>
              <a:rPr lang="fi-FI" dirty="0" smtClean="0"/>
              <a:t> </a:t>
            </a:r>
            <a:r>
              <a:rPr lang="fi-FI" dirty="0" err="1" smtClean="0"/>
              <a:t>delaktighet</a:t>
            </a:r>
            <a:r>
              <a:rPr lang="fi-FI" dirty="0" smtClean="0"/>
              <a:t> </a:t>
            </a:r>
            <a:r>
              <a:rPr lang="fi-FI" dirty="0" err="1" smtClean="0"/>
              <a:t>förutsätter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vuxne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ett </a:t>
            </a:r>
            <a:r>
              <a:rPr lang="fi-FI" dirty="0" err="1" smtClean="0"/>
              <a:t>öppet</a:t>
            </a:r>
            <a:r>
              <a:rPr lang="fi-FI" dirty="0" smtClean="0"/>
              <a:t> sinne,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vuxne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beredd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värdera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omvärdera</a:t>
            </a:r>
            <a:r>
              <a:rPr lang="fi-FI" dirty="0" smtClean="0"/>
              <a:t> </a:t>
            </a:r>
            <a:r>
              <a:rPr lang="fi-FI" dirty="0" err="1" smtClean="0"/>
              <a:t>sina</a:t>
            </a:r>
            <a:r>
              <a:rPr lang="fi-FI" dirty="0" smtClean="0"/>
              <a:t> </a:t>
            </a:r>
            <a:r>
              <a:rPr lang="fi-FI" dirty="0" err="1" smtClean="0"/>
              <a:t>egna</a:t>
            </a:r>
            <a:r>
              <a:rPr lang="fi-FI" dirty="0" smtClean="0"/>
              <a:t> </a:t>
            </a:r>
            <a:r>
              <a:rPr lang="fi-FI" dirty="0" err="1" smtClean="0"/>
              <a:t>tankar</a:t>
            </a:r>
            <a:r>
              <a:rPr lang="fi-FI" dirty="0" smtClean="0"/>
              <a:t>, </a:t>
            </a:r>
            <a:r>
              <a:rPr lang="fi-FI" dirty="0" err="1" smtClean="0"/>
              <a:t>känslor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sin</a:t>
            </a:r>
            <a:r>
              <a:rPr lang="fi-FI" dirty="0" smtClean="0"/>
              <a:t> </a:t>
            </a:r>
            <a:r>
              <a:rPr lang="fi-FI" dirty="0" err="1" smtClean="0"/>
              <a:t>egen</a:t>
            </a:r>
            <a:r>
              <a:rPr lang="fi-FI" dirty="0" smtClean="0"/>
              <a:t> </a:t>
            </a:r>
            <a:r>
              <a:rPr lang="fi-FI" dirty="0" err="1" smtClean="0"/>
              <a:t>förståelse</a:t>
            </a:r>
            <a:r>
              <a:rPr lang="fi-FI" dirty="0" smtClean="0"/>
              <a:t> av </a:t>
            </a:r>
            <a:r>
              <a:rPr lang="fi-FI" dirty="0" err="1" smtClean="0"/>
              <a:t>situationen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Alatunnistetiedot tähän 1.1.2010</a:t>
            </a:r>
            <a:endParaRPr lang="en-US">
              <a:solidFill>
                <a:schemeClr val="tx1"/>
              </a:solidFill>
              <a:latin typeface="Arial" pitchFamily="-12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00E644-2070-4F9B-B52D-E724886F313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Mentaliseringsbaserat</a:t>
            </a:r>
            <a:r>
              <a:rPr lang="fi-FI" dirty="0" smtClean="0"/>
              <a:t> </a:t>
            </a:r>
            <a:r>
              <a:rPr lang="fi-FI" dirty="0" err="1" smtClean="0"/>
              <a:t>ledarskap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Individualitet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mångfald</a:t>
            </a:r>
            <a:r>
              <a:rPr lang="fi-FI" dirty="0" smtClean="0"/>
              <a:t> </a:t>
            </a:r>
            <a:r>
              <a:rPr lang="fi-FI" dirty="0" err="1" smtClean="0"/>
              <a:t>betyder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själviskhet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armbågande</a:t>
            </a:r>
            <a:r>
              <a:rPr lang="fi-FI" dirty="0" smtClean="0"/>
              <a:t> - </a:t>
            </a:r>
            <a:r>
              <a:rPr lang="fi-FI" dirty="0" err="1" smtClean="0"/>
              <a:t>mentaliseringsbaserad</a:t>
            </a:r>
            <a:r>
              <a:rPr lang="fi-FI" dirty="0" smtClean="0"/>
              <a:t> </a:t>
            </a:r>
            <a:r>
              <a:rPr lang="fi-FI" dirty="0" err="1" smtClean="0"/>
              <a:t>ledarskap</a:t>
            </a:r>
            <a:r>
              <a:rPr lang="fi-FI" dirty="0" smtClean="0"/>
              <a:t> </a:t>
            </a:r>
            <a:r>
              <a:rPr lang="fi-FI" dirty="0" err="1" smtClean="0"/>
              <a:t>stöder</a:t>
            </a:r>
            <a:r>
              <a:rPr lang="fi-FI" dirty="0" smtClean="0"/>
              <a:t> </a:t>
            </a:r>
            <a:r>
              <a:rPr lang="fi-FI" dirty="0" err="1" smtClean="0"/>
              <a:t>perspektivskifte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helhetstänkande</a:t>
            </a:r>
            <a:r>
              <a:rPr lang="fi-FI" dirty="0" smtClean="0"/>
              <a:t> (</a:t>
            </a:r>
            <a:r>
              <a:rPr lang="fi-FI" dirty="0" err="1" smtClean="0"/>
              <a:t>vad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bäst</a:t>
            </a:r>
            <a:r>
              <a:rPr lang="fi-FI" dirty="0" smtClean="0"/>
              <a:t> för </a:t>
            </a:r>
            <a:r>
              <a:rPr lang="fi-FI" dirty="0" err="1" smtClean="0"/>
              <a:t>individen</a:t>
            </a:r>
            <a:r>
              <a:rPr lang="fi-FI" dirty="0" smtClean="0"/>
              <a:t>/ </a:t>
            </a:r>
            <a:r>
              <a:rPr lang="fi-FI" dirty="0" err="1" smtClean="0"/>
              <a:t>mitt</a:t>
            </a:r>
            <a:r>
              <a:rPr lang="fi-FI" dirty="0" smtClean="0"/>
              <a:t> </a:t>
            </a:r>
            <a:r>
              <a:rPr lang="fi-FI" dirty="0" err="1" smtClean="0"/>
              <a:t>team</a:t>
            </a:r>
            <a:r>
              <a:rPr lang="fi-FI" dirty="0" smtClean="0"/>
              <a:t>?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detta</a:t>
            </a:r>
            <a:r>
              <a:rPr lang="fi-FI" dirty="0" smtClean="0"/>
              <a:t> i </a:t>
            </a:r>
            <a:r>
              <a:rPr lang="fi-FI" dirty="0" err="1" smtClean="0"/>
              <a:t>samklang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organisationens</a:t>
            </a:r>
            <a:r>
              <a:rPr lang="fi-FI" dirty="0" smtClean="0"/>
              <a:t> </a:t>
            </a:r>
            <a:r>
              <a:rPr lang="fi-FI" dirty="0" err="1" smtClean="0"/>
              <a:t>bästa</a:t>
            </a:r>
            <a:r>
              <a:rPr lang="fi-FI" dirty="0" smtClean="0"/>
              <a:t>?)</a:t>
            </a:r>
          </a:p>
          <a:p>
            <a:r>
              <a:rPr lang="fi-FI" dirty="0" err="1" smtClean="0"/>
              <a:t>Mentaliseringsbaserat</a:t>
            </a:r>
            <a:r>
              <a:rPr lang="fi-FI" dirty="0" smtClean="0"/>
              <a:t> </a:t>
            </a:r>
            <a:r>
              <a:rPr lang="fi-FI" dirty="0" err="1" smtClean="0"/>
              <a:t>ledarskap</a:t>
            </a:r>
            <a:r>
              <a:rPr lang="fi-FI" dirty="0" smtClean="0"/>
              <a:t> </a:t>
            </a:r>
            <a:r>
              <a:rPr lang="fi-FI" dirty="0" err="1" smtClean="0"/>
              <a:t>stöder</a:t>
            </a:r>
            <a:r>
              <a:rPr lang="fi-FI" dirty="0" smtClean="0"/>
              <a:t> </a:t>
            </a:r>
            <a:r>
              <a:rPr lang="fi-FI" dirty="0" err="1" smtClean="0"/>
              <a:t>samtidighet</a:t>
            </a:r>
            <a:r>
              <a:rPr lang="fi-FI" dirty="0" smtClean="0"/>
              <a:t> – vi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både</a:t>
            </a:r>
            <a:r>
              <a:rPr lang="fi-FI" dirty="0" smtClean="0"/>
              <a:t> </a:t>
            </a:r>
            <a:r>
              <a:rPr lang="fi-FI" dirty="0" err="1" smtClean="0"/>
              <a:t>individer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delar</a:t>
            </a:r>
            <a:r>
              <a:rPr lang="fi-FI" dirty="0" smtClean="0"/>
              <a:t> av ett </a:t>
            </a:r>
            <a:r>
              <a:rPr lang="fi-FI" dirty="0" err="1" smtClean="0"/>
              <a:t>socialt</a:t>
            </a:r>
            <a:r>
              <a:rPr lang="fi-FI" dirty="0" smtClean="0"/>
              <a:t> </a:t>
            </a:r>
            <a:r>
              <a:rPr lang="fi-FI" dirty="0" err="1" smtClean="0"/>
              <a:t>system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Alatunnistetiedot tähän 1.1.2010</a:t>
            </a:r>
            <a:endParaRPr lang="en-US">
              <a:solidFill>
                <a:schemeClr val="tx1"/>
              </a:solidFill>
              <a:latin typeface="Arial" pitchFamily="-12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00E644-2070-4F9B-B52D-E724886F313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93037" cy="1143000"/>
          </a:xfrm>
        </p:spPr>
        <p:txBody>
          <a:bodyPr/>
          <a:lstStyle/>
          <a:p>
            <a:r>
              <a:rPr lang="fi-FI" dirty="0" smtClean="0"/>
              <a:t>”</a:t>
            </a:r>
            <a:r>
              <a:rPr lang="fi-FI" dirty="0" err="1" smtClean="0"/>
              <a:t>Reflection</a:t>
            </a:r>
            <a:r>
              <a:rPr lang="fi-FI" dirty="0" smtClean="0"/>
              <a:t> </a:t>
            </a:r>
            <a:r>
              <a:rPr lang="fi-FI" dirty="0" err="1" smtClean="0"/>
              <a:t>time</a:t>
            </a:r>
            <a:r>
              <a:rPr lang="fi-FI" dirty="0" smtClean="0"/>
              <a:t>” (</a:t>
            </a:r>
            <a:r>
              <a:rPr lang="fi-FI" dirty="0" err="1" smtClean="0"/>
              <a:t>Twemlov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10 </a:t>
            </a:r>
            <a:r>
              <a:rPr lang="fi-FI" dirty="0" err="1" smtClean="0"/>
              <a:t>minuter</a:t>
            </a:r>
            <a:r>
              <a:rPr lang="fi-FI" dirty="0" smtClean="0"/>
              <a:t> </a:t>
            </a:r>
            <a:r>
              <a:rPr lang="fi-FI" dirty="0" err="1" smtClean="0"/>
              <a:t>varje</a:t>
            </a:r>
            <a:r>
              <a:rPr lang="fi-FI" dirty="0" smtClean="0"/>
              <a:t> </a:t>
            </a:r>
            <a:r>
              <a:rPr lang="fi-FI" dirty="0" err="1" smtClean="0"/>
              <a:t>dag</a:t>
            </a:r>
            <a:r>
              <a:rPr lang="fi-FI" dirty="0" smtClean="0"/>
              <a:t>  - </a:t>
            </a:r>
            <a:r>
              <a:rPr lang="fi-FI" dirty="0" err="1" smtClean="0"/>
              <a:t>tillsammans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barnen</a:t>
            </a:r>
            <a:r>
              <a:rPr lang="fi-FI" dirty="0" smtClean="0"/>
              <a:t> </a:t>
            </a:r>
            <a:r>
              <a:rPr lang="fi-FI" dirty="0" err="1" smtClean="0"/>
              <a:t>om</a:t>
            </a:r>
            <a:r>
              <a:rPr lang="fi-FI" dirty="0" smtClean="0"/>
              <a:t> </a:t>
            </a:r>
            <a:r>
              <a:rPr lang="fi-FI" dirty="0" err="1" smtClean="0"/>
              <a:t>hur</a:t>
            </a:r>
            <a:r>
              <a:rPr lang="fi-FI" dirty="0" smtClean="0"/>
              <a:t> </a:t>
            </a:r>
            <a:r>
              <a:rPr lang="fi-FI" dirty="0" err="1" smtClean="0"/>
              <a:t>dagen</a:t>
            </a:r>
            <a:r>
              <a:rPr lang="fi-FI" dirty="0" smtClean="0"/>
              <a:t> </a:t>
            </a:r>
            <a:r>
              <a:rPr lang="fi-FI" dirty="0" err="1" smtClean="0"/>
              <a:t>gått</a:t>
            </a:r>
            <a:r>
              <a:rPr lang="fi-FI" dirty="0" smtClean="0"/>
              <a:t>, </a:t>
            </a:r>
            <a:r>
              <a:rPr lang="fi-FI" dirty="0" err="1" smtClean="0"/>
              <a:t>om</a:t>
            </a:r>
            <a:r>
              <a:rPr lang="fi-FI" dirty="0" smtClean="0"/>
              <a:t> alla </a:t>
            </a:r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haft</a:t>
            </a:r>
            <a:r>
              <a:rPr lang="fi-FI" dirty="0" smtClean="0"/>
              <a:t> det </a:t>
            </a:r>
            <a:r>
              <a:rPr lang="fi-FI" dirty="0" err="1" smtClean="0"/>
              <a:t>bra</a:t>
            </a:r>
            <a:r>
              <a:rPr lang="fi-FI" dirty="0" smtClean="0"/>
              <a:t>, </a:t>
            </a:r>
            <a:r>
              <a:rPr lang="fi-FI" dirty="0" err="1" smtClean="0"/>
              <a:t>om</a:t>
            </a:r>
            <a:r>
              <a:rPr lang="fi-FI" dirty="0" smtClean="0"/>
              <a:t> det </a:t>
            </a:r>
            <a:r>
              <a:rPr lang="fi-FI" dirty="0" err="1" smtClean="0"/>
              <a:t>finns</a:t>
            </a:r>
            <a:r>
              <a:rPr lang="fi-FI" dirty="0" smtClean="0"/>
              <a:t> </a:t>
            </a:r>
            <a:r>
              <a:rPr lang="fi-FI" dirty="0" err="1" smtClean="0"/>
              <a:t>något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gick</a:t>
            </a:r>
            <a:r>
              <a:rPr lang="fi-FI" dirty="0" smtClean="0"/>
              <a:t> </a:t>
            </a:r>
            <a:r>
              <a:rPr lang="fi-FI" dirty="0" err="1" smtClean="0"/>
              <a:t>så</a:t>
            </a:r>
            <a:r>
              <a:rPr lang="fi-FI" dirty="0" smtClean="0"/>
              <a:t> </a:t>
            </a:r>
            <a:r>
              <a:rPr lang="fi-FI" dirty="0" err="1" smtClean="0"/>
              <a:t>bra</a:t>
            </a:r>
            <a:r>
              <a:rPr lang="fi-FI" dirty="0" smtClean="0"/>
              <a:t>, </a:t>
            </a:r>
            <a:r>
              <a:rPr lang="fi-FI" dirty="0" err="1" smtClean="0"/>
              <a:t>hur</a:t>
            </a:r>
            <a:r>
              <a:rPr lang="fi-FI" dirty="0" smtClean="0"/>
              <a:t> </a:t>
            </a:r>
            <a:r>
              <a:rPr lang="fi-FI" dirty="0" err="1" smtClean="0"/>
              <a:t>kunde</a:t>
            </a:r>
            <a:r>
              <a:rPr lang="fi-FI" dirty="0" smtClean="0"/>
              <a:t> vi </a:t>
            </a:r>
            <a:r>
              <a:rPr lang="fi-FI" dirty="0" err="1" smtClean="0"/>
              <a:t>ändra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det i </a:t>
            </a:r>
            <a:r>
              <a:rPr lang="fi-FI" dirty="0" err="1" smtClean="0"/>
              <a:t>morgon</a:t>
            </a:r>
            <a:r>
              <a:rPr lang="fi-FI" dirty="0" smtClean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Reflektionstid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personalen </a:t>
            </a:r>
          </a:p>
          <a:p>
            <a:pPr>
              <a:buFontTx/>
              <a:buChar char="-"/>
            </a:pPr>
            <a:r>
              <a:rPr lang="fi-FI" dirty="0" err="1" smtClean="0"/>
              <a:t>beslutsmöten</a:t>
            </a:r>
            <a:r>
              <a:rPr lang="fi-FI" dirty="0" smtClean="0"/>
              <a:t>, </a:t>
            </a:r>
            <a:r>
              <a:rPr lang="fi-FI" dirty="0" err="1" smtClean="0"/>
              <a:t>löpande</a:t>
            </a:r>
            <a:r>
              <a:rPr lang="fi-FI" dirty="0" smtClean="0"/>
              <a:t> </a:t>
            </a:r>
            <a:r>
              <a:rPr lang="fi-FI" dirty="0" err="1" smtClean="0"/>
              <a:t>ärenden</a:t>
            </a:r>
            <a:r>
              <a:rPr lang="fi-FI" dirty="0" smtClean="0"/>
              <a:t>, </a:t>
            </a:r>
            <a:r>
              <a:rPr lang="fi-FI" dirty="0" err="1" smtClean="0"/>
              <a:t>identifikation</a:t>
            </a:r>
            <a:r>
              <a:rPr lang="fi-FI" dirty="0" smtClean="0"/>
              <a:t> av </a:t>
            </a:r>
            <a:r>
              <a:rPr lang="fi-FI" dirty="0" err="1" smtClean="0"/>
              <a:t>sådant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behöver</a:t>
            </a:r>
            <a:r>
              <a:rPr lang="fi-FI" dirty="0" smtClean="0"/>
              <a:t> </a:t>
            </a:r>
            <a:r>
              <a:rPr lang="fi-FI" dirty="0" err="1" smtClean="0"/>
              <a:t>reflekteras</a:t>
            </a:r>
            <a:endParaRPr lang="fi-FI" dirty="0" smtClean="0"/>
          </a:p>
          <a:p>
            <a:pPr>
              <a:buFontTx/>
              <a:buChar char="-"/>
            </a:pPr>
            <a:r>
              <a:rPr lang="fi-FI" dirty="0" err="1" smtClean="0"/>
              <a:t>Arbetsmöten</a:t>
            </a:r>
            <a:r>
              <a:rPr lang="fi-FI" dirty="0" smtClean="0"/>
              <a:t> </a:t>
            </a:r>
            <a:r>
              <a:rPr lang="fi-FI" dirty="0" err="1" smtClean="0"/>
              <a:t>kring</a:t>
            </a:r>
            <a:r>
              <a:rPr lang="fi-FI" dirty="0" smtClean="0"/>
              <a:t> ett </a:t>
            </a:r>
            <a:r>
              <a:rPr lang="fi-FI" dirty="0" err="1" smtClean="0"/>
              <a:t>enda</a:t>
            </a:r>
            <a:r>
              <a:rPr lang="fi-FI" dirty="0" smtClean="0"/>
              <a:t> </a:t>
            </a:r>
            <a:r>
              <a:rPr lang="fi-FI" dirty="0" err="1" smtClean="0"/>
              <a:t>ärende</a:t>
            </a:r>
            <a:r>
              <a:rPr lang="fi-FI" dirty="0" smtClean="0"/>
              <a:t> </a:t>
            </a:r>
          </a:p>
          <a:p>
            <a:pPr>
              <a:buFontTx/>
              <a:buChar char="-"/>
            </a:pPr>
            <a:r>
              <a:rPr lang="fi-FI" dirty="0" err="1" smtClean="0"/>
              <a:t>Strategimöten</a:t>
            </a:r>
            <a:r>
              <a:rPr lang="fi-FI" dirty="0" smtClean="0"/>
              <a:t> – </a:t>
            </a:r>
            <a:r>
              <a:rPr lang="fi-FI" dirty="0" err="1" smtClean="0"/>
              <a:t>bibehåll</a:t>
            </a:r>
            <a:r>
              <a:rPr lang="fi-FI" dirty="0" smtClean="0"/>
              <a:t> </a:t>
            </a:r>
            <a:r>
              <a:rPr lang="fi-FI" dirty="0" err="1" smtClean="0"/>
              <a:t>mentaliseringsperspektivet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Alatunnistetiedot tähän 1.1.2010</a:t>
            </a:r>
            <a:endParaRPr lang="en-US">
              <a:solidFill>
                <a:schemeClr val="tx1"/>
              </a:solidFill>
              <a:latin typeface="Arial" pitchFamily="-12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00E644-2070-4F9B-B52D-E724886F313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6443" y="428604"/>
            <a:ext cx="7793037" cy="1143008"/>
          </a:xfrm>
        </p:spPr>
        <p:txBody>
          <a:bodyPr/>
          <a:lstStyle/>
          <a:p>
            <a:r>
              <a:rPr lang="fi-FI" dirty="0" err="1" smtClean="0"/>
              <a:t>Kännetecken</a:t>
            </a:r>
            <a:r>
              <a:rPr lang="fi-FI" dirty="0" smtClean="0"/>
              <a:t> för en </a:t>
            </a:r>
            <a:r>
              <a:rPr lang="fi-FI" dirty="0" err="1" smtClean="0"/>
              <a:t>mentaliseringsbaserad</a:t>
            </a:r>
            <a:r>
              <a:rPr lang="fi-FI" dirty="0" smtClean="0"/>
              <a:t> </a:t>
            </a:r>
            <a:r>
              <a:rPr lang="fi-FI" dirty="0" err="1" smtClean="0"/>
              <a:t>arbetsmiljö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5760" y="1643050"/>
            <a:ext cx="7772400" cy="41466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err="1" smtClean="0"/>
              <a:t>Levande</a:t>
            </a:r>
            <a:r>
              <a:rPr lang="fi-FI" dirty="0" smtClean="0"/>
              <a:t> </a:t>
            </a:r>
            <a:r>
              <a:rPr lang="fi-FI" dirty="0" err="1" smtClean="0"/>
              <a:t>kommunikation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Äkta</a:t>
            </a:r>
            <a:r>
              <a:rPr lang="fi-FI" dirty="0" smtClean="0"/>
              <a:t> </a:t>
            </a:r>
            <a:r>
              <a:rPr lang="fi-FI" dirty="0" err="1" smtClean="0"/>
              <a:t>intresse</a:t>
            </a:r>
            <a:r>
              <a:rPr lang="fi-FI" dirty="0" smtClean="0"/>
              <a:t>, </a:t>
            </a:r>
            <a:r>
              <a:rPr lang="fi-FI" dirty="0" err="1" smtClean="0"/>
              <a:t>beredskap</a:t>
            </a:r>
            <a:r>
              <a:rPr lang="fi-FI" dirty="0" smtClean="0"/>
              <a:t> för </a:t>
            </a:r>
            <a:r>
              <a:rPr lang="fi-FI" dirty="0" err="1" smtClean="0"/>
              <a:t>inlärning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Humor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lekfullhet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Strävan</a:t>
            </a:r>
            <a:r>
              <a:rPr lang="fi-FI" dirty="0" smtClean="0"/>
              <a:t> </a:t>
            </a:r>
            <a:r>
              <a:rPr lang="fi-FI" dirty="0" err="1" smtClean="0"/>
              <a:t>efter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korrigera</a:t>
            </a:r>
            <a:r>
              <a:rPr lang="fi-FI" dirty="0" smtClean="0"/>
              <a:t> </a:t>
            </a:r>
            <a:r>
              <a:rPr lang="fi-FI" dirty="0" err="1" smtClean="0"/>
              <a:t>misstag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Samtidiga</a:t>
            </a:r>
            <a:r>
              <a:rPr lang="fi-FI" dirty="0" smtClean="0"/>
              <a:t> </a:t>
            </a:r>
            <a:r>
              <a:rPr lang="fi-FI" dirty="0" err="1" smtClean="0"/>
              <a:t>perspektiv</a:t>
            </a:r>
            <a:r>
              <a:rPr lang="fi-FI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Horisontellt</a:t>
            </a:r>
            <a:r>
              <a:rPr lang="fi-FI" dirty="0" smtClean="0"/>
              <a:t> </a:t>
            </a:r>
            <a:r>
              <a:rPr lang="fi-FI" dirty="0" err="1" smtClean="0"/>
              <a:t>stöd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Mångfald</a:t>
            </a:r>
            <a:r>
              <a:rPr lang="fi-FI" dirty="0" smtClean="0"/>
              <a:t> av </a:t>
            </a:r>
            <a:r>
              <a:rPr lang="fi-FI" dirty="0" err="1" smtClean="0"/>
              <a:t>synvinklar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Referenser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intentioner</a:t>
            </a:r>
            <a:r>
              <a:rPr lang="fi-FI" dirty="0" smtClean="0"/>
              <a:t>, </a:t>
            </a:r>
            <a:r>
              <a:rPr lang="fi-FI" dirty="0" err="1" smtClean="0"/>
              <a:t>tankar</a:t>
            </a:r>
            <a:r>
              <a:rPr lang="fi-FI" dirty="0" smtClean="0"/>
              <a:t>, </a:t>
            </a:r>
            <a:r>
              <a:rPr lang="fi-FI" dirty="0" err="1" smtClean="0"/>
              <a:t>avsikter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känslor</a:t>
            </a:r>
            <a:r>
              <a:rPr lang="fi-FI" dirty="0" smtClean="0"/>
              <a:t> </a:t>
            </a:r>
            <a:r>
              <a:rPr lang="fi-FI" dirty="0" err="1" smtClean="0"/>
              <a:t>bakom</a:t>
            </a:r>
            <a:r>
              <a:rPr lang="fi-FI" dirty="0" smtClean="0"/>
              <a:t> </a:t>
            </a:r>
            <a:r>
              <a:rPr lang="fi-FI" dirty="0" err="1" smtClean="0"/>
              <a:t>beteende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Alatunnistetiedot tähän 1.1.2010</a:t>
            </a:r>
            <a:endParaRPr lang="en-US">
              <a:solidFill>
                <a:schemeClr val="tx1"/>
              </a:solidFill>
              <a:latin typeface="Arial" pitchFamily="-12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00E644-2070-4F9B-B52D-E724886F313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93037" cy="1143000"/>
          </a:xfrm>
        </p:spPr>
        <p:txBody>
          <a:bodyPr/>
          <a:lstStyle/>
          <a:p>
            <a:r>
              <a:rPr lang="fi-FI" dirty="0" err="1" smtClean="0"/>
              <a:t>Mentalisering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reflektiv</a:t>
            </a:r>
            <a:r>
              <a:rPr lang="fi-FI" dirty="0" smtClean="0"/>
              <a:t> </a:t>
            </a:r>
            <a:r>
              <a:rPr lang="fi-FI" dirty="0" err="1" smtClean="0"/>
              <a:t>kapacitet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85786" y="1571612"/>
            <a:ext cx="7772400" cy="38925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b="0" dirty="0" smtClean="0"/>
              <a:t> ”</a:t>
            </a:r>
            <a:r>
              <a:rPr lang="fi-FI" b="0" dirty="0" err="1" smtClean="0"/>
              <a:t>Having</a:t>
            </a:r>
            <a:r>
              <a:rPr lang="fi-FI" b="0" dirty="0" smtClean="0"/>
              <a:t> the </a:t>
            </a:r>
            <a:r>
              <a:rPr lang="fi-FI" b="0" dirty="0" err="1" smtClean="0"/>
              <a:t>child’s</a:t>
            </a:r>
            <a:r>
              <a:rPr lang="fi-FI" b="0" dirty="0" smtClean="0"/>
              <a:t> </a:t>
            </a:r>
            <a:r>
              <a:rPr lang="fi-FI" b="0" dirty="0" err="1" smtClean="0"/>
              <a:t>mind</a:t>
            </a:r>
            <a:r>
              <a:rPr lang="fi-FI" b="0" dirty="0" smtClean="0"/>
              <a:t> in </a:t>
            </a:r>
            <a:r>
              <a:rPr lang="fi-FI" b="0" dirty="0" err="1" smtClean="0"/>
              <a:t>mind</a:t>
            </a:r>
            <a:r>
              <a:rPr lang="fi-FI" b="0" dirty="0" smtClean="0"/>
              <a:t>” </a:t>
            </a:r>
          </a:p>
          <a:p>
            <a:pPr>
              <a:buFont typeface="Arial" pitchFamily="34" charset="0"/>
              <a:buChar char="•"/>
            </a:pPr>
            <a:r>
              <a:rPr lang="fi-FI" b="0" dirty="0" err="1" smtClean="0"/>
              <a:t>Handlar</a:t>
            </a:r>
            <a:r>
              <a:rPr lang="fi-FI" b="0" dirty="0" smtClean="0"/>
              <a:t> </a:t>
            </a:r>
            <a:r>
              <a:rPr lang="fi-FI" b="0" dirty="0" err="1" smtClean="0"/>
              <a:t>om</a:t>
            </a:r>
            <a:r>
              <a:rPr lang="fi-FI" b="0" dirty="0" smtClean="0"/>
              <a:t> </a:t>
            </a:r>
            <a:r>
              <a:rPr lang="fi-FI" b="0" dirty="0" err="1" smtClean="0"/>
              <a:t>att</a:t>
            </a:r>
            <a:r>
              <a:rPr lang="fi-FI" b="0" dirty="0" smtClean="0"/>
              <a:t> </a:t>
            </a:r>
            <a:r>
              <a:rPr lang="fi-FI" b="0" dirty="0" err="1" smtClean="0"/>
              <a:t>förstå</a:t>
            </a:r>
            <a:r>
              <a:rPr lang="fi-FI" b="0" dirty="0" smtClean="0"/>
              <a:t> </a:t>
            </a:r>
            <a:r>
              <a:rPr lang="fi-FI" b="0" dirty="0" err="1" smtClean="0"/>
              <a:t>att</a:t>
            </a:r>
            <a:r>
              <a:rPr lang="fi-FI" b="0" dirty="0" smtClean="0"/>
              <a:t> alla </a:t>
            </a:r>
            <a:r>
              <a:rPr lang="fi-FI" b="0" dirty="0" err="1" smtClean="0"/>
              <a:t>små</a:t>
            </a:r>
            <a:r>
              <a:rPr lang="fi-FI" b="0" dirty="0" smtClean="0"/>
              <a:t> </a:t>
            </a:r>
            <a:r>
              <a:rPr lang="fi-FI" b="0" dirty="0" err="1" smtClean="0"/>
              <a:t>individer</a:t>
            </a:r>
            <a:r>
              <a:rPr lang="fi-FI" b="0" dirty="0" smtClean="0"/>
              <a:t> </a:t>
            </a:r>
            <a:r>
              <a:rPr lang="fi-FI" b="0" dirty="0" err="1" smtClean="0"/>
              <a:t>har</a:t>
            </a:r>
            <a:r>
              <a:rPr lang="fi-FI" b="0" dirty="0" smtClean="0"/>
              <a:t> en </a:t>
            </a:r>
            <a:r>
              <a:rPr lang="fi-FI" b="0" dirty="0" err="1" smtClean="0"/>
              <a:t>egen</a:t>
            </a:r>
            <a:r>
              <a:rPr lang="fi-FI" b="0" dirty="0" smtClean="0"/>
              <a:t> </a:t>
            </a:r>
            <a:r>
              <a:rPr lang="fi-FI" b="0" dirty="0" err="1" smtClean="0"/>
              <a:t>psykisk</a:t>
            </a:r>
            <a:r>
              <a:rPr lang="fi-FI" b="0" dirty="0" smtClean="0"/>
              <a:t> </a:t>
            </a:r>
            <a:r>
              <a:rPr lang="fi-FI" b="0" dirty="0" err="1" smtClean="0"/>
              <a:t>verklighet</a:t>
            </a:r>
            <a:r>
              <a:rPr lang="fi-FI" b="0" dirty="0" smtClean="0"/>
              <a:t> </a:t>
            </a:r>
            <a:r>
              <a:rPr lang="fi-FI" b="0" dirty="0" err="1" smtClean="0"/>
              <a:t>som</a:t>
            </a:r>
            <a:r>
              <a:rPr lang="fi-FI" b="0" dirty="0" smtClean="0"/>
              <a:t> vi </a:t>
            </a:r>
            <a:r>
              <a:rPr lang="fi-FI" b="0" dirty="0" err="1" smtClean="0"/>
              <a:t>bör</a:t>
            </a:r>
            <a:r>
              <a:rPr lang="fi-FI" b="0" dirty="0" smtClean="0"/>
              <a:t> </a:t>
            </a:r>
            <a:r>
              <a:rPr lang="fi-FI" b="0" dirty="0" err="1" smtClean="0"/>
              <a:t>sträva</a:t>
            </a:r>
            <a:r>
              <a:rPr lang="fi-FI" b="0" dirty="0" smtClean="0"/>
              <a:t> </a:t>
            </a:r>
            <a:r>
              <a:rPr lang="fi-FI" b="0" dirty="0" err="1" smtClean="0"/>
              <a:t>efter</a:t>
            </a:r>
            <a:r>
              <a:rPr lang="fi-FI" b="0" dirty="0" smtClean="0"/>
              <a:t> </a:t>
            </a:r>
            <a:r>
              <a:rPr lang="fi-FI" b="0" dirty="0" err="1" smtClean="0"/>
              <a:t>att</a:t>
            </a:r>
            <a:r>
              <a:rPr lang="fi-FI" b="0" dirty="0" smtClean="0"/>
              <a:t> </a:t>
            </a:r>
            <a:r>
              <a:rPr lang="fi-FI" b="0" dirty="0" err="1" smtClean="0"/>
              <a:t>förstå</a:t>
            </a:r>
            <a:r>
              <a:rPr lang="fi-FI" b="0" dirty="0" smtClean="0"/>
              <a:t> </a:t>
            </a:r>
            <a:r>
              <a:rPr lang="fi-FI" b="0" dirty="0" err="1" smtClean="0"/>
              <a:t>och</a:t>
            </a:r>
            <a:r>
              <a:rPr lang="fi-FI" b="0" dirty="0" smtClean="0"/>
              <a:t> </a:t>
            </a:r>
            <a:r>
              <a:rPr lang="fi-FI" b="0" dirty="0" err="1" smtClean="0"/>
              <a:t>bemöta</a:t>
            </a:r>
            <a:r>
              <a:rPr lang="fi-FI" b="0" dirty="0" smtClean="0"/>
              <a:t> </a:t>
            </a:r>
            <a:r>
              <a:rPr lang="fi-FI" b="0" dirty="0" err="1" smtClean="0"/>
              <a:t>på</a:t>
            </a:r>
            <a:r>
              <a:rPr lang="fi-FI" b="0" dirty="0" smtClean="0"/>
              <a:t> ett </a:t>
            </a:r>
            <a:r>
              <a:rPr lang="fi-FI" b="0" dirty="0" err="1" smtClean="0"/>
              <a:t>kärleksfullt</a:t>
            </a:r>
            <a:r>
              <a:rPr lang="fi-FI" b="0" dirty="0" smtClean="0"/>
              <a:t> </a:t>
            </a:r>
            <a:r>
              <a:rPr lang="fi-FI" b="0" dirty="0" err="1" smtClean="0"/>
              <a:t>och</a:t>
            </a:r>
            <a:r>
              <a:rPr lang="fi-FI" b="0" dirty="0" smtClean="0"/>
              <a:t> </a:t>
            </a:r>
            <a:r>
              <a:rPr lang="fi-FI" b="0" dirty="0" err="1" smtClean="0"/>
              <a:t>stabilt</a:t>
            </a:r>
            <a:r>
              <a:rPr lang="fi-FI" b="0" dirty="0" smtClean="0"/>
              <a:t> </a:t>
            </a:r>
            <a:r>
              <a:rPr lang="fi-FI" b="0" dirty="0" err="1" smtClean="0"/>
              <a:t>sätt</a:t>
            </a:r>
            <a:r>
              <a:rPr lang="fi-FI" b="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fi-FI" b="0" dirty="0" err="1" smtClean="0"/>
              <a:t>Att</a:t>
            </a:r>
            <a:r>
              <a:rPr lang="fi-FI" b="0" dirty="0" smtClean="0"/>
              <a:t> </a:t>
            </a:r>
            <a:r>
              <a:rPr lang="fi-FI" b="0" dirty="0" err="1" smtClean="0"/>
              <a:t>sträva</a:t>
            </a:r>
            <a:r>
              <a:rPr lang="fi-FI" b="0" dirty="0" smtClean="0"/>
              <a:t> </a:t>
            </a:r>
            <a:r>
              <a:rPr lang="fi-FI" b="0" dirty="0" err="1" smtClean="0"/>
              <a:t>efter</a:t>
            </a:r>
            <a:r>
              <a:rPr lang="fi-FI" b="0" dirty="0" smtClean="0"/>
              <a:t> </a:t>
            </a:r>
            <a:r>
              <a:rPr lang="fi-FI" b="0" dirty="0" err="1" smtClean="0"/>
              <a:t>att</a:t>
            </a:r>
            <a:r>
              <a:rPr lang="fi-FI" b="0" dirty="0" smtClean="0"/>
              <a:t> </a:t>
            </a:r>
            <a:r>
              <a:rPr lang="fi-FI" b="0" dirty="0" err="1" smtClean="0"/>
              <a:t>förstå</a:t>
            </a:r>
            <a:r>
              <a:rPr lang="fi-FI" b="0" dirty="0" smtClean="0"/>
              <a:t> </a:t>
            </a:r>
            <a:r>
              <a:rPr lang="fi-FI" b="0" dirty="0" err="1" smtClean="0"/>
              <a:t>hur</a:t>
            </a:r>
            <a:r>
              <a:rPr lang="fi-FI" b="0" dirty="0" smtClean="0"/>
              <a:t> </a:t>
            </a:r>
            <a:r>
              <a:rPr lang="fi-FI" b="0" dirty="0" err="1" smtClean="0"/>
              <a:t>barnets</a:t>
            </a:r>
            <a:r>
              <a:rPr lang="fi-FI" b="0" dirty="0" smtClean="0"/>
              <a:t> </a:t>
            </a:r>
            <a:r>
              <a:rPr lang="fi-FI" b="0" dirty="0" err="1" smtClean="0"/>
              <a:t>yttre</a:t>
            </a:r>
            <a:r>
              <a:rPr lang="fi-FI" b="0" dirty="0" smtClean="0"/>
              <a:t> </a:t>
            </a:r>
            <a:r>
              <a:rPr lang="fi-FI" b="0" dirty="0" err="1" smtClean="0"/>
              <a:t>uttryck</a:t>
            </a:r>
            <a:r>
              <a:rPr lang="fi-FI" b="0" dirty="0" smtClean="0"/>
              <a:t> </a:t>
            </a:r>
            <a:r>
              <a:rPr lang="fi-FI" b="0" dirty="0" err="1" smtClean="0"/>
              <a:t>och</a:t>
            </a:r>
            <a:r>
              <a:rPr lang="fi-FI" b="0" dirty="0" smtClean="0"/>
              <a:t> </a:t>
            </a:r>
            <a:r>
              <a:rPr lang="fi-FI" b="0" dirty="0" err="1" smtClean="0"/>
              <a:t>beteende</a:t>
            </a:r>
            <a:r>
              <a:rPr lang="fi-FI" b="0" dirty="0" smtClean="0"/>
              <a:t> </a:t>
            </a:r>
            <a:r>
              <a:rPr lang="fi-FI" b="0" dirty="0" err="1" smtClean="0"/>
              <a:t>hänger</a:t>
            </a:r>
            <a:r>
              <a:rPr lang="fi-FI" b="0" dirty="0" smtClean="0"/>
              <a:t> </a:t>
            </a:r>
            <a:r>
              <a:rPr lang="fi-FI" b="0" dirty="0" err="1" smtClean="0"/>
              <a:t>ihop</a:t>
            </a:r>
            <a:r>
              <a:rPr lang="fi-FI" b="0" dirty="0" smtClean="0"/>
              <a:t> </a:t>
            </a:r>
            <a:r>
              <a:rPr lang="fi-FI" b="0" dirty="0" err="1" smtClean="0"/>
              <a:t>med</a:t>
            </a:r>
            <a:r>
              <a:rPr lang="fi-FI" b="0" dirty="0" smtClean="0"/>
              <a:t> </a:t>
            </a:r>
            <a:r>
              <a:rPr lang="fi-FI" b="0" dirty="0" err="1" smtClean="0"/>
              <a:t>dess</a:t>
            </a:r>
            <a:r>
              <a:rPr lang="fi-FI" b="0" dirty="0" smtClean="0"/>
              <a:t> </a:t>
            </a:r>
            <a:r>
              <a:rPr lang="fi-FI" b="0" dirty="0" err="1" smtClean="0"/>
              <a:t>inre</a:t>
            </a:r>
            <a:r>
              <a:rPr lang="fi-FI" b="0" dirty="0" smtClean="0"/>
              <a:t> </a:t>
            </a:r>
            <a:r>
              <a:rPr lang="fi-FI" b="0" dirty="0" err="1" smtClean="0"/>
              <a:t>verklighet</a:t>
            </a:r>
            <a:endParaRPr lang="fi-FI" b="0" dirty="0" smtClean="0"/>
          </a:p>
          <a:p>
            <a:pPr>
              <a:buFont typeface="Arial" pitchFamily="34" charset="0"/>
              <a:buChar char="•"/>
            </a:pPr>
            <a:r>
              <a:rPr lang="fi-FI" b="0" dirty="0" err="1" smtClean="0"/>
              <a:t>Möjliggör</a:t>
            </a:r>
            <a:r>
              <a:rPr lang="fi-FI" b="0" dirty="0" smtClean="0"/>
              <a:t> </a:t>
            </a:r>
            <a:r>
              <a:rPr lang="fi-FI" b="0" dirty="0" err="1" smtClean="0"/>
              <a:t>rättvisa</a:t>
            </a:r>
            <a:r>
              <a:rPr lang="fi-FI" b="0" dirty="0" smtClean="0"/>
              <a:t> </a:t>
            </a:r>
            <a:r>
              <a:rPr lang="fi-FI" b="0" dirty="0" err="1" smtClean="0"/>
              <a:t>tolkningar</a:t>
            </a:r>
            <a:r>
              <a:rPr lang="fi-FI" b="0" dirty="0" smtClean="0"/>
              <a:t> </a:t>
            </a:r>
            <a:r>
              <a:rPr lang="fi-FI" b="0" dirty="0" err="1" smtClean="0"/>
              <a:t>och</a:t>
            </a:r>
            <a:r>
              <a:rPr lang="fi-FI" b="0" dirty="0" smtClean="0"/>
              <a:t> en </a:t>
            </a:r>
            <a:r>
              <a:rPr lang="fi-FI" b="0" dirty="0" err="1" smtClean="0"/>
              <a:t>positiv</a:t>
            </a:r>
            <a:r>
              <a:rPr lang="fi-FI" b="0" dirty="0" smtClean="0"/>
              <a:t> bild av </a:t>
            </a:r>
            <a:r>
              <a:rPr lang="fi-FI" b="0" dirty="0" err="1" smtClean="0"/>
              <a:t>barnet</a:t>
            </a:r>
            <a:r>
              <a:rPr lang="fi-FI" b="0" dirty="0" smtClean="0"/>
              <a:t> </a:t>
            </a:r>
            <a:r>
              <a:rPr lang="fi-FI" b="0" dirty="0" err="1" smtClean="0"/>
              <a:t>och</a:t>
            </a:r>
            <a:r>
              <a:rPr lang="fi-FI" b="0" dirty="0" smtClean="0"/>
              <a:t> av </a:t>
            </a:r>
            <a:r>
              <a:rPr lang="fi-FI" b="0" dirty="0" err="1" smtClean="0"/>
              <a:t>sig</a:t>
            </a:r>
            <a:r>
              <a:rPr lang="fi-FI" b="0" dirty="0" smtClean="0"/>
              <a:t> </a:t>
            </a:r>
            <a:r>
              <a:rPr lang="fi-FI" b="0" dirty="0" err="1" smtClean="0"/>
              <a:t>själv</a:t>
            </a:r>
            <a:r>
              <a:rPr lang="fi-FI" b="0" dirty="0" smtClean="0"/>
              <a:t>  i </a:t>
            </a:r>
            <a:r>
              <a:rPr lang="fi-FI" b="0" dirty="0" err="1" smtClean="0"/>
              <a:t>relation</a:t>
            </a:r>
            <a:r>
              <a:rPr lang="fi-FI" b="0" dirty="0" smtClean="0"/>
              <a:t> </a:t>
            </a:r>
            <a:r>
              <a:rPr lang="fi-FI" b="0" dirty="0" err="1" smtClean="0"/>
              <a:t>till</a:t>
            </a:r>
            <a:r>
              <a:rPr lang="fi-FI" b="0" dirty="0" smtClean="0"/>
              <a:t> </a:t>
            </a:r>
            <a:r>
              <a:rPr lang="fi-FI" b="0" dirty="0" err="1" smtClean="0"/>
              <a:t>barnet</a:t>
            </a:r>
            <a:endParaRPr lang="fi-FI" b="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Alatunnistetiedot tähän 1.1.2010</a:t>
            </a:r>
            <a:endParaRPr lang="en-US">
              <a:solidFill>
                <a:schemeClr val="tx1"/>
              </a:solidFill>
              <a:latin typeface="Arial" pitchFamily="-12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00E644-2070-4F9B-B52D-E724886F313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428604"/>
            <a:ext cx="7793037" cy="1143000"/>
          </a:xfrm>
        </p:spPr>
        <p:txBody>
          <a:bodyPr/>
          <a:lstStyle/>
          <a:p>
            <a:r>
              <a:rPr lang="en-US" dirty="0" err="1" smtClean="0"/>
              <a:t>Reflektioner</a:t>
            </a:r>
            <a:r>
              <a:rPr lang="en-US" dirty="0" smtClean="0"/>
              <a:t> </a:t>
            </a:r>
            <a:r>
              <a:rPr lang="en-US" dirty="0" err="1" smtClean="0"/>
              <a:t>kring</a:t>
            </a:r>
            <a:r>
              <a:rPr lang="en-US" dirty="0" smtClean="0"/>
              <a:t> </a:t>
            </a:r>
            <a:r>
              <a:rPr lang="en-US" dirty="0" err="1" smtClean="0"/>
              <a:t>mentaliseringsbaserat</a:t>
            </a:r>
            <a:r>
              <a:rPr lang="en-US" dirty="0" smtClean="0"/>
              <a:t> </a:t>
            </a:r>
            <a:r>
              <a:rPr lang="en-US" dirty="0" err="1" smtClean="0"/>
              <a:t>bemötande</a:t>
            </a:r>
            <a:endParaRPr lang="en-US" sz="3200" dirty="0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1643050"/>
            <a:ext cx="7772400" cy="3892550"/>
          </a:xfrm>
        </p:spPr>
        <p:txBody>
          <a:bodyPr/>
          <a:lstStyle/>
          <a:p>
            <a:r>
              <a:rPr lang="fi-FI" sz="2400" b="0" dirty="0" err="1" smtClean="0"/>
              <a:t>Mentalisering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är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intrapersonellt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och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interpersonellt</a:t>
            </a:r>
            <a:r>
              <a:rPr lang="fi-FI" sz="2400" b="0" dirty="0" smtClean="0"/>
              <a:t>: </a:t>
            </a:r>
            <a:endParaRPr lang="fi-FI" sz="2400" b="0" dirty="0"/>
          </a:p>
          <a:p>
            <a:pPr>
              <a:buFont typeface="Arial" pitchFamily="34" charset="0"/>
              <a:buChar char="•"/>
            </a:pPr>
            <a:r>
              <a:rPr lang="fi-FI" sz="2400" b="0" dirty="0" err="1" smtClean="0"/>
              <a:t>Handlar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om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att</a:t>
            </a:r>
            <a:r>
              <a:rPr lang="fi-FI" sz="2400" b="0" dirty="0" smtClean="0"/>
              <a:t> </a:t>
            </a:r>
            <a:r>
              <a:rPr lang="fi-FI" sz="2400" b="0" i="1" dirty="0" err="1" smtClean="0"/>
              <a:t>tänka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på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hur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man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tänker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och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känner</a:t>
            </a:r>
            <a:r>
              <a:rPr lang="fi-FI" sz="2400" b="0" dirty="0" smtClean="0"/>
              <a:t>, </a:t>
            </a:r>
            <a:r>
              <a:rPr lang="fi-FI" sz="2400" b="0" dirty="0" err="1" smtClean="0"/>
              <a:t>metakognitiv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kapacitet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som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riktar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sig</a:t>
            </a:r>
            <a:r>
              <a:rPr lang="fi-FI" sz="2400" b="0" dirty="0" smtClean="0"/>
              <a:t> in </a:t>
            </a:r>
            <a:r>
              <a:rPr lang="fi-FI" sz="2400" b="0" dirty="0" err="1" smtClean="0"/>
              <a:t>på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tankar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och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emotioner</a:t>
            </a:r>
            <a:r>
              <a:rPr lang="fi-FI" sz="2400" b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fi-FI" sz="2400" b="0" dirty="0" err="1" smtClean="0"/>
              <a:t>Förståelse</a:t>
            </a:r>
            <a:r>
              <a:rPr lang="fi-FI" sz="2400" b="0" dirty="0" smtClean="0"/>
              <a:t> för </a:t>
            </a:r>
            <a:r>
              <a:rPr lang="fi-FI" sz="2400" b="0" dirty="0" err="1" smtClean="0"/>
              <a:t>att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känslor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och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beteende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är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sammankopplat</a:t>
            </a:r>
            <a:endParaRPr lang="fi-FI" sz="2400" b="0" dirty="0" smtClean="0"/>
          </a:p>
          <a:p>
            <a:pPr>
              <a:buFont typeface="Arial" pitchFamily="34" charset="0"/>
              <a:buChar char="•"/>
            </a:pPr>
            <a:r>
              <a:rPr lang="fi-FI" sz="2400" b="0" dirty="0" err="1" smtClean="0"/>
              <a:t>Förståelse</a:t>
            </a:r>
            <a:r>
              <a:rPr lang="fi-FI" sz="2400" b="0" dirty="0" smtClean="0"/>
              <a:t> för </a:t>
            </a:r>
            <a:r>
              <a:rPr lang="fi-FI" sz="2400" b="0" dirty="0" err="1" smtClean="0"/>
              <a:t>att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andra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människors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känslor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och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beteende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kan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påverka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mig</a:t>
            </a:r>
            <a:endParaRPr lang="fi-FI" sz="2400" b="0" dirty="0" smtClean="0"/>
          </a:p>
          <a:p>
            <a:pPr>
              <a:buFont typeface="Arial" pitchFamily="34" charset="0"/>
              <a:buChar char="•"/>
            </a:pPr>
            <a:r>
              <a:rPr lang="fi-FI" sz="2400" b="0" dirty="0" err="1" smtClean="0"/>
              <a:t>Förståelse</a:t>
            </a:r>
            <a:r>
              <a:rPr lang="fi-FI" sz="2400" b="0" dirty="0" smtClean="0"/>
              <a:t> för </a:t>
            </a:r>
            <a:r>
              <a:rPr lang="fi-FI" sz="2400" b="0" dirty="0" err="1" smtClean="0"/>
              <a:t>att</a:t>
            </a:r>
            <a:r>
              <a:rPr lang="fi-FI" sz="2400" b="0" dirty="0" smtClean="0"/>
              <a:t> det </a:t>
            </a:r>
            <a:r>
              <a:rPr lang="fi-FI" sz="2400" b="0" dirty="0" err="1" smtClean="0"/>
              <a:t>jag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tänker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och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känner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kan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påverka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andra</a:t>
            </a:r>
            <a:endParaRPr lang="fi-FI" sz="2400" b="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Mentalisering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interpersonellt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sz="2400" b="0" dirty="0" err="1" smtClean="0"/>
              <a:t>Självreflektion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räcker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inte</a:t>
            </a:r>
            <a:r>
              <a:rPr lang="fi-FI" sz="2400" b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fi-FI" sz="2400" b="0" dirty="0" err="1" smtClean="0"/>
              <a:t>Handlar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om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att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kommunicera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och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handla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på</a:t>
            </a:r>
            <a:r>
              <a:rPr lang="fi-FI" sz="2400" b="0" dirty="0" smtClean="0"/>
              <a:t> ett </a:t>
            </a:r>
            <a:r>
              <a:rPr lang="fi-FI" sz="2400" b="0" dirty="0" err="1" smtClean="0"/>
              <a:t>sätt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som</a:t>
            </a:r>
            <a:r>
              <a:rPr lang="fi-FI" sz="2400" b="0" dirty="0" smtClean="0"/>
              <a:t> </a:t>
            </a:r>
            <a:r>
              <a:rPr lang="fi-FI" sz="2400" b="0" i="1" dirty="0" err="1" smtClean="0"/>
              <a:t>skyddar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och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upprätthåller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relationer</a:t>
            </a:r>
            <a:r>
              <a:rPr lang="fi-FI" sz="2400" b="0" i="1" dirty="0" smtClean="0"/>
              <a:t> – </a:t>
            </a:r>
            <a:r>
              <a:rPr lang="fi-FI" sz="2400" b="0" i="1" dirty="0" err="1" smtClean="0"/>
              <a:t>att</a:t>
            </a:r>
            <a:r>
              <a:rPr lang="fi-FI" sz="2400" b="0" i="1" dirty="0" smtClean="0"/>
              <a:t> vilja </a:t>
            </a:r>
            <a:r>
              <a:rPr lang="fi-FI" sz="2400" b="0" i="1" dirty="0" err="1" smtClean="0"/>
              <a:t>den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andra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gott</a:t>
            </a:r>
            <a:r>
              <a:rPr lang="fi-FI" sz="2400" b="0" i="1" dirty="0" smtClean="0"/>
              <a:t>, </a:t>
            </a:r>
            <a:r>
              <a:rPr lang="fi-FI" sz="2400" b="0" i="1" dirty="0" err="1" smtClean="0"/>
              <a:t>att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bry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sig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om</a:t>
            </a:r>
            <a:r>
              <a:rPr lang="fi-FI" sz="2400" b="0" i="1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fi-FI" sz="2400" b="0" dirty="0" err="1" smtClean="0"/>
              <a:t>Handlar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om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att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sträva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till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att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dela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den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andras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mentala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verklighet</a:t>
            </a:r>
            <a:endParaRPr lang="fi-FI" sz="2400" b="0" dirty="0" smtClean="0"/>
          </a:p>
          <a:p>
            <a:pPr>
              <a:buFont typeface="Arial" pitchFamily="34" charset="0"/>
              <a:buChar char="•"/>
            </a:pPr>
            <a:r>
              <a:rPr lang="fi-FI" sz="2400" b="0" dirty="0" err="1" smtClean="0"/>
              <a:t>Handlar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om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att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hantera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det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att</a:t>
            </a:r>
            <a:r>
              <a:rPr lang="fi-FI" sz="2400" b="0" dirty="0" smtClean="0"/>
              <a:t> det </a:t>
            </a:r>
            <a:r>
              <a:rPr lang="fi-FI" sz="2400" b="0" dirty="0" err="1" smtClean="0"/>
              <a:t>trots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allt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inte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är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möjligt</a:t>
            </a:r>
            <a:endParaRPr lang="fi-FI" sz="2400" b="0" dirty="0" smtClean="0"/>
          </a:p>
          <a:p>
            <a:endParaRPr lang="fi-FI" sz="2400" i="1" dirty="0" smtClean="0"/>
          </a:p>
          <a:p>
            <a:pPr>
              <a:buFontTx/>
              <a:buNone/>
            </a:pPr>
            <a:r>
              <a:rPr lang="fi-FI" dirty="0" smtClean="0"/>
              <a:t>	</a:t>
            </a:r>
            <a:endParaRPr lang="en-US" dirty="0" smtClean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Alatunnistetiedot tähän 1.1.2010</a:t>
            </a:r>
            <a:endParaRPr lang="en-US">
              <a:solidFill>
                <a:schemeClr val="tx1"/>
              </a:solidFill>
              <a:latin typeface="Arial" pitchFamily="-12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00E644-2070-4F9B-B52D-E724886F313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428604"/>
            <a:ext cx="7793037" cy="1143000"/>
          </a:xfrm>
        </p:spPr>
        <p:txBody>
          <a:bodyPr/>
          <a:lstStyle/>
          <a:p>
            <a:r>
              <a:rPr lang="fi-FI" sz="4400" dirty="0" smtClean="0"/>
              <a:t>Ett </a:t>
            </a:r>
            <a:r>
              <a:rPr lang="fi-FI" sz="4400" dirty="0" err="1" smtClean="0"/>
              <a:t>reflektivt</a:t>
            </a:r>
            <a:r>
              <a:rPr lang="fi-FI" sz="4400" dirty="0" smtClean="0"/>
              <a:t> </a:t>
            </a:r>
            <a:r>
              <a:rPr lang="fi-FI" sz="4400" dirty="0" err="1" smtClean="0"/>
              <a:t>bemötande</a:t>
            </a:r>
            <a:endParaRPr lang="en-US" sz="44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643050"/>
            <a:ext cx="7500990" cy="31686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sz="2400" b="0" dirty="0" smtClean="0"/>
              <a:t> </a:t>
            </a:r>
            <a:r>
              <a:rPr lang="fi-FI" sz="2400" b="0" dirty="0" err="1" smtClean="0"/>
              <a:t>Den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vuxne</a:t>
            </a:r>
            <a:r>
              <a:rPr lang="fi-FI" sz="2400" b="0" dirty="0" smtClean="0"/>
              <a:t>  </a:t>
            </a:r>
            <a:r>
              <a:rPr lang="fi-FI" sz="2400" b="0" dirty="0" err="1" smtClean="0"/>
              <a:t>funderar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på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vad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barnet</a:t>
            </a:r>
            <a:r>
              <a:rPr lang="fi-FI" sz="2400" b="0" dirty="0" smtClean="0"/>
              <a:t> </a:t>
            </a:r>
            <a:r>
              <a:rPr lang="fi-FI" sz="2400" b="0" dirty="0" err="1"/>
              <a:t>kan</a:t>
            </a:r>
            <a:r>
              <a:rPr lang="fi-FI" sz="2400" b="0" dirty="0"/>
              <a:t> </a:t>
            </a:r>
            <a:r>
              <a:rPr lang="fi-FI" sz="2400" b="0" dirty="0" err="1"/>
              <a:t>tänkas</a:t>
            </a:r>
            <a:r>
              <a:rPr lang="fi-FI" sz="2400" b="0" dirty="0"/>
              <a:t> </a:t>
            </a:r>
            <a:r>
              <a:rPr lang="fi-FI" sz="2400" b="0" dirty="0" err="1"/>
              <a:t>tänka</a:t>
            </a:r>
            <a:r>
              <a:rPr lang="fi-FI" sz="2400" b="0" dirty="0"/>
              <a:t> </a:t>
            </a:r>
            <a:r>
              <a:rPr lang="fi-FI" sz="2400" b="0" dirty="0" err="1"/>
              <a:t>och</a:t>
            </a:r>
            <a:r>
              <a:rPr lang="fi-FI" sz="2400" b="0" dirty="0"/>
              <a:t> </a:t>
            </a:r>
            <a:r>
              <a:rPr lang="fi-FI" sz="2400" b="0" dirty="0" err="1"/>
              <a:t>känna</a:t>
            </a:r>
            <a:r>
              <a:rPr lang="fi-FI" sz="2400" b="0" dirty="0"/>
              <a:t> i en </a:t>
            </a:r>
            <a:r>
              <a:rPr lang="fi-FI" sz="2400" b="0" dirty="0" err="1"/>
              <a:t>given</a:t>
            </a:r>
            <a:r>
              <a:rPr lang="fi-FI" sz="2400" b="0" dirty="0"/>
              <a:t> </a:t>
            </a:r>
            <a:r>
              <a:rPr lang="fi-FI" sz="2400" b="0" dirty="0" err="1" smtClean="0"/>
              <a:t>situation</a:t>
            </a:r>
            <a:r>
              <a:rPr lang="fi-FI" sz="2400" b="0" dirty="0" smtClean="0"/>
              <a:t> -  </a:t>
            </a:r>
            <a:r>
              <a:rPr lang="fi-FI" sz="2400" b="0" dirty="0" err="1" smtClean="0"/>
              <a:t>att</a:t>
            </a:r>
            <a:r>
              <a:rPr lang="fi-FI" sz="2400" b="0" dirty="0" smtClean="0"/>
              <a:t> </a:t>
            </a:r>
            <a:r>
              <a:rPr lang="fi-FI" sz="2400" b="0" dirty="0" err="1"/>
              <a:t>fråga</a:t>
            </a:r>
            <a:r>
              <a:rPr lang="fi-FI" sz="2400" b="0" dirty="0"/>
              <a:t> </a:t>
            </a:r>
            <a:r>
              <a:rPr lang="fi-FI" sz="2400" b="0" dirty="0" err="1"/>
              <a:t>och</a:t>
            </a:r>
            <a:r>
              <a:rPr lang="fi-FI" sz="2400" b="0" dirty="0"/>
              <a:t> </a:t>
            </a:r>
            <a:r>
              <a:rPr lang="fi-FI" sz="2400" b="0" dirty="0" err="1"/>
              <a:t>undra</a:t>
            </a:r>
            <a:r>
              <a:rPr lang="fi-FI" sz="2400" b="0" dirty="0"/>
              <a:t> </a:t>
            </a:r>
            <a:r>
              <a:rPr lang="fi-FI" sz="2400" b="0" dirty="0" err="1"/>
              <a:t>är</a:t>
            </a:r>
            <a:r>
              <a:rPr lang="fi-FI" sz="2400" b="0" dirty="0"/>
              <a:t> </a:t>
            </a:r>
            <a:r>
              <a:rPr lang="fi-FI" sz="2400" b="0" dirty="0" err="1"/>
              <a:t>viktigare</a:t>
            </a:r>
            <a:r>
              <a:rPr lang="fi-FI" sz="2400" b="0" dirty="0"/>
              <a:t> </a:t>
            </a:r>
            <a:r>
              <a:rPr lang="fi-FI" sz="2400" b="0" dirty="0" err="1"/>
              <a:t>än</a:t>
            </a:r>
            <a:r>
              <a:rPr lang="fi-FI" sz="2400" b="0" dirty="0"/>
              <a:t> </a:t>
            </a:r>
            <a:r>
              <a:rPr lang="fi-FI" sz="2400" b="0" dirty="0" err="1"/>
              <a:t>att</a:t>
            </a:r>
            <a:r>
              <a:rPr lang="fi-FI" sz="2400" b="0" dirty="0"/>
              <a:t> </a:t>
            </a:r>
            <a:r>
              <a:rPr lang="fi-FI" sz="2400" b="0" dirty="0" err="1"/>
              <a:t>veta</a:t>
            </a:r>
            <a:endParaRPr lang="fi-FI" sz="2400" b="0" dirty="0"/>
          </a:p>
          <a:p>
            <a:pPr>
              <a:buFont typeface="Arial" pitchFamily="34" charset="0"/>
              <a:buChar char="•"/>
            </a:pPr>
            <a:r>
              <a:rPr lang="fi-FI" sz="2400" b="0" dirty="0" err="1"/>
              <a:t>Ger</a:t>
            </a:r>
            <a:r>
              <a:rPr lang="fi-FI" sz="2400" b="0" dirty="0"/>
              <a:t> </a:t>
            </a:r>
            <a:r>
              <a:rPr lang="fi-FI" sz="2400" b="0" dirty="0" err="1"/>
              <a:t>mening</a:t>
            </a:r>
            <a:r>
              <a:rPr lang="fi-FI" sz="2400" b="0" dirty="0"/>
              <a:t> </a:t>
            </a:r>
            <a:r>
              <a:rPr lang="fi-FI" sz="2400" b="0" dirty="0" err="1"/>
              <a:t>och</a:t>
            </a:r>
            <a:r>
              <a:rPr lang="fi-FI" sz="2400" b="0" dirty="0"/>
              <a:t> </a:t>
            </a:r>
            <a:r>
              <a:rPr lang="fi-FI" sz="2400" b="0" dirty="0" err="1"/>
              <a:t>betydelse</a:t>
            </a:r>
            <a:r>
              <a:rPr lang="fi-FI" sz="2400" b="0" dirty="0"/>
              <a:t> </a:t>
            </a:r>
            <a:r>
              <a:rPr lang="fi-FI" sz="2400" b="0" dirty="0" err="1"/>
              <a:t>åt</a:t>
            </a:r>
            <a:r>
              <a:rPr lang="fi-FI" sz="2400" b="0" dirty="0"/>
              <a:t> </a:t>
            </a:r>
            <a:r>
              <a:rPr lang="fi-FI" sz="2400" b="0" dirty="0" err="1"/>
              <a:t>barnets</a:t>
            </a:r>
            <a:r>
              <a:rPr lang="fi-FI" sz="2400" b="0" dirty="0"/>
              <a:t> </a:t>
            </a:r>
            <a:r>
              <a:rPr lang="fi-FI" sz="2400" b="0" dirty="0" err="1"/>
              <a:t>tankar</a:t>
            </a:r>
            <a:r>
              <a:rPr lang="fi-FI" sz="2400" b="0" dirty="0"/>
              <a:t> </a:t>
            </a:r>
            <a:r>
              <a:rPr lang="fi-FI" sz="2400" b="0" dirty="0" err="1"/>
              <a:t>och</a:t>
            </a:r>
            <a:r>
              <a:rPr lang="fi-FI" sz="2400" b="0" dirty="0"/>
              <a:t> </a:t>
            </a:r>
            <a:r>
              <a:rPr lang="fi-FI" sz="2400" b="0" dirty="0" err="1"/>
              <a:t>känslor</a:t>
            </a:r>
            <a:endParaRPr lang="fi-FI" sz="2400" b="0" dirty="0"/>
          </a:p>
          <a:p>
            <a:pPr>
              <a:buFont typeface="Arial" pitchFamily="34" charset="0"/>
              <a:buChar char="•"/>
            </a:pPr>
            <a:r>
              <a:rPr lang="fi-FI" sz="2400" b="0" dirty="0" err="1"/>
              <a:t>Försöker</a:t>
            </a:r>
            <a:r>
              <a:rPr lang="fi-FI" sz="2400" b="0" dirty="0"/>
              <a:t> se </a:t>
            </a:r>
            <a:r>
              <a:rPr lang="fi-FI" sz="2400" b="0" dirty="0" err="1"/>
              <a:t>barnets</a:t>
            </a:r>
            <a:r>
              <a:rPr lang="fi-FI" sz="2400" b="0" dirty="0"/>
              <a:t> </a:t>
            </a:r>
            <a:r>
              <a:rPr lang="fi-FI" sz="2400" b="0" dirty="0" err="1"/>
              <a:t>perspektiv</a:t>
            </a:r>
            <a:r>
              <a:rPr lang="fi-FI" sz="2400" b="0" dirty="0"/>
              <a:t> </a:t>
            </a:r>
            <a:r>
              <a:rPr lang="fi-FI" sz="2400" b="0" i="1" dirty="0" err="1"/>
              <a:t>utan</a:t>
            </a:r>
            <a:r>
              <a:rPr lang="fi-FI" sz="2400" b="0" i="1" dirty="0"/>
              <a:t> </a:t>
            </a:r>
            <a:r>
              <a:rPr lang="fi-FI" sz="2400" b="0" i="1" dirty="0" err="1"/>
              <a:t>att</a:t>
            </a:r>
            <a:r>
              <a:rPr lang="fi-FI" sz="2400" b="0" i="1" dirty="0"/>
              <a:t> </a:t>
            </a:r>
            <a:r>
              <a:rPr lang="fi-FI" sz="2400" b="0" i="1" dirty="0" err="1"/>
              <a:t>tappa</a:t>
            </a:r>
            <a:r>
              <a:rPr lang="fi-FI" sz="2400" b="0" i="1" dirty="0"/>
              <a:t> </a:t>
            </a:r>
            <a:r>
              <a:rPr lang="fi-FI" sz="2400" b="0" i="1" dirty="0" err="1"/>
              <a:t>sitt</a:t>
            </a:r>
            <a:r>
              <a:rPr lang="fi-FI" sz="2400" b="0" i="1" dirty="0"/>
              <a:t> </a:t>
            </a:r>
            <a:r>
              <a:rPr lang="fi-FI" sz="2400" b="0" i="1" dirty="0" err="1"/>
              <a:t>eget</a:t>
            </a:r>
            <a:endParaRPr lang="fi-FI" sz="2400" b="0" i="1" dirty="0"/>
          </a:p>
          <a:p>
            <a:pPr>
              <a:buFont typeface="Arial" pitchFamily="34" charset="0"/>
              <a:buChar char="•"/>
            </a:pPr>
            <a:r>
              <a:rPr lang="fi-FI" sz="2400" b="0" dirty="0" err="1"/>
              <a:t>Blåser</a:t>
            </a:r>
            <a:r>
              <a:rPr lang="fi-FI" sz="2400" b="0" dirty="0"/>
              <a:t> ”</a:t>
            </a:r>
            <a:r>
              <a:rPr lang="fi-FI" sz="2400" b="0" dirty="0" err="1"/>
              <a:t>time-out</a:t>
            </a:r>
            <a:r>
              <a:rPr lang="fi-FI" sz="2400" b="0" dirty="0"/>
              <a:t>” i ”</a:t>
            </a:r>
            <a:r>
              <a:rPr lang="fi-FI" sz="2400" b="0" dirty="0" err="1"/>
              <a:t>heta</a:t>
            </a:r>
            <a:r>
              <a:rPr lang="fi-FI" sz="2400" b="0" dirty="0"/>
              <a:t>” </a:t>
            </a:r>
            <a:r>
              <a:rPr lang="fi-FI" sz="2400" b="0" dirty="0" err="1"/>
              <a:t>ögonblick</a:t>
            </a:r>
            <a:r>
              <a:rPr lang="fi-FI" sz="2400" b="0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fi-FI" sz="2400" b="0" dirty="0" err="1"/>
              <a:t>Återvänder</a:t>
            </a:r>
            <a:r>
              <a:rPr lang="fi-FI" sz="2400" b="0" dirty="0"/>
              <a:t> </a:t>
            </a:r>
            <a:r>
              <a:rPr lang="fi-FI" sz="2400" b="0" dirty="0" err="1"/>
              <a:t>till</a:t>
            </a:r>
            <a:r>
              <a:rPr lang="fi-FI" sz="2400" b="0" dirty="0"/>
              <a:t> det </a:t>
            </a:r>
            <a:r>
              <a:rPr lang="fi-FI" sz="2400" b="0" dirty="0" err="1"/>
              <a:t>som</a:t>
            </a:r>
            <a:r>
              <a:rPr lang="fi-FI" sz="2400" b="0" dirty="0"/>
              <a:t> </a:t>
            </a:r>
            <a:r>
              <a:rPr lang="fi-FI" sz="2400" b="0" dirty="0" err="1"/>
              <a:t>blev</a:t>
            </a:r>
            <a:r>
              <a:rPr lang="fi-FI" sz="2400" b="0" dirty="0"/>
              <a:t> </a:t>
            </a:r>
            <a:r>
              <a:rPr lang="fi-FI" sz="2400" b="0" dirty="0" err="1" smtClean="0"/>
              <a:t>fel</a:t>
            </a:r>
            <a:endParaRPr lang="fi-FI" sz="2400" b="0" dirty="0" smtClean="0"/>
          </a:p>
          <a:p>
            <a:pPr>
              <a:buFont typeface="Arial" pitchFamily="34" charset="0"/>
              <a:buChar char="•"/>
            </a:pPr>
            <a:r>
              <a:rPr lang="fi-FI" sz="2400" b="0" dirty="0" err="1" smtClean="0"/>
              <a:t>Är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förundrad</a:t>
            </a:r>
            <a:r>
              <a:rPr lang="fi-FI" sz="2400" b="0" dirty="0" smtClean="0"/>
              <a:t>, </a:t>
            </a:r>
            <a:r>
              <a:rPr lang="fi-FI" sz="2400" b="0" dirty="0" err="1" smtClean="0"/>
              <a:t>intresserad</a:t>
            </a:r>
            <a:r>
              <a:rPr lang="fi-FI" sz="2400" b="0" dirty="0" smtClean="0"/>
              <a:t>, </a:t>
            </a:r>
            <a:r>
              <a:rPr lang="fi-FI" sz="2400" b="0" dirty="0" err="1" smtClean="0"/>
              <a:t>öppen</a:t>
            </a:r>
            <a:r>
              <a:rPr lang="fi-FI" sz="2400" b="0" dirty="0" smtClean="0"/>
              <a:t> för ny </a:t>
            </a:r>
            <a:r>
              <a:rPr lang="fi-FI" sz="2400" b="0" dirty="0" err="1" smtClean="0"/>
              <a:t>förståelse</a:t>
            </a:r>
            <a:endParaRPr lang="en-US" sz="2400" b="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46443" y="285728"/>
            <a:ext cx="7793037" cy="1143000"/>
          </a:xfrm>
        </p:spPr>
        <p:txBody>
          <a:bodyPr/>
          <a:lstStyle/>
          <a:p>
            <a:r>
              <a:rPr lang="fi-FI" dirty="0" err="1" smtClean="0"/>
              <a:t>Bygger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en </a:t>
            </a:r>
            <a:r>
              <a:rPr lang="fi-FI" dirty="0" err="1" smtClean="0"/>
              <a:t>världsbild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45760" y="1500174"/>
            <a:ext cx="7772400" cy="38925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Det </a:t>
            </a:r>
            <a:r>
              <a:rPr lang="fi-FI" dirty="0" err="1" smtClean="0"/>
              <a:t>finns</a:t>
            </a:r>
            <a:r>
              <a:rPr lang="fi-FI" dirty="0" smtClean="0"/>
              <a:t> en </a:t>
            </a:r>
            <a:r>
              <a:rPr lang="fi-FI" dirty="0" err="1" smtClean="0"/>
              <a:t>yttre</a:t>
            </a:r>
            <a:r>
              <a:rPr lang="fi-FI" dirty="0" smtClean="0"/>
              <a:t> </a:t>
            </a:r>
            <a:r>
              <a:rPr lang="fi-FI" dirty="0" err="1" smtClean="0"/>
              <a:t>verklighet</a:t>
            </a:r>
            <a:r>
              <a:rPr lang="fi-FI" dirty="0" smtClean="0"/>
              <a:t> – </a:t>
            </a:r>
            <a:r>
              <a:rPr lang="fi-FI" dirty="0" err="1" smtClean="0"/>
              <a:t>och</a:t>
            </a:r>
            <a:r>
              <a:rPr lang="fi-FI" dirty="0" smtClean="0"/>
              <a:t> ett </a:t>
            </a:r>
            <a:r>
              <a:rPr lang="fi-FI" dirty="0" err="1" smtClean="0"/>
              <a:t>inre</a:t>
            </a:r>
            <a:r>
              <a:rPr lang="fi-FI" dirty="0" smtClean="0"/>
              <a:t> </a:t>
            </a:r>
            <a:r>
              <a:rPr lang="fi-FI" dirty="0" err="1" smtClean="0"/>
              <a:t>sätt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förhålla</a:t>
            </a:r>
            <a:r>
              <a:rPr lang="fi-FI" dirty="0" smtClean="0"/>
              <a:t> </a:t>
            </a:r>
            <a:r>
              <a:rPr lang="fi-FI" dirty="0" err="1" smtClean="0"/>
              <a:t>sig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unik</a:t>
            </a:r>
            <a:r>
              <a:rPr lang="fi-FI" dirty="0" smtClean="0"/>
              <a:t> för </a:t>
            </a:r>
            <a:r>
              <a:rPr lang="fi-FI" dirty="0" err="1" smtClean="0"/>
              <a:t>var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en av </a:t>
            </a:r>
            <a:r>
              <a:rPr lang="fi-FI" dirty="0" err="1" smtClean="0"/>
              <a:t>oss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dessa</a:t>
            </a:r>
            <a:r>
              <a:rPr lang="fi-FI" dirty="0" smtClean="0"/>
              <a:t> </a:t>
            </a:r>
            <a:r>
              <a:rPr lang="fi-FI" dirty="0" err="1" smtClean="0"/>
              <a:t>två</a:t>
            </a:r>
            <a:r>
              <a:rPr lang="fi-FI" dirty="0" smtClean="0"/>
              <a:t> </a:t>
            </a:r>
            <a:r>
              <a:rPr lang="fi-FI" dirty="0" err="1" smtClean="0"/>
              <a:t>verkligheter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i </a:t>
            </a:r>
            <a:r>
              <a:rPr lang="fi-FI" dirty="0" err="1" smtClean="0"/>
              <a:t>korrespondens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varandra</a:t>
            </a:r>
            <a:r>
              <a:rPr lang="fi-FI" dirty="0" smtClean="0"/>
              <a:t>, </a:t>
            </a:r>
            <a:r>
              <a:rPr lang="fi-FI" dirty="0" err="1" smtClean="0"/>
              <a:t>men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helt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hållet</a:t>
            </a:r>
            <a:r>
              <a:rPr lang="fi-FI" dirty="0" smtClean="0"/>
              <a:t> </a:t>
            </a:r>
            <a:r>
              <a:rPr lang="fi-FI" dirty="0" err="1" smtClean="0"/>
              <a:t>samma</a:t>
            </a:r>
            <a:r>
              <a:rPr lang="fi-FI" dirty="0" smtClean="0"/>
              <a:t> </a:t>
            </a:r>
            <a:r>
              <a:rPr lang="fi-FI" dirty="0" err="1" smtClean="0"/>
              <a:t>sak</a:t>
            </a:r>
            <a:endParaRPr lang="fi-FI" dirty="0" smtClean="0"/>
          </a:p>
          <a:p>
            <a:r>
              <a:rPr lang="fi-FI" dirty="0" err="1" smtClean="0"/>
              <a:t>Exempel</a:t>
            </a:r>
            <a:r>
              <a:rPr lang="fi-FI" dirty="0" smtClean="0"/>
              <a:t>: </a:t>
            </a:r>
          </a:p>
          <a:p>
            <a:r>
              <a:rPr lang="fi-FI" dirty="0" err="1" smtClean="0"/>
              <a:t>man</a:t>
            </a:r>
            <a:r>
              <a:rPr lang="fi-FI" dirty="0" smtClean="0"/>
              <a:t>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avfärda</a:t>
            </a:r>
            <a:r>
              <a:rPr lang="fi-FI" dirty="0" smtClean="0"/>
              <a:t> </a:t>
            </a:r>
            <a:r>
              <a:rPr lang="fi-FI" dirty="0" err="1" smtClean="0"/>
              <a:t>den</a:t>
            </a:r>
            <a:r>
              <a:rPr lang="fi-FI" dirty="0" smtClean="0"/>
              <a:t> </a:t>
            </a:r>
            <a:r>
              <a:rPr lang="fi-FI" dirty="0" err="1" smtClean="0"/>
              <a:t>andras/sin</a:t>
            </a:r>
            <a:r>
              <a:rPr lang="fi-FI" dirty="0" smtClean="0"/>
              <a:t> </a:t>
            </a:r>
            <a:r>
              <a:rPr lang="fi-FI" dirty="0" err="1" smtClean="0"/>
              <a:t>egen</a:t>
            </a:r>
            <a:r>
              <a:rPr lang="fi-FI" dirty="0" smtClean="0"/>
              <a:t> </a:t>
            </a:r>
            <a:r>
              <a:rPr lang="fi-FI" dirty="0" err="1" smtClean="0"/>
              <a:t>inre</a:t>
            </a:r>
            <a:r>
              <a:rPr lang="fi-FI" dirty="0" smtClean="0"/>
              <a:t> </a:t>
            </a:r>
            <a:r>
              <a:rPr lang="fi-FI" dirty="0" err="1" smtClean="0"/>
              <a:t>verklighet</a:t>
            </a:r>
            <a:r>
              <a:rPr lang="fi-FI" dirty="0" smtClean="0"/>
              <a:t> (”</a:t>
            </a:r>
            <a:r>
              <a:rPr lang="fi-FI" dirty="0" err="1" smtClean="0"/>
              <a:t>äsch</a:t>
            </a:r>
            <a:r>
              <a:rPr lang="fi-FI" dirty="0" smtClean="0"/>
              <a:t>, det </a:t>
            </a:r>
            <a:r>
              <a:rPr lang="fi-FI" dirty="0" err="1" smtClean="0"/>
              <a:t>där</a:t>
            </a:r>
            <a:r>
              <a:rPr lang="fi-FI" dirty="0" smtClean="0"/>
              <a:t> </a:t>
            </a:r>
            <a:r>
              <a:rPr lang="fi-FI" dirty="0" err="1" smtClean="0"/>
              <a:t>var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viktigt/sluta</a:t>
            </a:r>
            <a:r>
              <a:rPr lang="fi-FI" dirty="0" smtClean="0"/>
              <a:t> </a:t>
            </a:r>
            <a:r>
              <a:rPr lang="fi-FI" dirty="0" err="1" smtClean="0"/>
              <a:t>sjåpa</a:t>
            </a:r>
            <a:r>
              <a:rPr lang="fi-FI" dirty="0" smtClean="0"/>
              <a:t> </a:t>
            </a:r>
            <a:r>
              <a:rPr lang="fi-FI" dirty="0" err="1" smtClean="0"/>
              <a:t>dig</a:t>
            </a:r>
            <a:r>
              <a:rPr lang="fi-FI" dirty="0" smtClean="0"/>
              <a:t>”)</a:t>
            </a:r>
          </a:p>
          <a:p>
            <a:r>
              <a:rPr lang="fi-FI" dirty="0" smtClean="0"/>
              <a:t>Man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sätta</a:t>
            </a:r>
            <a:r>
              <a:rPr lang="fi-FI" dirty="0" smtClean="0"/>
              <a:t> </a:t>
            </a:r>
            <a:r>
              <a:rPr lang="fi-FI" dirty="0" err="1" smtClean="0"/>
              <a:t>likhetstecken</a:t>
            </a:r>
            <a:r>
              <a:rPr lang="fi-FI" dirty="0" smtClean="0"/>
              <a:t> (</a:t>
            </a:r>
            <a:r>
              <a:rPr lang="fi-FI" dirty="0" err="1" smtClean="0"/>
              <a:t>om</a:t>
            </a:r>
            <a:r>
              <a:rPr lang="fi-FI" dirty="0" smtClean="0"/>
              <a:t> </a:t>
            </a:r>
            <a:r>
              <a:rPr lang="fi-FI" dirty="0" err="1" smtClean="0"/>
              <a:t>jag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rädd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det </a:t>
            </a:r>
            <a:r>
              <a:rPr lang="fi-FI" dirty="0" err="1" smtClean="0"/>
              <a:t>farligt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Alatunnistetiedot tähän 1.1.2010</a:t>
            </a:r>
            <a:endParaRPr lang="en-US">
              <a:solidFill>
                <a:schemeClr val="tx1"/>
              </a:solidFill>
              <a:latin typeface="Arial" pitchFamily="-12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00E644-2070-4F9B-B52D-E724886F313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793037" cy="1143000"/>
          </a:xfrm>
        </p:spPr>
        <p:txBody>
          <a:bodyPr/>
          <a:lstStyle/>
          <a:p>
            <a:r>
              <a:rPr lang="fi-FI" dirty="0" err="1" smtClean="0"/>
              <a:t>Inre</a:t>
            </a:r>
            <a:r>
              <a:rPr lang="fi-FI" dirty="0" smtClean="0"/>
              <a:t> </a:t>
            </a:r>
            <a:r>
              <a:rPr lang="fi-FI" dirty="0" err="1" smtClean="0"/>
              <a:t>försvar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bristande</a:t>
            </a:r>
            <a:r>
              <a:rPr lang="fi-FI" dirty="0" smtClean="0"/>
              <a:t> </a:t>
            </a:r>
            <a:r>
              <a:rPr lang="fi-FI" dirty="0" err="1" smtClean="0"/>
              <a:t>mentalisering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1472" y="1214422"/>
            <a:ext cx="7772400" cy="38925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b="0" dirty="0" smtClean="0"/>
              <a:t>-</a:t>
            </a:r>
            <a:r>
              <a:rPr lang="fi-FI" dirty="0" err="1" smtClean="0"/>
              <a:t>Ofta</a:t>
            </a:r>
            <a:r>
              <a:rPr lang="fi-FI" dirty="0" smtClean="0"/>
              <a:t> </a:t>
            </a:r>
            <a:r>
              <a:rPr lang="fi-FI" dirty="0" err="1" smtClean="0"/>
              <a:t>oförmåga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skilja</a:t>
            </a:r>
            <a:r>
              <a:rPr lang="fi-FI" dirty="0" smtClean="0"/>
              <a:t> </a:t>
            </a:r>
            <a:r>
              <a:rPr lang="fi-FI" dirty="0" err="1" smtClean="0"/>
              <a:t>mellan</a:t>
            </a:r>
            <a:r>
              <a:rPr lang="fi-FI" dirty="0" smtClean="0"/>
              <a:t> </a:t>
            </a:r>
            <a:r>
              <a:rPr lang="fi-FI" dirty="0" err="1" smtClean="0"/>
              <a:t>inre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yttre</a:t>
            </a:r>
            <a:r>
              <a:rPr lang="fi-FI" dirty="0" smtClean="0"/>
              <a:t> </a:t>
            </a:r>
            <a:r>
              <a:rPr lang="fi-FI" dirty="0" err="1" smtClean="0"/>
              <a:t>verklighet</a:t>
            </a:r>
            <a:r>
              <a:rPr lang="fi-FI" dirty="0" smtClean="0"/>
              <a:t>- ”</a:t>
            </a:r>
            <a:r>
              <a:rPr lang="fi-FI" dirty="0" err="1" smtClean="0"/>
              <a:t>reality-check</a:t>
            </a:r>
            <a:r>
              <a:rPr lang="fi-FI" dirty="0" smtClean="0"/>
              <a:t>” – </a:t>
            </a:r>
            <a:r>
              <a:rPr lang="fi-FI" dirty="0" err="1" smtClean="0"/>
              <a:t>saknas</a:t>
            </a:r>
            <a:endParaRPr lang="fi-FI" dirty="0" smtClean="0"/>
          </a:p>
          <a:p>
            <a:pPr>
              <a:lnSpc>
                <a:spcPct val="100000"/>
              </a:lnSpc>
            </a:pPr>
            <a:endParaRPr lang="fi-FI" dirty="0" smtClean="0"/>
          </a:p>
          <a:p>
            <a:pPr>
              <a:lnSpc>
                <a:spcPct val="100000"/>
              </a:lnSpc>
              <a:buFontTx/>
              <a:buChar char="-"/>
            </a:pPr>
            <a:r>
              <a:rPr lang="fi-FI" dirty="0" smtClean="0"/>
              <a:t>Det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i="1" dirty="0" err="1" smtClean="0"/>
              <a:t>känns</a:t>
            </a:r>
            <a:r>
              <a:rPr lang="fi-FI" i="1" dirty="0" smtClean="0"/>
              <a:t> </a:t>
            </a:r>
            <a:r>
              <a:rPr lang="fi-FI" dirty="0" err="1" smtClean="0"/>
              <a:t>sant</a:t>
            </a:r>
            <a:r>
              <a:rPr lang="fi-FI" dirty="0" smtClean="0"/>
              <a:t> </a:t>
            </a:r>
            <a:r>
              <a:rPr lang="fi-FI" i="1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sant</a:t>
            </a:r>
            <a:r>
              <a:rPr lang="fi-FI" dirty="0" smtClean="0"/>
              <a:t>, </a:t>
            </a:r>
            <a:r>
              <a:rPr lang="fi-FI" dirty="0" err="1" smtClean="0"/>
              <a:t>alltså</a:t>
            </a:r>
            <a:r>
              <a:rPr lang="fi-FI" dirty="0" smtClean="0"/>
              <a:t> 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man</a:t>
            </a:r>
            <a:r>
              <a:rPr lang="fi-FI" dirty="0" smtClean="0"/>
              <a:t> </a:t>
            </a:r>
            <a:r>
              <a:rPr lang="fi-FI" dirty="0" err="1" smtClean="0"/>
              <a:t>förhålla</a:t>
            </a:r>
            <a:r>
              <a:rPr lang="fi-FI" dirty="0" smtClean="0"/>
              <a:t> </a:t>
            </a:r>
            <a:r>
              <a:rPr lang="fi-FI" dirty="0" err="1" smtClean="0"/>
              <a:t>sig</a:t>
            </a:r>
            <a:r>
              <a:rPr lang="fi-FI" dirty="0" smtClean="0"/>
              <a:t> </a:t>
            </a:r>
            <a:r>
              <a:rPr lang="fi-FI" dirty="0" err="1" smtClean="0"/>
              <a:t>hånfullt</a:t>
            </a:r>
            <a:r>
              <a:rPr lang="fi-FI" dirty="0" smtClean="0"/>
              <a:t>, </a:t>
            </a:r>
            <a:r>
              <a:rPr lang="fi-FI" dirty="0" err="1" smtClean="0"/>
              <a:t>överlägset</a:t>
            </a:r>
            <a:r>
              <a:rPr lang="fi-FI" dirty="0" smtClean="0"/>
              <a:t>, </a:t>
            </a:r>
            <a:r>
              <a:rPr lang="fi-FI" dirty="0" err="1" smtClean="0"/>
              <a:t>aggressivt</a:t>
            </a:r>
            <a:r>
              <a:rPr lang="fi-FI" dirty="0" smtClean="0"/>
              <a:t> , </a:t>
            </a:r>
            <a:r>
              <a:rPr lang="fi-FI" dirty="0" err="1" smtClean="0"/>
              <a:t>räddhågat</a:t>
            </a:r>
            <a:r>
              <a:rPr lang="fi-FI" dirty="0" smtClean="0"/>
              <a:t> etc. </a:t>
            </a:r>
          </a:p>
          <a:p>
            <a:pPr>
              <a:lnSpc>
                <a:spcPct val="100000"/>
              </a:lnSpc>
            </a:pPr>
            <a:endParaRPr lang="fi-FI" dirty="0" smtClean="0"/>
          </a:p>
          <a:p>
            <a:pPr>
              <a:lnSpc>
                <a:spcPct val="100000"/>
              </a:lnSpc>
              <a:buFontTx/>
              <a:buChar char="-"/>
            </a:pPr>
            <a:r>
              <a:rPr lang="fi-FI" dirty="0" smtClean="0"/>
              <a:t>Det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</a:t>
            </a:r>
            <a:r>
              <a:rPr lang="fi-FI" dirty="0" err="1" smtClean="0"/>
              <a:t>alltför</a:t>
            </a:r>
            <a:r>
              <a:rPr lang="fi-FI" dirty="0" smtClean="0"/>
              <a:t>  </a:t>
            </a:r>
            <a:r>
              <a:rPr lang="fi-FI" dirty="0" err="1" smtClean="0"/>
              <a:t>smärtsamt</a:t>
            </a:r>
            <a:r>
              <a:rPr lang="fi-FI" dirty="0" smtClean="0"/>
              <a:t> </a:t>
            </a:r>
            <a:r>
              <a:rPr lang="fi-FI" dirty="0" err="1" smtClean="0"/>
              <a:t>förnekas</a:t>
            </a:r>
            <a:r>
              <a:rPr lang="fi-FI" dirty="0" smtClean="0"/>
              <a:t> , </a:t>
            </a:r>
            <a:r>
              <a:rPr lang="fi-FI" dirty="0" err="1" smtClean="0"/>
              <a:t>ersätts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magiskt</a:t>
            </a:r>
            <a:r>
              <a:rPr lang="fi-FI" dirty="0" smtClean="0"/>
              <a:t> </a:t>
            </a:r>
            <a:r>
              <a:rPr lang="fi-FI" dirty="0" err="1" smtClean="0"/>
              <a:t>tänkande</a:t>
            </a:r>
            <a:r>
              <a:rPr lang="fi-FI" dirty="0" smtClean="0"/>
              <a:t> </a:t>
            </a:r>
            <a:r>
              <a:rPr lang="fi-FI" dirty="0" err="1" smtClean="0"/>
              <a:t>eller</a:t>
            </a:r>
            <a:r>
              <a:rPr lang="fi-FI" dirty="0" smtClean="0"/>
              <a:t> ”</a:t>
            </a:r>
            <a:r>
              <a:rPr lang="fi-FI" dirty="0" err="1" smtClean="0"/>
              <a:t>inget</a:t>
            </a:r>
            <a:r>
              <a:rPr lang="fi-FI" dirty="0" smtClean="0"/>
              <a:t> </a:t>
            </a:r>
            <a:r>
              <a:rPr lang="fi-FI" dirty="0" err="1" smtClean="0"/>
              <a:t>berör</a:t>
            </a:r>
            <a:r>
              <a:rPr lang="fi-FI" dirty="0" smtClean="0"/>
              <a:t> </a:t>
            </a:r>
            <a:r>
              <a:rPr lang="fi-FI" dirty="0" err="1" smtClean="0"/>
              <a:t>mig</a:t>
            </a:r>
            <a:r>
              <a:rPr lang="fi-FI" dirty="0" smtClean="0"/>
              <a:t>”</a:t>
            </a:r>
          </a:p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Alatunnistetiedot tähän 1.1.2010</a:t>
            </a:r>
            <a:endParaRPr lang="en-US">
              <a:solidFill>
                <a:schemeClr val="tx1"/>
              </a:solidFill>
              <a:latin typeface="Arial" pitchFamily="-12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00E644-2070-4F9B-B52D-E724886F313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Teoretiska</a:t>
            </a:r>
            <a:r>
              <a:rPr lang="en-GB" dirty="0" smtClean="0"/>
              <a:t> </a:t>
            </a:r>
            <a:r>
              <a:rPr lang="en-GB" dirty="0" err="1" smtClean="0"/>
              <a:t>rötter</a:t>
            </a:r>
            <a:endParaRPr lang="en-GB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fi-FI" sz="2400" b="0" dirty="0" err="1"/>
              <a:t>Melanie</a:t>
            </a:r>
            <a:r>
              <a:rPr lang="fi-FI" sz="2400" b="0" dirty="0"/>
              <a:t> Klein: </a:t>
            </a:r>
            <a:r>
              <a:rPr lang="fi-FI" sz="2400" b="0" dirty="0" err="1"/>
              <a:t>Den</a:t>
            </a:r>
            <a:r>
              <a:rPr lang="fi-FI" sz="2400" b="0" dirty="0"/>
              <a:t> </a:t>
            </a:r>
            <a:r>
              <a:rPr lang="fi-FI" sz="2400" b="0" dirty="0" err="1"/>
              <a:t>depressiva</a:t>
            </a:r>
            <a:r>
              <a:rPr lang="fi-FI" sz="2400" b="0" dirty="0"/>
              <a:t> </a:t>
            </a:r>
            <a:r>
              <a:rPr lang="fi-FI" sz="2400" b="0" dirty="0" err="1"/>
              <a:t>positionen</a:t>
            </a:r>
            <a:r>
              <a:rPr lang="fi-FI" sz="2400" b="0" dirty="0"/>
              <a:t> </a:t>
            </a:r>
            <a:r>
              <a:rPr lang="fi-FI" sz="2400" b="0" dirty="0" err="1"/>
              <a:t>innebär</a:t>
            </a:r>
            <a:r>
              <a:rPr lang="fi-FI" sz="2400" b="0" dirty="0"/>
              <a:t> en </a:t>
            </a:r>
            <a:r>
              <a:rPr lang="fi-FI" sz="2400" b="0" dirty="0" err="1"/>
              <a:t>förmåga</a:t>
            </a:r>
            <a:r>
              <a:rPr lang="fi-FI" sz="2400" b="0" dirty="0"/>
              <a:t> </a:t>
            </a:r>
            <a:r>
              <a:rPr lang="fi-FI" sz="2400" b="0" dirty="0" err="1"/>
              <a:t>att</a:t>
            </a:r>
            <a:r>
              <a:rPr lang="fi-FI" sz="2400" b="0" dirty="0"/>
              <a:t> </a:t>
            </a:r>
            <a:r>
              <a:rPr lang="fi-FI" sz="2400" b="0" dirty="0" err="1"/>
              <a:t>förstå</a:t>
            </a:r>
            <a:r>
              <a:rPr lang="fi-FI" sz="2400" b="0" dirty="0"/>
              <a:t> </a:t>
            </a:r>
            <a:r>
              <a:rPr lang="fi-FI" sz="2400" b="0" dirty="0" err="1"/>
              <a:t>andra</a:t>
            </a:r>
            <a:r>
              <a:rPr lang="fi-FI" sz="2400" b="0" dirty="0"/>
              <a:t> </a:t>
            </a:r>
            <a:r>
              <a:rPr lang="fi-FI" sz="2400" b="0" dirty="0" err="1"/>
              <a:t>människors</a:t>
            </a:r>
            <a:r>
              <a:rPr lang="fi-FI" sz="2400" b="0" dirty="0"/>
              <a:t> </a:t>
            </a:r>
            <a:r>
              <a:rPr lang="fi-FI" sz="2400" b="0" dirty="0" err="1"/>
              <a:t>smärta</a:t>
            </a:r>
            <a:r>
              <a:rPr lang="fi-FI" sz="2400" b="0" dirty="0"/>
              <a:t> </a:t>
            </a:r>
            <a:r>
              <a:rPr lang="fi-FI" sz="2400" b="0" dirty="0" err="1"/>
              <a:t>och</a:t>
            </a:r>
            <a:r>
              <a:rPr lang="fi-FI" sz="2400" b="0" dirty="0"/>
              <a:t> </a:t>
            </a:r>
            <a:r>
              <a:rPr lang="fi-FI" sz="2400" b="0" dirty="0" err="1"/>
              <a:t>lidande</a:t>
            </a:r>
            <a:r>
              <a:rPr lang="fi-FI" sz="2400" b="0" dirty="0"/>
              <a:t>, </a:t>
            </a:r>
            <a:r>
              <a:rPr lang="fi-FI" sz="2400" b="0" dirty="0" err="1"/>
              <a:t>och</a:t>
            </a:r>
            <a:r>
              <a:rPr lang="fi-FI" sz="2400" b="0" dirty="0"/>
              <a:t> </a:t>
            </a:r>
            <a:r>
              <a:rPr lang="fi-FI" sz="2400" b="0" dirty="0" err="1"/>
              <a:t>sin</a:t>
            </a:r>
            <a:r>
              <a:rPr lang="fi-FI" sz="2400" b="0" dirty="0"/>
              <a:t> </a:t>
            </a:r>
            <a:r>
              <a:rPr lang="fi-FI" sz="2400" b="0" dirty="0" err="1"/>
              <a:t>egen</a:t>
            </a:r>
            <a:r>
              <a:rPr lang="fi-FI" sz="2400" b="0" dirty="0"/>
              <a:t> </a:t>
            </a:r>
            <a:r>
              <a:rPr lang="fi-FI" sz="2400" b="0" dirty="0" err="1"/>
              <a:t>andel</a:t>
            </a:r>
            <a:r>
              <a:rPr lang="fi-FI" sz="2400" b="0" dirty="0"/>
              <a:t> i </a:t>
            </a:r>
            <a:r>
              <a:rPr lang="fi-FI" sz="2400" b="0" dirty="0" err="1"/>
              <a:t>detta</a:t>
            </a:r>
            <a:r>
              <a:rPr lang="fi-FI" sz="2400" b="0" dirty="0"/>
              <a:t>. </a:t>
            </a:r>
            <a:r>
              <a:rPr lang="fi-FI" sz="2400" b="0" dirty="0" err="1"/>
              <a:t>Förmåga</a:t>
            </a:r>
            <a:r>
              <a:rPr lang="fi-FI" sz="2400" b="0" dirty="0"/>
              <a:t> </a:t>
            </a:r>
            <a:r>
              <a:rPr lang="fi-FI" sz="2400" b="0" dirty="0" err="1"/>
              <a:t>att</a:t>
            </a:r>
            <a:r>
              <a:rPr lang="fi-FI" sz="2400" b="0" dirty="0"/>
              <a:t> </a:t>
            </a:r>
            <a:r>
              <a:rPr lang="fi-FI" sz="2400" b="0" dirty="0" err="1"/>
              <a:t>känna</a:t>
            </a:r>
            <a:r>
              <a:rPr lang="fi-FI" sz="2400" b="0" dirty="0"/>
              <a:t> </a:t>
            </a:r>
            <a:r>
              <a:rPr lang="fi-FI" sz="2400" b="0" dirty="0" err="1"/>
              <a:t>skuld</a:t>
            </a:r>
            <a:r>
              <a:rPr lang="fi-FI" sz="2400" b="0" dirty="0"/>
              <a:t>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fi-FI" sz="2400" b="0" dirty="0" err="1"/>
              <a:t>Bion</a:t>
            </a:r>
            <a:r>
              <a:rPr lang="fi-FI" sz="2400" b="0" dirty="0"/>
              <a:t>:  </a:t>
            </a:r>
            <a:r>
              <a:rPr lang="fi-FI" sz="2400" b="0" dirty="0" err="1"/>
              <a:t>med</a:t>
            </a:r>
            <a:r>
              <a:rPr lang="fi-FI" sz="2400" b="0" dirty="0"/>
              <a:t> </a:t>
            </a:r>
            <a:r>
              <a:rPr lang="fi-FI" sz="2400" b="0" dirty="0" err="1"/>
              <a:t>hjälp</a:t>
            </a:r>
            <a:r>
              <a:rPr lang="fi-FI" sz="2400" b="0" dirty="0"/>
              <a:t> av ”</a:t>
            </a:r>
            <a:r>
              <a:rPr lang="fi-FI" sz="2400" b="0" dirty="0" err="1"/>
              <a:t>alpha-funktionen</a:t>
            </a:r>
            <a:r>
              <a:rPr lang="fi-FI" sz="2400" b="0" dirty="0"/>
              <a:t>” </a:t>
            </a:r>
            <a:r>
              <a:rPr lang="fi-FI" sz="2400" b="0" dirty="0" err="1"/>
              <a:t>kan</a:t>
            </a:r>
            <a:r>
              <a:rPr lang="fi-FI" sz="2400" b="0" dirty="0"/>
              <a:t> vi </a:t>
            </a:r>
            <a:r>
              <a:rPr lang="fi-FI" sz="2400" b="0" dirty="0" err="1"/>
              <a:t>bearbeta</a:t>
            </a:r>
            <a:r>
              <a:rPr lang="fi-FI" sz="2400" b="0" dirty="0"/>
              <a:t> ”</a:t>
            </a:r>
            <a:r>
              <a:rPr lang="fi-FI" sz="2400" b="0" dirty="0" err="1"/>
              <a:t>beta-element</a:t>
            </a:r>
            <a:r>
              <a:rPr lang="fi-FI" sz="2400" b="0" dirty="0"/>
              <a:t>”, </a:t>
            </a:r>
            <a:r>
              <a:rPr lang="fi-FI" sz="2400" b="0" dirty="0" err="1"/>
              <a:t>dvs</a:t>
            </a:r>
            <a:r>
              <a:rPr lang="fi-FI" sz="2400" b="0" dirty="0"/>
              <a:t> </a:t>
            </a:r>
            <a:r>
              <a:rPr lang="fi-FI" sz="2400" b="0" dirty="0" smtClean="0"/>
              <a:t>en </a:t>
            </a:r>
            <a:r>
              <a:rPr lang="fi-FI" sz="2400" b="0" dirty="0" err="1" smtClean="0"/>
              <a:t>reflektiv</a:t>
            </a:r>
            <a:r>
              <a:rPr lang="fi-FI" sz="2400" b="0" dirty="0" smtClean="0"/>
              <a:t> </a:t>
            </a:r>
            <a:r>
              <a:rPr lang="fi-FI" sz="2400" b="0" dirty="0"/>
              <a:t>funktion </a:t>
            </a:r>
            <a:r>
              <a:rPr lang="fi-FI" sz="2400" b="0" dirty="0" err="1"/>
              <a:t>som</a:t>
            </a:r>
            <a:r>
              <a:rPr lang="fi-FI" sz="2400" b="0" dirty="0"/>
              <a:t> </a:t>
            </a:r>
            <a:r>
              <a:rPr lang="fi-FI" sz="2400" b="0" dirty="0" err="1"/>
              <a:t>möjligör</a:t>
            </a:r>
            <a:r>
              <a:rPr lang="fi-FI" sz="2400" b="0" dirty="0"/>
              <a:t> </a:t>
            </a:r>
            <a:r>
              <a:rPr lang="fi-FI" sz="2400" b="0" dirty="0" err="1"/>
              <a:t>tänkandet</a:t>
            </a:r>
            <a:r>
              <a:rPr lang="fi-FI" sz="2400" b="0" dirty="0"/>
              <a:t>, </a:t>
            </a:r>
            <a:r>
              <a:rPr lang="fi-FI" sz="2400" b="0" dirty="0" err="1"/>
              <a:t>som</a:t>
            </a:r>
            <a:r>
              <a:rPr lang="fi-FI" sz="2400" b="0" dirty="0"/>
              <a:t> </a:t>
            </a:r>
            <a:r>
              <a:rPr lang="fi-FI" sz="2400" b="0" dirty="0" err="1"/>
              <a:t>gör</a:t>
            </a:r>
            <a:r>
              <a:rPr lang="fi-FI" sz="2400" b="0" dirty="0"/>
              <a:t> det </a:t>
            </a:r>
            <a:r>
              <a:rPr lang="fi-FI" sz="2400" b="0" dirty="0" err="1"/>
              <a:t>möjligt</a:t>
            </a:r>
            <a:r>
              <a:rPr lang="fi-FI" sz="2400" b="0" dirty="0"/>
              <a:t> </a:t>
            </a:r>
            <a:r>
              <a:rPr lang="fi-FI" sz="2400" b="0" dirty="0" err="1"/>
              <a:t>att</a:t>
            </a:r>
            <a:r>
              <a:rPr lang="fi-FI" sz="2400" b="0" dirty="0"/>
              <a:t> </a:t>
            </a:r>
            <a:r>
              <a:rPr lang="fi-FI" sz="2400" b="0" dirty="0" err="1"/>
              <a:t>bearbeta</a:t>
            </a:r>
            <a:r>
              <a:rPr lang="fi-FI" sz="2400" b="0" dirty="0"/>
              <a:t> </a:t>
            </a:r>
            <a:r>
              <a:rPr lang="fi-FI" sz="2400" b="0" dirty="0" err="1"/>
              <a:t>och</a:t>
            </a:r>
            <a:r>
              <a:rPr lang="fi-FI" sz="2400" b="0" dirty="0"/>
              <a:t> </a:t>
            </a:r>
            <a:r>
              <a:rPr lang="fi-FI" sz="2400" b="0" dirty="0" err="1"/>
              <a:t>uthärda</a:t>
            </a:r>
            <a:r>
              <a:rPr lang="fi-FI" sz="2400" b="0" dirty="0"/>
              <a:t> det </a:t>
            </a:r>
            <a:r>
              <a:rPr lang="fi-FI" sz="2400" b="0" dirty="0" err="1"/>
              <a:t>outhärdliga</a:t>
            </a:r>
            <a:endParaRPr lang="fi-FI" sz="2400" b="0" dirty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fi-FI" sz="2400" b="0" dirty="0" err="1"/>
              <a:t>Winnicott</a:t>
            </a:r>
            <a:r>
              <a:rPr lang="fi-FI" sz="2400" b="0" dirty="0"/>
              <a:t>: det </a:t>
            </a:r>
            <a:r>
              <a:rPr lang="fi-FI" sz="2400" b="0" dirty="0" err="1"/>
              <a:t>verkliga</a:t>
            </a:r>
            <a:r>
              <a:rPr lang="fi-FI" sz="2400" b="0" dirty="0"/>
              <a:t> </a:t>
            </a:r>
            <a:r>
              <a:rPr lang="fi-FI" sz="2400" b="0" dirty="0" err="1"/>
              <a:t>självet</a:t>
            </a:r>
            <a:r>
              <a:rPr lang="fi-FI" sz="2400" b="0" dirty="0"/>
              <a:t> </a:t>
            </a:r>
            <a:r>
              <a:rPr lang="fi-FI" sz="2400" b="0" dirty="0" err="1"/>
              <a:t>växer</a:t>
            </a:r>
            <a:r>
              <a:rPr lang="fi-FI" sz="2400" b="0" dirty="0"/>
              <a:t> </a:t>
            </a:r>
            <a:r>
              <a:rPr lang="fi-FI" sz="2400" b="0" dirty="0" err="1"/>
              <a:t>ur</a:t>
            </a:r>
            <a:r>
              <a:rPr lang="fi-FI" sz="2400" b="0" dirty="0"/>
              <a:t> </a:t>
            </a:r>
            <a:r>
              <a:rPr lang="fi-FI" sz="2400" b="0" dirty="0" err="1"/>
              <a:t>babyns</a:t>
            </a:r>
            <a:r>
              <a:rPr lang="fi-FI" sz="2400" b="0" dirty="0"/>
              <a:t> </a:t>
            </a:r>
            <a:r>
              <a:rPr lang="fi-FI" sz="2400" b="0" dirty="0" err="1"/>
              <a:t>upplevelse</a:t>
            </a:r>
            <a:r>
              <a:rPr lang="fi-FI" sz="2400" b="0" dirty="0"/>
              <a:t> av </a:t>
            </a:r>
            <a:r>
              <a:rPr lang="fi-FI" sz="2400" b="0" dirty="0" err="1"/>
              <a:t>att</a:t>
            </a:r>
            <a:r>
              <a:rPr lang="fi-FI" sz="2400" b="0" dirty="0"/>
              <a:t> vara en </a:t>
            </a:r>
            <a:r>
              <a:rPr lang="fi-FI" sz="2400" b="0" dirty="0" err="1"/>
              <a:t>tänkande</a:t>
            </a:r>
            <a:r>
              <a:rPr lang="fi-FI" sz="2400" b="0" dirty="0"/>
              <a:t> </a:t>
            </a:r>
            <a:r>
              <a:rPr lang="fi-FI" sz="2400" b="0" dirty="0" err="1"/>
              <a:t>och</a:t>
            </a:r>
            <a:r>
              <a:rPr lang="fi-FI" sz="2400" b="0" dirty="0"/>
              <a:t> </a:t>
            </a:r>
            <a:r>
              <a:rPr lang="fi-FI" sz="2400" b="0" dirty="0" err="1"/>
              <a:t>kännande</a:t>
            </a:r>
            <a:r>
              <a:rPr lang="fi-FI" sz="2400" b="0" dirty="0"/>
              <a:t> </a:t>
            </a:r>
            <a:r>
              <a:rPr lang="fi-FI" sz="2400" b="0" dirty="0" err="1"/>
              <a:t>individ</a:t>
            </a:r>
            <a:r>
              <a:rPr lang="fi-FI" sz="2400" b="0" dirty="0"/>
              <a:t> för </a:t>
            </a:r>
            <a:r>
              <a:rPr lang="fi-FI" sz="2400" b="0" dirty="0" err="1"/>
              <a:t>föräldern</a:t>
            </a:r>
            <a:endParaRPr lang="en-GB" sz="2400" b="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ll_powerpoint">
  <a:themeElements>
    <a:clrScheme name="MLL esityspohja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" charset="0"/>
            <a:ea typeface="ＭＳ Ｐゴシック" pitchFamily="-12" charset="-128"/>
            <a:cs typeface="ＭＳ Ｐゴシック" pitchFamily="-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2" charset="0"/>
            <a:ea typeface="ＭＳ Ｐゴシック" pitchFamily="-12" charset="-128"/>
            <a:cs typeface="ＭＳ Ｐゴシック" pitchFamily="-12" charset="-128"/>
          </a:defRPr>
        </a:defPPr>
      </a:lstStyle>
    </a:lnDef>
  </a:objectDefaults>
  <a:extraClrSchemeLst>
    <a:extraClrScheme>
      <a:clrScheme name="MLL esityspohja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L esityspohja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L esityspohja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L esityspohja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LL esityspohja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L esityspohja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LL esityspohja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mll_powerpoint</Template>
  <TotalTime>621</TotalTime>
  <Words>1323</Words>
  <Application>Microsoft Office PowerPoint</Application>
  <PresentationFormat>On-screen Show (4:3)</PresentationFormat>
  <Paragraphs>147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mll_powerpoint</vt:lpstr>
      <vt:lpstr>Mentaliseringsbaserat ledarskap inom dagvård och förskola</vt:lpstr>
      <vt:lpstr>Barnkonventionen</vt:lpstr>
      <vt:lpstr>Mentalisering och reflektiv kapacitet</vt:lpstr>
      <vt:lpstr>Reflektioner kring mentaliseringsbaserat bemötande</vt:lpstr>
      <vt:lpstr>Mentalisering är interpersonellt</vt:lpstr>
      <vt:lpstr>Ett reflektivt bemötande</vt:lpstr>
      <vt:lpstr>Bygger på en världsbild </vt:lpstr>
      <vt:lpstr>Inre försvar och bristande mentalisering </vt:lpstr>
      <vt:lpstr>Teoretiska rötter</vt:lpstr>
      <vt:lpstr>Mentalisering i bemötande av barn</vt:lpstr>
      <vt:lpstr>Exempel: </vt:lpstr>
      <vt:lpstr>Mentalisering och barn i grupp</vt:lpstr>
      <vt:lpstr>Reflektivt bemötande – ej-vetande attityd</vt:lpstr>
      <vt:lpstr>Reflektivt bemötande </vt:lpstr>
      <vt:lpstr>Exempel</vt:lpstr>
      <vt:lpstr>Mentalisering och barn i grupp</vt:lpstr>
      <vt:lpstr>I praktiken</vt:lpstr>
      <vt:lpstr>Mentaliseringsbaserat ledarskap</vt:lpstr>
      <vt:lpstr>Mentaliseringsbaserat ledarskap</vt:lpstr>
      <vt:lpstr>Mentaliseringsbaserat ledarskap</vt:lpstr>
      <vt:lpstr>”Reflection time” (Twemlov)</vt:lpstr>
      <vt:lpstr>Kännetecken för en mentaliseringsbaserad arbetsmiljö</vt:lpstr>
    </vt:vector>
  </TitlesOfParts>
  <Company>Mannerheimin Lastensuojeluliitto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Otsikolle enintään kolme riviä</dc:title>
  <dc:creator>mirkal</dc:creator>
  <cp:lastModifiedBy>jekstrom</cp:lastModifiedBy>
  <cp:revision>75</cp:revision>
  <dcterms:created xsi:type="dcterms:W3CDTF">2010-04-08T08:15:14Z</dcterms:created>
  <dcterms:modified xsi:type="dcterms:W3CDTF">2014-12-09T09:06:09Z</dcterms:modified>
</cp:coreProperties>
</file>