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8"/>
  </p:notesMasterIdLst>
  <p:sldIdLst>
    <p:sldId id="256" r:id="rId3"/>
    <p:sldId id="257" r:id="rId4"/>
    <p:sldId id="280" r:id="rId5"/>
    <p:sldId id="281" r:id="rId6"/>
    <p:sldId id="282" r:id="rId7"/>
    <p:sldId id="283" r:id="rId8"/>
    <p:sldId id="284" r:id="rId9"/>
    <p:sldId id="285" r:id="rId10"/>
    <p:sldId id="258" r:id="rId11"/>
    <p:sldId id="259" r:id="rId12"/>
    <p:sldId id="260" r:id="rId13"/>
    <p:sldId id="261" r:id="rId14"/>
    <p:sldId id="263" r:id="rId15"/>
    <p:sldId id="265" r:id="rId16"/>
    <p:sldId id="269" r:id="rId17"/>
    <p:sldId id="286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01956C-3642-4DF8-B843-78421E6D2081}">
  <a:tblStyle styleId="{1C01956C-3642-4DF8-B843-78421E6D20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2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9713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18328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1050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6031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9068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87487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85558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62126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74021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39096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71531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3187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7147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1497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4343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Pitäisikö tuo tutkimuksen nimi + blogi siirtää ekaan diaan. Tai itse asiassa tein sen.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55982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1121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5713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7594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7570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B0FCB-E9B2-9D4D-B44C-4A4B2127481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3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80" y="-20937"/>
            <a:ext cx="9197792" cy="689987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D5B0FCB-E9B2-9D4D-B44C-4A4B2127481A}" type="slidenum">
              <a:rPr lang="en-US" kern="1200" smtClean="0">
                <a:solidFill>
                  <a:srgbClr val="000000">
                    <a:tint val="75000"/>
                  </a:srgbClr>
                </a:solidFill>
                <a:latin typeface="Arial" pitchFamily="34" charset="0"/>
                <a:ea typeface="+mn-ea"/>
                <a:cs typeface="+mn-cs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‹#›</a:t>
            </a:fld>
            <a:endParaRPr lang="en-US" kern="1200">
              <a:solidFill>
                <a:srgbClr val="000000">
                  <a:tint val="75000"/>
                </a:srgbClr>
              </a:solidFill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81" y="6263241"/>
            <a:ext cx="2112264" cy="61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54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blogs.helsinki.fi/digiluokkatutkimus/" TargetMode="External"/><Relationship Id="rId4" Type="http://schemas.openxmlformats.org/officeDocument/2006/relationships/hyperlink" Target="https://twitter.com/intent/tweet?hashtags=ITKToiminta127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intent/tweet?hashtags=ITKToiminta12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blogs.helsinki.fi/digiluokkatutkimu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todaysmeet.com/itk-virtuaaliluokka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blogs.helsinki.fi/digiluokkatutkimus/" TargetMode="External"/><Relationship Id="rId4" Type="http://schemas.openxmlformats.org/officeDocument/2006/relationships/hyperlink" Target="https://twitter.com/intent/tweet?hashtags=ITKToiminta127" TargetMode="Externa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virtuaaliluokk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s://blogs.helsinki.fi/digiluokkatutkimus/" TargetMode="External"/><Relationship Id="rId4" Type="http://schemas.openxmlformats.org/officeDocument/2006/relationships/hyperlink" Target="https://twitter.com/intent/tweet?hashtags=ITKToiminta1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4251" y="5442900"/>
            <a:ext cx="1763750" cy="9666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311708" y="6879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4800"/>
              <a:t>Minkälaista on opiskella ja opettaa virtuaaliluokassa?</a:t>
            </a:r>
            <a:endParaRPr sz="4800"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311700" y="3324802"/>
            <a:ext cx="8520600" cy="13329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400" dirty="0"/>
              <a:t>Toimintasessio, ITK2018, </a:t>
            </a:r>
            <a:r>
              <a:rPr lang="fi" sz="2400" dirty="0">
                <a:uFill>
                  <a:noFill/>
                </a:uFill>
                <a:hlinkClick r:id="rId4"/>
              </a:rPr>
              <a:t>#ITKToiminta127</a:t>
            </a:r>
            <a:endParaRPr sz="24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400" dirty="0"/>
              <a:t>Opettajana virtuaaliluokassa -hanke</a:t>
            </a:r>
            <a:endParaRPr sz="24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400" u="sng" dirty="0">
                <a:solidFill>
                  <a:schemeClr val="hlink"/>
                </a:solidFill>
                <a:hlinkClick r:id="rId5"/>
              </a:rPr>
              <a:t>https://blogs.helsinki.fi/digiluokkatutkimus/</a:t>
            </a:r>
            <a:r>
              <a:rPr lang="fi" sz="2400" dirty="0"/>
              <a:t>  </a:t>
            </a:r>
            <a:endParaRPr sz="2400" dirty="0"/>
          </a:p>
        </p:txBody>
      </p:sp>
      <p:pic>
        <p:nvPicPr>
          <p:cNvPr id="57" name="Shape 5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2925" y="5394433"/>
            <a:ext cx="1356875" cy="1062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06950" y="5451585"/>
            <a:ext cx="285750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43160" y="5503591"/>
            <a:ext cx="914396" cy="914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3600"/>
              <a:t>Opiskelijakyselyjen, opettajahaastattelujen ja tuntihavainnointien ensimmäisiä tuloksia</a:t>
            </a:r>
            <a:endParaRPr sz="36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83" name="Shape 83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 sz="3000" dirty="0"/>
              <a:t>Minna Lakkala ja Liisa Ilomäki, Helsingin yliopisto</a:t>
            </a:r>
            <a:endParaRPr sz="1800" dirty="0">
              <a:solidFill>
                <a:schemeClr val="dk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624925" y="5504300"/>
            <a:ext cx="4722300" cy="89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/>
              <a:t>Toimintasessio, ITK2018, </a:t>
            </a:r>
            <a:r>
              <a:rPr lang="fi" sz="1800">
                <a:uFill>
                  <a:noFill/>
                </a:uFill>
                <a:hlinkClick r:id="rId3"/>
              </a:rPr>
              <a:t>#ITKToiminta127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/>
              <a:t>Opettajana virtuaaliluokassa -hanke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u="sng">
                <a:solidFill>
                  <a:schemeClr val="hlink"/>
                </a:solidFill>
                <a:hlinkClick r:id="rId4"/>
              </a:rPr>
              <a:t>https://blogs.helsinki.fi/digiluokkatutkimus/</a:t>
            </a:r>
            <a:r>
              <a:rPr lang="fi" sz="1800"/>
              <a:t>  </a:t>
            </a:r>
            <a:endParaRPr sz="1800"/>
          </a:p>
        </p:txBody>
      </p:sp>
      <p:pic>
        <p:nvPicPr>
          <p:cNvPr id="6" name="Shape 5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4308" y="5408721"/>
            <a:ext cx="1356875" cy="1062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3600"/>
              <a:t>Opiskelijakyselyn alustavia tuloksia</a:t>
            </a:r>
            <a:endParaRPr sz="3600"/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5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i"/>
              <a:t>(3 kurssia, N=19)</a:t>
            </a:r>
            <a:endParaRPr/>
          </a:p>
        </p:txBody>
      </p:sp>
      <p:pic>
        <p:nvPicPr>
          <p:cNvPr id="6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308" y="5408721"/>
            <a:ext cx="1356875" cy="1062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186967"/>
            <a:ext cx="8520600" cy="70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400"/>
              <a:t>Opiskelijakysely - Väittämät</a:t>
            </a:r>
            <a:endParaRPr sz="2400"/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260" y="738425"/>
            <a:ext cx="8269040" cy="51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2396900" y="6300025"/>
            <a:ext cx="6554700" cy="49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600">
                <a:solidFill>
                  <a:srgbClr val="434343"/>
                </a:solidFill>
              </a:rPr>
              <a:t>Vastausten KA (N=19); 1= Täysin eri mieltä, 5 = Täysin samaa mieltä</a:t>
            </a:r>
            <a:endParaRPr sz="1600">
              <a:solidFill>
                <a:srgbClr val="434343"/>
              </a:solidFill>
            </a:endParaRPr>
          </a:p>
        </p:txBody>
      </p:sp>
      <p:pic>
        <p:nvPicPr>
          <p:cNvPr id="6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4308" y="5694481"/>
            <a:ext cx="1356875" cy="1062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186967"/>
            <a:ext cx="8520600" cy="70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400"/>
              <a:t>Opiskelijakysely - Väittämät</a:t>
            </a:r>
            <a:endParaRPr sz="2400"/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975" y="737475"/>
            <a:ext cx="8520600" cy="501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5925" y="5875900"/>
            <a:ext cx="1294650" cy="9666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2396900" y="6223825"/>
            <a:ext cx="6554700" cy="49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600">
                <a:solidFill>
                  <a:srgbClr val="434343"/>
                </a:solidFill>
              </a:rPr>
              <a:t>Vastausten KA (N=19); 1= Täysin eri mieltä, 5 = Täysin samaa mieltä</a:t>
            </a:r>
            <a:endParaRPr sz="1600">
              <a:solidFill>
                <a:srgbClr val="434343"/>
              </a:solidFill>
            </a:endParaRPr>
          </a:p>
        </p:txBody>
      </p:sp>
      <p:pic>
        <p:nvPicPr>
          <p:cNvPr id="8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4308" y="5694481"/>
            <a:ext cx="1356875" cy="1062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85367"/>
            <a:ext cx="8520600" cy="70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400"/>
              <a:t>Opiskelijakysely - Väittämät</a:t>
            </a:r>
            <a:endParaRPr sz="2400"/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3464" y="559675"/>
            <a:ext cx="7834941" cy="581655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/>
          <p:nvPr/>
        </p:nvSpPr>
        <p:spPr>
          <a:xfrm>
            <a:off x="2396900" y="6376225"/>
            <a:ext cx="6554700" cy="49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600">
                <a:solidFill>
                  <a:srgbClr val="434343"/>
                </a:solidFill>
              </a:rPr>
              <a:t>Vastausten KA (N=19); 1= Täysin eri mieltä, 5 = Täysin samaa mieltä</a:t>
            </a:r>
            <a:endParaRPr sz="1600">
              <a:solidFill>
                <a:srgbClr val="434343"/>
              </a:solidFill>
            </a:endParaRPr>
          </a:p>
        </p:txBody>
      </p:sp>
      <p:pic>
        <p:nvPicPr>
          <p:cNvPr id="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4308" y="5694481"/>
            <a:ext cx="1356875" cy="1062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311700" y="85367"/>
            <a:ext cx="8520600" cy="70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400"/>
              <a:t>Opiskelijakysely - Väittämät</a:t>
            </a:r>
            <a:endParaRPr sz="2400"/>
          </a:p>
        </p:txBody>
      </p:sp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325" y="788275"/>
            <a:ext cx="8726149" cy="528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2396900" y="6376225"/>
            <a:ext cx="6554700" cy="49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600">
                <a:solidFill>
                  <a:srgbClr val="434343"/>
                </a:solidFill>
              </a:rPr>
              <a:t>Vastausten KA (N=19); 1= Täysin eri mieltä, 5 = Täysin samaa mieltä</a:t>
            </a:r>
            <a:endParaRPr sz="1600">
              <a:solidFill>
                <a:srgbClr val="434343"/>
              </a:solidFill>
            </a:endParaRPr>
          </a:p>
        </p:txBody>
      </p:sp>
      <p:pic>
        <p:nvPicPr>
          <p:cNvPr id="6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517" y="5875900"/>
            <a:ext cx="1294650" cy="96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311700" y="85367"/>
            <a:ext cx="8520600" cy="70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400"/>
              <a:t>Opiskelijakysely - Väittämät</a:t>
            </a:r>
            <a:endParaRPr sz="2400"/>
          </a:p>
        </p:txBody>
      </p:sp>
      <p:sp>
        <p:nvSpPr>
          <p:cNvPr id="161" name="Shape 161"/>
          <p:cNvSpPr txBox="1"/>
          <p:nvPr/>
        </p:nvSpPr>
        <p:spPr>
          <a:xfrm>
            <a:off x="2396900" y="6376225"/>
            <a:ext cx="6554700" cy="49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600">
                <a:solidFill>
                  <a:srgbClr val="434343"/>
                </a:solidFill>
              </a:rPr>
              <a:t>Vastausten KA (N=19); 1= Täysin eri mieltä, 5 = Täysin samaa mieltä</a:t>
            </a:r>
            <a:endParaRPr sz="1600">
              <a:solidFill>
                <a:srgbClr val="434343"/>
              </a:solidFill>
            </a:endParaRPr>
          </a:p>
        </p:txBody>
      </p:sp>
      <p:pic>
        <p:nvPicPr>
          <p:cNvPr id="1026" name="Picture 2" descr="https://lh5.googleusercontent.com/plcjKVYVBN8g8gvc72baLS3BNDhCNSunsccx5asZxc4viz250RM6wnGpINK8Ydwmw0_3nerWDumcpFOIO_SZhxWw9Gg6mw8z_mBq4EZ7DCptXNNJMfwuLdTpJk2PddKfdn8ofEfSJt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07" y="654360"/>
            <a:ext cx="8214793" cy="553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517" y="5875900"/>
            <a:ext cx="1294650" cy="966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828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Opiskelijoiden avoimet vastaukset</a:t>
            </a:r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387900" y="1308025"/>
            <a:ext cx="4375800" cy="5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 sz="2000" b="1"/>
              <a:t>Myönteiset maininnat</a:t>
            </a:r>
            <a:endParaRPr sz="2000" b="1"/>
          </a:p>
          <a:p>
            <a:pPr marL="457200" lvl="0" indent="-3429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i" sz="1800" b="1"/>
              <a:t>Opetuskäytänteet (20)</a:t>
            </a:r>
            <a:r>
              <a:rPr lang="fi" sz="1800"/>
              <a:t>: opettajan opetustyyli, ohjaus ja ohjeet, kurssi yleensä, kurssin sisällöt, hyviä tehtäviä </a:t>
            </a:r>
            <a:endParaRPr sz="1800"/>
          </a:p>
          <a:p>
            <a:pPr marL="457200" lvl="0" indent="-3429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i" sz="1800" b="1"/>
              <a:t>Hyödyt (12)</a:t>
            </a:r>
            <a:r>
              <a:rPr lang="fi" sz="1800"/>
              <a:t>: mahdollisuus suorittaa kurssi, oppinut uusia sisältöjä, kokemus virtuaaliopiskelusta</a:t>
            </a:r>
            <a:endParaRPr sz="1800"/>
          </a:p>
          <a:p>
            <a:pPr marL="457200" lvl="0" indent="-3429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i" sz="1800" b="1"/>
              <a:t>Opiskelutapa (7)</a:t>
            </a:r>
            <a:r>
              <a:rPr lang="fi" sz="1800"/>
              <a:t>: Itsenäinen opiskelu, joustavuus, hyvä tapa oppia uusi kieli</a:t>
            </a:r>
            <a:endParaRPr sz="1800"/>
          </a:p>
          <a:p>
            <a:pPr marL="457200" lvl="0" indent="-3429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i" sz="1800" b="1"/>
              <a:t>Yhteisöllisyys (5)</a:t>
            </a:r>
            <a:r>
              <a:rPr lang="fi" sz="1800"/>
              <a:t>: Pieni ryhmä, ryhmätyöt, vuorovaikutus, ilmapiiri</a:t>
            </a:r>
            <a:endParaRPr sz="1800"/>
          </a:p>
          <a:p>
            <a:pPr marL="457200" lvl="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i" sz="1800" b="1"/>
              <a:t>Digivälineet (1)</a:t>
            </a:r>
            <a:r>
              <a:rPr lang="fi" sz="1800"/>
              <a:t>: Toimiva teknologia</a:t>
            </a:r>
            <a:endParaRPr sz="1800" b="1"/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sz="1800"/>
          </a:p>
        </p:txBody>
      </p:sp>
      <p:sp>
        <p:nvSpPr>
          <p:cNvPr id="176" name="Shape 176"/>
          <p:cNvSpPr txBox="1">
            <a:spLocks noGrp="1"/>
          </p:cNvSpPr>
          <p:nvPr>
            <p:ph type="body" idx="2"/>
          </p:nvPr>
        </p:nvSpPr>
        <p:spPr>
          <a:xfrm>
            <a:off x="4832400" y="1308025"/>
            <a:ext cx="4079700" cy="48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 sz="2000" b="1"/>
              <a:t>Kriittiset maininnat</a:t>
            </a:r>
            <a:endParaRPr sz="2000" b="1"/>
          </a:p>
          <a:p>
            <a:pPr marL="457200" lvl="0" indent="-3429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i" sz="1800" b="1"/>
              <a:t>Opiskelutapa (18)</a:t>
            </a:r>
            <a:r>
              <a:rPr lang="fi" sz="1800"/>
              <a:t>: vapaa-ajalla opiskelu, vaatii itseohjautuvuutta, virtuaalinen työskentely, ulkoiset olosuhteet, totutteleminen uuteen</a:t>
            </a:r>
            <a:endParaRPr sz="1800"/>
          </a:p>
          <a:p>
            <a:pPr marL="457200" lvl="0" indent="-3429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i" sz="1800" b="1"/>
              <a:t>Haastavuus (11)</a:t>
            </a:r>
            <a:r>
              <a:rPr lang="fi" sz="1800"/>
              <a:t>: raskaat oppitunnit, haastava sisältö, poissaolo vaikea kuroa kiinni, mukana pysyminen, kotitehtävien määrä, jatkuva testaaminen </a:t>
            </a:r>
            <a:endParaRPr sz="1800"/>
          </a:p>
          <a:p>
            <a:pPr marL="457200" lvl="0" indent="-3429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i" sz="1800" b="1"/>
              <a:t>Digivälineet (7)</a:t>
            </a:r>
            <a:r>
              <a:rPr lang="fi" sz="1800"/>
              <a:t>: Tekniset ongelmat</a:t>
            </a:r>
            <a:endParaRPr sz="1800"/>
          </a:p>
          <a:p>
            <a:pPr marL="4572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●"/>
            </a:pPr>
            <a:r>
              <a:rPr lang="fi" sz="1800" b="1"/>
              <a:t>Yhteisöllisyys (4): </a:t>
            </a:r>
            <a:r>
              <a:rPr lang="fi" sz="1800"/>
              <a:t>haastavaa ujoille, ryhmätehtävät</a:t>
            </a:r>
            <a:endParaRPr sz="1800"/>
          </a:p>
        </p:txBody>
      </p:sp>
      <p:pic>
        <p:nvPicPr>
          <p:cNvPr id="8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517" y="5875900"/>
            <a:ext cx="1294650" cy="96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Suosittelisitko muille opiskelua Digiluokassa?</a:t>
            </a:r>
            <a:endParaRPr/>
          </a:p>
        </p:txBody>
      </p:sp>
      <p:graphicFrame>
        <p:nvGraphicFramePr>
          <p:cNvPr id="184" name="Shape 184"/>
          <p:cNvGraphicFramePr/>
          <p:nvPr/>
        </p:nvGraphicFramePr>
        <p:xfrm>
          <a:off x="1367475" y="1477433"/>
          <a:ext cx="6723900" cy="3603650"/>
        </p:xfrm>
        <a:graphic>
          <a:graphicData uri="http://schemas.openxmlformats.org/drawingml/2006/table">
            <a:tbl>
              <a:tblPr>
                <a:noFill/>
                <a:tableStyleId>{1C01956C-3642-4DF8-B843-78421E6D2081}</a:tableStyleId>
              </a:tblPr>
              <a:tblGrid>
                <a:gridCol w="5550175"/>
                <a:gridCol w="1173725"/>
              </a:tblGrid>
              <a:tr h="91897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 sz="3200"/>
                        <a:t>Kyllä</a:t>
                      </a:r>
                      <a:endParaRPr sz="3200"/>
                    </a:p>
                  </a:txBody>
                  <a:tcPr marL="44450" marR="44450" marT="121900" marB="1219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 sz="3200"/>
                        <a:t>9</a:t>
                      </a:r>
                      <a:endParaRPr sz="3200"/>
                    </a:p>
                  </a:txBody>
                  <a:tcPr marL="44450" marR="44450" marT="121900" marB="1219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89437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 sz="3200"/>
                        <a:t>Ehdollisesti</a:t>
                      </a:r>
                      <a:endParaRPr sz="3200"/>
                    </a:p>
                  </a:txBody>
                  <a:tcPr marL="44450" marR="44450" marT="121900" marB="1219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 sz="3200"/>
                        <a:t>6</a:t>
                      </a:r>
                      <a:endParaRPr sz="3200"/>
                    </a:p>
                  </a:txBody>
                  <a:tcPr marL="44450" marR="44450" marT="121900" marB="1219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84520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 sz="3200"/>
                        <a:t>En</a:t>
                      </a:r>
                      <a:endParaRPr sz="3200"/>
                    </a:p>
                  </a:txBody>
                  <a:tcPr marL="44450" marR="44450" marT="121900" marB="1219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 sz="3200"/>
                        <a:t>2</a:t>
                      </a:r>
                      <a:endParaRPr sz="3200"/>
                    </a:p>
                  </a:txBody>
                  <a:tcPr marL="44450" marR="44450" marT="121900" marB="1219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4510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 sz="3200"/>
                        <a:t>En osaa sanoa/ei vastausta</a:t>
                      </a:r>
                      <a:endParaRPr sz="3200"/>
                    </a:p>
                  </a:txBody>
                  <a:tcPr marL="44450" marR="44450" marT="121900" marB="1219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 sz="3200"/>
                        <a:t>2</a:t>
                      </a:r>
                      <a:endParaRPr sz="3200"/>
                    </a:p>
                  </a:txBody>
                  <a:tcPr marL="44450" marR="44450" marT="121900" marB="1219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pic>
        <p:nvPicPr>
          <p:cNvPr id="6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517" y="5875900"/>
            <a:ext cx="1294650" cy="96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sz="2800"/>
              <a:t>Opettajahaastattelujen ja oppituntiseurantojen alustavia tuloksia ja johtopäätöksiä  (N=4)</a:t>
            </a:r>
            <a:endParaRPr/>
          </a:p>
        </p:txBody>
      </p:sp>
      <p:pic>
        <p:nvPicPr>
          <p:cNvPr id="4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350" y="5519309"/>
            <a:ext cx="1294650" cy="96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3600"/>
              <a:t>Ohjelma</a:t>
            </a:r>
            <a:endParaRPr sz="3600"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872033"/>
            <a:ext cx="8520600" cy="298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 sz="2000"/>
              <a:t>12:30 Opettajana virtuaaliluokassa -hankkeen esittely / Jukka Oksa</a:t>
            </a:r>
            <a:endParaRPr sz="2000"/>
          </a:p>
          <a:p>
            <a:pPr marL="0" lvl="0" indent="0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fi" sz="2000"/>
              <a:t>12:45 Opettajan kokemuksia ja virtuaalioppitunnin demo / Salli Nurminen</a:t>
            </a:r>
            <a:endParaRPr sz="2000"/>
          </a:p>
          <a:p>
            <a:pPr marL="0" lvl="0" indent="0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fi" sz="2000"/>
              <a:t>13:15 Ensimmäisiä tutkimustuloksia / Minna Lakkala ja Liisa Ilomäki</a:t>
            </a:r>
            <a:endParaRPr sz="2000"/>
          </a:p>
          <a:p>
            <a:pPr marL="0" lvl="0" indent="0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fi" sz="2000"/>
              <a:t>13:30 Virtuaaliopiskelun mahdollisuuksien ja haasteiden pohdiskelua</a:t>
            </a:r>
            <a:endParaRPr sz="2000"/>
          </a:p>
          <a:p>
            <a:pPr marL="0" lvl="0" indent="0" rtl="0">
              <a:lnSpc>
                <a:spcPct val="114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fi" sz="2000"/>
              <a:t>13:45 Päätös</a:t>
            </a:r>
            <a:endParaRPr sz="2000"/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4251" y="5442900"/>
            <a:ext cx="1763750" cy="96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06950" y="5451585"/>
            <a:ext cx="285750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3160" y="5503591"/>
            <a:ext cx="914396" cy="914396"/>
          </a:xfrm>
          <a:prstGeom prst="rect">
            <a:avLst/>
          </a:prstGeom>
        </p:spPr>
      </p:pic>
      <p:pic>
        <p:nvPicPr>
          <p:cNvPr id="9" name="Shape 5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2925" y="5394433"/>
            <a:ext cx="1356875" cy="1062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311700" y="544800"/>
            <a:ext cx="8752200" cy="60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400" b="1"/>
              <a:t>Pedagogisia huomioita</a:t>
            </a:r>
            <a:endParaRPr sz="2400" b="1"/>
          </a:p>
          <a:p>
            <a:pPr marL="457200" lvl="0" indent="-355600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fi" sz="2000"/>
              <a:t>Opetus oli kaikkiaan varsin opettajakeskeistä: opettaja puhui paljon ja veti oppitunnin. Opettaja kielenpuhumisen mallina keskeistä. Kovin suuria eroja ei ollut opettajien välillä siinä, miten tunnit oli toteutettu.</a:t>
            </a:r>
            <a:endParaRPr sz="2000"/>
          </a:p>
          <a:p>
            <a:pPr marL="457200" lvl="0" indent="-355600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</a:pPr>
            <a:r>
              <a:rPr lang="fi" sz="2000"/>
              <a:t>Jos hyvin pieni ryhmä, opettajan on vaikeampi saada vuorovaikutusta?</a:t>
            </a:r>
            <a:endParaRPr sz="2000"/>
          </a:p>
          <a:p>
            <a:pPr marL="457200" lvl="0" indent="-355600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</a:pPr>
            <a:r>
              <a:rPr lang="fi" sz="2000"/>
              <a:t>Jonkin verran asioita tai ideoita koulun ulkopuolelta (mm. opiskelijoiden tapaamisesta Turussa, ERASMUS-opiskelijan vierailu)</a:t>
            </a:r>
            <a:endParaRPr sz="2000"/>
          </a:p>
          <a:p>
            <a:pPr marL="457200" lvl="0" indent="-355600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</a:pPr>
            <a:r>
              <a:rPr lang="fi" sz="2000"/>
              <a:t>Ei juuri tietoista tukea metakognitiivisille taidoille, yhteistyötaidoille tai kommunikoinnille.</a:t>
            </a:r>
            <a:endParaRPr sz="2000"/>
          </a:p>
          <a:p>
            <a:pPr marL="457200" lvl="0" indent="-355600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</a:pPr>
            <a:r>
              <a:rPr lang="fi" sz="2000"/>
              <a:t>Opiskelijoiden passiivinen rooli: hitaasti ja vaivoin vastauksia opettajan kysymyksiin. Ryhmätiloissa opiskelijoilla aktiivisempi rooli, silloin kun opettaja ei ollut “paikalla”.</a:t>
            </a:r>
            <a:endParaRPr sz="2000"/>
          </a:p>
          <a:p>
            <a:pPr marL="0" lvl="0" indent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5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517" y="5875900"/>
            <a:ext cx="1294650" cy="96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11700" y="286400"/>
            <a:ext cx="8520600" cy="62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14000"/>
              </a:lnSpc>
              <a:spcBef>
                <a:spcPts val="500"/>
              </a:spcBef>
              <a:buNone/>
            </a:pPr>
            <a:r>
              <a:rPr lang="fi" sz="2400" b="1" dirty="0"/>
              <a:t>Opiskelijoista</a:t>
            </a:r>
            <a:endParaRPr sz="2400" b="1" dirty="0"/>
          </a:p>
          <a:p>
            <a:pPr marL="457200" marR="0" lvl="0" indent="-355600" algn="l" rtl="0">
              <a:lnSpc>
                <a:spcPct val="114000"/>
              </a:lnSpc>
              <a:spcBef>
                <a:spcPts val="500"/>
              </a:spcBef>
              <a:buSzPts val="2000"/>
              <a:buChar char="●"/>
            </a:pPr>
            <a:r>
              <a:rPr lang="fi" sz="2000" dirty="0"/>
              <a:t>Opiskelijat tavallaan paremmin näkyvissä kuin tavallisessa luokassa, sillä ryhmät ovat pieniä ja opettaja näkee hyvin joka opiskelijan. </a:t>
            </a:r>
            <a:endParaRPr sz="2000" dirty="0"/>
          </a:p>
          <a:p>
            <a:pPr marL="457200" marR="0" lvl="0" indent="-355600" algn="l" rtl="0">
              <a:lnSpc>
                <a:spcPct val="114000"/>
              </a:lnSpc>
              <a:spcBef>
                <a:spcPts val="500"/>
              </a:spcBef>
              <a:buSzPts val="2000"/>
              <a:buChar char="●"/>
            </a:pPr>
            <a:r>
              <a:rPr lang="fi" sz="2000" dirty="0"/>
              <a:t>Opiskelijoilla oltava erityistä motivaatiota opiskella vierasta kieltä tavanomaisten oppituntien jälkeen, illalla. Suurin osa on vapaaehtoisesti ja tavoitteellisesti.</a:t>
            </a:r>
            <a:endParaRPr sz="2000" dirty="0"/>
          </a:p>
          <a:p>
            <a:pPr marL="0" lvl="0" indent="0">
              <a:lnSpc>
                <a:spcPct val="114000"/>
              </a:lnSpc>
              <a:spcBef>
                <a:spcPts val="500"/>
              </a:spcBef>
              <a:buNone/>
            </a:pPr>
            <a:r>
              <a:rPr lang="fi" sz="2400" b="1" dirty="0"/>
              <a:t>Teknisiä huomioita</a:t>
            </a:r>
            <a:endParaRPr sz="2000" i="1" dirty="0"/>
          </a:p>
          <a:p>
            <a:pPr marL="457200" marR="0" lvl="0" indent="-355600" algn="l" rtl="0">
              <a:lnSpc>
                <a:spcPct val="114000"/>
              </a:lnSpc>
              <a:spcBef>
                <a:spcPts val="500"/>
              </a:spcBef>
              <a:buSzPts val="2000"/>
              <a:buChar char="●"/>
            </a:pPr>
            <a:r>
              <a:rPr lang="fi" sz="2000" dirty="0"/>
              <a:t>Perustana TutorHousen oppimisympäristö, vain vähän muita digisovelluksia käytössä.</a:t>
            </a:r>
            <a:endParaRPr sz="2000" dirty="0"/>
          </a:p>
          <a:p>
            <a:pPr marL="457200" marR="0" lvl="0" indent="-355600" algn="l" rtl="0">
              <a:lnSpc>
                <a:spcPct val="114000"/>
              </a:lnSpc>
              <a:spcBef>
                <a:spcPts val="500"/>
              </a:spcBef>
              <a:buSzPts val="2000"/>
              <a:buChar char="●"/>
            </a:pPr>
            <a:r>
              <a:rPr lang="fi" sz="2000" dirty="0"/>
              <a:t>Ryhmätyötilat hyvä ratkaisu, toimii myös pedagogisesti = opiskelijat aktiivisia.</a:t>
            </a:r>
            <a:endParaRPr sz="2000" dirty="0"/>
          </a:p>
          <a:p>
            <a:pPr marL="457200" marR="0" lvl="0" indent="-355600" algn="l" rtl="0">
              <a:lnSpc>
                <a:spcPct val="114000"/>
              </a:lnSpc>
              <a:spcBef>
                <a:spcPts val="500"/>
              </a:spcBef>
              <a:buSzPts val="2000"/>
              <a:buChar char="●"/>
            </a:pPr>
            <a:r>
              <a:rPr lang="fi" sz="2000" dirty="0"/>
              <a:t>Teknisiä ongelmia oli - osittain verkko-ongelmia, osittain mikrofoni- ja kuvaongelmia. Näitä ei kaikkia pystytty ratkaisemaan (nopeasti) oppitunnilla.</a:t>
            </a:r>
            <a:endParaRPr sz="2000" dirty="0"/>
          </a:p>
        </p:txBody>
      </p:sp>
      <p:pic>
        <p:nvPicPr>
          <p:cNvPr id="4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517" y="5875900"/>
            <a:ext cx="1294650" cy="96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Pohdintaa ja suosituksia aineistojen perusteella</a:t>
            </a:r>
            <a:endParaRPr/>
          </a:p>
        </p:txBody>
      </p:sp>
      <p:pic>
        <p:nvPicPr>
          <p:cNvPr id="208" name="Shape 2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925" y="5571100"/>
            <a:ext cx="1294650" cy="96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311700" y="850833"/>
            <a:ext cx="8520600" cy="48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fi" sz="2000" dirty="0"/>
              <a:t>Mahdollisuus harvinaisten kurssien suorittamiseen oman lukion tarjonnasta riippumatta koetaan tärkeäksi. Haasteena on kurssin yhdistäminen ajallisesti muuhun opiskeluun ja/tai vapaa-aikaan.</a:t>
            </a:r>
            <a:endParaRPr sz="1700" dirty="0"/>
          </a:p>
          <a:p>
            <a:pPr marL="457200" marR="0" lvl="0" indent="-3556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fi" sz="2000" dirty="0"/>
              <a:t>Opiskelijoiden kokema tyytyväisyys tai tyytymättömyys liittyy heidän suhtautumiseensa opiskelutapaan yleensä, ei niinkään opettajan toimintaan tai opetuskäytänteisiin.</a:t>
            </a:r>
            <a:endParaRPr sz="2000" dirty="0"/>
          </a:p>
          <a:p>
            <a:pPr marL="457200" marR="0" lvl="0" indent="-3556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fi" sz="2000" dirty="0"/>
              <a:t>Opiskelijoiden mielestä opiskelutapa sopii itsenäisestä ja vapaa-ajalla tapahtuvasta opiskelusta pitäville sosiaalisesti reippaille opiskelijoille, jotka ovat motivoituneita oppimaan opiskeltavaa aihetta. Voisiko opiskelutavan saada paremmin sopivaksi monenlaisille opiskelijoille pedagogisia käytäntöjä kehittämällä?</a:t>
            </a:r>
            <a:endParaRPr sz="1700" dirty="0"/>
          </a:p>
          <a:p>
            <a:pPr marL="0" lvl="0" indent="0">
              <a:spcBef>
                <a:spcPts val="600"/>
              </a:spcBef>
              <a:spcAft>
                <a:spcPts val="1600"/>
              </a:spcAft>
              <a:buNone/>
            </a:pPr>
            <a:endParaRPr sz="1700" dirty="0"/>
          </a:p>
        </p:txBody>
      </p:sp>
      <p:pic>
        <p:nvPicPr>
          <p:cNvPr id="4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517" y="5875900"/>
            <a:ext cx="1294650" cy="96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311700" y="792600"/>
            <a:ext cx="8520600" cy="485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4000"/>
              </a:lnSpc>
              <a:spcBef>
                <a:spcPts val="600"/>
              </a:spcBef>
              <a:buSzPts val="2000"/>
              <a:buChar char="●"/>
            </a:pPr>
            <a:r>
              <a:rPr lang="fi" sz="2000" dirty="0"/>
              <a:t>Pohdiskelua: Millaista on hyvä kielten opetuksen pedagogiikka? </a:t>
            </a:r>
            <a:endParaRPr sz="2000" dirty="0"/>
          </a:p>
          <a:p>
            <a:pPr marL="457200" marR="0" lvl="0" indent="-355600" algn="l" rtl="0">
              <a:lnSpc>
                <a:spcPct val="114000"/>
              </a:lnSpc>
              <a:spcBef>
                <a:spcPts val="600"/>
              </a:spcBef>
              <a:buSzPts val="2000"/>
              <a:buChar char="●"/>
            </a:pPr>
            <a:r>
              <a:rPr lang="fi" sz="2000" dirty="0"/>
              <a:t>Tavanomaisten aktivointikeinojen tilalle on kehitettävä uudenlaisia keinoja. Digiympäristössä esim. chat tai “hymynaamat” nopeita keinoja vastata opettajalle. Ryhmätyötilat sallivat ikään kuin opiskelijoiden omaa rauhaa.</a:t>
            </a:r>
            <a:endParaRPr sz="2000" dirty="0"/>
          </a:p>
          <a:p>
            <a:pPr marL="457200" marR="0" lvl="0" indent="-355600" algn="l" rtl="0">
              <a:lnSpc>
                <a:spcPct val="114000"/>
              </a:lnSpc>
              <a:spcBef>
                <a:spcPts val="600"/>
              </a:spcBef>
              <a:buSzPts val="2000"/>
              <a:buChar char="●"/>
            </a:pPr>
            <a:r>
              <a:rPr lang="fi" sz="2000" dirty="0"/>
              <a:t>Oppimisympäristöteknlogia ei ole nuorten kulttuuria, sen sijaan esim. WhatsUpp yhteydenpitoon.</a:t>
            </a:r>
            <a:endParaRPr sz="2000" dirty="0"/>
          </a:p>
          <a:p>
            <a:pPr marL="457200" marR="0" lvl="0" indent="-355600" algn="l" rtl="0">
              <a:lnSpc>
                <a:spcPct val="114000"/>
              </a:lnSpc>
              <a:spcBef>
                <a:spcPts val="600"/>
              </a:spcBef>
              <a:buSzPts val="2000"/>
              <a:buChar char="●"/>
            </a:pPr>
            <a:r>
              <a:rPr lang="fi" sz="2000" dirty="0"/>
              <a:t>Yhteisöllisyyden luomiseen käytettävä säännöllisesti aikaa. Tämä voisi tukea myös opiskelijoiden aktiivisempaa osallistumista. </a:t>
            </a:r>
            <a:endParaRPr sz="2000" dirty="0"/>
          </a:p>
          <a:p>
            <a:pPr marL="457200" marR="0" lvl="0" indent="-355600" algn="l" rtl="0">
              <a:lnSpc>
                <a:spcPct val="114000"/>
              </a:lnSpc>
              <a:spcBef>
                <a:spcPts val="600"/>
              </a:spcBef>
              <a:buSzPts val="2000"/>
              <a:buChar char="●"/>
            </a:pPr>
            <a:r>
              <a:rPr lang="fi" sz="2000" dirty="0"/>
              <a:t>Metakognitiivisten taitojen tukea lisää, usein pienetkin keinot voivat olla tehokkaita.</a:t>
            </a:r>
            <a:endParaRPr sz="2000" dirty="0"/>
          </a:p>
          <a:p>
            <a:pPr marL="457200" marR="0" lvl="0" indent="-355600" algn="l" rtl="0">
              <a:lnSpc>
                <a:spcPct val="114000"/>
              </a:lnSpc>
              <a:spcBef>
                <a:spcPts val="600"/>
              </a:spcBef>
              <a:buSzPts val="2000"/>
              <a:buChar char="●"/>
            </a:pPr>
            <a:r>
              <a:rPr lang="fi" sz="2000" dirty="0"/>
              <a:t>Oppimisympäristön luomiseen yhteiset käytännöt</a:t>
            </a:r>
            <a:endParaRPr sz="1700" dirty="0"/>
          </a:p>
        </p:txBody>
      </p:sp>
      <p:pic>
        <p:nvPicPr>
          <p:cNvPr id="4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517" y="5875900"/>
            <a:ext cx="1294650" cy="96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 sz="3600"/>
              <a:t>Virtuaaliopiskelun mahdollisuuksien ja haasteiden tarkastelua</a:t>
            </a:r>
            <a:endParaRPr sz="36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226" name="Shape 226"/>
          <p:cNvSpPr txBox="1">
            <a:spLocks noGrp="1"/>
          </p:cNvSpPr>
          <p:nvPr>
            <p:ph type="subTitle" idx="1"/>
          </p:nvPr>
        </p:nvSpPr>
        <p:spPr>
          <a:xfrm>
            <a:off x="311700" y="24072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 Kirjoita mietteitäsi TodaysMeet-seinälle</a:t>
            </a:r>
            <a:r>
              <a:rPr lang="fi" sz="3000">
                <a:solidFill>
                  <a:schemeClr val="dk1"/>
                </a:solidFill>
              </a:rPr>
              <a:t>: </a:t>
            </a:r>
            <a:r>
              <a:rPr lang="fi" u="sng">
                <a:solidFill>
                  <a:schemeClr val="hlink"/>
                </a:solidFill>
                <a:hlinkClick r:id="rId3"/>
              </a:rPr>
              <a:t>https://todaysmeet.com/itk-virtuaaliluokka</a:t>
            </a:r>
            <a:r>
              <a:rPr lang="fi"/>
              <a:t> 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subTitle" idx="1"/>
          </p:nvPr>
        </p:nvSpPr>
        <p:spPr>
          <a:xfrm>
            <a:off x="311700" y="4239209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000" dirty="0"/>
              <a:t>Toimintasessio, ITK2018, </a:t>
            </a:r>
            <a:r>
              <a:rPr lang="fi" sz="2000" dirty="0">
                <a:uFill>
                  <a:noFill/>
                </a:uFill>
                <a:hlinkClick r:id="rId4"/>
              </a:rPr>
              <a:t>#ITKToiminta127</a:t>
            </a:r>
            <a:endParaRPr sz="20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000" dirty="0"/>
              <a:t>Opettajana virtuaaliluokassa -hanke</a:t>
            </a:r>
            <a:endParaRPr sz="20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000" u="sng" dirty="0">
                <a:solidFill>
                  <a:schemeClr val="hlink"/>
                </a:solidFill>
                <a:hlinkClick r:id="rId5"/>
              </a:rPr>
              <a:t>https://blogs.helsinki.fi/digiluokkatutkimus/</a:t>
            </a:r>
            <a:r>
              <a:rPr lang="fi" sz="2000" dirty="0"/>
              <a:t>  </a:t>
            </a:r>
            <a:endParaRPr sz="2000" dirty="0"/>
          </a:p>
        </p:txBody>
      </p:sp>
      <p:pic>
        <p:nvPicPr>
          <p:cNvPr id="11" name="Shape 5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14251" y="5442900"/>
            <a:ext cx="1763750" cy="96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5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06950" y="5451585"/>
            <a:ext cx="285750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43160" y="5503591"/>
            <a:ext cx="914396" cy="914396"/>
          </a:xfrm>
          <a:prstGeom prst="rect">
            <a:avLst/>
          </a:prstGeom>
        </p:spPr>
      </p:pic>
      <p:pic>
        <p:nvPicPr>
          <p:cNvPr id="15" name="Shape 5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42925" y="5394433"/>
            <a:ext cx="1356875" cy="1062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7400F-D06E-450E-9880-3661A3CB0948}" type="slidenum">
              <a:rPr lang="fi-FI" smtClean="0">
                <a:solidFill>
                  <a:srgbClr val="000000">
                    <a:tint val="75000"/>
                  </a:srgbClr>
                </a:solidFill>
              </a:rPr>
              <a:pPr/>
              <a:t>3</a:t>
            </a:fld>
            <a:endParaRPr lang="fi-FI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4250838" y="1342381"/>
            <a:ext cx="46416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fi-FI" sz="360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OPETTAJANA VIRTUAALILUOKASSA – OPETTAJIEN PEDAGOGISEN OSAAMISEN JA DIGILUOKAN MALLIN KEHITTÄMINEN</a:t>
            </a:r>
          </a:p>
        </p:txBody>
      </p:sp>
      <p:pic>
        <p:nvPicPr>
          <p:cNvPr id="7" name="Shape 6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85850" y="3714750"/>
            <a:ext cx="1914522" cy="1438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Kuv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42381"/>
            <a:ext cx="2115309" cy="211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89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39" y="836712"/>
            <a:ext cx="6768753" cy="5803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sz="1800" kern="1200" dirty="0">
              <a:solidFill>
                <a:srgbClr val="FFFFFF"/>
              </a:solidFill>
            </a:endParaRPr>
          </a:p>
        </p:txBody>
      </p:sp>
      <p:sp>
        <p:nvSpPr>
          <p:cNvPr id="3" name="Otsikko 1"/>
          <p:cNvSpPr txBox="1">
            <a:spLocks/>
          </p:cNvSpPr>
          <p:nvPr/>
        </p:nvSpPr>
        <p:spPr>
          <a:xfrm>
            <a:off x="1492746" y="929532"/>
            <a:ext cx="6463630" cy="6272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800"/>
              </a:lnSpc>
              <a:buClrTx/>
              <a:buFontTx/>
              <a:buNone/>
            </a:pPr>
            <a:r>
              <a:rPr lang="fi-FI" sz="2800" dirty="0">
                <a:solidFill>
                  <a:srgbClr val="FFFFFF"/>
                </a:solidFill>
                <a:latin typeface="Calibri" panose="020F0502020204030204"/>
              </a:rPr>
              <a:t>OPETTAJANA </a:t>
            </a:r>
            <a:r>
              <a:rPr lang="fi-FI" sz="2800">
                <a:solidFill>
                  <a:srgbClr val="FFFFFF"/>
                </a:solidFill>
                <a:latin typeface="Calibri" panose="020F0502020204030204"/>
              </a:rPr>
              <a:t>VIRTUAALILUOKASSA -HANKE</a:t>
            </a:r>
            <a:endParaRPr lang="fi-FI" sz="2800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2" name="Sisällön paikkamerkki 2"/>
          <p:cNvSpPr txBox="1">
            <a:spLocks/>
          </p:cNvSpPr>
          <p:nvPr/>
        </p:nvSpPr>
        <p:spPr>
          <a:xfrm>
            <a:off x="1293168" y="1844824"/>
            <a:ext cx="7167264" cy="408364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400" dirty="0" err="1">
                <a:solidFill>
                  <a:srgbClr val="FFFFFF"/>
                </a:solidFill>
              </a:rPr>
              <a:t>OKM:n</a:t>
            </a:r>
            <a:r>
              <a:rPr lang="fi-FI" sz="2400" dirty="0">
                <a:solidFill>
                  <a:srgbClr val="FFFFFF"/>
                </a:solidFill>
              </a:rPr>
              <a:t> rahoittama hanke, jossa kehitetään</a:t>
            </a:r>
          </a:p>
          <a:p>
            <a:pPr lvl="1"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000" dirty="0">
                <a:solidFill>
                  <a:srgbClr val="FFFFFF"/>
                </a:solidFill>
              </a:rPr>
              <a:t>virtuaalisen luokkaopetuksen käytäntöjä sekä</a:t>
            </a:r>
          </a:p>
          <a:p>
            <a:pPr lvl="1"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000" dirty="0">
                <a:solidFill>
                  <a:srgbClr val="FFFFFF"/>
                </a:solidFill>
              </a:rPr>
              <a:t>opettajien sekä opettajaksi opiskelevien pedagogista osaamista virtuaaliseen työskentelyyn</a:t>
            </a:r>
          </a:p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400" dirty="0">
                <a:solidFill>
                  <a:srgbClr val="FFFFFF"/>
                </a:solidFill>
              </a:rPr>
              <a:t>Hankkeen päätoimijana on Helsingin yliopiston Kasvatustieteellisen tiedekunnan Technology in </a:t>
            </a:r>
            <a:r>
              <a:rPr lang="fi-FI" sz="2400" dirty="0" err="1">
                <a:solidFill>
                  <a:srgbClr val="FFFFFF"/>
                </a:solidFill>
              </a:rPr>
              <a:t>Education</a:t>
            </a:r>
            <a:r>
              <a:rPr lang="fi-FI" sz="2400" dirty="0">
                <a:solidFill>
                  <a:srgbClr val="FFFFFF"/>
                </a:solidFill>
              </a:rPr>
              <a:t> </a:t>
            </a:r>
            <a:r>
              <a:rPr lang="fi-FI" sz="2400" dirty="0" err="1">
                <a:solidFill>
                  <a:srgbClr val="FFFFFF"/>
                </a:solidFill>
              </a:rPr>
              <a:t>Research</a:t>
            </a:r>
            <a:r>
              <a:rPr lang="fi-FI" sz="2400" dirty="0">
                <a:solidFill>
                  <a:srgbClr val="FFFFFF"/>
                </a:solidFill>
              </a:rPr>
              <a:t> Group -tutkimusryhmä</a:t>
            </a:r>
          </a:p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400" dirty="0">
                <a:solidFill>
                  <a:srgbClr val="FFFFFF"/>
                </a:solidFill>
              </a:rPr>
              <a:t>Virtuaaliluokkaympäristönä hankkeessa käytetään TutorHouse Oy:n kehittämää Digiluokkaa</a:t>
            </a:r>
          </a:p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400" dirty="0">
                <a:solidFill>
                  <a:srgbClr val="FFFFFF"/>
                </a:solidFill>
              </a:rPr>
              <a:t>Hankkeessa hyödynnetään Digiluokan lukiokursseja ja Digiluokan opettajien sekä opiskelijoiden kokemuksia</a:t>
            </a:r>
          </a:p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400" dirty="0">
                <a:solidFill>
                  <a:srgbClr val="FFFFFF"/>
                </a:solidFill>
              </a:rPr>
              <a:t>Hankkeen toiminta-aika 1.1.2018 – 31.12.2019</a:t>
            </a:r>
          </a:p>
        </p:txBody>
      </p:sp>
    </p:spTree>
    <p:extLst>
      <p:ext uri="{BB962C8B-B14F-4D97-AF65-F5344CB8AC3E}">
        <p14:creationId xmlns:p14="http://schemas.microsoft.com/office/powerpoint/2010/main" val="97338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39" y="836712"/>
            <a:ext cx="3528393" cy="5803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sz="1800" kern="1200" dirty="0">
              <a:solidFill>
                <a:srgbClr val="FFFFFF"/>
              </a:solidFill>
            </a:endParaRPr>
          </a:p>
        </p:txBody>
      </p:sp>
      <p:sp>
        <p:nvSpPr>
          <p:cNvPr id="3" name="Otsikko 1"/>
          <p:cNvSpPr txBox="1">
            <a:spLocks/>
          </p:cNvSpPr>
          <p:nvPr/>
        </p:nvSpPr>
        <p:spPr>
          <a:xfrm>
            <a:off x="1492746" y="929532"/>
            <a:ext cx="6463630" cy="6272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800"/>
              </a:lnSpc>
              <a:buClrTx/>
              <a:buFontTx/>
              <a:buNone/>
            </a:pPr>
            <a:r>
              <a:rPr lang="fi-FI" sz="2800" dirty="0">
                <a:solidFill>
                  <a:srgbClr val="FFFFFF"/>
                </a:solidFill>
                <a:latin typeface="Calibri" panose="020F0502020204030204"/>
              </a:rPr>
              <a:t>HANKKEEN TAUSTAA</a:t>
            </a:r>
          </a:p>
        </p:txBody>
      </p:sp>
      <p:sp>
        <p:nvSpPr>
          <p:cNvPr id="12" name="Sisällön paikkamerkki 2"/>
          <p:cNvSpPr txBox="1">
            <a:spLocks/>
          </p:cNvSpPr>
          <p:nvPr/>
        </p:nvSpPr>
        <p:spPr>
          <a:xfrm>
            <a:off x="1293168" y="1844824"/>
            <a:ext cx="7167264" cy="432048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400" dirty="0">
                <a:solidFill>
                  <a:srgbClr val="FFFFFF"/>
                </a:solidFill>
              </a:rPr>
              <a:t>Koulutuksellisen tasa-arvon näkökulma </a:t>
            </a:r>
          </a:p>
          <a:p>
            <a:pPr lvl="1"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000" dirty="0">
                <a:solidFill>
                  <a:srgbClr val="FFFFFF"/>
                </a:solidFill>
              </a:rPr>
              <a:t>Lukioissa suuria haasteita pienten opetusryhmien opetuksen järjestämiseen – riippumatta lukion koosta</a:t>
            </a:r>
          </a:p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400" dirty="0">
                <a:solidFill>
                  <a:srgbClr val="FFFFFF"/>
                </a:solidFill>
              </a:rPr>
              <a:t>Suuri tarve opettajien osaamisen kehittämiselle verkossa tai verkon yli toteutettavassa opetuksessa</a:t>
            </a:r>
          </a:p>
          <a:p>
            <a:pPr lvl="1"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000" dirty="0">
                <a:solidFill>
                  <a:srgbClr val="FFFFFF"/>
                </a:solidFill>
              </a:rPr>
              <a:t>Virtuaalisissa oppimisympäristöissä toimimiseen ei ole olemassa (riittävästi) koulutusta</a:t>
            </a:r>
          </a:p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400" dirty="0">
                <a:solidFill>
                  <a:srgbClr val="FFFFFF"/>
                </a:solidFill>
              </a:rPr>
              <a:t>Perinteisissä itsenäisesti opiskeltavissa etäkursseissa keskeyttämisiä paljon ja oppimisen seuraaminen haasteellista</a:t>
            </a:r>
          </a:p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400" dirty="0">
                <a:solidFill>
                  <a:srgbClr val="FFFFFF"/>
                </a:solidFill>
              </a:rPr>
              <a:t>Kielten opiskelun tilanne valtakunnallisesti heikko</a:t>
            </a:r>
            <a:r>
              <a:rPr lang="fi-FI" sz="1200" dirty="0">
                <a:solidFill>
                  <a:srgbClr val="FFFFFF"/>
                </a:solidFill>
              </a:rPr>
              <a:t> </a:t>
            </a:r>
          </a:p>
          <a:p>
            <a:pPr lvl="1"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000" dirty="0">
                <a:solidFill>
                  <a:srgbClr val="FFFFFF"/>
                </a:solidFill>
              </a:rPr>
              <a:t>Kielestä riippumatta aloittajia vähän, keskeytyksiä paljon, kirjoittajia vähän</a:t>
            </a:r>
          </a:p>
        </p:txBody>
      </p:sp>
    </p:spTree>
    <p:extLst>
      <p:ext uri="{BB962C8B-B14F-4D97-AF65-F5344CB8AC3E}">
        <p14:creationId xmlns:p14="http://schemas.microsoft.com/office/powerpoint/2010/main" val="252634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39" y="836712"/>
            <a:ext cx="5832649" cy="5803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sz="1800" kern="1200" dirty="0">
              <a:solidFill>
                <a:srgbClr val="FFFFFF"/>
              </a:solidFill>
            </a:endParaRPr>
          </a:p>
        </p:txBody>
      </p:sp>
      <p:sp>
        <p:nvSpPr>
          <p:cNvPr id="3" name="Otsikko 1"/>
          <p:cNvSpPr txBox="1">
            <a:spLocks/>
          </p:cNvSpPr>
          <p:nvPr/>
        </p:nvSpPr>
        <p:spPr>
          <a:xfrm>
            <a:off x="1492746" y="929532"/>
            <a:ext cx="5671542" cy="6272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800"/>
              </a:lnSpc>
              <a:buClrTx/>
              <a:buFontTx/>
              <a:buNone/>
            </a:pPr>
            <a:r>
              <a:rPr lang="fi-FI" sz="2800" dirty="0">
                <a:solidFill>
                  <a:srgbClr val="FFFFFF"/>
                </a:solidFill>
                <a:latin typeface="Calibri" panose="020F0502020204030204"/>
              </a:rPr>
              <a:t>MITÄ ON VIRTUAALILUOKKAOPETUS?</a:t>
            </a:r>
          </a:p>
        </p:txBody>
      </p:sp>
      <p:sp>
        <p:nvSpPr>
          <p:cNvPr id="12" name="Sisällön paikkamerkki 2"/>
          <p:cNvSpPr txBox="1">
            <a:spLocks/>
          </p:cNvSpPr>
          <p:nvPr/>
        </p:nvSpPr>
        <p:spPr>
          <a:xfrm>
            <a:off x="1293168" y="1844824"/>
            <a:ext cx="6552729" cy="36004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spcAft>
                <a:spcPct val="0"/>
              </a:spcAft>
              <a:buClrTx/>
              <a:buFont typeface="Arial"/>
              <a:buNone/>
            </a:pPr>
            <a:r>
              <a:rPr lang="fi-FI" sz="2600" dirty="0">
                <a:solidFill>
                  <a:srgbClr val="FFFFFF"/>
                </a:solidFill>
              </a:rPr>
              <a:t>Virtuaaliluokkaopetus</a:t>
            </a:r>
            <a:r>
              <a:rPr lang="fi-FI" sz="2600" dirty="0">
                <a:solidFill>
                  <a:srgbClr val="FFFFFF"/>
                </a:solidFill>
              </a:rPr>
              <a:t> yhdistää perinteisen luokkaopetuksen sekä etäopetuksen </a:t>
            </a:r>
            <a:r>
              <a:rPr lang="fi-FI" sz="2600" dirty="0" smtClean="0">
                <a:solidFill>
                  <a:srgbClr val="FFFFFF"/>
                </a:solidFill>
              </a:rPr>
              <a:t>hyödyt</a:t>
            </a:r>
            <a:endParaRPr lang="fi-FI" sz="2600" dirty="0">
              <a:solidFill>
                <a:srgbClr val="FFFFFF"/>
              </a:solidFill>
            </a:endParaRPr>
          </a:p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endParaRPr lang="fi-FI" sz="2400" dirty="0">
              <a:solidFill>
                <a:srgbClr val="FFFFFF"/>
              </a:solidFill>
            </a:endParaRPr>
          </a:p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400" dirty="0">
                <a:solidFill>
                  <a:srgbClr val="FFFFFF"/>
                </a:solidFill>
              </a:rPr>
              <a:t>Hankkeen kursseissa pidetään runsaasti oppitunteja pätevän ja kokeneen opettajan johdolla – livenä ja online</a:t>
            </a:r>
          </a:p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400" dirty="0">
                <a:solidFill>
                  <a:srgbClr val="FFFFFF"/>
                </a:solidFill>
              </a:rPr>
              <a:t>Virtuaaliluokassa järjestettäville oppitunneille voi osallistua periaatteessa mistä päin Suomea tahansa</a:t>
            </a:r>
          </a:p>
        </p:txBody>
      </p:sp>
    </p:spTree>
    <p:extLst>
      <p:ext uri="{BB962C8B-B14F-4D97-AF65-F5344CB8AC3E}">
        <p14:creationId xmlns:p14="http://schemas.microsoft.com/office/powerpoint/2010/main" val="3473342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836712"/>
            <a:ext cx="6192688" cy="6166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sz="1800" kern="1200">
              <a:solidFill>
                <a:srgbClr val="FFFFFF"/>
              </a:solidFill>
            </a:endParaRPr>
          </a:p>
        </p:txBody>
      </p:sp>
      <p:sp>
        <p:nvSpPr>
          <p:cNvPr id="3" name="Otsikko 1"/>
          <p:cNvSpPr txBox="1">
            <a:spLocks/>
          </p:cNvSpPr>
          <p:nvPr/>
        </p:nvSpPr>
        <p:spPr>
          <a:xfrm>
            <a:off x="1492746" y="929531"/>
            <a:ext cx="6192688" cy="84328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800"/>
              </a:lnSpc>
              <a:buClrTx/>
              <a:buFontTx/>
              <a:buNone/>
            </a:pPr>
            <a:r>
              <a:rPr lang="fi-FI" sz="2800" dirty="0">
                <a:solidFill>
                  <a:srgbClr val="FFFFFF"/>
                </a:solidFill>
                <a:latin typeface="Calibri" panose="020F0502020204030204"/>
              </a:rPr>
              <a:t>VIRTUAALIOPETUKSEN TOIMINTAMALLI</a:t>
            </a:r>
            <a:r>
              <a:rPr lang="fi-FI" sz="2000" dirty="0">
                <a:solidFill>
                  <a:srgbClr val="FFFFFF"/>
                </a:solidFill>
                <a:latin typeface="Calibri" panose="020F0502020204030204"/>
              </a:rPr>
              <a:t/>
            </a:r>
            <a:br>
              <a:rPr lang="fi-FI" sz="2000" dirty="0">
                <a:solidFill>
                  <a:srgbClr val="FFFFFF"/>
                </a:solidFill>
                <a:latin typeface="Calibri" panose="020F0502020204030204"/>
              </a:rPr>
            </a:br>
            <a:endParaRPr lang="fi-FI" sz="2000" dirty="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44824"/>
            <a:ext cx="4909193" cy="39826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05188" y="2996952"/>
            <a:ext cx="14401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300" kern="1200" dirty="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rPr>
              <a:t>OPETTAJA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49267" y="4008254"/>
            <a:ext cx="927726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Erika,</a:t>
            </a:r>
          </a:p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URJALA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17517" y="4008254"/>
            <a:ext cx="809011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Jasper,</a:t>
            </a:r>
          </a:p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KUUSAMO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90459" y="4008254"/>
            <a:ext cx="692538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Niko,</a:t>
            </a:r>
          </a:p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AKAA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94194" y="4008254"/>
            <a:ext cx="692538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Emilia,</a:t>
            </a:r>
          </a:p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PAIMIO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08038" y="4008254"/>
            <a:ext cx="692538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 err="1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Aleksi</a:t>
            </a: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,</a:t>
            </a:r>
          </a:p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POSIO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49267" y="5085184"/>
            <a:ext cx="927726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 err="1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Noora</a:t>
            </a: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,</a:t>
            </a:r>
          </a:p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SIIKALATVA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67700" y="5089817"/>
            <a:ext cx="908643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Emma,</a:t>
            </a:r>
          </a:p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TAIVALKOSKI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8216" y="5085184"/>
            <a:ext cx="849038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 err="1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Juuso</a:t>
            </a: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,</a:t>
            </a:r>
          </a:p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PIHTIPUDAS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92865" y="5085184"/>
            <a:ext cx="692538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Joni,</a:t>
            </a:r>
          </a:p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VAALA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1736" y="5085184"/>
            <a:ext cx="692538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 err="1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Pinja</a:t>
            </a: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,</a:t>
            </a:r>
          </a:p>
          <a:p>
            <a:pPr algn="ctr" fontAlgn="base">
              <a:lnSpc>
                <a:spcPts val="106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5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LIEKSA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38376" y="2852936"/>
            <a:ext cx="315201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fi-FI" sz="160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Opetusta aineissa ja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fi-FI" sz="160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teemoissa, joita lukio ei pysty itse järjestämään, esim.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fi-FI" sz="160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Vieraat kielet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fi-FI" sz="160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Harvinaiset </a:t>
            </a:r>
            <a:br>
              <a:rPr lang="fi-FI" sz="160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i-FI" sz="160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uskonnot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fi-FI" sz="160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Syventävät </a:t>
            </a:r>
            <a:br>
              <a:rPr lang="fi-FI" sz="160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i-FI" sz="160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ja soveltavat </a:t>
            </a:r>
            <a:br>
              <a:rPr lang="fi-FI" sz="160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i-FI" sz="160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kurssit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fi-FI" sz="1600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Oppimisen tuki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i-FI" sz="1600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i-FI" sz="1600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sz="1600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378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39" y="836712"/>
            <a:ext cx="5412711" cy="5803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sz="1800" kern="1200">
              <a:solidFill>
                <a:srgbClr val="FFFFFF"/>
              </a:solidFill>
            </a:endParaRPr>
          </a:p>
        </p:txBody>
      </p:sp>
      <p:sp>
        <p:nvSpPr>
          <p:cNvPr id="3" name="Otsikko 1"/>
          <p:cNvSpPr txBox="1">
            <a:spLocks/>
          </p:cNvSpPr>
          <p:nvPr/>
        </p:nvSpPr>
        <p:spPr>
          <a:xfrm>
            <a:off x="1492746" y="929532"/>
            <a:ext cx="5671542" cy="6272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800"/>
              </a:lnSpc>
              <a:buClrTx/>
              <a:buFontTx/>
              <a:buNone/>
            </a:pPr>
            <a:r>
              <a:rPr lang="fi-FI" sz="2800" dirty="0">
                <a:solidFill>
                  <a:srgbClr val="FFFFFF"/>
                </a:solidFill>
                <a:latin typeface="Calibri" panose="020F0502020204030204"/>
              </a:rPr>
              <a:t>OPISKELU VIRTUAALILUOKASSA</a:t>
            </a:r>
          </a:p>
        </p:txBody>
      </p:sp>
      <p:sp>
        <p:nvSpPr>
          <p:cNvPr id="12" name="Sisällön paikkamerkki 2"/>
          <p:cNvSpPr txBox="1">
            <a:spLocks/>
          </p:cNvSpPr>
          <p:nvPr/>
        </p:nvSpPr>
        <p:spPr>
          <a:xfrm>
            <a:off x="1318746" y="1649612"/>
            <a:ext cx="7213694" cy="386762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400" dirty="0">
                <a:solidFill>
                  <a:srgbClr val="FFFFFF"/>
                </a:solidFill>
              </a:rPr>
              <a:t>Hankkeen kursseissa opetus toteutetaan Sanoma </a:t>
            </a:r>
            <a:r>
              <a:rPr lang="fi-FI" sz="2400" dirty="0" err="1" smtClean="0">
                <a:solidFill>
                  <a:srgbClr val="FFFFFF"/>
                </a:solidFill>
              </a:rPr>
              <a:t>Pro:n</a:t>
            </a:r>
            <a:r>
              <a:rPr lang="fi-FI" sz="2400" dirty="0" smtClean="0">
                <a:solidFill>
                  <a:srgbClr val="FFFFFF"/>
                </a:solidFill>
              </a:rPr>
              <a:t> </a:t>
            </a:r>
            <a:r>
              <a:rPr lang="fi-FI" sz="2400" dirty="0">
                <a:solidFill>
                  <a:srgbClr val="FFFFFF"/>
                </a:solidFill>
              </a:rPr>
              <a:t>oppimisympäristössä, josta löytyy online-</a:t>
            </a:r>
            <a:r>
              <a:rPr lang="fi-FI" sz="2400" dirty="0">
                <a:solidFill>
                  <a:srgbClr val="FFFFFF"/>
                </a:solidFill>
              </a:rPr>
              <a:t>virtuaaliluokkatilan lisäksi kurssiin liittyviä tehtäviä ja tukimateriaalia</a:t>
            </a:r>
          </a:p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400" dirty="0">
                <a:solidFill>
                  <a:srgbClr val="FFFFFF"/>
                </a:solidFill>
              </a:rPr>
              <a:t>Jokaiseen kurssiin liittyy 14 kpl 75 minuutin oppituntia ja ne järjestetään pääsääntöisesti arki-iltaisin. Yksi kurssi toteutetaan ajallisesti yhden viisijaksojärjestelmän jakson aikana.</a:t>
            </a:r>
          </a:p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400" dirty="0">
                <a:solidFill>
                  <a:srgbClr val="FFFFFF"/>
                </a:solidFill>
              </a:rPr>
              <a:t>Opiskelija osallistuu oppitunneille omalla tietokoneellaan sovittuna ajankohtana </a:t>
            </a:r>
          </a:p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r>
              <a:rPr lang="fi-FI" sz="2400" dirty="0">
                <a:solidFill>
                  <a:srgbClr val="FFFFFF"/>
                </a:solidFill>
              </a:rPr>
              <a:t>Virtuaaliluokka toimii selainympäristössä. Opiskelija tarvitsee web-kameralla, </a:t>
            </a:r>
            <a:r>
              <a:rPr lang="fi-FI" sz="2400" dirty="0" err="1">
                <a:solidFill>
                  <a:srgbClr val="FFFFFF"/>
                </a:solidFill>
              </a:rPr>
              <a:t>head</a:t>
            </a:r>
            <a:r>
              <a:rPr lang="fi-FI" sz="2400" dirty="0">
                <a:solidFill>
                  <a:srgbClr val="FFFFFF"/>
                </a:solidFill>
              </a:rPr>
              <a:t>-setillä ja verkkoyhteydellä varustetun tietokoneen.</a:t>
            </a:r>
          </a:p>
          <a:p>
            <a:pPr fontAlgn="base">
              <a:lnSpc>
                <a:spcPts val="2060"/>
              </a:lnSpc>
              <a:spcAft>
                <a:spcPct val="0"/>
              </a:spcAft>
              <a:buClrTx/>
            </a:pPr>
            <a:endParaRPr lang="fi-FI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33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3600"/>
              <a:t>Opettajan kokemuksia ja virtuaalioppitunnin demo</a:t>
            </a:r>
            <a:endParaRPr sz="36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3000">
                <a:solidFill>
                  <a:schemeClr val="dk2"/>
                </a:solidFill>
              </a:rPr>
              <a:t>Salli Nurminen, Tutorhouse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Linkki virtuaaliluokkahuoneeseen: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u="sng">
                <a:solidFill>
                  <a:schemeClr val="hlink"/>
                </a:solidFill>
                <a:hlinkClick r:id="rId3"/>
              </a:rPr>
              <a:t>http://bit.ly/virtuaaliluokka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1624925" y="5504300"/>
            <a:ext cx="4722300" cy="89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/>
              <a:t>Toimintasessio, ITK2018, </a:t>
            </a:r>
            <a:r>
              <a:rPr lang="fi" sz="1800">
                <a:uFill>
                  <a:noFill/>
                </a:uFill>
                <a:hlinkClick r:id="rId4"/>
              </a:rPr>
              <a:t>#ITKToiminta127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/>
              <a:t>Opettajana virtuaaliluokassa -hanke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u="sng">
                <a:solidFill>
                  <a:schemeClr val="hlink"/>
                </a:solidFill>
                <a:hlinkClick r:id="rId5"/>
              </a:rPr>
              <a:t>https://blogs.helsinki.fi/digiluokkatutkimus/</a:t>
            </a:r>
            <a:r>
              <a:rPr lang="fi" sz="1800"/>
              <a:t>  </a:t>
            </a:r>
            <a:endParaRPr sz="18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5" y="5546455"/>
            <a:ext cx="914396" cy="9143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d">
  <a:themeElements>
    <a:clrScheme name="Custom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BBDEE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1033</Words>
  <Application>Microsoft Office PowerPoint</Application>
  <PresentationFormat>On-screen Show (4:3)</PresentationFormat>
  <Paragraphs>144</Paragraphs>
  <Slides>25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Simple Light</vt:lpstr>
      <vt:lpstr>End</vt:lpstr>
      <vt:lpstr>Minkälaista on opiskella ja opettaa virtuaaliluokassa?</vt:lpstr>
      <vt:lpstr>Ohjelma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Opettajan kokemuksia ja virtuaalioppitunnin demo  Salli Nurminen, Tutorhouse</vt:lpstr>
      <vt:lpstr>Opiskelijakyselyjen, opettajahaastattelujen ja tuntihavainnointien ensimmäisiä tuloksia </vt:lpstr>
      <vt:lpstr>Opiskelijakyselyn alustavia tuloksia</vt:lpstr>
      <vt:lpstr>Opiskelijakysely - Väittämät</vt:lpstr>
      <vt:lpstr>Opiskelijakysely - Väittämät</vt:lpstr>
      <vt:lpstr>Opiskelijakysely - Väittämät</vt:lpstr>
      <vt:lpstr>Opiskelijakysely - Väittämät</vt:lpstr>
      <vt:lpstr>Opiskelijakysely - Väittämät</vt:lpstr>
      <vt:lpstr>Opiskelijoiden avoimet vastaukset</vt:lpstr>
      <vt:lpstr>Suosittelisitko muille opiskelua Digiluokassa?</vt:lpstr>
      <vt:lpstr>Opettajahaastattelujen ja oppituntiseurantojen alustavia tuloksia ja johtopäätöksiä  (N=4)</vt:lpstr>
      <vt:lpstr>PowerPoint Presentation</vt:lpstr>
      <vt:lpstr>PowerPoint Presentation</vt:lpstr>
      <vt:lpstr>Pohdintaa ja suosituksia aineistojen perusteella</vt:lpstr>
      <vt:lpstr>PowerPoint Presentation</vt:lpstr>
      <vt:lpstr>PowerPoint Presentation</vt:lpstr>
      <vt:lpstr>Virtuaaliopiskelun mahdollisuuksien ja haasteiden tarkastelua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Minkälaista on opiskella ja opettaa virtuaaliluokassa?</dc:title>
  <dc:creator>Lakkala, Minna H</dc:creator>
  <cp:lastModifiedBy>Lakkala, Minna H</cp:lastModifiedBy>
  <cp:revision>7</cp:revision>
  <dcterms:modified xsi:type="dcterms:W3CDTF">2018-04-10T20:19:45Z</dcterms:modified>
</cp:coreProperties>
</file>