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352" r:id="rId2"/>
    <p:sldId id="462" r:id="rId3"/>
    <p:sldId id="465" r:id="rId4"/>
    <p:sldId id="466" r:id="rId5"/>
    <p:sldId id="468" r:id="rId6"/>
    <p:sldId id="470" r:id="rId7"/>
    <p:sldId id="474" r:id="rId8"/>
    <p:sldId id="477" r:id="rId9"/>
    <p:sldId id="431" r:id="rId10"/>
    <p:sldId id="436" r:id="rId11"/>
    <p:sldId id="438" r:id="rId12"/>
    <p:sldId id="478" r:id="rId13"/>
    <p:sldId id="445" r:id="rId14"/>
    <p:sldId id="523" r:id="rId15"/>
    <p:sldId id="482" r:id="rId16"/>
    <p:sldId id="480" r:id="rId17"/>
    <p:sldId id="483" r:id="rId18"/>
    <p:sldId id="484" r:id="rId19"/>
    <p:sldId id="486" r:id="rId20"/>
    <p:sldId id="496" r:id="rId21"/>
    <p:sldId id="501" r:id="rId22"/>
    <p:sldId id="497" r:id="rId23"/>
    <p:sldId id="502" r:id="rId24"/>
    <p:sldId id="499" r:id="rId25"/>
    <p:sldId id="517" r:id="rId26"/>
    <p:sldId id="518" r:id="rId27"/>
    <p:sldId id="519" r:id="rId28"/>
    <p:sldId id="520" r:id="rId29"/>
    <p:sldId id="521" r:id="rId30"/>
    <p:sldId id="448" r:id="rId31"/>
    <p:sldId id="522" r:id="rId32"/>
    <p:sldId id="451" r:id="rId33"/>
    <p:sldId id="488" r:id="rId34"/>
    <p:sldId id="493" r:id="rId35"/>
    <p:sldId id="512" r:id="rId36"/>
    <p:sldId id="516" r:id="rId37"/>
    <p:sldId id="524" r:id="rId38"/>
  </p:sldIdLst>
  <p:sldSz cx="9144000" cy="6858000" type="screen4x3"/>
  <p:notesSz cx="6669088" cy="987266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1C77"/>
    <a:srgbClr val="FEEDA4"/>
    <a:srgbClr val="FEEEAC"/>
    <a:srgbClr val="FCD116"/>
    <a:srgbClr val="009E60"/>
    <a:srgbClr val="3A75C4"/>
    <a:srgbClr val="5BB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81" autoAdjust="0"/>
  </p:normalViewPr>
  <p:slideViewPr>
    <p:cSldViewPr>
      <p:cViewPr>
        <p:scale>
          <a:sx n="106" d="100"/>
          <a:sy n="106" d="100"/>
        </p:scale>
        <p:origin x="120" y="-24"/>
      </p:cViewPr>
      <p:guideLst>
        <p:guide orient="horz" pos="890"/>
        <p:guide pos="37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1"/>
            <a:ext cx="2889939" cy="494973"/>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defRPr sz="1200">
                <a:latin typeface="Times New Roman" charset="0"/>
              </a:defRPr>
            </a:lvl1pPr>
          </a:lstStyle>
          <a:p>
            <a:pPr>
              <a:defRPr/>
            </a:pPr>
            <a:endParaRPr lang="fi-FI"/>
          </a:p>
        </p:txBody>
      </p:sp>
      <p:sp>
        <p:nvSpPr>
          <p:cNvPr id="40963" name="Rectangle 3"/>
          <p:cNvSpPr>
            <a:spLocks noGrp="1" noChangeArrowheads="1"/>
          </p:cNvSpPr>
          <p:nvPr>
            <p:ph type="dt" sz="quarter" idx="1"/>
          </p:nvPr>
        </p:nvSpPr>
        <p:spPr bwMode="auto">
          <a:xfrm>
            <a:off x="3777596" y="1"/>
            <a:ext cx="2889939" cy="494973"/>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lgn="r">
              <a:defRPr sz="1200">
                <a:latin typeface="Times New Roman" charset="0"/>
              </a:defRPr>
            </a:lvl1pPr>
          </a:lstStyle>
          <a:p>
            <a:pPr>
              <a:defRPr/>
            </a:pPr>
            <a:endParaRPr lang="fi-FI"/>
          </a:p>
        </p:txBody>
      </p:sp>
      <p:sp>
        <p:nvSpPr>
          <p:cNvPr id="40964" name="Rectangle 4"/>
          <p:cNvSpPr>
            <a:spLocks noGrp="1" noChangeArrowheads="1"/>
          </p:cNvSpPr>
          <p:nvPr>
            <p:ph type="ftr" sz="quarter" idx="2"/>
          </p:nvPr>
        </p:nvSpPr>
        <p:spPr bwMode="auto">
          <a:xfrm>
            <a:off x="0" y="9376114"/>
            <a:ext cx="2889939" cy="494973"/>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defRPr sz="1200">
                <a:latin typeface="Times New Roman" charset="0"/>
              </a:defRPr>
            </a:lvl1pPr>
          </a:lstStyle>
          <a:p>
            <a:pPr>
              <a:defRPr/>
            </a:pPr>
            <a:endParaRPr lang="fi-FI"/>
          </a:p>
        </p:txBody>
      </p:sp>
      <p:sp>
        <p:nvSpPr>
          <p:cNvPr id="40965" name="Rectangle 5"/>
          <p:cNvSpPr>
            <a:spLocks noGrp="1" noChangeArrowheads="1"/>
          </p:cNvSpPr>
          <p:nvPr>
            <p:ph type="sldNum" sz="quarter" idx="3"/>
          </p:nvPr>
        </p:nvSpPr>
        <p:spPr bwMode="auto">
          <a:xfrm>
            <a:off x="3777596" y="9376114"/>
            <a:ext cx="2889939" cy="494973"/>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lgn="r">
              <a:defRPr sz="1200">
                <a:latin typeface="Times New Roman" charset="0"/>
              </a:defRPr>
            </a:lvl1pPr>
          </a:lstStyle>
          <a:p>
            <a:pPr>
              <a:defRPr/>
            </a:pPr>
            <a:fld id="{B23319C1-6722-448F-8225-68996AB5CF07}" type="slidenum">
              <a:rPr lang="fi-FI"/>
              <a:pPr>
                <a:defRPr/>
              </a:pPr>
              <a:t>‹#›</a:t>
            </a:fld>
            <a:endParaRPr lang="fi-FI"/>
          </a:p>
        </p:txBody>
      </p:sp>
    </p:spTree>
    <p:extLst>
      <p:ext uri="{BB962C8B-B14F-4D97-AF65-F5344CB8AC3E}">
        <p14:creationId xmlns:p14="http://schemas.microsoft.com/office/powerpoint/2010/main" val="3923081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889939" cy="494973"/>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defRPr sz="1200">
                <a:latin typeface="Times New Roman" charset="0"/>
              </a:defRPr>
            </a:lvl1pPr>
          </a:lstStyle>
          <a:p>
            <a:pPr>
              <a:defRPr/>
            </a:pPr>
            <a:endParaRPr lang="en-US"/>
          </a:p>
        </p:txBody>
      </p:sp>
      <p:sp>
        <p:nvSpPr>
          <p:cNvPr id="7171" name="Rectangle 3"/>
          <p:cNvSpPr>
            <a:spLocks noGrp="1" noChangeArrowheads="1"/>
          </p:cNvSpPr>
          <p:nvPr>
            <p:ph type="dt" idx="1"/>
          </p:nvPr>
        </p:nvSpPr>
        <p:spPr bwMode="auto">
          <a:xfrm>
            <a:off x="3779150" y="1"/>
            <a:ext cx="2889938" cy="494973"/>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871538" y="741363"/>
            <a:ext cx="4929187"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889212" y="4688057"/>
            <a:ext cx="4890665" cy="4443723"/>
          </a:xfrm>
          <a:prstGeom prst="rect">
            <a:avLst/>
          </a:prstGeom>
          <a:noFill/>
          <a:ln w="9525">
            <a:noFill/>
            <a:miter lim="800000"/>
            <a:headEnd/>
            <a:tailEnd/>
          </a:ln>
          <a:effectLst/>
        </p:spPr>
        <p:txBody>
          <a:bodyPr vert="horz" wrap="square" lIns="91118" tIns="45560" rIns="91118" bIns="45560" numCol="1" anchor="t" anchorCtr="0" compatLnSpc="1">
            <a:prstTxWarp prst="textNoShape">
              <a:avLst/>
            </a:prstTxWarp>
          </a:bodyPr>
          <a:lstStyle/>
          <a:p>
            <a:pPr lvl="0"/>
            <a:r>
              <a:rPr lang="en-US" noProof="0" smtClean="0"/>
              <a:t>Muokkaa tekstin perustyylejä napsauttamalla</a:t>
            </a:r>
          </a:p>
          <a:p>
            <a:pPr lvl="1"/>
            <a:r>
              <a:rPr lang="en-US" noProof="0" smtClean="0"/>
              <a:t>toinen taso</a:t>
            </a:r>
          </a:p>
          <a:p>
            <a:pPr lvl="2"/>
            <a:r>
              <a:rPr lang="en-US" noProof="0" smtClean="0"/>
              <a:t>kolmas taso</a:t>
            </a:r>
          </a:p>
          <a:p>
            <a:pPr lvl="3"/>
            <a:r>
              <a:rPr lang="en-US" noProof="0" smtClean="0"/>
              <a:t>neljäs taso</a:t>
            </a:r>
          </a:p>
          <a:p>
            <a:pPr lvl="4"/>
            <a:r>
              <a:rPr lang="en-US" noProof="0" smtClean="0"/>
              <a:t>viides taso</a:t>
            </a:r>
          </a:p>
        </p:txBody>
      </p:sp>
      <p:sp>
        <p:nvSpPr>
          <p:cNvPr id="7174" name="Rectangle 6"/>
          <p:cNvSpPr>
            <a:spLocks noGrp="1" noChangeArrowheads="1"/>
          </p:cNvSpPr>
          <p:nvPr>
            <p:ph type="ftr" sz="quarter" idx="4"/>
          </p:nvPr>
        </p:nvSpPr>
        <p:spPr bwMode="auto">
          <a:xfrm>
            <a:off x="0" y="9377690"/>
            <a:ext cx="2889939" cy="494973"/>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defRPr sz="1200">
                <a:latin typeface="Times New Roman" charset="0"/>
              </a:defRPr>
            </a:lvl1pPr>
          </a:lstStyle>
          <a:p>
            <a:pPr>
              <a:defRPr/>
            </a:pPr>
            <a:endParaRPr lang="en-US"/>
          </a:p>
        </p:txBody>
      </p:sp>
      <p:sp>
        <p:nvSpPr>
          <p:cNvPr id="7175" name="Rectangle 7"/>
          <p:cNvSpPr>
            <a:spLocks noGrp="1" noChangeArrowheads="1"/>
          </p:cNvSpPr>
          <p:nvPr>
            <p:ph type="sldNum" sz="quarter" idx="5"/>
          </p:nvPr>
        </p:nvSpPr>
        <p:spPr bwMode="auto">
          <a:xfrm>
            <a:off x="3779150" y="9377690"/>
            <a:ext cx="2889938" cy="494973"/>
          </a:xfrm>
          <a:prstGeom prst="rect">
            <a:avLst/>
          </a:prstGeom>
          <a:noFill/>
          <a:ln w="9525">
            <a:noFill/>
            <a:miter lim="800000"/>
            <a:headEnd/>
            <a:tailEnd/>
          </a:ln>
          <a:effectLst/>
        </p:spPr>
        <p:txBody>
          <a:bodyPr vert="horz" wrap="square" lIns="91118" tIns="45560" rIns="91118" bIns="45560" numCol="1" anchor="b" anchorCtr="0" compatLnSpc="1">
            <a:prstTxWarp prst="textNoShape">
              <a:avLst/>
            </a:prstTxWarp>
          </a:bodyPr>
          <a:lstStyle>
            <a:lvl1pPr algn="r">
              <a:defRPr sz="1200">
                <a:latin typeface="Times New Roman" charset="0"/>
              </a:defRPr>
            </a:lvl1pPr>
          </a:lstStyle>
          <a:p>
            <a:pPr>
              <a:defRPr/>
            </a:pPr>
            <a:fld id="{C22F5210-A75A-4D26-BF54-1899BE065B83}" type="slidenum">
              <a:rPr lang="en-US"/>
              <a:pPr>
                <a:defRPr/>
              </a:pPr>
              <a:t>‹#›</a:t>
            </a:fld>
            <a:endParaRPr lang="en-US"/>
          </a:p>
        </p:txBody>
      </p:sp>
    </p:spTree>
    <p:extLst>
      <p:ext uri="{BB962C8B-B14F-4D97-AF65-F5344CB8AC3E}">
        <p14:creationId xmlns:p14="http://schemas.microsoft.com/office/powerpoint/2010/main" val="1837767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33515" indent="-282121">
              <a:defRPr sz="2400">
                <a:solidFill>
                  <a:schemeClr val="tx1"/>
                </a:solidFill>
                <a:latin typeface="Times New Roman" pitchFamily="18" charset="0"/>
              </a:defRPr>
            </a:lvl2pPr>
            <a:lvl3pPr marL="1128484" indent="-225697">
              <a:defRPr sz="2400">
                <a:solidFill>
                  <a:schemeClr val="tx1"/>
                </a:solidFill>
                <a:latin typeface="Times New Roman" pitchFamily="18" charset="0"/>
              </a:defRPr>
            </a:lvl3pPr>
            <a:lvl4pPr marL="1579877" indent="-225697">
              <a:defRPr sz="2400">
                <a:solidFill>
                  <a:schemeClr val="tx1"/>
                </a:solidFill>
                <a:latin typeface="Times New Roman" pitchFamily="18" charset="0"/>
              </a:defRPr>
            </a:lvl4pPr>
            <a:lvl5pPr marL="2031271" indent="-225697">
              <a:defRPr sz="2400">
                <a:solidFill>
                  <a:schemeClr val="tx1"/>
                </a:solidFill>
                <a:latin typeface="Times New Roman" pitchFamily="18" charset="0"/>
              </a:defRPr>
            </a:lvl5pPr>
            <a:lvl6pPr marL="2482665" indent="-225697" eaLnBrk="0" fontAlgn="base" hangingPunct="0">
              <a:spcBef>
                <a:spcPct val="0"/>
              </a:spcBef>
              <a:spcAft>
                <a:spcPct val="0"/>
              </a:spcAft>
              <a:defRPr sz="2400">
                <a:solidFill>
                  <a:schemeClr val="tx1"/>
                </a:solidFill>
                <a:latin typeface="Times New Roman" pitchFamily="18" charset="0"/>
              </a:defRPr>
            </a:lvl6pPr>
            <a:lvl7pPr marL="2934058" indent="-225697" eaLnBrk="0" fontAlgn="base" hangingPunct="0">
              <a:spcBef>
                <a:spcPct val="0"/>
              </a:spcBef>
              <a:spcAft>
                <a:spcPct val="0"/>
              </a:spcAft>
              <a:defRPr sz="2400">
                <a:solidFill>
                  <a:schemeClr val="tx1"/>
                </a:solidFill>
                <a:latin typeface="Times New Roman" pitchFamily="18" charset="0"/>
              </a:defRPr>
            </a:lvl7pPr>
            <a:lvl8pPr marL="3385452" indent="-225697" eaLnBrk="0" fontAlgn="base" hangingPunct="0">
              <a:spcBef>
                <a:spcPct val="0"/>
              </a:spcBef>
              <a:spcAft>
                <a:spcPct val="0"/>
              </a:spcAft>
              <a:defRPr sz="2400">
                <a:solidFill>
                  <a:schemeClr val="tx1"/>
                </a:solidFill>
                <a:latin typeface="Times New Roman" pitchFamily="18" charset="0"/>
              </a:defRPr>
            </a:lvl8pPr>
            <a:lvl9pPr marL="3836845" indent="-225697" eaLnBrk="0" fontAlgn="base" hangingPunct="0">
              <a:spcBef>
                <a:spcPct val="0"/>
              </a:spcBef>
              <a:spcAft>
                <a:spcPct val="0"/>
              </a:spcAft>
              <a:defRPr sz="2400">
                <a:solidFill>
                  <a:schemeClr val="tx1"/>
                </a:solidFill>
                <a:latin typeface="Times New Roman" pitchFamily="18" charset="0"/>
              </a:defRPr>
            </a:lvl9pPr>
          </a:lstStyle>
          <a:p>
            <a:fld id="{59E03FE8-1E7A-4138-A494-CE8527896FF2}" type="slidenum">
              <a:rPr lang="en-US" altLang="fi-FI" sz="1200"/>
              <a:pPr/>
              <a:t>1</a:t>
            </a:fld>
            <a:endParaRPr lang="en-US" altLang="fi-FI"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latin typeface="Times New Roman" pitchFamily="18" charset="0"/>
            </a:endParaRPr>
          </a:p>
        </p:txBody>
      </p:sp>
    </p:spTree>
    <p:extLst>
      <p:ext uri="{BB962C8B-B14F-4D97-AF65-F5344CB8AC3E}">
        <p14:creationId xmlns:p14="http://schemas.microsoft.com/office/powerpoint/2010/main" val="140340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0" i="0" u="none" strike="noStrike" kern="1200" baseline="0" dirty="0" smtClean="0">
                <a:solidFill>
                  <a:schemeClr val="tx1"/>
                </a:solidFill>
                <a:latin typeface="Times" pitchFamily="18" charset="0"/>
                <a:ea typeface="+mn-ea"/>
                <a:cs typeface="+mn-cs"/>
              </a:rPr>
              <a:t>Historia </a:t>
            </a:r>
          </a:p>
          <a:p>
            <a:r>
              <a:rPr lang="fi-FI" sz="1200" b="0" i="0" u="none" strike="noStrike" kern="1200" baseline="0" dirty="0" smtClean="0">
                <a:solidFill>
                  <a:schemeClr val="tx1"/>
                </a:solidFill>
                <a:latin typeface="Times" pitchFamily="18" charset="0"/>
                <a:ea typeface="+mn-ea"/>
                <a:cs typeface="+mn-cs"/>
              </a:rPr>
              <a:t> Historiassa yksi pakollinen kurssi siirtyi syventäväksi kurssiksi (</a:t>
            </a:r>
            <a:r>
              <a:rPr lang="fi-FI" sz="1200" b="0" i="0" u="none" strike="noStrike" kern="1200" baseline="0" dirty="0" err="1" smtClean="0">
                <a:solidFill>
                  <a:schemeClr val="tx1"/>
                </a:solidFill>
                <a:latin typeface="Times" pitchFamily="18" charset="0"/>
                <a:ea typeface="+mn-ea"/>
                <a:cs typeface="+mn-cs"/>
              </a:rPr>
              <a:t>ny-kyinen</a:t>
            </a:r>
            <a:r>
              <a:rPr lang="fi-FI" sz="1200" b="0" i="0" u="none" strike="noStrike" kern="1200" baseline="0" dirty="0" smtClean="0">
                <a:solidFill>
                  <a:schemeClr val="tx1"/>
                </a:solidFill>
                <a:latin typeface="Times" pitchFamily="18" charset="0"/>
                <a:ea typeface="+mn-ea"/>
                <a:cs typeface="+mn-cs"/>
              </a:rPr>
              <a:t> HI2 -&gt; uusi HI4) -&gt; 3 pakollisen kurssin lähestymistapaa, </a:t>
            </a:r>
            <a:r>
              <a:rPr lang="fi-FI" sz="1200" b="0" i="0" u="none" strike="noStrike" kern="1200" baseline="0" dirty="0" err="1" smtClean="0">
                <a:solidFill>
                  <a:schemeClr val="tx1"/>
                </a:solidFill>
                <a:latin typeface="Times" pitchFamily="18" charset="0"/>
                <a:ea typeface="+mn-ea"/>
                <a:cs typeface="+mn-cs"/>
              </a:rPr>
              <a:t>ai-kaikkunaa</a:t>
            </a:r>
            <a:r>
              <a:rPr lang="fi-FI" sz="1200" b="0" i="0" u="none" strike="noStrike" kern="1200" baseline="0" dirty="0" smtClean="0">
                <a:solidFill>
                  <a:schemeClr val="tx1"/>
                </a:solidFill>
                <a:latin typeface="Times" pitchFamily="18" charset="0"/>
                <a:ea typeface="+mn-ea"/>
                <a:cs typeface="+mn-cs"/>
              </a:rPr>
              <a:t> (vahvemmin 1900-luvun historiaa) ja painotuksia on </a:t>
            </a:r>
            <a:r>
              <a:rPr lang="fi-FI" sz="1200" b="0" i="0" u="none" strike="noStrike" kern="1200" baseline="0" dirty="0" err="1" smtClean="0">
                <a:solidFill>
                  <a:schemeClr val="tx1"/>
                </a:solidFill>
                <a:latin typeface="Times" pitchFamily="18" charset="0"/>
                <a:ea typeface="+mn-ea"/>
                <a:cs typeface="+mn-cs"/>
              </a:rPr>
              <a:t>muu-tettu</a:t>
            </a:r>
            <a:r>
              <a:rPr lang="fi-FI" sz="1200" b="0" i="0" u="none" strike="noStrike" kern="1200" baseline="0" dirty="0" smtClean="0">
                <a:solidFill>
                  <a:schemeClr val="tx1"/>
                </a:solidFill>
                <a:latin typeface="Times" pitchFamily="18" charset="0"/>
                <a:ea typeface="+mn-ea"/>
                <a:cs typeface="+mn-cs"/>
              </a:rPr>
              <a:t>, mikä heijastuu joiltakin osin myös syventäviin kursseihin. </a:t>
            </a:r>
          </a:p>
          <a:p>
            <a:r>
              <a:rPr lang="fi-FI" sz="1200" b="0" i="0" u="none" strike="noStrike" kern="1200" baseline="0" dirty="0" smtClean="0">
                <a:solidFill>
                  <a:schemeClr val="tx1"/>
                </a:solidFill>
                <a:latin typeface="Times" pitchFamily="18" charset="0"/>
                <a:ea typeface="+mn-ea"/>
                <a:cs typeface="+mn-cs"/>
              </a:rPr>
              <a:t> Kaikkien kurssien nimiä on muutettu. </a:t>
            </a:r>
          </a:p>
          <a:p>
            <a:r>
              <a:rPr lang="fi-FI" sz="1200" b="0" i="0" u="none" strike="noStrike" kern="1200" baseline="0" dirty="0" smtClean="0">
                <a:solidFill>
                  <a:schemeClr val="tx1"/>
                </a:solidFill>
                <a:latin typeface="Times" pitchFamily="18" charset="0"/>
                <a:ea typeface="+mn-ea"/>
                <a:cs typeface="+mn-cs"/>
              </a:rPr>
              <a:t> Kurssien alkuun on nostettu historian tieteenalan käsitteistöön, </a:t>
            </a:r>
            <a:r>
              <a:rPr lang="fi-FI" sz="1200" b="0" i="0" u="none" strike="noStrike" kern="1200" baseline="0" dirty="0" err="1" smtClean="0">
                <a:solidFill>
                  <a:schemeClr val="tx1"/>
                </a:solidFill>
                <a:latin typeface="Times" pitchFamily="18" charset="0"/>
                <a:ea typeface="+mn-ea"/>
                <a:cs typeface="+mn-cs"/>
              </a:rPr>
              <a:t>tut-kimukseen</a:t>
            </a:r>
            <a:r>
              <a:rPr lang="fi-FI" sz="1200" b="0" i="0" u="none" strike="noStrike" kern="1200" baseline="0" dirty="0" smtClean="0">
                <a:solidFill>
                  <a:schemeClr val="tx1"/>
                </a:solidFill>
                <a:latin typeface="Times" pitchFamily="18" charset="0"/>
                <a:ea typeface="+mn-ea"/>
                <a:cs typeface="+mn-cs"/>
              </a:rPr>
              <a:t>, tiedonhankintaan, käyttöön ja soveltamiseen liittyviä </a:t>
            </a:r>
            <a:r>
              <a:rPr lang="fi-FI" sz="1200" b="0" i="0" u="none" strike="noStrike" kern="1200" baseline="0" dirty="0" err="1" smtClean="0">
                <a:solidFill>
                  <a:schemeClr val="tx1"/>
                </a:solidFill>
                <a:latin typeface="Times" pitchFamily="18" charset="0"/>
                <a:ea typeface="+mn-ea"/>
                <a:cs typeface="+mn-cs"/>
              </a:rPr>
              <a:t>si-sältöjä</a:t>
            </a:r>
            <a:r>
              <a:rPr lang="fi-FI" sz="1200" b="0" i="0" u="none" strike="noStrike" kern="1200" baseline="0" dirty="0" smtClean="0">
                <a:solidFill>
                  <a:schemeClr val="tx1"/>
                </a:solidFill>
                <a:latin typeface="Times" pitchFamily="18" charset="0"/>
                <a:ea typeface="+mn-ea"/>
                <a:cs typeface="+mn-cs"/>
              </a:rPr>
              <a:t> </a:t>
            </a:r>
          </a:p>
          <a:p>
            <a:r>
              <a:rPr lang="fi-FI" sz="1200" b="0" i="0" u="none" strike="noStrike" kern="1200" baseline="0" dirty="0" smtClean="0">
                <a:solidFill>
                  <a:schemeClr val="tx1"/>
                </a:solidFill>
                <a:latin typeface="Times" pitchFamily="18" charset="0"/>
                <a:ea typeface="+mn-ea"/>
                <a:cs typeface="+mn-cs"/>
              </a:rPr>
              <a:t> Historian oppiaineen tehtävä, tavoitteet ja arviointi on päivitetty </a:t>
            </a:r>
            <a:r>
              <a:rPr lang="fi-FI" sz="1200" b="0" i="0" u="none" strike="noStrike" kern="1200" baseline="0" dirty="0" err="1" smtClean="0">
                <a:solidFill>
                  <a:schemeClr val="tx1"/>
                </a:solidFill>
                <a:latin typeface="Times" pitchFamily="18" charset="0"/>
                <a:ea typeface="+mn-ea"/>
                <a:cs typeface="+mn-cs"/>
              </a:rPr>
              <a:t>vas-taamaan</a:t>
            </a:r>
            <a:r>
              <a:rPr lang="fi-FI" sz="1200" b="0" i="0" u="none" strike="noStrike" kern="1200" baseline="0" dirty="0" smtClean="0">
                <a:solidFill>
                  <a:schemeClr val="tx1"/>
                </a:solidFill>
                <a:latin typeface="Times" pitchFamily="18" charset="0"/>
                <a:ea typeface="+mn-ea"/>
                <a:cs typeface="+mn-cs"/>
              </a:rPr>
              <a:t> muuttuneita tarpeita muun muassa taitopainotteisuuden, </a:t>
            </a:r>
            <a:r>
              <a:rPr lang="fi-FI" sz="1200" b="0" i="0" u="none" strike="noStrike" kern="1200" baseline="0" dirty="0" err="1" smtClean="0">
                <a:solidFill>
                  <a:schemeClr val="tx1"/>
                </a:solidFill>
                <a:latin typeface="Times" pitchFamily="18" charset="0"/>
                <a:ea typeface="+mn-ea"/>
                <a:cs typeface="+mn-cs"/>
              </a:rPr>
              <a:t>ta-voitteiden</a:t>
            </a:r>
            <a:r>
              <a:rPr lang="fi-FI" sz="1200" b="0" i="0" u="none" strike="noStrike" kern="1200" baseline="0" dirty="0" smtClean="0">
                <a:solidFill>
                  <a:schemeClr val="tx1"/>
                </a:solidFill>
                <a:latin typeface="Times" pitchFamily="18" charset="0"/>
                <a:ea typeface="+mn-ea"/>
                <a:cs typeface="+mn-cs"/>
              </a:rPr>
              <a:t> taksonomian ja monipuolisen arvioinnin osalta. </a:t>
            </a:r>
          </a:p>
          <a:p>
            <a:r>
              <a:rPr lang="fi-FI" sz="1200" b="0" i="0" u="none" strike="noStrike" kern="1200" baseline="0" dirty="0" smtClean="0">
                <a:solidFill>
                  <a:schemeClr val="tx1"/>
                </a:solidFill>
                <a:latin typeface="Times" pitchFamily="18" charset="0"/>
                <a:ea typeface="+mn-ea"/>
                <a:cs typeface="+mn-cs"/>
              </a:rPr>
              <a:t> Teksteissä nousee uutena muun muassa kriittinen medialukutaito. Aiempaa enemmän painotetaan historian merkitystä nykyajan </a:t>
            </a:r>
            <a:r>
              <a:rPr lang="fi-FI" sz="1200" b="0" i="0" u="none" strike="noStrike" kern="1200" baseline="0" dirty="0" err="1" smtClean="0">
                <a:solidFill>
                  <a:schemeClr val="tx1"/>
                </a:solidFill>
                <a:latin typeface="Times" pitchFamily="18" charset="0"/>
                <a:ea typeface="+mn-ea"/>
                <a:cs typeface="+mn-cs"/>
              </a:rPr>
              <a:t>ym-märtämisessä</a:t>
            </a:r>
            <a:r>
              <a:rPr lang="fi-FI" sz="1200" b="0" i="0" u="none" strike="noStrike" kern="1200" baseline="0" dirty="0" smtClean="0">
                <a:solidFill>
                  <a:schemeClr val="tx1"/>
                </a:solidFill>
                <a:latin typeface="Times" pitchFamily="18" charset="0"/>
                <a:ea typeface="+mn-ea"/>
                <a:cs typeface="+mn-cs"/>
              </a:rPr>
              <a:t> ja taitojen vahvistamisen ohella korostetaan muun </a:t>
            </a:r>
            <a:r>
              <a:rPr lang="fi-FI" sz="1200" b="0" i="0" u="none" strike="noStrike" kern="1200" baseline="0" dirty="0" err="1" smtClean="0">
                <a:solidFill>
                  <a:schemeClr val="tx1"/>
                </a:solidFill>
                <a:latin typeface="Times" pitchFamily="18" charset="0"/>
                <a:ea typeface="+mn-ea"/>
                <a:cs typeface="+mn-cs"/>
              </a:rPr>
              <a:t>mu-assa</a:t>
            </a:r>
            <a:r>
              <a:rPr lang="fi-FI" sz="1200" b="0" i="0" u="none" strike="noStrike" kern="1200" baseline="0" dirty="0" smtClean="0">
                <a:solidFill>
                  <a:schemeClr val="tx1"/>
                </a:solidFill>
                <a:latin typeface="Times" pitchFamily="18" charset="0"/>
                <a:ea typeface="+mn-ea"/>
                <a:cs typeface="+mn-cs"/>
              </a:rPr>
              <a:t> yksilön merkitystä ja mahdollisuuksia toimijana sekä </a:t>
            </a:r>
            <a:r>
              <a:rPr lang="fi-FI" sz="1200" b="0" i="0" u="none" strike="noStrike" kern="1200" baseline="0" dirty="0" err="1" smtClean="0">
                <a:solidFill>
                  <a:schemeClr val="tx1"/>
                </a:solidFill>
                <a:latin typeface="Times" pitchFamily="18" charset="0"/>
                <a:ea typeface="+mn-ea"/>
                <a:cs typeface="+mn-cs"/>
              </a:rPr>
              <a:t>kansainvä-lisen</a:t>
            </a:r>
            <a:r>
              <a:rPr lang="fi-FI" sz="1200" b="0" i="0" u="none" strike="noStrike" kern="1200" baseline="0" dirty="0" smtClean="0">
                <a:solidFill>
                  <a:schemeClr val="tx1"/>
                </a:solidFill>
                <a:latin typeface="Times" pitchFamily="18" charset="0"/>
                <a:ea typeface="+mn-ea"/>
                <a:cs typeface="+mn-cs"/>
              </a:rPr>
              <a:t> yhteistyön, demokratian ja ihmisoikeuksien merkitystä </a:t>
            </a:r>
            <a:r>
              <a:rPr lang="fi-FI" sz="1200" b="0" i="0" u="none" strike="noStrike" kern="1200" baseline="0" dirty="0" err="1" smtClean="0">
                <a:solidFill>
                  <a:schemeClr val="tx1"/>
                </a:solidFill>
                <a:latin typeface="Times" pitchFamily="18" charset="0"/>
                <a:ea typeface="+mn-ea"/>
                <a:cs typeface="+mn-cs"/>
              </a:rPr>
              <a:t>globaa-lissa</a:t>
            </a:r>
            <a:r>
              <a:rPr lang="fi-FI" sz="1200" b="0" i="0" u="none" strike="noStrike" kern="1200" baseline="0" dirty="0" smtClean="0">
                <a:solidFill>
                  <a:schemeClr val="tx1"/>
                </a:solidFill>
                <a:latin typeface="Times" pitchFamily="18" charset="0"/>
                <a:ea typeface="+mn-ea"/>
                <a:cs typeface="+mn-cs"/>
              </a:rPr>
              <a:t> maailmassa. </a:t>
            </a:r>
          </a:p>
          <a:p>
            <a:endParaRPr lang="fi-FI" sz="1200" b="0" i="0" u="none" strike="noStrike" kern="1200" baseline="0" dirty="0" smtClean="0">
              <a:solidFill>
                <a:schemeClr val="tx1"/>
              </a:solidFill>
              <a:latin typeface="Times" pitchFamily="18" charset="0"/>
              <a:ea typeface="+mn-ea"/>
              <a:cs typeface="+mn-cs"/>
            </a:endParaRPr>
          </a:p>
          <a:p>
            <a:r>
              <a:rPr lang="fi-FI" sz="1200" b="0" i="0" u="none" strike="noStrike" kern="1200" baseline="0" dirty="0" smtClean="0">
                <a:solidFill>
                  <a:schemeClr val="tx1"/>
                </a:solidFill>
                <a:latin typeface="Times" pitchFamily="18" charset="0"/>
                <a:ea typeface="+mn-ea"/>
                <a:cs typeface="+mn-cs"/>
              </a:rPr>
              <a:t>Yhteiskuntaoppi </a:t>
            </a:r>
          </a:p>
          <a:p>
            <a:r>
              <a:rPr lang="fi-FI" sz="1200" b="0" i="0" u="none" strike="noStrike" kern="1200" baseline="0" dirty="0" smtClean="0">
                <a:solidFill>
                  <a:schemeClr val="tx1"/>
                </a:solidFill>
                <a:latin typeface="Times" pitchFamily="18" charset="0"/>
                <a:ea typeface="+mn-ea"/>
                <a:cs typeface="+mn-cs"/>
              </a:rPr>
              <a:t> Yhteiskuntaoppiin on tullut uuden tuntijaon myötä yksi pakollinen kurssi lisää ja yksi syventävä kurssi poistuu (3+1) -&gt; kaikkien </a:t>
            </a:r>
            <a:r>
              <a:rPr lang="fi-FI" sz="1200" b="0" i="0" u="none" strike="noStrike" kern="1200" baseline="0" dirty="0" err="1" smtClean="0">
                <a:solidFill>
                  <a:schemeClr val="tx1"/>
                </a:solidFill>
                <a:latin typeface="Times" pitchFamily="18" charset="0"/>
                <a:ea typeface="+mn-ea"/>
                <a:cs typeface="+mn-cs"/>
              </a:rPr>
              <a:t>kol-men</a:t>
            </a:r>
            <a:r>
              <a:rPr lang="fi-FI" sz="1200" b="0" i="0" u="none" strike="noStrike" kern="1200" baseline="0" dirty="0" smtClean="0">
                <a:solidFill>
                  <a:schemeClr val="tx1"/>
                </a:solidFill>
                <a:latin typeface="Times" pitchFamily="18" charset="0"/>
                <a:ea typeface="+mn-ea"/>
                <a:cs typeface="+mn-cs"/>
              </a:rPr>
              <a:t> pakollisen kurssin sisältöjä muutettu vastaamaan nykyajan </a:t>
            </a:r>
            <a:r>
              <a:rPr lang="fi-FI" sz="1200" b="0" i="0" u="none" strike="noStrike" kern="1200" baseline="0" dirty="0" err="1" smtClean="0">
                <a:solidFill>
                  <a:schemeClr val="tx1"/>
                </a:solidFill>
                <a:latin typeface="Times" pitchFamily="18" charset="0"/>
                <a:ea typeface="+mn-ea"/>
                <a:cs typeface="+mn-cs"/>
              </a:rPr>
              <a:t>tar-peita</a:t>
            </a:r>
            <a:r>
              <a:rPr lang="fi-FI" sz="1200" b="0" i="0" u="none" strike="noStrike" kern="1200" baseline="0" dirty="0" smtClean="0">
                <a:solidFill>
                  <a:schemeClr val="tx1"/>
                </a:solidFill>
                <a:latin typeface="Times" pitchFamily="18" charset="0"/>
                <a:ea typeface="+mn-ea"/>
                <a:cs typeface="+mn-cs"/>
              </a:rPr>
              <a:t>. </a:t>
            </a:r>
          </a:p>
          <a:p>
            <a:r>
              <a:rPr lang="fi-FI" sz="1200" b="0" i="0" u="none" strike="noStrike" kern="1200" baseline="0" dirty="0" smtClean="0">
                <a:solidFill>
                  <a:schemeClr val="tx1"/>
                </a:solidFill>
                <a:latin typeface="Times" pitchFamily="18" charset="0"/>
                <a:ea typeface="+mn-ea"/>
                <a:cs typeface="+mn-cs"/>
              </a:rPr>
              <a:t> Uusi pakollinen kurssi YH3 Suomi, Eurooppa ja globaali maailma on rakennettu nykyisen syventävän Eurooppalaisuus ja Euroopan unioni -kurssin pohjalle laajentaen sitä globaaliin maailmaan ja </a:t>
            </a:r>
            <a:r>
              <a:rPr lang="fi-FI" sz="1200" b="0" i="0" u="none" strike="noStrike" kern="1200" baseline="0" dirty="0" err="1" smtClean="0">
                <a:solidFill>
                  <a:schemeClr val="tx1"/>
                </a:solidFill>
                <a:latin typeface="Times" pitchFamily="18" charset="0"/>
                <a:ea typeface="+mn-ea"/>
                <a:cs typeface="+mn-cs"/>
              </a:rPr>
              <a:t>su-pistaen</a:t>
            </a:r>
            <a:r>
              <a:rPr lang="fi-FI" sz="1200" b="0" i="0" u="none" strike="noStrike" kern="1200" baseline="0" dirty="0" smtClean="0">
                <a:solidFill>
                  <a:schemeClr val="tx1"/>
                </a:solidFill>
                <a:latin typeface="Times" pitchFamily="18" charset="0"/>
                <a:ea typeface="+mn-ea"/>
                <a:cs typeface="+mn-cs"/>
              </a:rPr>
              <a:t> EU:n osuutta. </a:t>
            </a:r>
          </a:p>
          <a:p>
            <a:r>
              <a:rPr lang="fi-FI" sz="1200" b="0" i="0" u="none" strike="noStrike" kern="1200" baseline="0" dirty="0" smtClean="0">
                <a:solidFill>
                  <a:schemeClr val="tx1"/>
                </a:solidFill>
                <a:latin typeface="Times" pitchFamily="18" charset="0"/>
                <a:ea typeface="+mn-ea"/>
                <a:cs typeface="+mn-cs"/>
              </a:rPr>
              <a:t> Kaikkien kurssien nimiä on muutettu. </a:t>
            </a:r>
          </a:p>
          <a:p>
            <a:r>
              <a:rPr lang="fi-FI" sz="1200" b="0" i="0" u="none" strike="noStrike" kern="1200" baseline="0" dirty="0" smtClean="0">
                <a:solidFill>
                  <a:schemeClr val="tx1"/>
                </a:solidFill>
                <a:latin typeface="Times" pitchFamily="18" charset="0"/>
                <a:ea typeface="+mn-ea"/>
                <a:cs typeface="+mn-cs"/>
              </a:rPr>
              <a:t> Yhteiskuntaopin oppiaineen tehtävä, tavoitteet ja arviointi on </a:t>
            </a:r>
            <a:r>
              <a:rPr lang="fi-FI" sz="1200" b="0" i="0" u="none" strike="noStrike" kern="1200" baseline="0" dirty="0" err="1" smtClean="0">
                <a:solidFill>
                  <a:schemeClr val="tx1"/>
                </a:solidFill>
                <a:latin typeface="Times" pitchFamily="18" charset="0"/>
                <a:ea typeface="+mn-ea"/>
                <a:cs typeface="+mn-cs"/>
              </a:rPr>
              <a:t>päivi-tetty</a:t>
            </a:r>
            <a:r>
              <a:rPr lang="fi-FI" sz="1200" b="0" i="0" u="none" strike="noStrike" kern="1200" baseline="0" dirty="0" smtClean="0">
                <a:solidFill>
                  <a:schemeClr val="tx1"/>
                </a:solidFill>
                <a:latin typeface="Times" pitchFamily="18" charset="0"/>
                <a:ea typeface="+mn-ea"/>
                <a:cs typeface="+mn-cs"/>
              </a:rPr>
              <a:t> vastaamaan muuttuneita tarpeita muun muassa </a:t>
            </a:r>
            <a:r>
              <a:rPr lang="fi-FI" sz="1200" b="0" i="0" u="none" strike="noStrike" kern="1200" baseline="0" dirty="0" err="1" smtClean="0">
                <a:solidFill>
                  <a:schemeClr val="tx1"/>
                </a:solidFill>
                <a:latin typeface="Times" pitchFamily="18" charset="0"/>
                <a:ea typeface="+mn-ea"/>
                <a:cs typeface="+mn-cs"/>
              </a:rPr>
              <a:t>taitopainottei-suuden</a:t>
            </a:r>
            <a:r>
              <a:rPr lang="fi-FI" sz="1200" b="0" i="0" u="none" strike="noStrike" kern="1200" baseline="0" dirty="0" smtClean="0">
                <a:solidFill>
                  <a:schemeClr val="tx1"/>
                </a:solidFill>
                <a:latin typeface="Times" pitchFamily="18" charset="0"/>
                <a:ea typeface="+mn-ea"/>
                <a:cs typeface="+mn-cs"/>
              </a:rPr>
              <a:t>, tavoitteiden taksonomian ja monipuolisen arvioinnin osalta. </a:t>
            </a:r>
          </a:p>
          <a:p>
            <a:r>
              <a:rPr lang="fi-FI" sz="1200" b="0" i="0" u="none" strike="noStrike" kern="1200" baseline="0" dirty="0" smtClean="0">
                <a:solidFill>
                  <a:schemeClr val="tx1"/>
                </a:solidFill>
                <a:latin typeface="Times" pitchFamily="18" charset="0"/>
                <a:ea typeface="+mn-ea"/>
                <a:cs typeface="+mn-cs"/>
              </a:rPr>
              <a:t> Teksteissä nousevat muun muassa aktiivinen kansalaisuus, </a:t>
            </a:r>
            <a:r>
              <a:rPr lang="fi-FI" sz="1200" b="0" i="0" u="none" strike="noStrike" kern="1200" baseline="0" dirty="0" err="1" smtClean="0">
                <a:solidFill>
                  <a:schemeClr val="tx1"/>
                </a:solidFill>
                <a:latin typeface="Times" pitchFamily="18" charset="0"/>
                <a:ea typeface="+mn-ea"/>
                <a:cs typeface="+mn-cs"/>
              </a:rPr>
              <a:t>taloustai-dot</a:t>
            </a:r>
            <a:r>
              <a:rPr lang="fi-FI" sz="1200" b="0" i="0" u="none" strike="noStrike" kern="1200" baseline="0" dirty="0" smtClean="0">
                <a:solidFill>
                  <a:schemeClr val="tx1"/>
                </a:solidFill>
                <a:latin typeface="Times" pitchFamily="18" charset="0"/>
                <a:ea typeface="+mn-ea"/>
                <a:cs typeface="+mn-cs"/>
              </a:rPr>
              <a:t>, yrittäjyys, median rooli, monipuolinen tiedonhankinta, tiedon kriittinen tulkinta ja digitaaliset valmiudet. </a:t>
            </a:r>
          </a:p>
          <a:p>
            <a:endParaRPr lang="fi-FI" dirty="0"/>
          </a:p>
        </p:txBody>
      </p:sp>
      <p:sp>
        <p:nvSpPr>
          <p:cNvPr id="4" name="Dian numeron paikkamerkki 3"/>
          <p:cNvSpPr>
            <a:spLocks noGrp="1"/>
          </p:cNvSpPr>
          <p:nvPr>
            <p:ph type="sldNum" sz="quarter" idx="10"/>
          </p:nvPr>
        </p:nvSpPr>
        <p:spPr/>
        <p:txBody>
          <a:bodyPr/>
          <a:lstStyle/>
          <a:p>
            <a:pPr>
              <a:defRPr/>
            </a:pPr>
            <a:fld id="{E9319ECE-87A9-4B8B-9DC4-A09DEB2BC908}" type="slidenum">
              <a:rPr lang="en-GB" altLang="fi-FI" smtClean="0"/>
              <a:pPr>
                <a:defRPr/>
              </a:pPr>
              <a:t>11</a:t>
            </a:fld>
            <a:endParaRPr lang="en-GB" altLang="fi-FI"/>
          </a:p>
        </p:txBody>
      </p:sp>
    </p:spTree>
    <p:extLst>
      <p:ext uri="{BB962C8B-B14F-4D97-AF65-F5344CB8AC3E}">
        <p14:creationId xmlns:p14="http://schemas.microsoft.com/office/powerpoint/2010/main" val="1373111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33515" indent="-282121">
              <a:defRPr sz="2400">
                <a:solidFill>
                  <a:schemeClr val="tx1"/>
                </a:solidFill>
                <a:latin typeface="Times New Roman" pitchFamily="18" charset="0"/>
              </a:defRPr>
            </a:lvl2pPr>
            <a:lvl3pPr marL="1128484" indent="-225697">
              <a:defRPr sz="2400">
                <a:solidFill>
                  <a:schemeClr val="tx1"/>
                </a:solidFill>
                <a:latin typeface="Times New Roman" pitchFamily="18" charset="0"/>
              </a:defRPr>
            </a:lvl3pPr>
            <a:lvl4pPr marL="1579877" indent="-225697">
              <a:defRPr sz="2400">
                <a:solidFill>
                  <a:schemeClr val="tx1"/>
                </a:solidFill>
                <a:latin typeface="Times New Roman" pitchFamily="18" charset="0"/>
              </a:defRPr>
            </a:lvl4pPr>
            <a:lvl5pPr marL="2031271" indent="-225697">
              <a:defRPr sz="2400">
                <a:solidFill>
                  <a:schemeClr val="tx1"/>
                </a:solidFill>
                <a:latin typeface="Times New Roman" pitchFamily="18" charset="0"/>
              </a:defRPr>
            </a:lvl5pPr>
            <a:lvl6pPr marL="2482665" indent="-225697" eaLnBrk="0" fontAlgn="base" hangingPunct="0">
              <a:spcBef>
                <a:spcPct val="0"/>
              </a:spcBef>
              <a:spcAft>
                <a:spcPct val="0"/>
              </a:spcAft>
              <a:defRPr sz="2400">
                <a:solidFill>
                  <a:schemeClr val="tx1"/>
                </a:solidFill>
                <a:latin typeface="Times New Roman" pitchFamily="18" charset="0"/>
              </a:defRPr>
            </a:lvl6pPr>
            <a:lvl7pPr marL="2934058" indent="-225697" eaLnBrk="0" fontAlgn="base" hangingPunct="0">
              <a:spcBef>
                <a:spcPct val="0"/>
              </a:spcBef>
              <a:spcAft>
                <a:spcPct val="0"/>
              </a:spcAft>
              <a:defRPr sz="2400">
                <a:solidFill>
                  <a:schemeClr val="tx1"/>
                </a:solidFill>
                <a:latin typeface="Times New Roman" pitchFamily="18" charset="0"/>
              </a:defRPr>
            </a:lvl7pPr>
            <a:lvl8pPr marL="3385452" indent="-225697" eaLnBrk="0" fontAlgn="base" hangingPunct="0">
              <a:spcBef>
                <a:spcPct val="0"/>
              </a:spcBef>
              <a:spcAft>
                <a:spcPct val="0"/>
              </a:spcAft>
              <a:defRPr sz="2400">
                <a:solidFill>
                  <a:schemeClr val="tx1"/>
                </a:solidFill>
                <a:latin typeface="Times New Roman" pitchFamily="18" charset="0"/>
              </a:defRPr>
            </a:lvl8pPr>
            <a:lvl9pPr marL="3836845" indent="-225697" eaLnBrk="0" fontAlgn="base" hangingPunct="0">
              <a:spcBef>
                <a:spcPct val="0"/>
              </a:spcBef>
              <a:spcAft>
                <a:spcPct val="0"/>
              </a:spcAft>
              <a:defRPr sz="2400">
                <a:solidFill>
                  <a:schemeClr val="tx1"/>
                </a:solidFill>
                <a:latin typeface="Times New Roman" pitchFamily="18" charset="0"/>
              </a:defRPr>
            </a:lvl9pPr>
          </a:lstStyle>
          <a:p>
            <a:fld id="{59E03FE8-1E7A-4138-A494-CE8527896FF2}" type="slidenum">
              <a:rPr lang="en-US" altLang="fi-FI" sz="1200"/>
              <a:pPr/>
              <a:t>14</a:t>
            </a:fld>
            <a:endParaRPr lang="en-US" altLang="fi-FI"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latin typeface="Times New Roman" pitchFamily="18" charset="0"/>
            </a:endParaRPr>
          </a:p>
        </p:txBody>
      </p:sp>
    </p:spTree>
    <p:extLst>
      <p:ext uri="{BB962C8B-B14F-4D97-AF65-F5344CB8AC3E}">
        <p14:creationId xmlns:p14="http://schemas.microsoft.com/office/powerpoint/2010/main" val="2952694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048" descr="xkansi_tk_kayttayty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066800" y="2098675"/>
            <a:ext cx="5410200" cy="1143000"/>
          </a:xfrm>
        </p:spPr>
        <p:txBody>
          <a:bodyPr/>
          <a:lstStyle>
            <a:lvl1pPr>
              <a:defRPr>
                <a:solidFill>
                  <a:srgbClr val="1E1C77"/>
                </a:solidFill>
              </a:defRPr>
            </a:lvl1pPr>
          </a:lstStyle>
          <a:p>
            <a:r>
              <a:rPr lang="en-US"/>
              <a:t>Muokkaa otsikon perustyyliä napsauttamalla</a:t>
            </a:r>
          </a:p>
        </p:txBody>
      </p:sp>
      <p:sp>
        <p:nvSpPr>
          <p:cNvPr id="3075" name="Rectangle 3"/>
          <p:cNvSpPr>
            <a:spLocks noGrp="1" noChangeArrowheads="1"/>
          </p:cNvSpPr>
          <p:nvPr>
            <p:ph type="subTitle" idx="1"/>
          </p:nvPr>
        </p:nvSpPr>
        <p:spPr>
          <a:xfrm>
            <a:off x="1066800" y="3568700"/>
            <a:ext cx="5410200" cy="1384300"/>
          </a:xfrm>
        </p:spPr>
        <p:txBody>
          <a:bodyPr/>
          <a:lstStyle>
            <a:lvl1pPr marL="0" indent="0">
              <a:buFont typeface="Wingdings" charset="2"/>
              <a:buNone/>
              <a:defRPr/>
            </a:lvl1pPr>
          </a:lstStyle>
          <a:p>
            <a:r>
              <a:rPr lang="en-US"/>
              <a:t>Muokkaa alaotsikon perustyyliä napsauttamalla</a:t>
            </a:r>
          </a:p>
        </p:txBody>
      </p:sp>
    </p:spTree>
    <p:extLst>
      <p:ext uri="{BB962C8B-B14F-4D97-AF65-F5344CB8AC3E}">
        <p14:creationId xmlns:p14="http://schemas.microsoft.com/office/powerpoint/2010/main" val="52923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EF0AAD04-E9CB-4260-807D-08BC4A5B2DA8}" type="slidenum">
              <a:rPr lang="en-US"/>
              <a:pPr>
                <a:defRPr/>
              </a:pPr>
              <a:t>‹#›</a:t>
            </a:fld>
            <a:endParaRPr lang="en-US"/>
          </a:p>
        </p:txBody>
      </p:sp>
    </p:spTree>
    <p:extLst>
      <p:ext uri="{BB962C8B-B14F-4D97-AF65-F5344CB8AC3E}">
        <p14:creationId xmlns:p14="http://schemas.microsoft.com/office/powerpoint/2010/main" val="248893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86600" y="152400"/>
            <a:ext cx="1752600" cy="64008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1828800" y="152400"/>
            <a:ext cx="5105400" cy="64008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EA27A8DD-C383-4BC7-B74E-EB8BE956B252}" type="slidenum">
              <a:rPr lang="en-US"/>
              <a:pPr>
                <a:defRPr/>
              </a:pPr>
              <a:t>‹#›</a:t>
            </a:fld>
            <a:endParaRPr lang="en-US"/>
          </a:p>
        </p:txBody>
      </p:sp>
    </p:spTree>
    <p:extLst>
      <p:ext uri="{BB962C8B-B14F-4D97-AF65-F5344CB8AC3E}">
        <p14:creationId xmlns:p14="http://schemas.microsoft.com/office/powerpoint/2010/main" val="404996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441ECB44-D9F0-41C7-BFAB-28FE0C03A260}" type="slidenum">
              <a:rPr lang="en-US"/>
              <a:pPr>
                <a:defRPr/>
              </a:pPr>
              <a:t>‹#›</a:t>
            </a:fld>
            <a:endParaRPr lang="en-US"/>
          </a:p>
        </p:txBody>
      </p:sp>
    </p:spTree>
    <p:extLst>
      <p:ext uri="{BB962C8B-B14F-4D97-AF65-F5344CB8AC3E}">
        <p14:creationId xmlns:p14="http://schemas.microsoft.com/office/powerpoint/2010/main" val="422853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6"/>
          <p:cNvSpPr>
            <a:spLocks noGrp="1" noChangeArrowheads="1"/>
          </p:cNvSpPr>
          <p:nvPr>
            <p:ph type="sldNum" sz="quarter" idx="10"/>
          </p:nvPr>
        </p:nvSpPr>
        <p:spPr>
          <a:ln/>
        </p:spPr>
        <p:txBody>
          <a:bodyPr/>
          <a:lstStyle>
            <a:lvl1pPr>
              <a:defRPr/>
            </a:lvl1pPr>
          </a:lstStyle>
          <a:p>
            <a:pPr>
              <a:defRPr/>
            </a:pPr>
            <a:fld id="{F5431F07-F6F5-460B-9022-3CD7FFBA2237}" type="slidenum">
              <a:rPr lang="en-US"/>
              <a:pPr>
                <a:defRPr/>
              </a:pPr>
              <a:t>‹#›</a:t>
            </a:fld>
            <a:endParaRPr lang="en-US"/>
          </a:p>
        </p:txBody>
      </p:sp>
    </p:spTree>
    <p:extLst>
      <p:ext uri="{BB962C8B-B14F-4D97-AF65-F5344CB8AC3E}">
        <p14:creationId xmlns:p14="http://schemas.microsoft.com/office/powerpoint/2010/main" val="367483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8288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pPr>
              <a:defRPr/>
            </a:pPr>
            <a:fld id="{49CE2E80-ED9C-4938-8FDB-D31F49ACF049}" type="slidenum">
              <a:rPr lang="en-US"/>
              <a:pPr>
                <a:defRPr/>
              </a:pPr>
              <a:t>‹#›</a:t>
            </a:fld>
            <a:endParaRPr lang="en-US"/>
          </a:p>
        </p:txBody>
      </p:sp>
    </p:spTree>
    <p:extLst>
      <p:ext uri="{BB962C8B-B14F-4D97-AF65-F5344CB8AC3E}">
        <p14:creationId xmlns:p14="http://schemas.microsoft.com/office/powerpoint/2010/main" val="193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6"/>
          <p:cNvSpPr>
            <a:spLocks noGrp="1" noChangeArrowheads="1"/>
          </p:cNvSpPr>
          <p:nvPr>
            <p:ph type="sldNum" sz="quarter" idx="10"/>
          </p:nvPr>
        </p:nvSpPr>
        <p:spPr>
          <a:ln/>
        </p:spPr>
        <p:txBody>
          <a:bodyPr/>
          <a:lstStyle>
            <a:lvl1pPr>
              <a:defRPr/>
            </a:lvl1pPr>
          </a:lstStyle>
          <a:p>
            <a:pPr>
              <a:defRPr/>
            </a:pPr>
            <a:fld id="{DDAC7050-3206-4DE1-976B-BEF4EFCDCB62}" type="slidenum">
              <a:rPr lang="en-US"/>
              <a:pPr>
                <a:defRPr/>
              </a:pPr>
              <a:t>‹#›</a:t>
            </a:fld>
            <a:endParaRPr lang="en-US"/>
          </a:p>
        </p:txBody>
      </p:sp>
    </p:spTree>
    <p:extLst>
      <p:ext uri="{BB962C8B-B14F-4D97-AF65-F5344CB8AC3E}">
        <p14:creationId xmlns:p14="http://schemas.microsoft.com/office/powerpoint/2010/main" val="166587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6"/>
          <p:cNvSpPr>
            <a:spLocks noGrp="1" noChangeArrowheads="1"/>
          </p:cNvSpPr>
          <p:nvPr>
            <p:ph type="sldNum" sz="quarter" idx="10"/>
          </p:nvPr>
        </p:nvSpPr>
        <p:spPr>
          <a:ln/>
        </p:spPr>
        <p:txBody>
          <a:bodyPr/>
          <a:lstStyle>
            <a:lvl1pPr>
              <a:defRPr/>
            </a:lvl1pPr>
          </a:lstStyle>
          <a:p>
            <a:pPr>
              <a:defRPr/>
            </a:pPr>
            <a:fld id="{7870E6AD-E3C8-455C-A905-D2D7B65260AF}" type="slidenum">
              <a:rPr lang="en-US"/>
              <a:pPr>
                <a:defRPr/>
              </a:pPr>
              <a:t>‹#›</a:t>
            </a:fld>
            <a:endParaRPr lang="en-US"/>
          </a:p>
        </p:txBody>
      </p:sp>
    </p:spTree>
    <p:extLst>
      <p:ext uri="{BB962C8B-B14F-4D97-AF65-F5344CB8AC3E}">
        <p14:creationId xmlns:p14="http://schemas.microsoft.com/office/powerpoint/2010/main" val="54916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AFF1E1B-6359-48BC-8A29-6AB59F213C09}" type="slidenum">
              <a:rPr lang="en-US"/>
              <a:pPr>
                <a:defRPr/>
              </a:pPr>
              <a:t>‹#›</a:t>
            </a:fld>
            <a:endParaRPr lang="en-US"/>
          </a:p>
        </p:txBody>
      </p:sp>
    </p:spTree>
    <p:extLst>
      <p:ext uri="{BB962C8B-B14F-4D97-AF65-F5344CB8AC3E}">
        <p14:creationId xmlns:p14="http://schemas.microsoft.com/office/powerpoint/2010/main" val="39126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D9AF3CF5-67C7-4C73-82F4-5EA317DEBB35}" type="slidenum">
              <a:rPr lang="en-US"/>
              <a:pPr>
                <a:defRPr/>
              </a:pPr>
              <a:t>‹#›</a:t>
            </a:fld>
            <a:endParaRPr lang="en-US"/>
          </a:p>
        </p:txBody>
      </p:sp>
    </p:spTree>
    <p:extLst>
      <p:ext uri="{BB962C8B-B14F-4D97-AF65-F5344CB8AC3E}">
        <p14:creationId xmlns:p14="http://schemas.microsoft.com/office/powerpoint/2010/main" val="15365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21F0E912-B69C-4223-A932-890E6074C2F6}" type="slidenum">
              <a:rPr lang="en-US"/>
              <a:pPr>
                <a:defRPr/>
              </a:pPr>
              <a:t>‹#›</a:t>
            </a:fld>
            <a:endParaRPr lang="en-US"/>
          </a:p>
        </p:txBody>
      </p:sp>
    </p:spTree>
    <p:extLst>
      <p:ext uri="{BB962C8B-B14F-4D97-AF65-F5344CB8AC3E}">
        <p14:creationId xmlns:p14="http://schemas.microsoft.com/office/powerpoint/2010/main" val="365959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152400"/>
            <a:ext cx="7010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fi-FI" smtClean="0"/>
              <a:t>Muokkaa otsikon perustyyliä napsauttamalla</a:t>
            </a:r>
          </a:p>
        </p:txBody>
      </p:sp>
      <p:sp>
        <p:nvSpPr>
          <p:cNvPr id="1027" name="Rectangle 3"/>
          <p:cNvSpPr>
            <a:spLocks noGrp="1" noChangeArrowheads="1"/>
          </p:cNvSpPr>
          <p:nvPr>
            <p:ph type="body" idx="1"/>
          </p:nvPr>
        </p:nvSpPr>
        <p:spPr bwMode="auto">
          <a:xfrm>
            <a:off x="1828800" y="1600200"/>
            <a:ext cx="7010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1030" name="Rectangle 6"/>
          <p:cNvSpPr>
            <a:spLocks noGrp="1" noChangeArrowheads="1"/>
          </p:cNvSpPr>
          <p:nvPr>
            <p:ph type="sldNum" sz="quarter" idx="4"/>
          </p:nvPr>
        </p:nvSpPr>
        <p:spPr bwMode="auto">
          <a:xfrm>
            <a:off x="7162800" y="6629400"/>
            <a:ext cx="1905000" cy="20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4F6D5ADE-FEE9-49B0-9A5E-A6D2E1595ACA}" type="slidenum">
              <a:rPr lang="en-US"/>
              <a:pPr>
                <a:defRPr/>
              </a:pPr>
              <a:t>‹#›</a:t>
            </a:fld>
            <a:endParaRPr lang="en-US"/>
          </a:p>
        </p:txBody>
      </p:sp>
      <p:pic>
        <p:nvPicPr>
          <p:cNvPr id="1029" name="Picture 1036" descr="rgb-vaaka-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2425" y="477838"/>
            <a:ext cx="7239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lnSpc>
          <a:spcPts val="3000"/>
        </a:lnSpc>
        <a:spcBef>
          <a:spcPct val="0"/>
        </a:spcBef>
        <a:spcAft>
          <a:spcPct val="0"/>
        </a:spcAft>
        <a:defRPr sz="2400" b="1">
          <a:solidFill>
            <a:schemeClr val="tx2"/>
          </a:solidFill>
          <a:latin typeface="+mj-lt"/>
          <a:ea typeface="+mj-ea"/>
          <a:cs typeface="+mj-cs"/>
        </a:defRPr>
      </a:lvl1pPr>
      <a:lvl2pPr algn="l" rtl="0" eaLnBrk="0" fontAlgn="base" hangingPunct="0">
        <a:lnSpc>
          <a:spcPts val="3000"/>
        </a:lnSpc>
        <a:spcBef>
          <a:spcPct val="0"/>
        </a:spcBef>
        <a:spcAft>
          <a:spcPct val="0"/>
        </a:spcAft>
        <a:defRPr sz="2400" b="1">
          <a:solidFill>
            <a:schemeClr val="tx2"/>
          </a:solidFill>
          <a:latin typeface="Arial" charset="0"/>
        </a:defRPr>
      </a:lvl2pPr>
      <a:lvl3pPr algn="l" rtl="0" eaLnBrk="0" fontAlgn="base" hangingPunct="0">
        <a:lnSpc>
          <a:spcPts val="3000"/>
        </a:lnSpc>
        <a:spcBef>
          <a:spcPct val="0"/>
        </a:spcBef>
        <a:spcAft>
          <a:spcPct val="0"/>
        </a:spcAft>
        <a:defRPr sz="2400" b="1">
          <a:solidFill>
            <a:schemeClr val="tx2"/>
          </a:solidFill>
          <a:latin typeface="Arial" charset="0"/>
        </a:defRPr>
      </a:lvl3pPr>
      <a:lvl4pPr algn="l" rtl="0" eaLnBrk="0" fontAlgn="base" hangingPunct="0">
        <a:lnSpc>
          <a:spcPts val="3000"/>
        </a:lnSpc>
        <a:spcBef>
          <a:spcPct val="0"/>
        </a:spcBef>
        <a:spcAft>
          <a:spcPct val="0"/>
        </a:spcAft>
        <a:defRPr sz="2400" b="1">
          <a:solidFill>
            <a:schemeClr val="tx2"/>
          </a:solidFill>
          <a:latin typeface="Arial" charset="0"/>
        </a:defRPr>
      </a:lvl4pPr>
      <a:lvl5pPr algn="l" rtl="0" eaLnBrk="0" fontAlgn="base" hangingPunct="0">
        <a:lnSpc>
          <a:spcPts val="3000"/>
        </a:lnSpc>
        <a:spcBef>
          <a:spcPct val="0"/>
        </a:spcBef>
        <a:spcAft>
          <a:spcPct val="0"/>
        </a:spcAft>
        <a:defRPr sz="2400" b="1">
          <a:solidFill>
            <a:schemeClr val="tx2"/>
          </a:solidFill>
          <a:latin typeface="Arial" charset="0"/>
        </a:defRPr>
      </a:lvl5pPr>
      <a:lvl6pPr marL="457200" algn="l" rtl="0" eaLnBrk="0" fontAlgn="base" hangingPunct="0">
        <a:lnSpc>
          <a:spcPts val="3000"/>
        </a:lnSpc>
        <a:spcBef>
          <a:spcPct val="0"/>
        </a:spcBef>
        <a:spcAft>
          <a:spcPct val="0"/>
        </a:spcAft>
        <a:defRPr sz="2400" b="1">
          <a:solidFill>
            <a:schemeClr val="tx2"/>
          </a:solidFill>
          <a:latin typeface="Arial" charset="0"/>
        </a:defRPr>
      </a:lvl6pPr>
      <a:lvl7pPr marL="914400" algn="l" rtl="0" eaLnBrk="0" fontAlgn="base" hangingPunct="0">
        <a:lnSpc>
          <a:spcPts val="3000"/>
        </a:lnSpc>
        <a:spcBef>
          <a:spcPct val="0"/>
        </a:spcBef>
        <a:spcAft>
          <a:spcPct val="0"/>
        </a:spcAft>
        <a:defRPr sz="2400" b="1">
          <a:solidFill>
            <a:schemeClr val="tx2"/>
          </a:solidFill>
          <a:latin typeface="Arial" charset="0"/>
        </a:defRPr>
      </a:lvl7pPr>
      <a:lvl8pPr marL="1371600" algn="l" rtl="0" eaLnBrk="0" fontAlgn="base" hangingPunct="0">
        <a:lnSpc>
          <a:spcPts val="3000"/>
        </a:lnSpc>
        <a:spcBef>
          <a:spcPct val="0"/>
        </a:spcBef>
        <a:spcAft>
          <a:spcPct val="0"/>
        </a:spcAft>
        <a:defRPr sz="2400" b="1">
          <a:solidFill>
            <a:schemeClr val="tx2"/>
          </a:solidFill>
          <a:latin typeface="Arial" charset="0"/>
        </a:defRPr>
      </a:lvl8pPr>
      <a:lvl9pPr marL="1828800" algn="l" rtl="0" eaLnBrk="0" fontAlgn="base" hangingPunct="0">
        <a:lnSpc>
          <a:spcPts val="3000"/>
        </a:lnSpc>
        <a:spcBef>
          <a:spcPct val="0"/>
        </a:spcBef>
        <a:spcAft>
          <a:spcPct val="0"/>
        </a:spcAft>
        <a:defRPr sz="2400" b="1">
          <a:solidFill>
            <a:schemeClr val="tx2"/>
          </a:solidFill>
          <a:latin typeface="Arial" charset="0"/>
        </a:defRPr>
      </a:lvl9pPr>
    </p:titleStyle>
    <p:body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charset="2"/>
        <a:buChar char="n"/>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abitti.fi/"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pn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11" Type="http://schemas.openxmlformats.org/officeDocument/2006/relationships/image" Target="../media/image14.pn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7.jpeg"/><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digabi.fi/kokeet/esimerkkitehtavat/filosofia/" TargetMode="External"/><Relationship Id="rId2" Type="http://schemas.openxmlformats.org/officeDocument/2006/relationships/hyperlink" Target="https://www.ylioppilastutkinto.fi/ext/harjoitus2016/fi_filosofi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yle.fi/aihe/artikkeli/2016/02/26/abitreenit-tarjoaa-uusia-filosofian-harjoitustehtavia-lukiolaisille" TargetMode="External"/><Relationship Id="rId2" Type="http://schemas.openxmlformats.org/officeDocument/2006/relationships/hyperlink" Target="http://www.kasvatus-ja-aika.fi/site/?lan=1&amp;page_id=56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504" y="2636912"/>
            <a:ext cx="6542134" cy="1584176"/>
          </a:xfrm>
        </p:spPr>
        <p:txBody>
          <a:bodyPr/>
          <a:lstStyle/>
          <a:p>
            <a:pPr algn="ctr">
              <a:lnSpc>
                <a:spcPts val="4000"/>
              </a:lnSpc>
            </a:pPr>
            <a:r>
              <a:rPr lang="fi-FI" altLang="fi-FI" dirty="0"/>
              <a:t/>
            </a:r>
            <a:br>
              <a:rPr lang="fi-FI" altLang="fi-FI" dirty="0"/>
            </a:br>
            <a:r>
              <a:rPr lang="fi-FI" altLang="fi-FI" dirty="0" smtClean="0"/>
              <a:t/>
            </a:r>
            <a:br>
              <a:rPr lang="fi-FI" altLang="fi-FI" dirty="0" smtClean="0"/>
            </a:br>
            <a:r>
              <a:rPr lang="fi-FI" altLang="zh-CN" sz="3200" dirty="0" smtClean="0"/>
              <a:t>F</a:t>
            </a:r>
            <a:r>
              <a:rPr lang="fi-FI" altLang="zh-CN" sz="3200" dirty="0" smtClean="0">
                <a:solidFill>
                  <a:srgbClr val="FF0000"/>
                </a:solidFill>
              </a:rPr>
              <a:t>ILO</a:t>
            </a:r>
            <a:r>
              <a:rPr lang="fi-FI" altLang="zh-CN" sz="3200" dirty="0" smtClean="0"/>
              <a:t>-</a:t>
            </a:r>
            <a:r>
              <a:rPr lang="fi-FI" altLang="zh-CN" sz="3200" dirty="0" err="1" smtClean="0"/>
              <a:t>sofiaa</a:t>
            </a:r>
            <a:r>
              <a:rPr lang="fi-FI" altLang="zh-CN" sz="3200" dirty="0" smtClean="0"/>
              <a:t> lukioissa ja ylioppilaskirjoituksissa</a:t>
            </a:r>
            <a:endParaRPr lang="en-US" altLang="fi-FI" sz="3200" cap="small" dirty="0" smtClean="0"/>
          </a:p>
        </p:txBody>
      </p:sp>
      <p:sp>
        <p:nvSpPr>
          <p:cNvPr id="3076" name="Text Box 4"/>
          <p:cNvSpPr txBox="1">
            <a:spLocks noChangeArrowheads="1"/>
          </p:cNvSpPr>
          <p:nvPr/>
        </p:nvSpPr>
        <p:spPr bwMode="auto">
          <a:xfrm>
            <a:off x="4644008" y="5085184"/>
            <a:ext cx="4320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altLang="fi-FI" sz="1800" b="1" dirty="0" smtClean="0">
                <a:latin typeface="Arial" charset="0"/>
              </a:rPr>
              <a:t/>
            </a:r>
            <a:br>
              <a:rPr lang="fi-FI" altLang="fi-FI" sz="1800" b="1" dirty="0" smtClean="0">
                <a:latin typeface="Arial" charset="0"/>
              </a:rPr>
            </a:br>
            <a:r>
              <a:rPr lang="fi-FI" altLang="fi-FI" sz="1800" b="1" dirty="0" smtClean="0">
                <a:latin typeface="Arial" charset="0"/>
              </a:rPr>
              <a:t>Eero Salmenkivi. HY, OKL</a:t>
            </a:r>
            <a:endParaRPr lang="fi-FI" altLang="fi-FI" sz="1800" b="1" dirty="0">
              <a:latin typeface="Arial" charset="0"/>
            </a:endParaRPr>
          </a:p>
        </p:txBody>
      </p:sp>
      <p:sp>
        <p:nvSpPr>
          <p:cNvPr id="3" name="Suorakulmio 2"/>
          <p:cNvSpPr/>
          <p:nvPr/>
        </p:nvSpPr>
        <p:spPr>
          <a:xfrm>
            <a:off x="1003930" y="1628800"/>
            <a:ext cx="5516831" cy="523220"/>
          </a:xfrm>
          <a:prstGeom prst="rect">
            <a:avLst/>
          </a:prstGeom>
        </p:spPr>
        <p:txBody>
          <a:bodyPr wrap="none">
            <a:spAutoFit/>
          </a:bodyPr>
          <a:lstStyle/>
          <a:p>
            <a:r>
              <a:rPr lang="fi-FI" altLang="zh-CN" sz="2800" dirty="0" err="1" smtClean="0">
                <a:latin typeface="+mj-lt"/>
              </a:rPr>
              <a:t>F</a:t>
            </a:r>
            <a:r>
              <a:rPr lang="fi-FI" altLang="zh-CN" sz="2800" dirty="0" err="1" smtClean="0">
                <a:solidFill>
                  <a:srgbClr val="FF0000"/>
                </a:solidFill>
                <a:latin typeface="+mj-lt"/>
              </a:rPr>
              <a:t>ILO</a:t>
            </a:r>
            <a:r>
              <a:rPr lang="fi-FI" altLang="zh-CN" sz="2800" dirty="0" err="1" smtClean="0">
                <a:latin typeface="+mj-lt"/>
              </a:rPr>
              <a:t>n</a:t>
            </a:r>
            <a:r>
              <a:rPr lang="fi-FI" altLang="zh-CN" sz="2800" dirty="0" smtClean="0">
                <a:latin typeface="+mj-lt"/>
              </a:rPr>
              <a:t> </a:t>
            </a:r>
            <a:r>
              <a:rPr lang="fi-FI" altLang="zh-CN" sz="2800" dirty="0" smtClean="0">
                <a:latin typeface="+mj-lt"/>
              </a:rPr>
              <a:t>kesätapahtuma, 11.6.2016</a:t>
            </a:r>
            <a:endParaRPr lang="fi-FI" altLang="zh-CN" sz="28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ulukko 3"/>
          <p:cNvGraphicFramePr>
            <a:graphicFrameLocks noGrp="1"/>
          </p:cNvGraphicFramePr>
          <p:nvPr>
            <p:extLst/>
          </p:nvPr>
        </p:nvGraphicFramePr>
        <p:xfrm>
          <a:off x="650333" y="2232559"/>
          <a:ext cx="7444153" cy="1941342"/>
        </p:xfrm>
        <a:graphic>
          <a:graphicData uri="http://schemas.openxmlformats.org/drawingml/2006/table">
            <a:tbl>
              <a:tblPr firstRow="1" firstCol="1" bandRow="1"/>
              <a:tblGrid>
                <a:gridCol w="3018585"/>
                <a:gridCol w="1858774"/>
                <a:gridCol w="2566794"/>
              </a:tblGrid>
              <a:tr h="647114">
                <a:tc>
                  <a:txBody>
                    <a:bodyPr/>
                    <a:lstStyle/>
                    <a:p>
                      <a:pPr>
                        <a:lnSpc>
                          <a:spcPct val="115000"/>
                        </a:lnSpc>
                        <a:spcAft>
                          <a:spcPts val="1000"/>
                        </a:spcAft>
                      </a:pPr>
                      <a:r>
                        <a:rPr lang="fi-FI" sz="1800" b="1" dirty="0">
                          <a:effectLst/>
                          <a:latin typeface="Times New Roman"/>
                          <a:ea typeface="Calibri"/>
                          <a:cs typeface="Times New Roman"/>
                        </a:rPr>
                        <a:t>Humanistis-yhteiskunnalliset tieteet</a:t>
                      </a:r>
                      <a:endParaRPr lang="fi-FI" sz="1800" b="1"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fi-FI" sz="1800" dirty="0">
                        <a:effectLst/>
                        <a:latin typeface="Calibri"/>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fi-FI" sz="1800">
                        <a:effectLst/>
                        <a:latin typeface="Calibri"/>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57">
                <a:tc>
                  <a:txBody>
                    <a:bodyPr/>
                    <a:lstStyle/>
                    <a:p>
                      <a:pPr algn="ctr">
                        <a:lnSpc>
                          <a:spcPct val="115000"/>
                        </a:lnSpc>
                        <a:spcAft>
                          <a:spcPts val="1000"/>
                        </a:spcAft>
                      </a:pPr>
                      <a:r>
                        <a:rPr lang="fi-FI" sz="1800" dirty="0">
                          <a:effectLst/>
                          <a:latin typeface="Times New Roman"/>
                          <a:ea typeface="Calibri"/>
                          <a:cs typeface="Times New Roman"/>
                        </a:rPr>
                        <a:t>Filosofia</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2 </a:t>
                      </a:r>
                      <a:r>
                        <a:rPr lang="fi-FI" sz="1800" dirty="0">
                          <a:solidFill>
                            <a:srgbClr val="FF0000"/>
                          </a:solidFill>
                          <a:effectLst/>
                          <a:latin typeface="Times New Roman"/>
                          <a:ea typeface="Calibri"/>
                          <a:cs typeface="Times New Roman"/>
                        </a:rPr>
                        <a:t>(1)</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2 </a:t>
                      </a:r>
                      <a:r>
                        <a:rPr lang="fi-FI" sz="1800" dirty="0">
                          <a:solidFill>
                            <a:srgbClr val="FF0000"/>
                          </a:solidFill>
                          <a:effectLst/>
                          <a:latin typeface="Times New Roman"/>
                          <a:ea typeface="Calibri"/>
                          <a:cs typeface="Times New Roman"/>
                        </a:rPr>
                        <a:t>(3)</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3557">
                <a:tc>
                  <a:txBody>
                    <a:bodyPr/>
                    <a:lstStyle/>
                    <a:p>
                      <a:pPr algn="ctr">
                        <a:lnSpc>
                          <a:spcPct val="115000"/>
                        </a:lnSpc>
                        <a:spcAft>
                          <a:spcPts val="1000"/>
                        </a:spcAft>
                      </a:pPr>
                      <a:r>
                        <a:rPr lang="fi-FI" sz="1800" dirty="0">
                          <a:effectLst/>
                          <a:latin typeface="Times New Roman"/>
                          <a:ea typeface="Calibri"/>
                          <a:cs typeface="Times New Roman"/>
                        </a:rPr>
                        <a:t>Psykologia</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i-FI" sz="1800">
                          <a:effectLst/>
                          <a:latin typeface="Times New Roman"/>
                          <a:ea typeface="Calibri"/>
                          <a:cs typeface="Times New Roman"/>
                        </a:rPr>
                        <a:t>1 </a:t>
                      </a:r>
                      <a:r>
                        <a:rPr lang="fi-FI" sz="1800">
                          <a:solidFill>
                            <a:srgbClr val="FF0000"/>
                          </a:solidFill>
                          <a:effectLst/>
                          <a:latin typeface="Times New Roman"/>
                          <a:ea typeface="Calibri"/>
                          <a:cs typeface="Times New Roman"/>
                        </a:rPr>
                        <a:t>(1)</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i-FI" sz="1800">
                          <a:effectLst/>
                          <a:latin typeface="Times New Roman"/>
                          <a:ea typeface="Calibri"/>
                          <a:cs typeface="Times New Roman"/>
                        </a:rPr>
                        <a:t>4 </a:t>
                      </a:r>
                      <a:r>
                        <a:rPr lang="fi-FI" sz="1800">
                          <a:solidFill>
                            <a:srgbClr val="FF0000"/>
                          </a:solidFill>
                          <a:effectLst/>
                          <a:latin typeface="Times New Roman"/>
                          <a:ea typeface="Calibri"/>
                          <a:cs typeface="Times New Roman"/>
                        </a:rPr>
                        <a:t>(4)</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57">
                <a:tc>
                  <a:txBody>
                    <a:bodyPr/>
                    <a:lstStyle/>
                    <a:p>
                      <a:pPr algn="ctr">
                        <a:lnSpc>
                          <a:spcPct val="115000"/>
                        </a:lnSpc>
                        <a:spcAft>
                          <a:spcPts val="1000"/>
                        </a:spcAft>
                      </a:pPr>
                      <a:r>
                        <a:rPr lang="fi-FI" sz="1800" dirty="0">
                          <a:effectLst/>
                          <a:latin typeface="Times New Roman"/>
                          <a:ea typeface="Calibri"/>
                          <a:cs typeface="Times New Roman"/>
                        </a:rPr>
                        <a:t>Historia</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3 </a:t>
                      </a:r>
                      <a:r>
                        <a:rPr lang="fi-FI" sz="1800" dirty="0">
                          <a:solidFill>
                            <a:srgbClr val="FF0000"/>
                          </a:solidFill>
                          <a:effectLst/>
                          <a:latin typeface="Times New Roman"/>
                          <a:ea typeface="Calibri"/>
                          <a:cs typeface="Times New Roman"/>
                        </a:rPr>
                        <a:t>(4)</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a:effectLst/>
                          <a:latin typeface="Times New Roman"/>
                          <a:ea typeface="Calibri"/>
                          <a:cs typeface="Times New Roman"/>
                        </a:rPr>
                        <a:t>3 </a:t>
                      </a:r>
                      <a:r>
                        <a:rPr lang="fi-FI" sz="1800">
                          <a:solidFill>
                            <a:srgbClr val="FF0000"/>
                          </a:solidFill>
                          <a:effectLst/>
                          <a:latin typeface="Times New Roman"/>
                          <a:ea typeface="Calibri"/>
                          <a:cs typeface="Times New Roman"/>
                        </a:rPr>
                        <a:t>(2)</a:t>
                      </a:r>
                      <a:r>
                        <a:rPr lang="fi-FI" sz="1800">
                          <a:effectLst/>
                          <a:latin typeface="Times New Roman"/>
                          <a:ea typeface="Calibri"/>
                          <a:cs typeface="Times New Roman"/>
                        </a:rPr>
                        <a:t> </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3557">
                <a:tc>
                  <a:txBody>
                    <a:bodyPr/>
                    <a:lstStyle/>
                    <a:p>
                      <a:pPr algn="ctr">
                        <a:lnSpc>
                          <a:spcPct val="115000"/>
                        </a:lnSpc>
                        <a:spcAft>
                          <a:spcPts val="1000"/>
                        </a:spcAft>
                      </a:pPr>
                      <a:r>
                        <a:rPr lang="fi-FI" sz="1800">
                          <a:effectLst/>
                          <a:latin typeface="Times New Roman"/>
                          <a:ea typeface="Calibri"/>
                          <a:cs typeface="Times New Roman"/>
                        </a:rPr>
                        <a:t>Yhteiskuntaoppi</a:t>
                      </a:r>
                      <a:endParaRPr lang="fi-FI" sz="180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3 </a:t>
                      </a:r>
                      <a:r>
                        <a:rPr lang="fi-FI" sz="1800" dirty="0">
                          <a:solidFill>
                            <a:srgbClr val="FF0000"/>
                          </a:solidFill>
                          <a:effectLst/>
                          <a:latin typeface="Times New Roman"/>
                          <a:ea typeface="Calibri"/>
                          <a:cs typeface="Times New Roman"/>
                        </a:rPr>
                        <a:t>(2)</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dirty="0">
                          <a:effectLst/>
                          <a:latin typeface="Times New Roman"/>
                          <a:ea typeface="Calibri"/>
                          <a:cs typeface="Times New Roman"/>
                        </a:rPr>
                        <a:t>1 </a:t>
                      </a:r>
                      <a:r>
                        <a:rPr lang="fi-FI" sz="1800" dirty="0">
                          <a:solidFill>
                            <a:srgbClr val="FF0000"/>
                          </a:solidFill>
                          <a:effectLst/>
                          <a:latin typeface="Times New Roman"/>
                          <a:ea typeface="Calibri"/>
                          <a:cs typeface="Times New Roman"/>
                        </a:rPr>
                        <a:t>(2)</a:t>
                      </a:r>
                      <a:endParaRPr lang="fi-FI" sz="180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5" name="Taulukko 4"/>
          <p:cNvGraphicFramePr>
            <a:graphicFrameLocks noGrp="1"/>
          </p:cNvGraphicFramePr>
          <p:nvPr>
            <p:extLst/>
          </p:nvPr>
        </p:nvGraphicFramePr>
        <p:xfrm>
          <a:off x="650333" y="4758378"/>
          <a:ext cx="7444153" cy="647114"/>
        </p:xfrm>
        <a:graphic>
          <a:graphicData uri="http://schemas.openxmlformats.org/drawingml/2006/table">
            <a:tbl>
              <a:tblPr firstRow="1" firstCol="1" bandRow="1"/>
              <a:tblGrid>
                <a:gridCol w="3018585"/>
                <a:gridCol w="1858774"/>
                <a:gridCol w="2566794"/>
              </a:tblGrid>
              <a:tr h="323557">
                <a:tc>
                  <a:txBody>
                    <a:bodyPr/>
                    <a:lstStyle/>
                    <a:p>
                      <a:pPr>
                        <a:lnSpc>
                          <a:spcPct val="115000"/>
                        </a:lnSpc>
                        <a:spcAft>
                          <a:spcPts val="1000"/>
                        </a:spcAft>
                      </a:pPr>
                      <a:r>
                        <a:rPr lang="fi-FI" sz="1800" b="0" dirty="0">
                          <a:effectLst/>
                          <a:latin typeface="Times New Roman"/>
                          <a:ea typeface="Calibri"/>
                          <a:cs typeface="Times New Roman"/>
                        </a:rPr>
                        <a:t>Uskonto/elämänkatsomustieto</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b="0" dirty="0">
                          <a:effectLst/>
                          <a:latin typeface="Times New Roman"/>
                          <a:ea typeface="Calibri"/>
                          <a:cs typeface="Times New Roman"/>
                        </a:rPr>
                        <a:t>2 </a:t>
                      </a:r>
                      <a:r>
                        <a:rPr lang="fi-FI" sz="1800" b="0" dirty="0">
                          <a:solidFill>
                            <a:srgbClr val="FF0000"/>
                          </a:solidFill>
                          <a:effectLst/>
                          <a:latin typeface="Times New Roman"/>
                          <a:ea typeface="Calibri"/>
                          <a:cs typeface="Times New Roman"/>
                        </a:rPr>
                        <a:t>(3)</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fi-FI" sz="1800" b="0" dirty="0">
                          <a:effectLst/>
                          <a:latin typeface="Times New Roman"/>
                          <a:ea typeface="Calibri"/>
                          <a:cs typeface="Times New Roman"/>
                        </a:rPr>
                        <a:t>4 </a:t>
                      </a:r>
                      <a:r>
                        <a:rPr lang="fi-FI" sz="1800" b="0" dirty="0">
                          <a:solidFill>
                            <a:srgbClr val="FF0000"/>
                          </a:solidFill>
                          <a:effectLst/>
                          <a:latin typeface="Times New Roman"/>
                          <a:ea typeface="Calibri"/>
                          <a:cs typeface="Times New Roman"/>
                        </a:rPr>
                        <a:t>(2)</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3557">
                <a:tc>
                  <a:txBody>
                    <a:bodyPr/>
                    <a:lstStyle/>
                    <a:p>
                      <a:pPr>
                        <a:lnSpc>
                          <a:spcPct val="115000"/>
                        </a:lnSpc>
                        <a:spcAft>
                          <a:spcPts val="1000"/>
                        </a:spcAft>
                      </a:pPr>
                      <a:r>
                        <a:rPr lang="fi-FI" sz="1800" b="0" dirty="0">
                          <a:effectLst/>
                          <a:latin typeface="Times New Roman"/>
                          <a:ea typeface="Calibri"/>
                          <a:cs typeface="Times New Roman"/>
                        </a:rPr>
                        <a:t>Terveystieto</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fi-FI" sz="1800" b="0" dirty="0">
                          <a:effectLst/>
                          <a:latin typeface="Times New Roman"/>
                          <a:ea typeface="Calibri"/>
                          <a:cs typeface="Times New Roman"/>
                        </a:rPr>
                        <a:t>1 </a:t>
                      </a:r>
                      <a:r>
                        <a:rPr lang="fi-FI" sz="1800" b="0" dirty="0">
                          <a:solidFill>
                            <a:srgbClr val="FF0000"/>
                          </a:solidFill>
                          <a:effectLst/>
                          <a:latin typeface="Times New Roman"/>
                          <a:ea typeface="Calibri"/>
                          <a:cs typeface="Times New Roman"/>
                        </a:rPr>
                        <a:t>(</a:t>
                      </a:r>
                      <a:r>
                        <a:rPr lang="fi-FI" sz="1800" b="0" dirty="0" err="1">
                          <a:solidFill>
                            <a:srgbClr val="FF0000"/>
                          </a:solidFill>
                          <a:effectLst/>
                          <a:latin typeface="Times New Roman"/>
                          <a:ea typeface="Calibri"/>
                          <a:cs typeface="Times New Roman"/>
                        </a:rPr>
                        <a:t>1</a:t>
                      </a:r>
                      <a:r>
                        <a:rPr lang="fi-FI" sz="1800" b="0" dirty="0">
                          <a:solidFill>
                            <a:srgbClr val="FF0000"/>
                          </a:solidFill>
                          <a:effectLst/>
                          <a:latin typeface="Times New Roman"/>
                          <a:ea typeface="Calibri"/>
                          <a:cs typeface="Times New Roman"/>
                        </a:rPr>
                        <a:t>)</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fi-FI" sz="1800" b="0" dirty="0">
                          <a:effectLst/>
                          <a:latin typeface="Times New Roman"/>
                          <a:ea typeface="Calibri"/>
                          <a:cs typeface="Times New Roman"/>
                        </a:rPr>
                        <a:t>2 </a:t>
                      </a:r>
                      <a:r>
                        <a:rPr lang="fi-FI" sz="1800" b="0" dirty="0">
                          <a:solidFill>
                            <a:srgbClr val="FF0000"/>
                          </a:solidFill>
                          <a:effectLst/>
                          <a:latin typeface="Times New Roman"/>
                          <a:ea typeface="Calibri"/>
                          <a:cs typeface="Times New Roman"/>
                        </a:rPr>
                        <a:t>(</a:t>
                      </a:r>
                      <a:r>
                        <a:rPr lang="fi-FI" sz="1800" b="0" dirty="0" err="1">
                          <a:solidFill>
                            <a:srgbClr val="FF0000"/>
                          </a:solidFill>
                          <a:effectLst/>
                          <a:latin typeface="Times New Roman"/>
                          <a:ea typeface="Calibri"/>
                          <a:cs typeface="Times New Roman"/>
                        </a:rPr>
                        <a:t>2</a:t>
                      </a:r>
                      <a:r>
                        <a:rPr lang="fi-FI" sz="1800" b="0" dirty="0">
                          <a:solidFill>
                            <a:srgbClr val="FF0000"/>
                          </a:solidFill>
                          <a:effectLst/>
                          <a:latin typeface="Times New Roman"/>
                          <a:ea typeface="Calibri"/>
                          <a:cs typeface="Times New Roman"/>
                        </a:rPr>
                        <a:t>)</a:t>
                      </a:r>
                      <a:endParaRPr lang="fi-FI" sz="1800" b="0" dirty="0">
                        <a:effectLst/>
                        <a:latin typeface="Calibri"/>
                        <a:ea typeface="Calibri"/>
                        <a:cs typeface="Times New Roman"/>
                      </a:endParaRPr>
                    </a:p>
                  </a:txBody>
                  <a:tcPr marL="56296" marR="56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 name="Otsikko 1"/>
          <p:cNvSpPr>
            <a:spLocks noGrp="1"/>
          </p:cNvSpPr>
          <p:nvPr>
            <p:ph type="title"/>
          </p:nvPr>
        </p:nvSpPr>
        <p:spPr>
          <a:xfrm>
            <a:off x="1828800" y="152400"/>
            <a:ext cx="7010400" cy="1116013"/>
          </a:xfrm>
        </p:spPr>
        <p:txBody>
          <a:bodyPr/>
          <a:lstStyle/>
          <a:p>
            <a:r>
              <a:rPr lang="fi-FI" sz="3200" cap="none" dirty="0" smtClean="0">
                <a:latin typeface="Arial" panose="020B0604020202020204" pitchFamily="34" charset="0"/>
              </a:rPr>
              <a:t/>
            </a:r>
            <a:br>
              <a:rPr lang="fi-FI" sz="3200" cap="none" dirty="0" smtClean="0">
                <a:latin typeface="Arial" panose="020B0604020202020204" pitchFamily="34" charset="0"/>
              </a:rPr>
            </a:br>
            <a:r>
              <a:rPr lang="fi-FI" sz="3200" cap="none" dirty="0">
                <a:latin typeface="Arial" panose="020B0604020202020204" pitchFamily="34" charset="0"/>
              </a:rPr>
              <a:t/>
            </a:r>
            <a:br>
              <a:rPr lang="fi-FI" sz="3200" cap="none" dirty="0">
                <a:latin typeface="Arial" panose="020B0604020202020204" pitchFamily="34" charset="0"/>
              </a:rPr>
            </a:br>
            <a:r>
              <a:rPr lang="fi-FI" sz="3200" cap="none" dirty="0" smtClean="0">
                <a:latin typeface="Arial" panose="020B0604020202020204" pitchFamily="34" charset="0"/>
              </a:rPr>
              <a:t>Filosofia tuntijaossa</a:t>
            </a:r>
            <a:endParaRPr lang="fi-FI" sz="3200" cap="none" dirty="0">
              <a:latin typeface="Arial" panose="020B0604020202020204" pitchFamily="34" charset="0"/>
            </a:endParaRPr>
          </a:p>
        </p:txBody>
      </p:sp>
    </p:spTree>
    <p:extLst>
      <p:ext uri="{BB962C8B-B14F-4D97-AF65-F5344CB8AC3E}">
        <p14:creationId xmlns:p14="http://schemas.microsoft.com/office/powerpoint/2010/main" val="1224403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Filosofia ja katsomusaineet</a:t>
            </a:r>
            <a:endParaRPr lang="fi-FI" dirty="0"/>
          </a:p>
        </p:txBody>
      </p:sp>
      <p:sp>
        <p:nvSpPr>
          <p:cNvPr id="3" name="Sisällön paikkamerkki 2"/>
          <p:cNvSpPr>
            <a:spLocks noGrp="1"/>
          </p:cNvSpPr>
          <p:nvPr>
            <p:ph idx="1"/>
          </p:nvPr>
        </p:nvSpPr>
        <p:spPr>
          <a:xfrm>
            <a:off x="1403648" y="1600200"/>
            <a:ext cx="7435552" cy="4953000"/>
          </a:xfrm>
        </p:spPr>
        <p:txBody>
          <a:bodyPr/>
          <a:lstStyle/>
          <a:p>
            <a:r>
              <a:rPr lang="fi-FI" dirty="0" smtClean="0"/>
              <a:t>Katsomusaineista (ET ja uskonnot) siirrettiin </a:t>
            </a:r>
            <a:r>
              <a:rPr lang="fi-FI" dirty="0"/>
              <a:t>nimenomaan etiikka </a:t>
            </a:r>
            <a:r>
              <a:rPr lang="fi-FI" dirty="0" smtClean="0"/>
              <a:t>filosofiaan.</a:t>
            </a:r>
            <a:endParaRPr lang="fi-FI" dirty="0" smtClean="0"/>
          </a:p>
          <a:p>
            <a:r>
              <a:rPr lang="fi-FI" dirty="0" err="1" smtClean="0"/>
              <a:t>VN:n</a:t>
            </a:r>
            <a:r>
              <a:rPr lang="fi-FI" dirty="0" smtClean="0"/>
              <a:t> (!, OPH:n toimivalta) päätös oli </a:t>
            </a:r>
            <a:r>
              <a:rPr lang="fi-FI" dirty="0" smtClean="0"/>
              <a:t>merkittävä kannanotto koko itsenäisyyden ajan käydyssä siveysopin/ moraalin/etiikan opetusta koskevassa kiistassa.</a:t>
            </a:r>
          </a:p>
          <a:p>
            <a:pPr lvl="1"/>
            <a:r>
              <a:rPr lang="fi-FI" dirty="0" smtClean="0"/>
              <a:t>Siveysoppi uskontoon 1840-luvulla.</a:t>
            </a:r>
          </a:p>
          <a:p>
            <a:pPr lvl="1"/>
            <a:r>
              <a:rPr lang="fi-FI" dirty="0" smtClean="0"/>
              <a:t>Soinisen ym. aloitteet itsenäisestä moraalikasvatuksesta ovat aina tätä ennen kaatuneet.</a:t>
            </a:r>
          </a:p>
          <a:p>
            <a:pPr lvl="1"/>
            <a:r>
              <a:rPr lang="fi-FI" dirty="0" smtClean="0"/>
              <a:t>1994 lähtien filosofiassa olleen etiikan syventävän kurssin muuttaminen kaikille yhteiseksi etiikaksi perustuu eri katsomuksille yhteisen etiikan välttämättömyyteen. </a:t>
            </a:r>
          </a:p>
          <a:p>
            <a:endParaRPr lang="fi-FI" dirty="0"/>
          </a:p>
        </p:txBody>
      </p:sp>
    </p:spTree>
    <p:extLst>
      <p:ext uri="{BB962C8B-B14F-4D97-AF65-F5344CB8AC3E}">
        <p14:creationId xmlns:p14="http://schemas.microsoft.com/office/powerpoint/2010/main" val="702651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Filosofia uudessa tuntijaossa</a:t>
            </a:r>
            <a:endParaRPr lang="fi-FI" dirty="0"/>
          </a:p>
        </p:txBody>
      </p:sp>
      <p:sp>
        <p:nvSpPr>
          <p:cNvPr id="3" name="Sisällön paikkamerkki 2"/>
          <p:cNvSpPr>
            <a:spLocks noGrp="1"/>
          </p:cNvSpPr>
          <p:nvPr>
            <p:ph idx="1"/>
          </p:nvPr>
        </p:nvSpPr>
        <p:spPr/>
        <p:txBody>
          <a:bodyPr/>
          <a:lstStyle/>
          <a:p>
            <a:r>
              <a:rPr lang="fi-FI" dirty="0" smtClean="0"/>
              <a:t>Filosofian rakenne on edullinen, 2 pakollista ja vain 2 syventävää → filosofiaa kannattaa panos–tuotos </a:t>
            </a:r>
            <a:br>
              <a:rPr lang="fi-FI" dirty="0" smtClean="0"/>
            </a:br>
            <a:r>
              <a:rPr lang="fi-FI" dirty="0" smtClean="0"/>
              <a:t>-mielessäkin opiskella (vain </a:t>
            </a:r>
            <a:r>
              <a:rPr lang="fi-FI" dirty="0" err="1" smtClean="0"/>
              <a:t>YKO:lla</a:t>
            </a:r>
            <a:r>
              <a:rPr lang="fi-FI" dirty="0" smtClean="0"/>
              <a:t> </a:t>
            </a:r>
            <a:r>
              <a:rPr lang="fi-FI" dirty="0" smtClean="0"/>
              <a:t>parempi suhde).</a:t>
            </a:r>
          </a:p>
          <a:p>
            <a:r>
              <a:rPr lang="fi-FI" dirty="0" smtClean="0"/>
              <a:t>Nyt on ”tuhannen taalan paikka” osoittaa, että filosofia on hyvä ja tärkeä lukioaine. </a:t>
            </a:r>
          </a:p>
        </p:txBody>
      </p:sp>
    </p:spTree>
    <p:extLst>
      <p:ext uri="{BB962C8B-B14F-4D97-AF65-F5344CB8AC3E}">
        <p14:creationId xmlns:p14="http://schemas.microsoft.com/office/powerpoint/2010/main" val="216255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Teemaopintokurssit lisämahdollisuutena</a:t>
            </a:r>
            <a:endParaRPr lang="fi-FI" dirty="0"/>
          </a:p>
        </p:txBody>
      </p:sp>
      <p:sp>
        <p:nvSpPr>
          <p:cNvPr id="3" name="Sisällön paikkamerkki 2"/>
          <p:cNvSpPr>
            <a:spLocks noGrp="1"/>
          </p:cNvSpPr>
          <p:nvPr>
            <p:ph idx="1"/>
          </p:nvPr>
        </p:nvSpPr>
        <p:spPr/>
        <p:txBody>
          <a:bodyPr/>
          <a:lstStyle/>
          <a:p>
            <a:pPr marL="0" indent="0">
              <a:buNone/>
            </a:pPr>
            <a:r>
              <a:rPr lang="fi-FI" b="1" dirty="0" smtClean="0"/>
              <a:t>Valtakunnalliset </a:t>
            </a:r>
            <a:r>
              <a:rPr lang="fi-FI" b="1" dirty="0"/>
              <a:t>syventävät </a:t>
            </a:r>
            <a:r>
              <a:rPr lang="fi-FI" b="1" dirty="0" smtClean="0"/>
              <a:t>kurssit</a:t>
            </a:r>
            <a:endParaRPr lang="fi-FI" dirty="0" smtClean="0"/>
          </a:p>
          <a:p>
            <a:pPr marL="0" indent="0">
              <a:buNone/>
            </a:pPr>
            <a:r>
              <a:rPr lang="fi-FI" dirty="0" smtClean="0"/>
              <a:t>1</a:t>
            </a:r>
            <a:r>
              <a:rPr lang="fi-FI" dirty="0"/>
              <a:t>. Monitieteinen ajattelu (TO1</a:t>
            </a:r>
            <a:r>
              <a:rPr lang="fi-FI" dirty="0" smtClean="0"/>
              <a:t>)</a:t>
            </a:r>
          </a:p>
          <a:p>
            <a:pPr marL="0" indent="0">
              <a:buNone/>
            </a:pPr>
            <a:r>
              <a:rPr lang="fi-FI" dirty="0" smtClean="0"/>
              <a:t>2</a:t>
            </a:r>
            <a:r>
              <a:rPr lang="fi-FI" dirty="0"/>
              <a:t>. Tutkiva työskentely teknologialla (TO2</a:t>
            </a:r>
            <a:r>
              <a:rPr lang="fi-FI" dirty="0" smtClean="0"/>
              <a:t>)</a:t>
            </a:r>
          </a:p>
          <a:p>
            <a:pPr marL="0" indent="0">
              <a:buNone/>
            </a:pPr>
            <a:r>
              <a:rPr lang="fi-FI" dirty="0" smtClean="0"/>
              <a:t>3</a:t>
            </a:r>
            <a:r>
              <a:rPr lang="fi-FI" dirty="0"/>
              <a:t>. Osaaminen arjessa (TO3</a:t>
            </a:r>
            <a:r>
              <a:rPr lang="fi-FI" dirty="0" smtClean="0"/>
              <a:t>)</a:t>
            </a:r>
          </a:p>
          <a:p>
            <a:r>
              <a:rPr lang="fi-FI" dirty="0" smtClean="0"/>
              <a:t>Erityisesti TO1 antaa filosofialle hyvin lisää tilaa.</a:t>
            </a:r>
          </a:p>
          <a:p>
            <a:r>
              <a:rPr lang="fi-FI" dirty="0" smtClean="0"/>
              <a:t>Vaikka </a:t>
            </a:r>
            <a:r>
              <a:rPr lang="fi-FI" dirty="0" err="1" smtClean="0"/>
              <a:t>LOPSssa</a:t>
            </a:r>
            <a:r>
              <a:rPr lang="fi-FI" dirty="0" smtClean="0"/>
              <a:t> </a:t>
            </a:r>
            <a:r>
              <a:rPr lang="fi-FI" dirty="0"/>
              <a:t>on haluttu painottaa erityisesti yksittäistä oppiainetta laajempien kokonaisuuksien ymmärtämistä ja </a:t>
            </a:r>
            <a:r>
              <a:rPr lang="fi-FI" dirty="0" smtClean="0"/>
              <a:t>hallintaa, tämä sopii hyvin filosofialle. </a:t>
            </a:r>
            <a:endParaRPr lang="fi-FI" dirty="0"/>
          </a:p>
          <a:p>
            <a:r>
              <a:rPr lang="fi-FI" dirty="0" smtClean="0"/>
              <a:t>Huom. LOPS-kurssikuvaus </a:t>
            </a:r>
            <a:r>
              <a:rPr lang="fi-FI" dirty="0"/>
              <a:t>on laadittu siten, että se jättäisi riittävästi tilaa paikallisten ratkaisujen </a:t>
            </a:r>
            <a:r>
              <a:rPr lang="fi-FI" dirty="0" smtClean="0"/>
              <a:t>tekemiseen</a:t>
            </a:r>
            <a:br>
              <a:rPr lang="fi-FI" dirty="0" smtClean="0"/>
            </a:br>
            <a:r>
              <a:rPr lang="fi-FI" dirty="0" smtClean="0"/>
              <a:t>→ tarvitaan </a:t>
            </a:r>
            <a:r>
              <a:rPr lang="fi-FI" dirty="0"/>
              <a:t>p</a:t>
            </a:r>
            <a:r>
              <a:rPr lang="fi-FI" dirty="0" smtClean="0"/>
              <a:t>aikallista aktiivisuutta</a:t>
            </a:r>
          </a:p>
          <a:p>
            <a:endParaRPr lang="fi-FI" dirty="0"/>
          </a:p>
          <a:p>
            <a:endParaRPr lang="fi-FI" dirty="0"/>
          </a:p>
        </p:txBody>
      </p:sp>
    </p:spTree>
    <p:extLst>
      <p:ext uri="{BB962C8B-B14F-4D97-AF65-F5344CB8AC3E}">
        <p14:creationId xmlns:p14="http://schemas.microsoft.com/office/powerpoint/2010/main" val="3775978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2194" y="4409128"/>
            <a:ext cx="6542134" cy="748064"/>
          </a:xfrm>
        </p:spPr>
        <p:txBody>
          <a:bodyPr/>
          <a:lstStyle/>
          <a:p>
            <a:pPr algn="ctr"/>
            <a:r>
              <a:rPr lang="fi-FI" altLang="fi-FI" dirty="0"/>
              <a:t/>
            </a:r>
            <a:br>
              <a:rPr lang="fi-FI" altLang="fi-FI" dirty="0"/>
            </a:br>
            <a:r>
              <a:rPr lang="fi-FI" altLang="fi-FI" dirty="0" smtClean="0"/>
              <a:t/>
            </a:r>
            <a:br>
              <a:rPr lang="fi-FI" altLang="fi-FI" dirty="0" smtClean="0"/>
            </a:br>
            <a:r>
              <a:rPr lang="fi-FI" altLang="fi-FI" sz="3200" cap="small" dirty="0"/>
              <a:t>p</a:t>
            </a:r>
            <a:r>
              <a:rPr lang="fi-FI" altLang="fi-FI" sz="3200" cap="small" dirty="0" smtClean="0"/>
              <a:t>äivitys = vallankumous</a:t>
            </a:r>
            <a:endParaRPr lang="en-US" altLang="fi-FI" sz="3200" cap="small" dirty="0" smtClean="0"/>
          </a:p>
        </p:txBody>
      </p:sp>
      <p:sp>
        <p:nvSpPr>
          <p:cNvPr id="3076" name="Text Box 4"/>
          <p:cNvSpPr txBox="1">
            <a:spLocks noChangeArrowheads="1"/>
          </p:cNvSpPr>
          <p:nvPr/>
        </p:nvSpPr>
        <p:spPr bwMode="auto">
          <a:xfrm>
            <a:off x="4823271" y="5702291"/>
            <a:ext cx="4320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altLang="fi-FI" sz="1800" b="1" dirty="0" smtClean="0">
                <a:latin typeface="Arial" charset="0"/>
              </a:rPr>
              <a:t/>
            </a:r>
            <a:br>
              <a:rPr lang="fi-FI" altLang="fi-FI" sz="1800" b="1" dirty="0" smtClean="0">
                <a:latin typeface="Arial" charset="0"/>
              </a:rPr>
            </a:br>
            <a:endParaRPr lang="fi-FI" altLang="fi-FI" sz="1800" b="1" dirty="0">
              <a:latin typeface="Arial"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828966"/>
            <a:ext cx="2538172" cy="960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uorakulmio 1"/>
          <p:cNvSpPr/>
          <p:nvPr/>
        </p:nvSpPr>
        <p:spPr bwMode="auto">
          <a:xfrm>
            <a:off x="3979740" y="2812479"/>
            <a:ext cx="2679050" cy="98062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ts val="1500"/>
              </a:lnSpc>
            </a:pPr>
            <a:endParaRPr lang="fi-FI" altLang="fi-FI" b="1" dirty="0" smtClean="0">
              <a:solidFill>
                <a:srgbClr val="002060"/>
              </a:solidFill>
              <a:latin typeface="+mn-lt"/>
            </a:endParaRPr>
          </a:p>
          <a:p>
            <a:pPr algn="ctr"/>
            <a:r>
              <a:rPr lang="fi-FI" altLang="fi-FI" sz="3200" b="1" dirty="0" smtClean="0">
                <a:solidFill>
                  <a:srgbClr val="1E1C77"/>
                </a:solidFill>
                <a:latin typeface="+mn-lt"/>
              </a:rPr>
              <a:t>Filosofia</a:t>
            </a:r>
            <a:endParaRPr kumimoji="0" lang="fi-FI" sz="3200" b="1" i="0" u="none" strike="noStrike" normalizeH="0" baseline="0" dirty="0" smtClean="0">
              <a:ln w="0"/>
              <a:solidFill>
                <a:srgbClr val="1E1C77"/>
              </a:solidFill>
              <a:effectLst>
                <a:outerShdw blurRad="38100" dist="25400" dir="5400000" algn="ctr" rotWithShape="0">
                  <a:srgbClr val="6E747A">
                    <a:alpha val="43000"/>
                  </a:srgbClr>
                </a:outerShdw>
              </a:effectLst>
              <a:latin typeface="+mn-lt"/>
            </a:endParaRPr>
          </a:p>
        </p:txBody>
      </p:sp>
      <p:sp>
        <p:nvSpPr>
          <p:cNvPr id="7" name="Suorakulmio 6"/>
          <p:cNvSpPr/>
          <p:nvPr/>
        </p:nvSpPr>
        <p:spPr bwMode="auto">
          <a:xfrm>
            <a:off x="3454767" y="3068960"/>
            <a:ext cx="363954" cy="49057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i-FI" sz="2800" b="1" dirty="0" smtClean="0">
                <a:ln w="0"/>
                <a:solidFill>
                  <a:srgbClr val="1E1C77"/>
                </a:solidFill>
                <a:latin typeface="+mj-lt"/>
              </a:rPr>
              <a:t>+</a:t>
            </a:r>
            <a:endParaRPr kumimoji="0" lang="fi-FI" sz="2800" b="1" i="0" u="none" strike="noStrike" normalizeH="0" baseline="0" dirty="0" smtClean="0">
              <a:ln w="0"/>
              <a:solidFill>
                <a:srgbClr val="1E1C77"/>
              </a:solidFill>
              <a:latin typeface="+mj-lt"/>
            </a:endParaRPr>
          </a:p>
        </p:txBody>
      </p:sp>
      <p:sp>
        <p:nvSpPr>
          <p:cNvPr id="8" name="Suorakulmio 7"/>
          <p:cNvSpPr/>
          <p:nvPr/>
        </p:nvSpPr>
        <p:spPr bwMode="auto">
          <a:xfrm>
            <a:off x="3293748" y="3789057"/>
            <a:ext cx="685992" cy="6200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i-FI" sz="3200" b="1" dirty="0" smtClean="0">
                <a:ln w="0"/>
                <a:solidFill>
                  <a:srgbClr val="1E1C77"/>
                </a:solidFill>
                <a:latin typeface="+mj-lt"/>
              </a:rPr>
              <a:t>→</a:t>
            </a:r>
            <a:endParaRPr kumimoji="0" lang="fi-FI" sz="3200" b="1" i="0" u="none" strike="noStrike" normalizeH="0" baseline="0" dirty="0" smtClean="0">
              <a:ln w="0"/>
              <a:solidFill>
                <a:srgbClr val="1E1C77"/>
              </a:solidFill>
              <a:latin typeface="+mj-lt"/>
            </a:endParaRPr>
          </a:p>
        </p:txBody>
      </p:sp>
    </p:spTree>
    <p:extLst>
      <p:ext uri="{BB962C8B-B14F-4D97-AF65-F5344CB8AC3E}">
        <p14:creationId xmlns:p14="http://schemas.microsoft.com/office/powerpoint/2010/main" val="2419738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LOPS03: Opetuksen </a:t>
            </a:r>
            <a:r>
              <a:rPr lang="fi-FI" dirty="0"/>
              <a:t>tavoitteet </a:t>
            </a:r>
          </a:p>
        </p:txBody>
      </p:sp>
      <p:sp>
        <p:nvSpPr>
          <p:cNvPr id="3" name="Sisällön paikkamerkki 2"/>
          <p:cNvSpPr>
            <a:spLocks noGrp="1"/>
          </p:cNvSpPr>
          <p:nvPr>
            <p:ph idx="1"/>
          </p:nvPr>
        </p:nvSpPr>
        <p:spPr/>
        <p:txBody>
          <a:bodyPr/>
          <a:lstStyle/>
          <a:p>
            <a:pPr marL="0" indent="0">
              <a:buNone/>
            </a:pPr>
            <a:r>
              <a:rPr lang="fi-FI" dirty="0" smtClean="0"/>
              <a:t>Filosofian </a:t>
            </a:r>
            <a:r>
              <a:rPr lang="fi-FI" dirty="0"/>
              <a:t>opetuksen tavoitteena on, että opiskelija</a:t>
            </a:r>
          </a:p>
          <a:p>
            <a:pPr lvl="0"/>
            <a:r>
              <a:rPr lang="fi-FI" dirty="0"/>
              <a:t>osaa hahmottaa filosofisia ongelmia ja niiden erilaisia mahdollisia ratkaisuja  </a:t>
            </a:r>
          </a:p>
          <a:p>
            <a:pPr lvl="0"/>
            <a:r>
              <a:rPr lang="fi-FI" dirty="0"/>
              <a:t>osaa jäsentää</a:t>
            </a:r>
            <a:r>
              <a:rPr lang="fi-FI" b="1" dirty="0"/>
              <a:t> </a:t>
            </a:r>
            <a:r>
              <a:rPr lang="fi-FI" dirty="0"/>
              <a:t>puhetta ja tekstiä käsitteellisesti sekä tunnistaa väitteitä ja niiden perusteluja  </a:t>
            </a:r>
          </a:p>
          <a:p>
            <a:pPr lvl="0"/>
            <a:r>
              <a:rPr lang="fi-FI" dirty="0"/>
              <a:t>ymmärtää erilaisten filosofisten käsitysten perusteluja sekä pystyy keskustelemaan niistä johdonmukaisesti ja järkevästi  </a:t>
            </a:r>
          </a:p>
          <a:p>
            <a:pPr lvl="0"/>
            <a:r>
              <a:rPr lang="fi-FI" b="1" i="1" dirty="0"/>
              <a:t>hallitsee yleissivistävät perustiedot sekä filosofian historiasta että nykysuuntauksista ja osaa suhteuttaa niitä yhteiskunnan ja kulttuurin ilmiöihin.  </a:t>
            </a:r>
          </a:p>
          <a:p>
            <a:endParaRPr lang="fi-FI" dirty="0"/>
          </a:p>
        </p:txBody>
      </p:sp>
    </p:spTree>
    <p:extLst>
      <p:ext uri="{BB962C8B-B14F-4D97-AF65-F5344CB8AC3E}">
        <p14:creationId xmlns:p14="http://schemas.microsoft.com/office/powerpoint/2010/main" val="315175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a:t>
            </a:r>
            <a:r>
              <a:rPr lang="fi-FI" dirty="0"/>
              <a:t>Opetuksen tavoitteet </a:t>
            </a:r>
          </a:p>
        </p:txBody>
      </p:sp>
      <p:sp>
        <p:nvSpPr>
          <p:cNvPr id="3" name="Sisällön paikkamerkki 2"/>
          <p:cNvSpPr>
            <a:spLocks noGrp="1"/>
          </p:cNvSpPr>
          <p:nvPr>
            <p:ph idx="1"/>
          </p:nvPr>
        </p:nvSpPr>
        <p:spPr>
          <a:xfrm>
            <a:off x="755576" y="1600200"/>
            <a:ext cx="8083624" cy="4953000"/>
          </a:xfrm>
        </p:spPr>
        <p:txBody>
          <a:bodyPr/>
          <a:lstStyle/>
          <a:p>
            <a:pPr marL="0" indent="0" fontAlgn="auto">
              <a:lnSpc>
                <a:spcPts val="2800"/>
              </a:lnSpc>
              <a:buNone/>
            </a:pPr>
            <a:r>
              <a:rPr lang="fi-FI" dirty="0" smtClean="0"/>
              <a:t>Filosofian </a:t>
            </a:r>
            <a:r>
              <a:rPr lang="fi-FI" dirty="0"/>
              <a:t>opetuksen tavoitteena on, että opiskelija</a:t>
            </a:r>
          </a:p>
          <a:p>
            <a:pPr lvl="0" fontAlgn="auto">
              <a:lnSpc>
                <a:spcPts val="2800"/>
              </a:lnSpc>
            </a:pPr>
            <a:r>
              <a:rPr lang="fi-FI" dirty="0"/>
              <a:t>osaa hahmottaa filosofisia ongelmia ja niiden erilaisia mahdollisia ratkaisuja filosofian perinteessä ja ajankohtaisiin kysymyksiin sovellettuina</a:t>
            </a:r>
          </a:p>
          <a:p>
            <a:pPr lvl="0" fontAlgn="auto">
              <a:lnSpc>
                <a:spcPts val="2800"/>
              </a:lnSpc>
            </a:pPr>
            <a:r>
              <a:rPr lang="fi-FI" dirty="0"/>
              <a:t>osaa käsitteellisesti eritellä, jäsentää ja arvioida informaatiota, erityisesti erilaisia väitteitä, niiden merkityksiä ja perusteluja</a:t>
            </a:r>
          </a:p>
          <a:p>
            <a:pPr lvl="0" fontAlgn="auto">
              <a:lnSpc>
                <a:spcPts val="2800"/>
              </a:lnSpc>
            </a:pPr>
            <a:r>
              <a:rPr lang="fi-FI" dirty="0"/>
              <a:t>hallitsee johdonmukaisen argumentaation perustaidot ja oppii sitä kautta luottamaan omaan ajatteluunsa sekä arvioimaan sitä kriittisesti ja pohtimaan sen rajoja eri tieteenaloilla ja arkielämässä</a:t>
            </a:r>
          </a:p>
          <a:p>
            <a:pPr lvl="0" fontAlgn="auto">
              <a:lnSpc>
                <a:spcPts val="2800"/>
              </a:lnSpc>
            </a:pPr>
            <a:r>
              <a:rPr lang="fi-FI" dirty="0"/>
              <a:t>oppii pohtimaan ja jäsentämään käsitteellisesti laajoja kokonaisuuksia sekä ajattelemaan ja toimimaan arvostelukykyisesti niin eettisissä kysymyksissä kuin muillakin elämänalueilla myös informaation ollessa epävarmaa ja ristiriitaista. </a:t>
            </a:r>
          </a:p>
          <a:p>
            <a:endParaRPr lang="fi-FI" dirty="0"/>
          </a:p>
        </p:txBody>
      </p:sp>
    </p:spTree>
    <p:extLst>
      <p:ext uri="{BB962C8B-B14F-4D97-AF65-F5344CB8AC3E}">
        <p14:creationId xmlns:p14="http://schemas.microsoft.com/office/powerpoint/2010/main" val="2822389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LOPS15 muutos</a:t>
            </a:r>
            <a:endParaRPr lang="fi-FI" dirty="0"/>
          </a:p>
        </p:txBody>
      </p:sp>
      <p:sp>
        <p:nvSpPr>
          <p:cNvPr id="3" name="Sisällön paikkamerkki 2"/>
          <p:cNvSpPr>
            <a:spLocks noGrp="1"/>
          </p:cNvSpPr>
          <p:nvPr>
            <p:ph idx="1"/>
          </p:nvPr>
        </p:nvSpPr>
        <p:spPr>
          <a:xfrm>
            <a:off x="1828800" y="1600200"/>
            <a:ext cx="7010400" cy="4953000"/>
          </a:xfrm>
        </p:spPr>
        <p:txBody>
          <a:bodyPr/>
          <a:lstStyle/>
          <a:p>
            <a:pPr marL="0" indent="0" fontAlgn="auto">
              <a:buNone/>
            </a:pPr>
            <a:r>
              <a:rPr lang="fi-FI" dirty="0" smtClean="0"/>
              <a:t>Filosofian </a:t>
            </a:r>
            <a:r>
              <a:rPr lang="fi-FI" dirty="0"/>
              <a:t>opetuksen </a:t>
            </a:r>
            <a:r>
              <a:rPr lang="fi-FI" dirty="0" smtClean="0"/>
              <a:t>tavoitteeksi EI ASETETA:</a:t>
            </a:r>
            <a:endParaRPr lang="fi-FI" dirty="0"/>
          </a:p>
          <a:p>
            <a:pPr fontAlgn="auto"/>
            <a:r>
              <a:rPr lang="fi-FI" b="1" i="1" dirty="0"/>
              <a:t>hallitsee yleissivistävät perustiedot sekä filosofian historiasta että nykysuuntauksista ja osaa suhteuttaa niitä yhteiskunnan ja kulttuurin ilmiöihin.  </a:t>
            </a:r>
          </a:p>
          <a:p>
            <a:pPr lvl="0" fontAlgn="auto"/>
            <a:endParaRPr lang="fi-FI" dirty="0" smtClean="0"/>
          </a:p>
          <a:p>
            <a:pPr marL="0" lvl="0" indent="0" fontAlgn="auto">
              <a:buNone/>
            </a:pPr>
            <a:r>
              <a:rPr lang="fi-FI" dirty="0" smtClean="0"/>
              <a:t>Perinteen tuntemus on edelleen mukana olennaisesti lievemmässä muodossa:</a:t>
            </a:r>
          </a:p>
          <a:p>
            <a:pPr lvl="0" fontAlgn="auto"/>
            <a:r>
              <a:rPr lang="fi-FI" dirty="0" smtClean="0"/>
              <a:t>osaa </a:t>
            </a:r>
            <a:r>
              <a:rPr lang="fi-FI" dirty="0"/>
              <a:t>hahmottaa filosofisia ongelmia ja niiden erilaisia mahdollisia ratkaisuja </a:t>
            </a:r>
            <a:r>
              <a:rPr lang="fi-FI" b="1" dirty="0"/>
              <a:t>filosofian perinteessä </a:t>
            </a:r>
            <a:r>
              <a:rPr lang="fi-FI" dirty="0"/>
              <a:t>ja ajankohtaisiin kysymyksiin sovellettuina</a:t>
            </a:r>
          </a:p>
          <a:p>
            <a:endParaRPr lang="fi-FI" dirty="0"/>
          </a:p>
        </p:txBody>
      </p:sp>
    </p:spTree>
    <p:extLst>
      <p:ext uri="{BB962C8B-B14F-4D97-AF65-F5344CB8AC3E}">
        <p14:creationId xmlns:p14="http://schemas.microsoft.com/office/powerpoint/2010/main" val="2473326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LOPS15: tilalla</a:t>
            </a:r>
          </a:p>
        </p:txBody>
      </p:sp>
      <p:sp>
        <p:nvSpPr>
          <p:cNvPr id="3" name="Sisällön paikkamerkki 2"/>
          <p:cNvSpPr>
            <a:spLocks noGrp="1"/>
          </p:cNvSpPr>
          <p:nvPr>
            <p:ph idx="1"/>
          </p:nvPr>
        </p:nvSpPr>
        <p:spPr>
          <a:xfrm>
            <a:off x="1828800" y="1600200"/>
            <a:ext cx="7010400" cy="4953000"/>
          </a:xfrm>
        </p:spPr>
        <p:txBody>
          <a:bodyPr/>
          <a:lstStyle/>
          <a:p>
            <a:pPr marL="0" indent="0" fontAlgn="auto">
              <a:lnSpc>
                <a:spcPts val="2600"/>
              </a:lnSpc>
              <a:buNone/>
            </a:pPr>
            <a:r>
              <a:rPr lang="fi-FI" dirty="0" smtClean="0"/>
              <a:t>Filosofian </a:t>
            </a:r>
            <a:r>
              <a:rPr lang="fi-FI" dirty="0"/>
              <a:t>opetuksen tavoitteena on, että opiskelija</a:t>
            </a:r>
          </a:p>
          <a:p>
            <a:pPr lvl="0" fontAlgn="auto"/>
            <a:r>
              <a:rPr lang="fi-FI" b="1" dirty="0" smtClean="0"/>
              <a:t>hallitsee </a:t>
            </a:r>
            <a:r>
              <a:rPr lang="fi-FI" b="1" dirty="0"/>
              <a:t>johdonmukaisen argumentaation perustaidot ja oppii sitä kautta luottamaan omaan ajatteluunsa sekä arvioimaan sitä kriittisesti ja pohtimaan sen rajoja eri tieteenaloilla ja arkielämässä</a:t>
            </a:r>
          </a:p>
          <a:p>
            <a:pPr lvl="1" fontAlgn="auto"/>
            <a:r>
              <a:rPr lang="fi-FI" dirty="0" smtClean="0"/>
              <a:t>Filosofiassa ajattelua luonnollisesti nimenomaan kyseenalaistetaan.</a:t>
            </a:r>
          </a:p>
          <a:p>
            <a:pPr lvl="1" fontAlgn="auto"/>
            <a:r>
              <a:rPr lang="fi-FI" dirty="0" smtClean="0"/>
              <a:t>Se mihin pitää oppia luottamaan on </a:t>
            </a:r>
            <a:r>
              <a:rPr lang="fi-FI" b="1" dirty="0"/>
              <a:t>a</a:t>
            </a:r>
            <a:r>
              <a:rPr lang="fi-FI" b="1" dirty="0" smtClean="0"/>
              <a:t>jattelu sinänsä:</a:t>
            </a:r>
            <a:br>
              <a:rPr lang="fi-FI" b="1" dirty="0" smtClean="0"/>
            </a:br>
            <a:r>
              <a:rPr lang="fi-FI" b="1" dirty="0" smtClean="0"/>
              <a:t>”asioita voi ajatella ja se on hyväksi”</a:t>
            </a:r>
          </a:p>
          <a:p>
            <a:endParaRPr lang="fi-FI" dirty="0"/>
          </a:p>
        </p:txBody>
      </p:sp>
    </p:spTree>
    <p:extLst>
      <p:ext uri="{BB962C8B-B14F-4D97-AF65-F5344CB8AC3E}">
        <p14:creationId xmlns:p14="http://schemas.microsoft.com/office/powerpoint/2010/main" val="3832905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LOPS15: kurssien yksityiskohdissa on pitkälle kyseessä päivitys</a:t>
            </a:r>
            <a:endParaRPr lang="fi-FI" dirty="0"/>
          </a:p>
        </p:txBody>
      </p:sp>
      <p:sp>
        <p:nvSpPr>
          <p:cNvPr id="3" name="Sisällön paikkamerkki 2"/>
          <p:cNvSpPr>
            <a:spLocks noGrp="1"/>
          </p:cNvSpPr>
          <p:nvPr>
            <p:ph idx="1"/>
          </p:nvPr>
        </p:nvSpPr>
        <p:spPr/>
        <p:txBody>
          <a:bodyPr/>
          <a:lstStyle/>
          <a:p>
            <a:pPr fontAlgn="auto"/>
            <a:r>
              <a:rPr lang="fi-FI" dirty="0" smtClean="0"/>
              <a:t>1 kurssissa uutta argumentaatio ja muiden tiedonalojen (= kulun oppiaineiden) ottaminen mukaan</a:t>
            </a:r>
            <a:endParaRPr lang="fi-FI" dirty="0"/>
          </a:p>
          <a:p>
            <a:pPr fontAlgn="auto"/>
            <a:r>
              <a:rPr lang="fi-FI" dirty="0" smtClean="0"/>
              <a:t>2 kurssissa uutta etiikan pakollisuus </a:t>
            </a:r>
            <a:r>
              <a:rPr lang="fi-FI" dirty="0"/>
              <a:t>→ </a:t>
            </a:r>
            <a:endParaRPr lang="fi-FI" dirty="0" smtClean="0"/>
          </a:p>
          <a:p>
            <a:pPr lvl="1"/>
            <a:r>
              <a:rPr lang="fi-FI" dirty="0" smtClean="0"/>
              <a:t>tarvitaan riittävän helppoa lähestymistapaa</a:t>
            </a:r>
            <a:endParaRPr lang="fi-FI" dirty="0"/>
          </a:p>
          <a:p>
            <a:pPr lvl="0" fontAlgn="auto"/>
            <a:endParaRPr lang="fi-FI" dirty="0"/>
          </a:p>
        </p:txBody>
      </p:sp>
    </p:spTree>
    <p:extLst>
      <p:ext uri="{BB962C8B-B14F-4D97-AF65-F5344CB8AC3E}">
        <p14:creationId xmlns:p14="http://schemas.microsoft.com/office/powerpoint/2010/main" val="841614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a:t>Esityksen </a:t>
            </a:r>
            <a:r>
              <a:rPr lang="fi-FI" altLang="fi-FI" dirty="0" smtClean="0"/>
              <a:t>tavoitteet</a:t>
            </a:r>
            <a:endParaRPr lang="en-US" dirty="0"/>
          </a:p>
        </p:txBody>
      </p:sp>
      <p:sp>
        <p:nvSpPr>
          <p:cNvPr id="3" name="Content Placeholder 2"/>
          <p:cNvSpPr>
            <a:spLocks noGrp="1"/>
          </p:cNvSpPr>
          <p:nvPr>
            <p:ph idx="1"/>
          </p:nvPr>
        </p:nvSpPr>
        <p:spPr>
          <a:xfrm>
            <a:off x="1828800" y="1600200"/>
            <a:ext cx="7010400" cy="4953000"/>
          </a:xfrm>
        </p:spPr>
        <p:txBody>
          <a:bodyPr/>
          <a:lstStyle/>
          <a:p>
            <a:pPr marL="457200" indent="-457200">
              <a:lnSpc>
                <a:spcPct val="150000"/>
              </a:lnSpc>
              <a:buFont typeface="+mj-lt"/>
              <a:buAutoNum type="arabicPeriod"/>
            </a:pPr>
            <a:r>
              <a:rPr lang="fi-FI" dirty="0" smtClean="0"/>
              <a:t>Kuvata </a:t>
            </a:r>
            <a:r>
              <a:rPr lang="fi-FI" dirty="0" smtClean="0"/>
              <a:t>muutosta</a:t>
            </a:r>
            <a:r>
              <a:rPr lang="fi-FI" dirty="0" smtClean="0"/>
              <a:t>, jota LOPS15 edustaa filosofiassa.</a:t>
            </a:r>
          </a:p>
          <a:p>
            <a:pPr marL="457200" indent="-457200">
              <a:lnSpc>
                <a:spcPct val="150000"/>
              </a:lnSpc>
              <a:buFont typeface="+mj-lt"/>
              <a:buAutoNum type="arabicPeriod"/>
            </a:pPr>
            <a:r>
              <a:rPr lang="fi-FI" dirty="0"/>
              <a:t>Kertoa ylioppilaskirjoitusten sähköistymisestä erityisesti </a:t>
            </a:r>
            <a:r>
              <a:rPr lang="fi-FI" dirty="0" smtClean="0"/>
              <a:t>filosofiassa.</a:t>
            </a:r>
          </a:p>
          <a:p>
            <a:pPr marL="457200" indent="-457200">
              <a:lnSpc>
                <a:spcPct val="150000"/>
              </a:lnSpc>
              <a:buFont typeface="+mj-lt"/>
              <a:buAutoNum type="arabicPeriod"/>
            </a:pPr>
            <a:r>
              <a:rPr lang="fi-FI" dirty="0" smtClean="0"/>
              <a:t>Tarkastella filosofian sähköisten ylioppilaskirjoitusten arviointia (pisteitystä)</a:t>
            </a:r>
            <a:r>
              <a:rPr lang="fi-FI" dirty="0" smtClean="0"/>
              <a:t>.</a:t>
            </a:r>
          </a:p>
          <a:p>
            <a:pPr marL="457200" indent="-457200">
              <a:lnSpc>
                <a:spcPct val="150000"/>
              </a:lnSpc>
              <a:buFont typeface="+mj-lt"/>
              <a:buAutoNum type="arabicPeriod"/>
            </a:pPr>
            <a:endParaRPr lang="fi-FI" dirty="0"/>
          </a:p>
          <a:p>
            <a:pPr>
              <a:lnSpc>
                <a:spcPct val="150000"/>
              </a:lnSpc>
            </a:pPr>
            <a:r>
              <a:rPr lang="fi-FI" dirty="0" smtClean="0"/>
              <a:t>Esityksen painotukseksi voi valita jonkin näistä.</a:t>
            </a:r>
            <a:endParaRPr lang="en-US" dirty="0"/>
          </a:p>
        </p:txBody>
      </p:sp>
    </p:spTree>
    <p:extLst>
      <p:ext uri="{BB962C8B-B14F-4D97-AF65-F5344CB8AC3E}">
        <p14:creationId xmlns:p14="http://schemas.microsoft.com/office/powerpoint/2010/main" val="315935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tiedosta taitoon (1)</a:t>
            </a:r>
            <a:endParaRPr lang="fi-FI" dirty="0"/>
          </a:p>
        </p:txBody>
      </p:sp>
      <p:sp>
        <p:nvSpPr>
          <p:cNvPr id="3" name="Sisällön paikkamerkki 2"/>
          <p:cNvSpPr>
            <a:spLocks noGrp="1"/>
          </p:cNvSpPr>
          <p:nvPr>
            <p:ph idx="1"/>
          </p:nvPr>
        </p:nvSpPr>
        <p:spPr/>
        <p:txBody>
          <a:bodyPr/>
          <a:lstStyle/>
          <a:p>
            <a:pPr marL="457200" indent="-457200">
              <a:buFont typeface="+mj-lt"/>
              <a:buAutoNum type="arabicPeriod"/>
            </a:pPr>
            <a:r>
              <a:rPr lang="fi-FI" dirty="0" smtClean="0"/>
              <a:t>Filosofisesti:</a:t>
            </a:r>
          </a:p>
          <a:p>
            <a:r>
              <a:rPr lang="fi-FI" dirty="0" smtClean="0"/>
              <a:t>mitään ei ”käsitellä” esim. siksi että sivistävää</a:t>
            </a:r>
          </a:p>
          <a:p>
            <a:r>
              <a:rPr lang="fi-FI" dirty="0" smtClean="0"/>
              <a:t>kaikessa pitää </a:t>
            </a:r>
            <a:r>
              <a:rPr lang="fi-FI" dirty="0"/>
              <a:t>olla pointti </a:t>
            </a:r>
            <a:r>
              <a:rPr lang="fi-FI" dirty="0" smtClean="0"/>
              <a:t>→</a:t>
            </a:r>
          </a:p>
          <a:p>
            <a:r>
              <a:rPr lang="fi-FI" dirty="0" smtClean="0"/>
              <a:t>opettajan pitää </a:t>
            </a:r>
            <a:r>
              <a:rPr lang="fi-FI" dirty="0" smtClean="0"/>
              <a:t>ymmärtää</a:t>
            </a:r>
            <a:r>
              <a:rPr lang="fi-FI" dirty="0" smtClean="0"/>
              <a:t>, mihin kysymykseen kyseinen teoria on hyvä vastaus </a:t>
            </a:r>
            <a:r>
              <a:rPr lang="fi-FI" dirty="0"/>
              <a:t>→</a:t>
            </a:r>
          </a:p>
          <a:p>
            <a:r>
              <a:rPr lang="fi-FI" dirty="0" smtClean="0"/>
              <a:t>helppo esittää mielekkäänä</a:t>
            </a:r>
          </a:p>
          <a:p>
            <a:pPr lvl="1"/>
            <a:r>
              <a:rPr lang="fi-FI" dirty="0" smtClean="0"/>
              <a:t>filosofian klassikot ”suurmestareita” </a:t>
            </a:r>
            <a:r>
              <a:rPr lang="fi-FI" dirty="0"/>
              <a:t>→</a:t>
            </a:r>
          </a:p>
          <a:p>
            <a:pPr lvl="1"/>
            <a:r>
              <a:rPr lang="fi-FI" dirty="0" smtClean="0"/>
              <a:t>eivät ole esittäneet yksinkertaisia hölmöyksiä</a:t>
            </a:r>
          </a:p>
        </p:txBody>
      </p:sp>
    </p:spTree>
    <p:extLst>
      <p:ext uri="{BB962C8B-B14F-4D97-AF65-F5344CB8AC3E}">
        <p14:creationId xmlns:p14="http://schemas.microsoft.com/office/powerpoint/2010/main" val="1662150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a:t>
            </a:r>
            <a:r>
              <a:rPr lang="fi-FI" dirty="0" smtClean="0"/>
              <a:t>simerkkejä</a:t>
            </a:r>
            <a:endParaRPr lang="fi-FI" dirty="0"/>
          </a:p>
        </p:txBody>
      </p:sp>
      <p:sp>
        <p:nvSpPr>
          <p:cNvPr id="3" name="Sisällön paikkamerkki 2"/>
          <p:cNvSpPr>
            <a:spLocks noGrp="1"/>
          </p:cNvSpPr>
          <p:nvPr>
            <p:ph idx="1"/>
          </p:nvPr>
        </p:nvSpPr>
        <p:spPr/>
        <p:txBody>
          <a:bodyPr/>
          <a:lstStyle/>
          <a:p>
            <a:r>
              <a:rPr lang="fi-FI" dirty="0" smtClean="0"/>
              <a:t>Jos työstetään Platonin ideaoppia, mitä filosofisia kysymyksiä pitää olla mielessä </a:t>
            </a:r>
            <a:r>
              <a:rPr lang="fi-FI" dirty="0"/>
              <a:t>(</a:t>
            </a:r>
            <a:r>
              <a:rPr lang="fi-FI" dirty="0" smtClean="0"/>
              <a:t>yksi tai useampia)?</a:t>
            </a:r>
          </a:p>
          <a:p>
            <a:endParaRPr lang="fi-FI" dirty="0" smtClean="0"/>
          </a:p>
          <a:p>
            <a:r>
              <a:rPr lang="fi-FI" dirty="0" smtClean="0"/>
              <a:t>Jos </a:t>
            </a:r>
            <a:r>
              <a:rPr lang="fi-FI" dirty="0"/>
              <a:t>työstetään </a:t>
            </a:r>
            <a:r>
              <a:rPr lang="fi-FI" dirty="0" smtClean="0"/>
              <a:t>Wittgensteinin kielen </a:t>
            </a:r>
            <a:r>
              <a:rPr lang="fi-FI" dirty="0"/>
              <a:t>kuvateoriaa, mitä filosofisia kysymyksiä pitää olla mielessä (yksi tai useampia)?</a:t>
            </a:r>
          </a:p>
          <a:p>
            <a:pPr marL="1030288" lvl="1" indent="-457200">
              <a:buFont typeface="+mj-lt"/>
              <a:buAutoNum type="arabicPeriod"/>
            </a:pPr>
            <a:endParaRPr lang="fi-FI" dirty="0"/>
          </a:p>
        </p:txBody>
      </p:sp>
    </p:spTree>
    <p:extLst>
      <p:ext uri="{BB962C8B-B14F-4D97-AF65-F5344CB8AC3E}">
        <p14:creationId xmlns:p14="http://schemas.microsoft.com/office/powerpoint/2010/main" val="3654186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Platon</a:t>
            </a:r>
            <a:endParaRPr lang="fi-FI" dirty="0"/>
          </a:p>
        </p:txBody>
      </p:sp>
      <p:sp>
        <p:nvSpPr>
          <p:cNvPr id="3" name="Sisällön paikkamerkki 2"/>
          <p:cNvSpPr>
            <a:spLocks noGrp="1"/>
          </p:cNvSpPr>
          <p:nvPr>
            <p:ph idx="1"/>
          </p:nvPr>
        </p:nvSpPr>
        <p:spPr/>
        <p:txBody>
          <a:bodyPr/>
          <a:lstStyle/>
          <a:p>
            <a:r>
              <a:rPr lang="fi-FI" dirty="0" smtClean="0"/>
              <a:t>Platonin ideaoppi vastaa esim. seuraaviin kysymyksiin:</a:t>
            </a:r>
          </a:p>
          <a:p>
            <a:pPr marL="1030288" lvl="1" indent="-457200">
              <a:buFont typeface="+mj-lt"/>
              <a:buAutoNum type="arabicPeriod"/>
            </a:pPr>
            <a:r>
              <a:rPr lang="fi-FI" dirty="0" smtClean="0"/>
              <a:t>mitä ajattelu koskee (abstraktius),</a:t>
            </a:r>
          </a:p>
          <a:p>
            <a:pPr marL="1449388" lvl="2" indent="-457200"/>
            <a:r>
              <a:rPr lang="fi-FI" dirty="0" smtClean="0"/>
              <a:t>yksi – moni -ongelma</a:t>
            </a:r>
          </a:p>
          <a:p>
            <a:pPr marL="1030288" lvl="1" indent="-457200">
              <a:buFont typeface="+mj-lt"/>
              <a:buAutoNum type="arabicPeriod"/>
            </a:pPr>
            <a:r>
              <a:rPr lang="fi-FI" dirty="0" smtClean="0"/>
              <a:t>muutoksen ongelma (mikä pysyy) tai </a:t>
            </a:r>
          </a:p>
          <a:p>
            <a:pPr marL="1030288" lvl="1" indent="-457200">
              <a:buFont typeface="+mj-lt"/>
              <a:buAutoNum type="arabicPeriod"/>
            </a:pPr>
            <a:r>
              <a:rPr lang="fi-FI" dirty="0" smtClean="0"/>
              <a:t>todellinen ja </a:t>
            </a:r>
            <a:r>
              <a:rPr lang="fi-FI" dirty="0" err="1" smtClean="0"/>
              <a:t>näenäninen</a:t>
            </a:r>
            <a:endParaRPr lang="fi-FI" dirty="0" smtClean="0"/>
          </a:p>
          <a:p>
            <a:pPr marL="1030288" lvl="1" indent="-457200">
              <a:buFont typeface="+mj-lt"/>
              <a:buAutoNum type="arabicPeriod"/>
            </a:pPr>
            <a:r>
              <a:rPr lang="fi-FI" dirty="0" smtClean="0"/>
              <a:t>yhteisen etiikan mahdollisuus (objektiiviset arvot)</a:t>
            </a:r>
          </a:p>
          <a:p>
            <a:pPr marL="1030288" lvl="1" indent="-457200">
              <a:buFont typeface="+mj-lt"/>
              <a:buAutoNum type="arabicPeriod"/>
            </a:pPr>
            <a:r>
              <a:rPr lang="fi-FI" dirty="0" smtClean="0"/>
              <a:t>tiedon (ja yhteisen merkityksen) mahdollisuus</a:t>
            </a:r>
            <a:endParaRPr lang="fi-FI" dirty="0"/>
          </a:p>
        </p:txBody>
      </p:sp>
    </p:spTree>
    <p:extLst>
      <p:ext uri="{BB962C8B-B14F-4D97-AF65-F5344CB8AC3E}">
        <p14:creationId xmlns:p14="http://schemas.microsoft.com/office/powerpoint/2010/main" val="3768957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a:t>
            </a:r>
            <a:r>
              <a:rPr lang="fi-FI" dirty="0"/>
              <a:t>, Wittgenstein</a:t>
            </a:r>
          </a:p>
        </p:txBody>
      </p:sp>
      <p:sp>
        <p:nvSpPr>
          <p:cNvPr id="3" name="Sisällön paikkamerkki 2"/>
          <p:cNvSpPr>
            <a:spLocks noGrp="1"/>
          </p:cNvSpPr>
          <p:nvPr>
            <p:ph idx="1"/>
          </p:nvPr>
        </p:nvSpPr>
        <p:spPr/>
        <p:txBody>
          <a:bodyPr/>
          <a:lstStyle/>
          <a:p>
            <a:r>
              <a:rPr lang="fi-FI" dirty="0" smtClean="0"/>
              <a:t>Jos </a:t>
            </a:r>
            <a:r>
              <a:rPr lang="fi-FI" dirty="0"/>
              <a:t>työstetään </a:t>
            </a:r>
            <a:r>
              <a:rPr lang="fi-FI" dirty="0" smtClean="0"/>
              <a:t>Wittgensteinin kielen kuvateoriaan liittyy esimerkiksi seuraavat</a:t>
            </a:r>
            <a:endParaRPr lang="fi-FI" dirty="0"/>
          </a:p>
          <a:p>
            <a:pPr marL="1030288" lvl="1" indent="-457200">
              <a:buFont typeface="+mj-lt"/>
              <a:buAutoNum type="arabicPeriod"/>
            </a:pPr>
            <a:r>
              <a:rPr lang="fi-FI" dirty="0" smtClean="0"/>
              <a:t>koostuuko todellisuus olioista vai tosiseikoista</a:t>
            </a:r>
          </a:p>
          <a:p>
            <a:pPr marL="1449388" lvl="2" indent="-457200"/>
            <a:r>
              <a:rPr lang="fi-FI" dirty="0" smtClean="0"/>
              <a:t>samalla on merkitys vain lauseessa</a:t>
            </a:r>
            <a:endParaRPr lang="fi-FI" dirty="0"/>
          </a:p>
          <a:p>
            <a:pPr marL="1030288" lvl="1" indent="-457200">
              <a:buFont typeface="+mj-lt"/>
              <a:buAutoNum type="arabicPeriod"/>
            </a:pPr>
            <a:r>
              <a:rPr lang="fi-FI" dirty="0" smtClean="0"/>
              <a:t>mikä on kielen ja todellisuuden suhde, esim.</a:t>
            </a:r>
            <a:endParaRPr lang="fi-FI" dirty="0"/>
          </a:p>
          <a:p>
            <a:pPr marL="1449388" lvl="2" indent="-457200"/>
            <a:r>
              <a:rPr lang="fi-FI" dirty="0" smtClean="0"/>
              <a:t>onko semantiikka lausumatonta?</a:t>
            </a:r>
          </a:p>
          <a:p>
            <a:pPr marL="1449388" lvl="2" indent="-457200"/>
            <a:r>
              <a:rPr lang="fi-FI" dirty="0" smtClean="0"/>
              <a:t>ilmeneminen vs. sanominen.</a:t>
            </a:r>
          </a:p>
          <a:p>
            <a:pPr marL="1030288" lvl="1" indent="-457200">
              <a:buFont typeface="+mj-lt"/>
              <a:buAutoNum type="arabicPeriod"/>
            </a:pPr>
            <a:r>
              <a:rPr lang="fi-FI" dirty="0" smtClean="0"/>
              <a:t>mitä muuta luonnontieteiltä jää kuvaamatta</a:t>
            </a:r>
            <a:endParaRPr lang="fi-FI" dirty="0"/>
          </a:p>
          <a:p>
            <a:pPr marL="1030288" lvl="1" indent="-457200">
              <a:buFont typeface="+mj-lt"/>
              <a:buAutoNum type="arabicPeriod"/>
            </a:pPr>
            <a:endParaRPr lang="fi-FI" dirty="0"/>
          </a:p>
        </p:txBody>
      </p:sp>
    </p:spTree>
    <p:extLst>
      <p:ext uri="{BB962C8B-B14F-4D97-AF65-F5344CB8AC3E}">
        <p14:creationId xmlns:p14="http://schemas.microsoft.com/office/powerpoint/2010/main" val="201228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tiedosta taitoon (2)</a:t>
            </a:r>
            <a:endParaRPr lang="fi-FI" dirty="0"/>
          </a:p>
        </p:txBody>
      </p:sp>
      <p:sp>
        <p:nvSpPr>
          <p:cNvPr id="3" name="Sisällön paikkamerkki 2"/>
          <p:cNvSpPr>
            <a:spLocks noGrp="1"/>
          </p:cNvSpPr>
          <p:nvPr>
            <p:ph idx="1"/>
          </p:nvPr>
        </p:nvSpPr>
        <p:spPr/>
        <p:txBody>
          <a:bodyPr/>
          <a:lstStyle/>
          <a:p>
            <a:pPr marL="457200" indent="-457200">
              <a:buFont typeface="+mj-lt"/>
              <a:buAutoNum type="arabicPeriod" startAt="2"/>
            </a:pPr>
            <a:r>
              <a:rPr lang="fi-FI" dirty="0" smtClean="0"/>
              <a:t>Kiinnostavasti ja ajankohtaisesti:</a:t>
            </a:r>
          </a:p>
          <a:p>
            <a:r>
              <a:rPr lang="fi-FI" dirty="0" smtClean="0"/>
              <a:t>nuorten maailman kysymykset</a:t>
            </a:r>
          </a:p>
          <a:p>
            <a:pPr lvl="1"/>
            <a:r>
              <a:rPr lang="fi-FI" dirty="0" smtClean="0"/>
              <a:t>sis. verkkomaailman ihmeet</a:t>
            </a:r>
          </a:p>
          <a:p>
            <a:r>
              <a:rPr lang="fi-FI" dirty="0" smtClean="0"/>
              <a:t>kiinnostavat ajankohtaiset, esim. poliittiset asiat</a:t>
            </a:r>
          </a:p>
        </p:txBody>
      </p:sp>
    </p:spTree>
    <p:extLst>
      <p:ext uri="{BB962C8B-B14F-4D97-AF65-F5344CB8AC3E}">
        <p14:creationId xmlns:p14="http://schemas.microsoft.com/office/powerpoint/2010/main" val="3848624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83271" y="2764311"/>
            <a:ext cx="7772400" cy="1994068"/>
          </a:xfrm>
        </p:spPr>
        <p:txBody>
          <a:bodyPr/>
          <a:lstStyle/>
          <a:p>
            <a:r>
              <a:rPr lang="fi-FI" dirty="0" smtClean="0"/>
              <a:t>Yo-kirjoitusten sähköistyminen</a:t>
            </a:r>
            <a:endParaRPr lang="fi-FI" dirty="0"/>
          </a:p>
        </p:txBody>
      </p:sp>
    </p:spTree>
    <p:extLst>
      <p:ext uri="{BB962C8B-B14F-4D97-AF65-F5344CB8AC3E}">
        <p14:creationId xmlns:p14="http://schemas.microsoft.com/office/powerpoint/2010/main" val="9440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i-FI" altLang="fi-FI" dirty="0" smtClean="0"/>
              <a:t>S</a:t>
            </a:r>
            <a:r>
              <a:rPr lang="fi-FI" altLang="fi-FI" dirty="0" smtClean="0"/>
              <a:t>ähköinen yo-koe</a:t>
            </a:r>
            <a:endParaRPr lang="en-GB" altLang="fi-FI" dirty="0" smtClean="0"/>
          </a:p>
        </p:txBody>
      </p:sp>
      <p:sp>
        <p:nvSpPr>
          <p:cNvPr id="22531" name="Rectangle 3"/>
          <p:cNvSpPr>
            <a:spLocks noGrp="1" noChangeArrowheads="1"/>
          </p:cNvSpPr>
          <p:nvPr>
            <p:ph type="body" idx="1"/>
          </p:nvPr>
        </p:nvSpPr>
        <p:spPr/>
        <p:txBody>
          <a:bodyPr/>
          <a:lstStyle/>
          <a:p>
            <a:r>
              <a:rPr lang="fi-FI" altLang="fi-FI" b="1" dirty="0">
                <a:cs typeface="Times New Roman" pitchFamily="18" charset="0"/>
              </a:rPr>
              <a:t>Sähköinen koe mittaa LOPS-perusteiden mukaan määrittyvää osaamista, kuten paperinenkin koe</a:t>
            </a:r>
            <a:r>
              <a:rPr lang="fi-FI" altLang="fi-FI" b="1" dirty="0" smtClean="0">
                <a:cs typeface="Times New Roman" pitchFamily="18" charset="0"/>
              </a:rPr>
              <a:t>.</a:t>
            </a:r>
          </a:p>
          <a:p>
            <a:r>
              <a:rPr lang="fi-FI" dirty="0"/>
              <a:t>Koe suoritetaan suljetussa ympäristössä eli internetin käyttö ei ole sallittua kokeen aikana. </a:t>
            </a:r>
          </a:p>
          <a:p>
            <a:r>
              <a:rPr lang="fi-FI" dirty="0"/>
              <a:t>Vastauksissa käytetään suurin piirtein nykyistä </a:t>
            </a:r>
            <a:r>
              <a:rPr lang="fi-FI" dirty="0" err="1">
                <a:hlinkClick r:id="rId2"/>
              </a:rPr>
              <a:t>Abittia</a:t>
            </a:r>
            <a:r>
              <a:rPr lang="fi-FI" dirty="0"/>
              <a:t>.</a:t>
            </a:r>
          </a:p>
          <a:p>
            <a:r>
              <a:rPr lang="fi-FI" dirty="0"/>
              <a:t>Vastaukset kirjoitetaan tekstinkäsittelyohjelmalla tai suoraan tehtävän yhteydessä olevilla välineillä. Vastauksiin voi liittää esimerkiksi kuvia tai kaavioita. </a:t>
            </a:r>
          </a:p>
          <a:p>
            <a:r>
              <a:rPr lang="fi-FI" dirty="0"/>
              <a:t>Vastauksia voi luonnostella suttupaperille. Papereita ei lähetetä lautakuntaan. </a:t>
            </a:r>
          </a:p>
        </p:txBody>
      </p:sp>
    </p:spTree>
    <p:extLst>
      <p:ext uri="{BB962C8B-B14F-4D97-AF65-F5344CB8AC3E}">
        <p14:creationId xmlns:p14="http://schemas.microsoft.com/office/powerpoint/2010/main" val="10904800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01446B"/>
                </a:solidFill>
              </a:rPr>
              <a:t>Sähköinen ainereaali</a:t>
            </a:r>
            <a:endParaRPr lang="fi-FI" dirty="0"/>
          </a:p>
        </p:txBody>
      </p:sp>
      <p:sp>
        <p:nvSpPr>
          <p:cNvPr id="3" name="Sisällön paikkamerkki 2"/>
          <p:cNvSpPr>
            <a:spLocks noGrp="1"/>
          </p:cNvSpPr>
          <p:nvPr>
            <p:ph idx="1"/>
          </p:nvPr>
        </p:nvSpPr>
        <p:spPr/>
        <p:txBody>
          <a:bodyPr/>
          <a:lstStyle/>
          <a:p>
            <a:r>
              <a:rPr lang="fi-FI" dirty="0" smtClean="0"/>
              <a:t>Aineet </a:t>
            </a:r>
            <a:r>
              <a:rPr lang="fi-FI" dirty="0"/>
              <a:t>jakautuvat kahteen eri ryhmään tehtävien määrän ja laadun suhteen – kuten nytkin</a:t>
            </a:r>
          </a:p>
          <a:p>
            <a:pPr lvl="1"/>
            <a:r>
              <a:rPr lang="fi-FI" dirty="0" err="1"/>
              <a:t>bi</a:t>
            </a:r>
            <a:r>
              <a:rPr lang="fi-FI" dirty="0"/>
              <a:t>, </a:t>
            </a:r>
            <a:r>
              <a:rPr lang="fi-FI" dirty="0" err="1"/>
              <a:t>fy</a:t>
            </a:r>
            <a:r>
              <a:rPr lang="fi-FI" dirty="0"/>
              <a:t>, ke: 11 tehtävää, joista 7 vastataan</a:t>
            </a:r>
          </a:p>
          <a:p>
            <a:pPr lvl="1"/>
            <a:r>
              <a:rPr lang="fi-FI" dirty="0"/>
              <a:t>muut: 9 tehtävää, joista 5 vastataan</a:t>
            </a:r>
          </a:p>
          <a:p>
            <a:endParaRPr lang="fi-FI" dirty="0"/>
          </a:p>
        </p:txBody>
      </p:sp>
    </p:spTree>
    <p:extLst>
      <p:ext uri="{BB962C8B-B14F-4D97-AF65-F5344CB8AC3E}">
        <p14:creationId xmlns:p14="http://schemas.microsoft.com/office/powerpoint/2010/main" val="1576196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Objekti 3"/>
          <p:cNvPicPr>
            <a:picLocks noChangeArrowheads="1"/>
          </p:cNvPicPr>
          <p:nvPr/>
        </p:nvPicPr>
        <p:blipFill>
          <a:blip r:embed="rId2" cstate="print">
            <a:extLst>
              <a:ext uri="{28A0092B-C50C-407E-A947-70E740481C1C}">
                <a14:useLocalDpi xmlns:a14="http://schemas.microsoft.com/office/drawing/2010/main" val="0"/>
              </a:ext>
            </a:extLst>
          </a:blip>
          <a:srcRect l="-916" t="-1730"/>
          <a:stretch>
            <a:fillRect/>
          </a:stretch>
        </p:blipFill>
        <p:spPr bwMode="auto">
          <a:xfrm>
            <a:off x="656641" y="2419561"/>
            <a:ext cx="7181234" cy="316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kstiruutu 1"/>
          <p:cNvSpPr txBox="1"/>
          <p:nvPr/>
        </p:nvSpPr>
        <p:spPr>
          <a:xfrm>
            <a:off x="899591" y="1412775"/>
            <a:ext cx="7776865" cy="762388"/>
          </a:xfrm>
          <a:prstGeom prst="rect">
            <a:avLst/>
          </a:prstGeom>
          <a:noFill/>
        </p:spPr>
        <p:txBody>
          <a:bodyPr wrap="square" rtlCol="0">
            <a:spAutoFit/>
          </a:bodyPr>
          <a:lstStyle/>
          <a:p>
            <a:r>
              <a:rPr lang="fi-FI" sz="2177" dirty="0" smtClean="0">
                <a:latin typeface="+mn-lt"/>
              </a:rPr>
              <a:t>Yo-tutkinnossa </a:t>
            </a:r>
            <a:r>
              <a:rPr lang="fi-FI" sz="2177" dirty="0">
                <a:latin typeface="+mn-lt"/>
              </a:rPr>
              <a:t>käytetään </a:t>
            </a:r>
            <a:r>
              <a:rPr lang="fi-FI" sz="2177" dirty="0" err="1">
                <a:latin typeface="+mn-lt"/>
              </a:rPr>
              <a:t>Bloomin</a:t>
            </a:r>
            <a:r>
              <a:rPr lang="fi-FI" sz="2177" dirty="0">
                <a:latin typeface="+mn-lt"/>
              </a:rPr>
              <a:t> </a:t>
            </a:r>
            <a:r>
              <a:rPr lang="fi-FI" sz="2177" dirty="0" smtClean="0">
                <a:latin typeface="+mn-lt"/>
              </a:rPr>
              <a:t>taksonomian </a:t>
            </a:r>
            <a:r>
              <a:rPr lang="fi-FI" sz="2177" dirty="0">
                <a:latin typeface="+mn-lt"/>
              </a:rPr>
              <a:t>(1956</a:t>
            </a:r>
            <a:r>
              <a:rPr lang="fi-FI" sz="2177" dirty="0" smtClean="0">
                <a:latin typeface="+mn-lt"/>
              </a:rPr>
              <a:t>) uutta </a:t>
            </a:r>
            <a:r>
              <a:rPr lang="fi-FI" sz="2177" dirty="0">
                <a:latin typeface="+mn-lt"/>
              </a:rPr>
              <a:t>muunnelmaa (Anderson</a:t>
            </a:r>
            <a:r>
              <a:rPr lang="fi-FI" sz="2177" dirty="0">
                <a:latin typeface="+mn-lt"/>
              </a:rPr>
              <a:t> </a:t>
            </a:r>
            <a:r>
              <a:rPr lang="fi-FI" sz="2177" dirty="0">
                <a:latin typeface="+mn-lt"/>
              </a:rPr>
              <a:t>&amp; </a:t>
            </a:r>
            <a:r>
              <a:rPr lang="fi-FI" sz="2177" dirty="0" err="1">
                <a:latin typeface="+mn-lt"/>
              </a:rPr>
              <a:t>Krathwohl</a:t>
            </a:r>
            <a:r>
              <a:rPr lang="fi-FI" sz="2177" dirty="0">
                <a:latin typeface="+mn-lt"/>
              </a:rPr>
              <a:t> 2001). </a:t>
            </a:r>
            <a:endParaRPr lang="fi-FI" sz="2177" dirty="0">
              <a:latin typeface="+mn-lt"/>
            </a:endParaRPr>
          </a:p>
        </p:txBody>
      </p:sp>
      <p:sp>
        <p:nvSpPr>
          <p:cNvPr id="3" name="Tekstiruutu 2"/>
          <p:cNvSpPr txBox="1"/>
          <p:nvPr/>
        </p:nvSpPr>
        <p:spPr>
          <a:xfrm>
            <a:off x="3203848" y="500608"/>
            <a:ext cx="4134209" cy="650627"/>
          </a:xfrm>
          <a:prstGeom prst="rect">
            <a:avLst/>
          </a:prstGeom>
          <a:noFill/>
        </p:spPr>
        <p:txBody>
          <a:bodyPr wrap="none" rtlCol="0">
            <a:spAutoFit/>
          </a:bodyPr>
          <a:lstStyle/>
          <a:p>
            <a:r>
              <a:rPr lang="fi-FI" sz="3628" dirty="0" smtClean="0">
                <a:solidFill>
                  <a:srgbClr val="002060"/>
                </a:solidFill>
                <a:latin typeface="+mj-lt"/>
              </a:rPr>
              <a:t>Tehtävien luokittelu</a:t>
            </a:r>
            <a:endParaRPr lang="fi-FI" sz="3628" dirty="0">
              <a:solidFill>
                <a:srgbClr val="002060"/>
              </a:solidFill>
              <a:latin typeface="+mj-lt"/>
            </a:endParaRPr>
          </a:p>
        </p:txBody>
      </p:sp>
    </p:spTree>
    <p:extLst>
      <p:ext uri="{BB962C8B-B14F-4D97-AF65-F5344CB8AC3E}">
        <p14:creationId xmlns:p14="http://schemas.microsoft.com/office/powerpoint/2010/main" val="4094111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Ryhmä 26"/>
          <p:cNvGrpSpPr/>
          <p:nvPr/>
        </p:nvGrpSpPr>
        <p:grpSpPr>
          <a:xfrm>
            <a:off x="79330" y="273514"/>
            <a:ext cx="8456411" cy="5974732"/>
            <a:chOff x="-87313" y="0"/>
            <a:chExt cx="13203238" cy="9752013"/>
          </a:xfrm>
        </p:grpSpPr>
        <p:pic>
          <p:nvPicPr>
            <p:cNvPr id="2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3750" y="717550"/>
              <a:ext cx="30892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1400" y="0"/>
              <a:ext cx="6994525"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3488" y="5092700"/>
              <a:ext cx="4522787"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313" y="500063"/>
              <a:ext cx="3459163" cy="23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313" y="3984625"/>
              <a:ext cx="3708401"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2263" y="5992813"/>
              <a:ext cx="72929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8675" y="2860675"/>
              <a:ext cx="567372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455150" y="6892925"/>
              <a:ext cx="3001963" cy="207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1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371850" y="4281488"/>
              <a:ext cx="4306888" cy="2179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Ellipsi 36"/>
            <p:cNvSpPr/>
            <p:nvPr/>
          </p:nvSpPr>
          <p:spPr bwMode="auto">
            <a:xfrm>
              <a:off x="398463" y="884238"/>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38" name="Ellipsi 37"/>
            <p:cNvSpPr/>
            <p:nvPr/>
          </p:nvSpPr>
          <p:spPr bwMode="auto">
            <a:xfrm>
              <a:off x="3898900" y="1249363"/>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39" name="Ellipsi 38"/>
            <p:cNvSpPr/>
            <p:nvPr/>
          </p:nvSpPr>
          <p:spPr bwMode="auto">
            <a:xfrm>
              <a:off x="2444750" y="444500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40" name="Ellipsi 39"/>
            <p:cNvSpPr/>
            <p:nvPr/>
          </p:nvSpPr>
          <p:spPr bwMode="auto">
            <a:xfrm>
              <a:off x="6704013" y="33020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41" name="Ellipsi 40"/>
            <p:cNvSpPr/>
            <p:nvPr/>
          </p:nvSpPr>
          <p:spPr bwMode="auto">
            <a:xfrm>
              <a:off x="8566150" y="526415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42" name="Ellipsi 41"/>
            <p:cNvSpPr/>
            <p:nvPr/>
          </p:nvSpPr>
          <p:spPr bwMode="auto">
            <a:xfrm>
              <a:off x="4189413" y="569595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43" name="Ellipsi 42"/>
            <p:cNvSpPr/>
            <p:nvPr/>
          </p:nvSpPr>
          <p:spPr bwMode="auto">
            <a:xfrm>
              <a:off x="384175" y="6461125"/>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44" name="Ellipsi 43"/>
            <p:cNvSpPr/>
            <p:nvPr/>
          </p:nvSpPr>
          <p:spPr bwMode="auto">
            <a:xfrm>
              <a:off x="10172700" y="7212013"/>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pic>
          <p:nvPicPr>
            <p:cNvPr id="45" name="Picture 1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8588" y="2852738"/>
              <a:ext cx="4487862" cy="2411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 name="Ellipsi 45"/>
            <p:cNvSpPr/>
            <p:nvPr/>
          </p:nvSpPr>
          <p:spPr bwMode="auto">
            <a:xfrm>
              <a:off x="8385175" y="4046538"/>
              <a:ext cx="957263" cy="433387"/>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pic>
          <p:nvPicPr>
            <p:cNvPr id="47" name="Picture 1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526213" y="8110538"/>
              <a:ext cx="492442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8" name="Ellipsi 47"/>
            <p:cNvSpPr/>
            <p:nvPr/>
          </p:nvSpPr>
          <p:spPr bwMode="auto">
            <a:xfrm>
              <a:off x="6704013" y="8477250"/>
              <a:ext cx="1044575" cy="669925"/>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pic>
          <p:nvPicPr>
            <p:cNvPr id="49" name="Picture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06550" y="7254875"/>
              <a:ext cx="3919538" cy="2243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Ellipsi 49"/>
            <p:cNvSpPr/>
            <p:nvPr/>
          </p:nvSpPr>
          <p:spPr bwMode="auto">
            <a:xfrm>
              <a:off x="2001838" y="8110538"/>
              <a:ext cx="1044575" cy="669925"/>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sp>
          <p:nvSpPr>
            <p:cNvPr id="51" name="Tekstiruutu 2"/>
            <p:cNvSpPr txBox="1">
              <a:spLocks noChangeArrowheads="1"/>
            </p:cNvSpPr>
            <p:nvPr/>
          </p:nvSpPr>
          <p:spPr bwMode="auto">
            <a:xfrm>
              <a:off x="3968751" y="5964238"/>
              <a:ext cx="1211864" cy="56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i-FI" altLang="fi-FI" sz="1633"/>
                <a:t>sovella</a:t>
              </a:r>
            </a:p>
          </p:txBody>
        </p:sp>
        <p:sp>
          <p:nvSpPr>
            <p:cNvPr id="52" name="Ellipsi 51"/>
            <p:cNvSpPr/>
            <p:nvPr/>
          </p:nvSpPr>
          <p:spPr bwMode="auto">
            <a:xfrm>
              <a:off x="1666875" y="3305175"/>
              <a:ext cx="1044575" cy="669925"/>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46080" tIns="46080" rIns="46080" bIns="46080" anchor="ctr"/>
            <a:lstStyle/>
            <a:p>
              <a:pPr marL="207363" algn="ctr">
                <a:defRPr/>
              </a:pPr>
              <a:endParaRPr lang="fi-FI" sz="2177">
                <a:latin typeface="Helvetica Light" charset="0"/>
                <a:ea typeface="Helvetica Light" charset="0"/>
                <a:cs typeface="Helvetica Light" charset="0"/>
                <a:sym typeface="Helvetica Light" charset="0"/>
              </a:endParaRPr>
            </a:p>
          </p:txBody>
        </p:sp>
      </p:grpSp>
    </p:spTree>
    <p:extLst>
      <p:ext uri="{BB962C8B-B14F-4D97-AF65-F5344CB8AC3E}">
        <p14:creationId xmlns:p14="http://schemas.microsoft.com/office/powerpoint/2010/main" val="1806046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Taustaa</a:t>
            </a:r>
            <a:endParaRPr lang="en-US" dirty="0"/>
          </a:p>
        </p:txBody>
      </p:sp>
      <p:sp>
        <p:nvSpPr>
          <p:cNvPr id="3" name="Content Placeholder 2"/>
          <p:cNvSpPr>
            <a:spLocks noGrp="1"/>
          </p:cNvSpPr>
          <p:nvPr>
            <p:ph idx="1"/>
          </p:nvPr>
        </p:nvSpPr>
        <p:spPr>
          <a:xfrm>
            <a:off x="1828800" y="1600200"/>
            <a:ext cx="7010400" cy="4953000"/>
          </a:xfrm>
        </p:spPr>
        <p:txBody>
          <a:bodyPr/>
          <a:lstStyle/>
          <a:p>
            <a:r>
              <a:rPr lang="fi-FI" dirty="0"/>
              <a:t>L</a:t>
            </a:r>
            <a:r>
              <a:rPr lang="fi-FI" dirty="0" smtClean="0"/>
              <a:t>ukio edustaa perinteistä eliitin koulutusväylää.</a:t>
            </a:r>
          </a:p>
          <a:p>
            <a:r>
              <a:rPr lang="fi-FI" dirty="0" smtClean="0"/>
              <a:t>2-jakoisuus:</a:t>
            </a:r>
          </a:p>
          <a:p>
            <a:pPr lvl="1"/>
            <a:r>
              <a:rPr lang="fi-FI" dirty="0" smtClean="0"/>
              <a:t>korkea-asteelle </a:t>
            </a:r>
            <a:r>
              <a:rPr lang="fi-FI" dirty="0" smtClean="0"/>
              <a:t>valmistavat </a:t>
            </a:r>
            <a:r>
              <a:rPr lang="fi-FI" dirty="0" smtClean="0"/>
              <a:t>opinnot</a:t>
            </a:r>
          </a:p>
          <a:p>
            <a:pPr lvl="1"/>
            <a:r>
              <a:rPr lang="fi-FI" dirty="0" smtClean="0"/>
              <a:t>yleissivistys (vallanpitäjien/kaikkien)</a:t>
            </a:r>
            <a:endParaRPr lang="fi-FI" dirty="0" smtClean="0"/>
          </a:p>
          <a:p>
            <a:r>
              <a:rPr lang="fi-FI" dirty="0" smtClean="0"/>
              <a:t>Digitaalinen murros on luku- ja kirjoitustaitoon verrattavissa oleva valtava murros → </a:t>
            </a:r>
          </a:p>
          <a:p>
            <a:r>
              <a:rPr lang="fi-FI" dirty="0" smtClean="0"/>
              <a:t>mitä on </a:t>
            </a:r>
            <a:r>
              <a:rPr lang="fi-FI" dirty="0" smtClean="0"/>
              <a:t>yleissivistys digi-aikana?</a:t>
            </a:r>
            <a:endParaRPr lang="fi-FI" dirty="0" smtClean="0"/>
          </a:p>
          <a:p>
            <a:r>
              <a:rPr lang="fi-FI" dirty="0" smtClean="0"/>
              <a:t>Filosofian kannalta </a:t>
            </a:r>
            <a:r>
              <a:rPr lang="fi-FI" dirty="0" smtClean="0"/>
              <a:t>tämä on tärkeä </a:t>
            </a:r>
            <a:r>
              <a:rPr lang="fi-FI" dirty="0" smtClean="0"/>
              <a:t>kysymys, koska filosofia on ollut ”lukeneisuus (</a:t>
            </a:r>
            <a:r>
              <a:rPr lang="fi-FI" dirty="0" err="1" smtClean="0"/>
              <a:t>big</a:t>
            </a:r>
            <a:r>
              <a:rPr lang="fi-FI" dirty="0" smtClean="0"/>
              <a:t> </a:t>
            </a:r>
            <a:r>
              <a:rPr lang="fi-FI" dirty="0" err="1" smtClean="0"/>
              <a:t>books</a:t>
            </a:r>
            <a:r>
              <a:rPr lang="fi-FI" dirty="0" smtClean="0"/>
              <a:t>)” </a:t>
            </a:r>
            <a:br>
              <a:rPr lang="fi-FI" dirty="0" smtClean="0"/>
            </a:br>
            <a:r>
              <a:rPr lang="fi-FI" dirty="0" smtClean="0"/>
              <a:t>-yleissivistyksen keskiössä (varhaisen yliopistolaitoksen oppikirjoista yli puolet oli Aristotelesta).</a:t>
            </a:r>
          </a:p>
          <a:p>
            <a:pPr marL="457200" indent="-457200">
              <a:lnSpc>
                <a:spcPct val="150000"/>
              </a:lnSpc>
              <a:buFont typeface="+mj-lt"/>
              <a:buAutoNum type="arabicPeriod"/>
            </a:pPr>
            <a:endParaRPr lang="en-US" dirty="0"/>
          </a:p>
        </p:txBody>
      </p:sp>
    </p:spTree>
    <p:extLst>
      <p:ext uri="{BB962C8B-B14F-4D97-AF65-F5344CB8AC3E}">
        <p14:creationId xmlns:p14="http://schemas.microsoft.com/office/powerpoint/2010/main" val="33709276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83271" y="2764311"/>
            <a:ext cx="7772400" cy="1994068"/>
          </a:xfrm>
        </p:spPr>
        <p:txBody>
          <a:bodyPr/>
          <a:lstStyle/>
          <a:p>
            <a:r>
              <a:rPr lang="fi-FI" dirty="0"/>
              <a:t>Sähköistyvät yo-kirjoitukset ja </a:t>
            </a:r>
            <a:r>
              <a:rPr lang="fi-FI" dirty="0" smtClean="0"/>
              <a:t/>
            </a:r>
            <a:br>
              <a:rPr lang="fi-FI" dirty="0" smtClean="0"/>
            </a:br>
            <a:r>
              <a:rPr lang="fi-FI" dirty="0" smtClean="0"/>
              <a:t>arviointi filosofiassa</a:t>
            </a:r>
            <a:endParaRPr lang="fi-FI" dirty="0"/>
          </a:p>
        </p:txBody>
      </p:sp>
    </p:spTree>
    <p:extLst>
      <p:ext uri="{BB962C8B-B14F-4D97-AF65-F5344CB8AC3E}">
        <p14:creationId xmlns:p14="http://schemas.microsoft.com/office/powerpoint/2010/main" val="3493306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i-FI" altLang="fi-FI" dirty="0" smtClean="0"/>
              <a:t>S</a:t>
            </a:r>
            <a:r>
              <a:rPr lang="fi-FI" altLang="fi-FI" dirty="0" smtClean="0"/>
              <a:t>ähköinen yo-koe filosofiassa</a:t>
            </a:r>
            <a:endParaRPr lang="en-GB" altLang="fi-FI" dirty="0" smtClean="0"/>
          </a:p>
        </p:txBody>
      </p:sp>
      <p:sp>
        <p:nvSpPr>
          <p:cNvPr id="22531" name="Rectangle 3"/>
          <p:cNvSpPr>
            <a:spLocks noGrp="1" noChangeArrowheads="1"/>
          </p:cNvSpPr>
          <p:nvPr>
            <p:ph type="body" idx="1"/>
          </p:nvPr>
        </p:nvSpPr>
        <p:spPr/>
        <p:txBody>
          <a:bodyPr/>
          <a:lstStyle/>
          <a:p>
            <a:r>
              <a:rPr lang="fi-FI" altLang="fi-FI" dirty="0" smtClean="0">
                <a:cs typeface="Times New Roman" pitchFamily="18" charset="0"/>
              </a:rPr>
              <a:t>Useissa </a:t>
            </a:r>
            <a:r>
              <a:rPr lang="fi-FI" altLang="fi-FI" dirty="0">
                <a:cs typeface="Times New Roman" pitchFamily="18" charset="0"/>
              </a:rPr>
              <a:t>tapauksissa sekä nykyisten että uusien perusteiden mukaisia </a:t>
            </a:r>
            <a:r>
              <a:rPr lang="fi-FI" altLang="fi-FI" dirty="0" smtClean="0">
                <a:cs typeface="Times New Roman" pitchFamily="18" charset="0"/>
              </a:rPr>
              <a:t>filosofian taitoja </a:t>
            </a:r>
            <a:r>
              <a:rPr lang="fi-FI" altLang="fi-FI" dirty="0">
                <a:cs typeface="Times New Roman" pitchFamily="18" charset="0"/>
              </a:rPr>
              <a:t>voi (vähän) paremmin testata sähköisesti, esim. audiovisuaalinen aineisto, mutta muutos ei usein ole kovin </a:t>
            </a:r>
            <a:r>
              <a:rPr lang="fi-FI" altLang="fi-FI" dirty="0" smtClean="0">
                <a:cs typeface="Times New Roman" pitchFamily="18" charset="0"/>
              </a:rPr>
              <a:t>dramaattinen.</a:t>
            </a:r>
          </a:p>
          <a:p>
            <a:pPr lvl="1"/>
            <a:r>
              <a:rPr lang="fi-FI" altLang="fi-FI" dirty="0" smtClean="0">
                <a:cs typeface="Times New Roman" pitchFamily="18" charset="0"/>
              </a:rPr>
              <a:t>Ks. 6.4.2016 </a:t>
            </a:r>
            <a:r>
              <a:rPr lang="fi-FI" altLang="fi-FI" dirty="0" smtClean="0">
                <a:cs typeface="Times New Roman" pitchFamily="18" charset="0"/>
                <a:hlinkClick r:id="rId2"/>
              </a:rPr>
              <a:t>harjoituskoe</a:t>
            </a:r>
            <a:endParaRPr lang="fi-FI" altLang="fi-FI" dirty="0" smtClean="0">
              <a:cs typeface="Times New Roman" pitchFamily="18" charset="0"/>
            </a:endParaRPr>
          </a:p>
          <a:p>
            <a:r>
              <a:rPr lang="fi-FI" dirty="0"/>
              <a:t>Vastaustilaa tullaan rajoittamaan, </a:t>
            </a:r>
            <a:r>
              <a:rPr lang="fi-FI" dirty="0" smtClean="0"/>
              <a:t>ainakin tässä vaiheessa </a:t>
            </a:r>
            <a:r>
              <a:rPr lang="fi-FI" dirty="0"/>
              <a:t>ohjeellisin merkkimäärärajoituksin</a:t>
            </a:r>
            <a:r>
              <a:rPr lang="fi-FI" dirty="0" smtClean="0"/>
              <a:t>.</a:t>
            </a:r>
          </a:p>
          <a:p>
            <a:r>
              <a:rPr lang="fi-FI" altLang="fi-FI" dirty="0" smtClean="0">
                <a:cs typeface="Times New Roman" pitchFamily="18" charset="0"/>
              </a:rPr>
              <a:t>Harjoituskokeesta (toisin kuin kesän 2014 sähköisistä </a:t>
            </a:r>
            <a:r>
              <a:rPr lang="fi-FI" altLang="fi-FI" dirty="0" smtClean="0">
                <a:cs typeface="Times New Roman" pitchFamily="18" charset="0"/>
                <a:hlinkClick r:id="rId3"/>
              </a:rPr>
              <a:t>mallitehtävistä</a:t>
            </a:r>
            <a:r>
              <a:rPr lang="fi-FI" altLang="fi-FI" dirty="0" smtClean="0">
                <a:cs typeface="Times New Roman" pitchFamily="18" charset="0"/>
              </a:rPr>
              <a:t>) on tullut yksiselitteisen positiivista palautetta.</a:t>
            </a:r>
          </a:p>
          <a:p>
            <a:endParaRPr lang="fi-FI" altLang="fi-FI" b="1" dirty="0">
              <a:cs typeface="Times New Roman" pitchFamily="18" charset="0"/>
            </a:endParaRPr>
          </a:p>
        </p:txBody>
      </p:sp>
    </p:spTree>
    <p:extLst>
      <p:ext uri="{BB962C8B-B14F-4D97-AF65-F5344CB8AC3E}">
        <p14:creationId xmlns:p14="http://schemas.microsoft.com/office/powerpoint/2010/main" val="31412845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i-FI" altLang="fi-FI" dirty="0" smtClean="0"/>
              <a:t>Arviointi LOPS-perusteissa 2003 ja 2015</a:t>
            </a:r>
            <a:endParaRPr lang="en-GB" altLang="fi-FI" dirty="0" smtClean="0"/>
          </a:p>
        </p:txBody>
      </p:sp>
      <p:sp>
        <p:nvSpPr>
          <p:cNvPr id="22531" name="Rectangle 3"/>
          <p:cNvSpPr>
            <a:spLocks noGrp="1" noChangeArrowheads="1"/>
          </p:cNvSpPr>
          <p:nvPr>
            <p:ph type="body" idx="1"/>
          </p:nvPr>
        </p:nvSpPr>
        <p:spPr/>
        <p:txBody>
          <a:bodyPr/>
          <a:lstStyle/>
          <a:p>
            <a:r>
              <a:rPr lang="fi-FI" altLang="fi-FI" dirty="0" smtClean="0"/>
              <a:t>Arvioinnista määrätään pitkälle lukiolaissa </a:t>
            </a:r>
            <a:r>
              <a:rPr lang="fi-FI" altLang="fi-FI" dirty="0"/>
              <a:t>ja lukioasetuksessa </a:t>
            </a:r>
            <a:r>
              <a:rPr lang="fi-FI" altLang="fi-FI" dirty="0" smtClean="0"/>
              <a:t>→</a:t>
            </a:r>
            <a:br>
              <a:rPr lang="fi-FI" altLang="fi-FI" dirty="0" smtClean="0"/>
            </a:br>
            <a:r>
              <a:rPr lang="fi-FI" altLang="fi-FI" dirty="0" smtClean="0"/>
              <a:t>ei kovin suuria muutoksia LOPS yleislinjoihin.</a:t>
            </a:r>
          </a:p>
          <a:p>
            <a:r>
              <a:rPr lang="fi-FI" altLang="fi-FI" dirty="0" smtClean="0"/>
              <a:t>Filosofiassa kuitenkin vanha linjaus poikkeaa uusista yleistavoitteista</a:t>
            </a:r>
            <a:r>
              <a:rPr lang="fi-FI" altLang="fi-FI" dirty="0" smtClean="0"/>
              <a:t>.</a:t>
            </a:r>
          </a:p>
          <a:p>
            <a:r>
              <a:rPr lang="fi-FI" altLang="fi-FI" dirty="0" smtClean="0"/>
              <a:t>YTL:n tulkinta olennaisessa roolissa.</a:t>
            </a:r>
            <a:endParaRPr lang="fi-FI" altLang="fi-FI" dirty="0" smtClean="0"/>
          </a:p>
        </p:txBody>
      </p:sp>
    </p:spTree>
    <p:extLst>
      <p:ext uri="{BB962C8B-B14F-4D97-AF65-F5344CB8AC3E}">
        <p14:creationId xmlns:p14="http://schemas.microsoft.com/office/powerpoint/2010/main" val="198785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LOPS2003 </a:t>
            </a:r>
            <a:r>
              <a:rPr lang="fi-FI" dirty="0"/>
              <a:t>arvioinnissa muistitiedolla </a:t>
            </a:r>
            <a:r>
              <a:rPr lang="fi-FI" dirty="0" smtClean="0"/>
              <a:t>oli YTL:n tulkinnassa isohko </a:t>
            </a:r>
            <a:r>
              <a:rPr lang="fi-FI" dirty="0"/>
              <a:t>merkitys</a:t>
            </a:r>
            <a:endParaRPr lang="fi-FI" dirty="0"/>
          </a:p>
        </p:txBody>
      </p:sp>
      <p:sp>
        <p:nvSpPr>
          <p:cNvPr id="3" name="Sisällön paikkamerkki 2"/>
          <p:cNvSpPr>
            <a:spLocks noGrp="1"/>
          </p:cNvSpPr>
          <p:nvPr>
            <p:ph idx="1"/>
          </p:nvPr>
        </p:nvSpPr>
        <p:spPr/>
        <p:txBody>
          <a:bodyPr/>
          <a:lstStyle/>
          <a:p>
            <a:r>
              <a:rPr lang="fi-FI" dirty="0" smtClean="0"/>
              <a:t>”Filosofiassa </a:t>
            </a:r>
            <a:r>
              <a:rPr lang="fi-FI" dirty="0"/>
              <a:t>arvioidaan käsitteiden ja teorioiden omaksumisen ja </a:t>
            </a:r>
            <a:r>
              <a:rPr lang="fi-FI" dirty="0" smtClean="0"/>
              <a:t>filosofisen ymmärryksen </a:t>
            </a:r>
            <a:r>
              <a:rPr lang="fi-FI" dirty="0"/>
              <a:t>kehittymisen lisäksi kokelaan valmiutta tarkastella sekä ilmaista </a:t>
            </a:r>
            <a:r>
              <a:rPr lang="fi-FI" dirty="0" smtClean="0"/>
              <a:t>omaa filosofista </a:t>
            </a:r>
            <a:r>
              <a:rPr lang="fi-FI" dirty="0"/>
              <a:t>ajatteluaan. Lähtökohtana on, että kokelas käyttää filosofisia käsitteitä </a:t>
            </a:r>
            <a:r>
              <a:rPr lang="fi-FI" dirty="0" smtClean="0"/>
              <a:t>ja teorioita</a:t>
            </a:r>
            <a:r>
              <a:rPr lang="fi-FI" dirty="0"/>
              <a:t>. </a:t>
            </a:r>
            <a:r>
              <a:rPr lang="fi-FI" b="1" dirty="0"/>
              <a:t>Pelkkä pohdiskelu on filosofista esiastetta. </a:t>
            </a:r>
            <a:r>
              <a:rPr lang="fi-FI" dirty="0"/>
              <a:t>Kokelaan suhde </a:t>
            </a:r>
            <a:r>
              <a:rPr lang="fi-FI" dirty="0" smtClean="0"/>
              <a:t>filosofisiin kysymyksiin </a:t>
            </a:r>
            <a:r>
              <a:rPr lang="fi-FI" dirty="0"/>
              <a:t>on yksilöllinen, mutta kysymysten käsittelyn perustana ovat </a:t>
            </a:r>
            <a:r>
              <a:rPr lang="fi-FI" dirty="0" smtClean="0"/>
              <a:t>ajattelun tiedolliset </a:t>
            </a:r>
            <a:r>
              <a:rPr lang="fi-FI" dirty="0"/>
              <a:t>hyveet: kriittisyys, johdonmukaisuus, ristiriidattomuus </a:t>
            </a:r>
            <a:r>
              <a:rPr lang="fi-FI" dirty="0" smtClean="0"/>
              <a:t>ja järjestelmällisyys</a:t>
            </a:r>
            <a:r>
              <a:rPr lang="fi-FI" dirty="0" smtClean="0"/>
              <a:t>.” </a:t>
            </a:r>
            <a:r>
              <a:rPr lang="fi-FI" dirty="0"/>
              <a:t>(</a:t>
            </a:r>
            <a:r>
              <a:rPr lang="fi-FI" i="1" dirty="0"/>
              <a:t>Filosofian mallikokeen arvosteluohjeet</a:t>
            </a:r>
            <a:r>
              <a:rPr lang="fi-FI" dirty="0"/>
              <a:t>, YTL 2004</a:t>
            </a:r>
            <a:r>
              <a:rPr lang="fi-FI" dirty="0" smtClean="0"/>
              <a:t>)</a:t>
            </a:r>
          </a:p>
          <a:p>
            <a:r>
              <a:rPr lang="fi-FI" dirty="0" smtClean="0"/>
              <a:t>Tästä käytännössä seurasi, että </a:t>
            </a:r>
            <a:r>
              <a:rPr lang="fi-FI" dirty="0" err="1" smtClean="0"/>
              <a:t>name-dropping</a:t>
            </a:r>
            <a:r>
              <a:rPr lang="fi-FI" dirty="0" smtClean="0"/>
              <a:t> ym. oli järkevä tapa saada pisteitä.</a:t>
            </a:r>
            <a:endParaRPr lang="fi-FI" dirty="0"/>
          </a:p>
          <a:p>
            <a:endParaRPr lang="fi-FI" dirty="0"/>
          </a:p>
        </p:txBody>
      </p:sp>
    </p:spTree>
    <p:extLst>
      <p:ext uri="{BB962C8B-B14F-4D97-AF65-F5344CB8AC3E}">
        <p14:creationId xmlns:p14="http://schemas.microsoft.com/office/powerpoint/2010/main" val="852496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i-FI" altLang="fi-FI" dirty="0" smtClean="0"/>
              <a:t>Filosofian arviointi LOPS-perusteissa 2015</a:t>
            </a:r>
            <a:endParaRPr lang="en-GB" altLang="fi-FI" dirty="0" smtClean="0"/>
          </a:p>
        </p:txBody>
      </p:sp>
      <p:sp>
        <p:nvSpPr>
          <p:cNvPr id="22531" name="Rectangle 3"/>
          <p:cNvSpPr>
            <a:spLocks noGrp="1" noChangeArrowheads="1"/>
          </p:cNvSpPr>
          <p:nvPr>
            <p:ph type="body" idx="1"/>
          </p:nvPr>
        </p:nvSpPr>
        <p:spPr/>
        <p:txBody>
          <a:bodyPr/>
          <a:lstStyle/>
          <a:p>
            <a:pPr fontAlgn="auto"/>
            <a:r>
              <a:rPr lang="fi-FI" dirty="0" smtClean="0"/>
              <a:t>Filosofiassa </a:t>
            </a:r>
            <a:r>
              <a:rPr lang="fi-FI" b="1" dirty="0"/>
              <a:t>arviointi kohdistuu ajattelun taitojen ja keskeisten käsitteiden hallintaan sekä kykyyn ilmaista filosofista ajattelua. Tämä tarkoittaa kykyä kriittisesti eritellä ja problematisoida informaatiota, hahmottaa ja täsmentää sen käsitteellistä rakennetta sekä esittää asiasta perusteltu arvostelma. </a:t>
            </a:r>
            <a:r>
              <a:rPr lang="fi-FI" dirty="0"/>
              <a:t>Arvioinnin tulee tukea ja kehittää opiskelijan taitoa arvioida omaa ajatteluaan ja rohkaista opiskelijoita oman opiskelunsa suunnitteluun ja kehittämiseen. Kurssien arvioinnissa käytetään monipuolisia menetelmiä, ja filosofian yleisten tavoitteiden saavuttamista arvioidaan kurssikohtaisten tavoitteiden ja keskeisten sisältöjen kautta.</a:t>
            </a:r>
          </a:p>
        </p:txBody>
      </p:sp>
    </p:spTree>
    <p:extLst>
      <p:ext uri="{BB962C8B-B14F-4D97-AF65-F5344CB8AC3E}">
        <p14:creationId xmlns:p14="http://schemas.microsoft.com/office/powerpoint/2010/main" val="8103589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01446B"/>
                </a:solidFill>
              </a:rPr>
              <a:t>Sähköisen ainereaalin pisteitys</a:t>
            </a:r>
            <a:endParaRPr lang="fi-FI" dirty="0"/>
          </a:p>
        </p:txBody>
      </p:sp>
      <p:sp>
        <p:nvSpPr>
          <p:cNvPr id="3" name="Sisällön paikkamerkki 2"/>
          <p:cNvSpPr>
            <a:spLocks noGrp="1"/>
          </p:cNvSpPr>
          <p:nvPr>
            <p:ph idx="1"/>
          </p:nvPr>
        </p:nvSpPr>
        <p:spPr/>
        <p:txBody>
          <a:bodyPr/>
          <a:lstStyle/>
          <a:p>
            <a:r>
              <a:rPr lang="fi-FI" dirty="0" smtClean="0"/>
              <a:t>Kunkin sähköisen ainereaalikokeen maksimipistemäärä on 120 pistettä </a:t>
            </a:r>
            <a:r>
              <a:rPr lang="fi-FI" dirty="0"/>
              <a:t>(nykyisen 42/54 sijaan) → </a:t>
            </a:r>
          </a:p>
          <a:p>
            <a:pPr lvl="1"/>
            <a:r>
              <a:rPr lang="fi-FI" dirty="0"/>
              <a:t>kannattaa harkita tiheämpää </a:t>
            </a:r>
            <a:r>
              <a:rPr lang="fi-FI" dirty="0" smtClean="0"/>
              <a:t>pisteskaalaa </a:t>
            </a:r>
            <a:r>
              <a:rPr lang="fi-FI" dirty="0"/>
              <a:t>myös </a:t>
            </a:r>
            <a:r>
              <a:rPr lang="fi-FI" dirty="0" smtClean="0"/>
              <a:t>kurssikokeissa. </a:t>
            </a:r>
          </a:p>
          <a:p>
            <a:r>
              <a:rPr lang="fi-FI" dirty="0" smtClean="0"/>
              <a:t>Tehtävät jakautuvat tässä vaiheessa (esim. filosofiassa) 20 ja 30 pisteen tehtäviin. </a:t>
            </a:r>
            <a:endParaRPr lang="fi-FI" dirty="0"/>
          </a:p>
          <a:p>
            <a:r>
              <a:rPr lang="fi-FI" dirty="0" smtClean="0"/>
              <a:t>Maksimipistemäärän </a:t>
            </a:r>
            <a:r>
              <a:rPr lang="fi-FI" dirty="0"/>
              <a:t>saavuttaminen edellyttää, että kokelas vastaa myös niihin tehtäviin, joissa tehtäväkohtainen maksimipistemäärä on suuri. </a:t>
            </a:r>
            <a:endParaRPr lang="fi-FI" dirty="0" smtClean="0"/>
          </a:p>
          <a:p>
            <a:pPr lvl="1"/>
            <a:r>
              <a:rPr lang="fi-FI" dirty="0" smtClean="0"/>
              <a:t>Kuten </a:t>
            </a:r>
            <a:r>
              <a:rPr lang="fi-FI" dirty="0"/>
              <a:t>nytkin pitää vastata jokereihin, jos aikoo saada yli </a:t>
            </a:r>
            <a:r>
              <a:rPr lang="fi-FI" dirty="0" smtClean="0"/>
              <a:t>36</a:t>
            </a:r>
            <a:r>
              <a:rPr lang="fi-FI" dirty="0"/>
              <a:t>.</a:t>
            </a:r>
          </a:p>
          <a:p>
            <a:endParaRPr lang="fi-FI" dirty="0"/>
          </a:p>
        </p:txBody>
      </p:sp>
    </p:spTree>
    <p:extLst>
      <p:ext uri="{BB962C8B-B14F-4D97-AF65-F5344CB8AC3E}">
        <p14:creationId xmlns:p14="http://schemas.microsoft.com/office/powerpoint/2010/main" val="3641435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01446B"/>
                </a:solidFill>
              </a:rPr>
              <a:t>Sähköisen ainereaalin muutokset</a:t>
            </a:r>
            <a:endParaRPr lang="fi-FI" dirty="0"/>
          </a:p>
        </p:txBody>
      </p:sp>
      <p:sp>
        <p:nvSpPr>
          <p:cNvPr id="3" name="Sisällön paikkamerkki 2"/>
          <p:cNvSpPr>
            <a:spLocks noGrp="1"/>
          </p:cNvSpPr>
          <p:nvPr>
            <p:ph idx="1"/>
          </p:nvPr>
        </p:nvSpPr>
        <p:spPr/>
        <p:txBody>
          <a:bodyPr/>
          <a:lstStyle/>
          <a:p>
            <a:r>
              <a:rPr lang="fi-FI" dirty="0" smtClean="0"/>
              <a:t>Sekä kokeiden että pisteityksen rakenne </a:t>
            </a:r>
            <a:r>
              <a:rPr lang="fi-FI" dirty="0"/>
              <a:t>muistuttaa siis merkittävästi paperikokeiden </a:t>
            </a:r>
            <a:r>
              <a:rPr lang="fi-FI" dirty="0" smtClean="0"/>
              <a:t>vastaavaa.</a:t>
            </a:r>
          </a:p>
          <a:p>
            <a:r>
              <a:rPr lang="fi-FI" dirty="0" smtClean="0"/>
              <a:t>Opettajia on huolettanut erottelun tarkentuminen.</a:t>
            </a:r>
          </a:p>
          <a:p>
            <a:endParaRPr lang="fi-FI" dirty="0"/>
          </a:p>
          <a:p>
            <a:endParaRPr lang="fi-FI" dirty="0" smtClean="0"/>
          </a:p>
          <a:p>
            <a:endParaRPr lang="fi-FI" dirty="0"/>
          </a:p>
          <a:p>
            <a:endParaRPr lang="fi-FI" dirty="0" smtClean="0"/>
          </a:p>
          <a:p>
            <a:endParaRPr lang="fi-FI" dirty="0"/>
          </a:p>
          <a:p>
            <a:pPr marL="0" indent="0">
              <a:buNone/>
            </a:pPr>
            <a:endParaRPr lang="fi-FI" dirty="0"/>
          </a:p>
          <a:p>
            <a:r>
              <a:rPr lang="fi-FI" dirty="0" smtClean="0"/>
              <a:t>Filosofian ja ET:n jaos selvittää asiaa kesän aikana (SOLO-malli ei harjoituskokeen arvioinnin perusteella täytä sille asetettua tehtävää.)</a:t>
            </a:r>
            <a:endParaRPr lang="fi-FI" dirty="0"/>
          </a:p>
          <a:p>
            <a:endParaRPr lang="fi-FI" dirty="0"/>
          </a:p>
        </p:txBody>
      </p:sp>
      <p:sp>
        <p:nvSpPr>
          <p:cNvPr id="4" name="Ellipsi 3"/>
          <p:cNvSpPr/>
          <p:nvPr/>
        </p:nvSpPr>
        <p:spPr bwMode="auto">
          <a:xfrm>
            <a:off x="3296308" y="3845374"/>
            <a:ext cx="235024" cy="241652"/>
          </a:xfrm>
          <a:prstGeom prst="ellipse">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7" name="Ellipsi 6"/>
          <p:cNvSpPr/>
          <p:nvPr/>
        </p:nvSpPr>
        <p:spPr bwMode="auto">
          <a:xfrm>
            <a:off x="3119736" y="3672116"/>
            <a:ext cx="588168" cy="588168"/>
          </a:xfrm>
          <a:prstGeom prst="ellipse">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8" name="Ellipsi 7"/>
          <p:cNvSpPr/>
          <p:nvPr/>
        </p:nvSpPr>
        <p:spPr bwMode="auto">
          <a:xfrm>
            <a:off x="2965396" y="3517776"/>
            <a:ext cx="896848" cy="896848"/>
          </a:xfrm>
          <a:prstGeom prst="ellipse">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11" name="Ellipsi 10"/>
          <p:cNvSpPr/>
          <p:nvPr/>
        </p:nvSpPr>
        <p:spPr bwMode="auto">
          <a:xfrm>
            <a:off x="4974920" y="3828606"/>
            <a:ext cx="235024" cy="241652"/>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12" name="Ellipsi 11"/>
          <p:cNvSpPr/>
          <p:nvPr/>
        </p:nvSpPr>
        <p:spPr bwMode="auto">
          <a:xfrm>
            <a:off x="4781580" y="3638580"/>
            <a:ext cx="621704" cy="621704"/>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13" name="Ellipsi 12"/>
          <p:cNvSpPr/>
          <p:nvPr/>
        </p:nvSpPr>
        <p:spPr bwMode="auto">
          <a:xfrm>
            <a:off x="4644008" y="3501008"/>
            <a:ext cx="896848" cy="896848"/>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14" name="Ellipsi 13"/>
          <p:cNvSpPr/>
          <p:nvPr/>
        </p:nvSpPr>
        <p:spPr bwMode="auto">
          <a:xfrm>
            <a:off x="4716016" y="3573016"/>
            <a:ext cx="752832" cy="752832"/>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15" name="Ellipsi 14"/>
          <p:cNvSpPr/>
          <p:nvPr/>
        </p:nvSpPr>
        <p:spPr bwMode="auto">
          <a:xfrm>
            <a:off x="5044953" y="3900614"/>
            <a:ext cx="94958" cy="97636"/>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16" name="Ellipsi 15"/>
          <p:cNvSpPr/>
          <p:nvPr/>
        </p:nvSpPr>
        <p:spPr bwMode="auto">
          <a:xfrm>
            <a:off x="4913504" y="3765458"/>
            <a:ext cx="357856" cy="367948"/>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sp>
        <p:nvSpPr>
          <p:cNvPr id="18" name="Ellipsi 17"/>
          <p:cNvSpPr/>
          <p:nvPr/>
        </p:nvSpPr>
        <p:spPr bwMode="auto">
          <a:xfrm>
            <a:off x="4851116" y="3701311"/>
            <a:ext cx="482632" cy="496242"/>
          </a:xfrm>
          <a:prstGeom prst="ellips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Times New Roman" charset="0"/>
            </a:endParaRPr>
          </a:p>
        </p:txBody>
      </p:sp>
      <p:cxnSp>
        <p:nvCxnSpPr>
          <p:cNvPr id="6" name="Suora nuoliyhdysviiva 5"/>
          <p:cNvCxnSpPr/>
          <p:nvPr/>
        </p:nvCxnSpPr>
        <p:spPr bwMode="auto">
          <a:xfrm>
            <a:off x="4067944" y="3933056"/>
            <a:ext cx="360040" cy="0"/>
          </a:xfrm>
          <a:prstGeom prst="straightConnector1">
            <a:avLst/>
          </a:prstGeom>
          <a:solidFill>
            <a:schemeClr val="accent1"/>
          </a:solidFill>
          <a:ln w="571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342244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628800"/>
            <a:ext cx="2455168" cy="1116013"/>
          </a:xfrm>
        </p:spPr>
        <p:txBody>
          <a:bodyPr/>
          <a:lstStyle/>
          <a:p>
            <a:r>
              <a:rPr lang="fi-FI" dirty="0" smtClean="0"/>
              <a:t>Yksinkertainen muunto-ohje</a:t>
            </a:r>
            <a:endParaRPr lang="fi-FI" dirty="0"/>
          </a:p>
        </p:txBody>
      </p:sp>
      <p:pic>
        <p:nvPicPr>
          <p:cNvPr id="4" name="Kuva 3"/>
          <p:cNvPicPr>
            <a:picLocks noChangeAspect="1"/>
          </p:cNvPicPr>
          <p:nvPr/>
        </p:nvPicPr>
        <p:blipFill>
          <a:blip r:embed="rId2"/>
          <a:stretch>
            <a:fillRect/>
          </a:stretch>
        </p:blipFill>
        <p:spPr>
          <a:xfrm>
            <a:off x="3672160" y="367196"/>
            <a:ext cx="2628032" cy="6001919"/>
          </a:xfrm>
          <a:prstGeom prst="rect">
            <a:avLst/>
          </a:prstGeom>
          <a:ln>
            <a:solidFill>
              <a:schemeClr val="tx1"/>
            </a:solidFill>
          </a:ln>
        </p:spPr>
      </p:pic>
    </p:spTree>
    <p:extLst>
      <p:ext uri="{BB962C8B-B14F-4D97-AF65-F5344CB8AC3E}">
        <p14:creationId xmlns:p14="http://schemas.microsoft.com/office/powerpoint/2010/main" val="3593536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Lukiofilosofia </a:t>
            </a:r>
            <a:r>
              <a:rPr lang="fi-FI" altLang="fi-FI" dirty="0" smtClean="0"/>
              <a:t>a</a:t>
            </a:r>
            <a:r>
              <a:rPr lang="fi-FI" altLang="fi-FI" dirty="0" smtClean="0"/>
              <a:t>kateemisena alkeisfilosofiana</a:t>
            </a:r>
            <a:endParaRPr lang="en-US" dirty="0"/>
          </a:p>
        </p:txBody>
      </p:sp>
      <p:sp>
        <p:nvSpPr>
          <p:cNvPr id="3" name="Content Placeholder 2"/>
          <p:cNvSpPr>
            <a:spLocks noGrp="1"/>
          </p:cNvSpPr>
          <p:nvPr>
            <p:ph idx="1"/>
          </p:nvPr>
        </p:nvSpPr>
        <p:spPr>
          <a:xfrm>
            <a:off x="1828800" y="1600200"/>
            <a:ext cx="7010400" cy="4953000"/>
          </a:xfrm>
        </p:spPr>
        <p:txBody>
          <a:bodyPr/>
          <a:lstStyle/>
          <a:p>
            <a:pPr>
              <a:lnSpc>
                <a:spcPts val="2800"/>
              </a:lnSpc>
            </a:pPr>
            <a:r>
              <a:rPr lang="fi-FI" dirty="0" smtClean="0"/>
              <a:t>Filosofia oli pitkään yleisten akateemisten opintojen perusaine.</a:t>
            </a:r>
          </a:p>
          <a:p>
            <a:pPr lvl="1">
              <a:lnSpc>
                <a:spcPts val="2800"/>
              </a:lnSpc>
            </a:pPr>
            <a:r>
              <a:rPr lang="fi-FI" dirty="0" smtClean="0"/>
              <a:t>suurimman osan yliopistojen historiasta filosofia on ollut perustieteen, </a:t>
            </a:r>
            <a:r>
              <a:rPr lang="fi-FI" dirty="0" smtClean="0"/>
              <a:t>josta </a:t>
            </a:r>
            <a:r>
              <a:rPr lang="fi-FI" dirty="0" smtClean="0"/>
              <a:t>on jatkettu </a:t>
            </a:r>
            <a:r>
              <a:rPr lang="fi-FI" dirty="0" smtClean="0"/>
              <a:t>lääke- ja oikeustieteeseen tai teologiaan</a:t>
            </a:r>
          </a:p>
          <a:p>
            <a:pPr>
              <a:lnSpc>
                <a:spcPts val="2800"/>
              </a:lnSpc>
            </a:pPr>
            <a:r>
              <a:rPr lang="fi-FI" dirty="0" smtClean="0"/>
              <a:t>Tällaisessa </a:t>
            </a:r>
            <a:r>
              <a:rPr lang="fi-FI" dirty="0" smtClean="0"/>
              <a:t>kontekstissa filosofia on osa akateemisia opintoja, kuten (klassiset) kielet, akateeminen/</a:t>
            </a:r>
            <a:r>
              <a:rPr lang="fi-FI" dirty="0" err="1" smtClean="0"/>
              <a:t>opinnut</a:t>
            </a:r>
            <a:r>
              <a:rPr lang="fi-FI" dirty="0" smtClean="0"/>
              <a:t> kirjoittaminen lähdeviitteineen jne.</a:t>
            </a:r>
          </a:p>
          <a:p>
            <a:pPr>
              <a:lnSpc>
                <a:spcPts val="2800"/>
              </a:lnSpc>
            </a:pPr>
            <a:r>
              <a:rPr lang="fi-FI" dirty="0" smtClean="0"/>
              <a:t>Kansainvälississä konteksteissa lukiofilosofia </a:t>
            </a:r>
            <a:r>
              <a:rPr lang="fi-FI" dirty="0" smtClean="0"/>
              <a:t>usein </a:t>
            </a:r>
            <a:r>
              <a:rPr lang="fi-FI" dirty="0" smtClean="0"/>
              <a:t>tätä.</a:t>
            </a:r>
            <a:endParaRPr lang="en-US" dirty="0"/>
          </a:p>
        </p:txBody>
      </p:sp>
    </p:spTree>
    <p:extLst>
      <p:ext uri="{BB962C8B-B14F-4D97-AF65-F5344CB8AC3E}">
        <p14:creationId xmlns:p14="http://schemas.microsoft.com/office/powerpoint/2010/main" val="3455071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Lukiofilosofia Suomessa</a:t>
            </a:r>
            <a:endParaRPr lang="en-US" dirty="0"/>
          </a:p>
        </p:txBody>
      </p:sp>
      <p:sp>
        <p:nvSpPr>
          <p:cNvPr id="3" name="Content Placeholder 2"/>
          <p:cNvSpPr>
            <a:spLocks noGrp="1"/>
          </p:cNvSpPr>
          <p:nvPr>
            <p:ph idx="1"/>
          </p:nvPr>
        </p:nvSpPr>
        <p:spPr>
          <a:xfrm>
            <a:off x="1828800" y="1600200"/>
            <a:ext cx="7010400" cy="4953000"/>
          </a:xfrm>
        </p:spPr>
        <p:txBody>
          <a:bodyPr/>
          <a:lstStyle/>
          <a:p>
            <a:pPr>
              <a:lnSpc>
                <a:spcPts val="2800"/>
              </a:lnSpc>
            </a:pPr>
            <a:r>
              <a:rPr lang="fi-FI" dirty="0" smtClean="0"/>
              <a:t>Suomessa tällainen filosofia kutistui lukiossa 2. maailmansodan jälkeen ja korvautui psykologialla.</a:t>
            </a:r>
          </a:p>
          <a:p>
            <a:pPr lvl="1">
              <a:lnSpc>
                <a:spcPts val="2800"/>
              </a:lnSpc>
            </a:pPr>
            <a:r>
              <a:rPr lang="fi-FI" dirty="0" smtClean="0"/>
              <a:t>Syynä Eino </a:t>
            </a:r>
            <a:r>
              <a:rPr lang="fi-FI" dirty="0"/>
              <a:t>Kailan ja hänen oppilaidensa (</a:t>
            </a:r>
            <a:r>
              <a:rPr lang="fi-FI" dirty="0" err="1" smtClean="0"/>
              <a:t>loogis</a:t>
            </a:r>
            <a:r>
              <a:rPr lang="fi-FI" dirty="0" smtClean="0"/>
              <a:t>-) empiristinen suuntautumien.</a:t>
            </a:r>
            <a:endParaRPr lang="fi-FI" dirty="0"/>
          </a:p>
          <a:p>
            <a:pPr>
              <a:lnSpc>
                <a:spcPts val="2800"/>
              </a:lnSpc>
            </a:pPr>
            <a:r>
              <a:rPr lang="fi-FI" dirty="0" smtClean="0"/>
              <a:t>Filosofia palasi lukioon NL:n hajoamista seuranneessa </a:t>
            </a:r>
            <a:r>
              <a:rPr lang="fi-FI" dirty="0" err="1" smtClean="0"/>
              <a:t>katsomuksellis</a:t>
            </a:r>
            <a:r>
              <a:rPr lang="fi-FI" dirty="0" smtClean="0"/>
              <a:t>-poliittisessa tilanteessa suuren kansallisen (erit. Esa Saarinen) ja pienemmän kansainvälisen (esim. </a:t>
            </a:r>
            <a:r>
              <a:rPr lang="fi-FI" altLang="fi-FI" dirty="0" err="1" smtClean="0"/>
              <a:t>Jostein</a:t>
            </a:r>
            <a:r>
              <a:rPr lang="fi-FI" altLang="fi-FI" dirty="0" smtClean="0"/>
              <a:t> </a:t>
            </a:r>
            <a:r>
              <a:rPr lang="fi-FI" altLang="fi-FI" dirty="0" err="1" smtClean="0"/>
              <a:t>Gaarder</a:t>
            </a:r>
            <a:r>
              <a:rPr lang="fi-FI" altLang="fi-FI" dirty="0" smtClean="0"/>
              <a:t>) </a:t>
            </a:r>
            <a:r>
              <a:rPr lang="fi-FI" altLang="fi-FI" dirty="0"/>
              <a:t>filosofia-boomin </a:t>
            </a:r>
            <a:r>
              <a:rPr lang="fi-FI" altLang="fi-FI" dirty="0" smtClean="0"/>
              <a:t>vanavedessä.</a:t>
            </a:r>
          </a:p>
          <a:p>
            <a:pPr>
              <a:lnSpc>
                <a:spcPts val="2800"/>
              </a:lnSpc>
            </a:pPr>
            <a:r>
              <a:rPr lang="fi-FI" dirty="0" smtClean="0"/>
              <a:t>Tässä yhteydessä myös ns. filosofiaa lapsille (FILA/P4C) -liike vahvistui hieman Suomessa (</a:t>
            </a:r>
            <a:r>
              <a:rPr lang="fi-FI" dirty="0" err="1" smtClean="0"/>
              <a:t>Lipman</a:t>
            </a:r>
            <a:r>
              <a:rPr lang="fi-FI" dirty="0" smtClean="0"/>
              <a:t>-käännökset).</a:t>
            </a:r>
          </a:p>
          <a:p>
            <a:pPr lvl="1">
              <a:lnSpc>
                <a:spcPts val="2800"/>
              </a:lnSpc>
            </a:pPr>
            <a:r>
              <a:rPr lang="fi-FI" dirty="0" smtClean="0"/>
              <a:t>Mm. ikäkauden takia kohdentui enemmän perusopetuksen et:hen kuin lukion filosofiaan.</a:t>
            </a:r>
          </a:p>
        </p:txBody>
      </p:sp>
    </p:spTree>
    <p:extLst>
      <p:ext uri="{BB962C8B-B14F-4D97-AF65-F5344CB8AC3E}">
        <p14:creationId xmlns:p14="http://schemas.microsoft.com/office/powerpoint/2010/main" val="1279457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smtClean="0"/>
              <a:t>Ainereaali</a:t>
            </a:r>
            <a:endParaRPr lang="en-US" dirty="0"/>
          </a:p>
        </p:txBody>
      </p:sp>
      <p:sp>
        <p:nvSpPr>
          <p:cNvPr id="3" name="Content Placeholder 2"/>
          <p:cNvSpPr>
            <a:spLocks noGrp="1"/>
          </p:cNvSpPr>
          <p:nvPr>
            <p:ph idx="1"/>
          </p:nvPr>
        </p:nvSpPr>
        <p:spPr>
          <a:xfrm>
            <a:off x="1907704" y="1772816"/>
            <a:ext cx="7010400" cy="4953000"/>
          </a:xfrm>
        </p:spPr>
        <p:txBody>
          <a:bodyPr/>
          <a:lstStyle/>
          <a:p>
            <a:pPr>
              <a:lnSpc>
                <a:spcPts val="2700"/>
              </a:lnSpc>
            </a:pPr>
            <a:r>
              <a:rPr lang="fi-FI" dirty="0" smtClean="0"/>
              <a:t>Yo-kirjoitusten 2006 ainereaaliuudistus kärjisti lukiossa yleissivistyksen ja </a:t>
            </a:r>
            <a:r>
              <a:rPr lang="fi-FI" dirty="0" smtClean="0"/>
              <a:t>korkea- </a:t>
            </a:r>
            <a:r>
              <a:rPr lang="fi-FI" dirty="0" smtClean="0"/>
              <a:t>asteen </a:t>
            </a:r>
            <a:r>
              <a:rPr lang="fi-FI" dirty="0" smtClean="0"/>
              <a:t>valmennuksen välistä eroa. </a:t>
            </a:r>
            <a:endParaRPr lang="fi-FI" dirty="0" smtClean="0"/>
          </a:p>
          <a:p>
            <a:pPr>
              <a:lnSpc>
                <a:spcPts val="2700"/>
              </a:lnSpc>
            </a:pPr>
            <a:r>
              <a:rPr lang="fi-FI" dirty="0"/>
              <a:t>Ainereaali on korostanut panos–tuotos -ajattelua lukioissa.</a:t>
            </a:r>
          </a:p>
          <a:p>
            <a:pPr>
              <a:lnSpc>
                <a:spcPts val="2700"/>
              </a:lnSpc>
            </a:pPr>
            <a:r>
              <a:rPr lang="fi-FI" dirty="0"/>
              <a:t>Tämä on heikentänyt juuri filosofian asemaa </a:t>
            </a:r>
          </a:p>
          <a:p>
            <a:pPr lvl="1">
              <a:lnSpc>
                <a:spcPts val="2700"/>
              </a:lnSpc>
            </a:pPr>
            <a:r>
              <a:rPr lang="fi-FI" dirty="0"/>
              <a:t>”Filosofian kurssien suorittaminen ja myös niiden tarjonta on huolestuttavan pientä”, Turunen ym. 2011, 43, </a:t>
            </a:r>
            <a:r>
              <a:rPr lang="fi-FI" dirty="0" err="1"/>
              <a:t>ks</a:t>
            </a:r>
            <a:r>
              <a:rPr lang="fi-FI" dirty="0"/>
              <a:t> </a:t>
            </a:r>
            <a:r>
              <a:rPr lang="fi-FI" dirty="0">
                <a:hlinkClick r:id="rId2"/>
              </a:rPr>
              <a:t>Salmenkivi 2013</a:t>
            </a:r>
            <a:r>
              <a:rPr lang="fi-FI" dirty="0" smtClean="0"/>
              <a:t>.</a:t>
            </a:r>
            <a:endParaRPr lang="fi-FI" dirty="0" smtClean="0"/>
          </a:p>
          <a:p>
            <a:pPr>
              <a:lnSpc>
                <a:spcPts val="2700"/>
              </a:lnSpc>
            </a:pPr>
            <a:r>
              <a:rPr lang="fi-FI" dirty="0" smtClean="0"/>
              <a:t>Kehitykseen liittyy yhteiskunnallisten arvojen koveneminen (</a:t>
            </a:r>
            <a:r>
              <a:rPr lang="fi-FI" dirty="0"/>
              <a:t>ks. </a:t>
            </a:r>
            <a:r>
              <a:rPr lang="fi-FI" dirty="0" smtClean="0">
                <a:hlinkClick r:id="rId3"/>
              </a:rPr>
              <a:t>http</a:t>
            </a:r>
            <a:r>
              <a:rPr lang="fi-FI" dirty="0">
                <a:hlinkClick r:id="rId3"/>
              </a:rPr>
              <a:t>://</a:t>
            </a:r>
            <a:r>
              <a:rPr lang="fi-FI" dirty="0" smtClean="0">
                <a:hlinkClick r:id="rId3"/>
              </a:rPr>
              <a:t>yle.fi/aihe/artikkeli/2016/02/26/abitreenit-tarjoaa-uusia-filosofian-harjoitustehtavia-lukiolaisille</a:t>
            </a:r>
            <a:r>
              <a:rPr lang="fi-FI" dirty="0" smtClean="0"/>
              <a:t> </a:t>
            </a:r>
            <a:endParaRPr lang="fi-FI" dirty="0" smtClean="0"/>
          </a:p>
        </p:txBody>
      </p:sp>
    </p:spTree>
    <p:extLst>
      <p:ext uri="{BB962C8B-B14F-4D97-AF65-F5344CB8AC3E}">
        <p14:creationId xmlns:p14="http://schemas.microsoft.com/office/powerpoint/2010/main" val="3838108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ltLang="fi-FI" dirty="0" err="1" smtClean="0"/>
              <a:t>Ainereaaliin</a:t>
            </a:r>
            <a:r>
              <a:rPr lang="fi-FI" altLang="fi-FI" dirty="0" smtClean="0"/>
              <a:t> ilmoittautuneet </a:t>
            </a:r>
            <a:r>
              <a:rPr lang="fi-FI" dirty="0"/>
              <a:t>2006–2016</a:t>
            </a:r>
            <a:endParaRPr lang="en-US" dirty="0"/>
          </a:p>
        </p:txBody>
      </p:sp>
      <p:graphicFrame>
        <p:nvGraphicFramePr>
          <p:cNvPr id="6" name="Taulukko 5"/>
          <p:cNvGraphicFramePr>
            <a:graphicFrameLocks noGrp="1"/>
          </p:cNvGraphicFramePr>
          <p:nvPr>
            <p:extLst>
              <p:ext uri="{D42A27DB-BD31-4B8C-83A1-F6EECF244321}">
                <p14:modId xmlns:p14="http://schemas.microsoft.com/office/powerpoint/2010/main" val="2392113523"/>
              </p:ext>
            </p:extLst>
          </p:nvPr>
        </p:nvGraphicFramePr>
        <p:xfrm>
          <a:off x="899592" y="1700808"/>
          <a:ext cx="7200800" cy="4464498"/>
        </p:xfrm>
        <a:graphic>
          <a:graphicData uri="http://schemas.openxmlformats.org/drawingml/2006/table">
            <a:tbl>
              <a:tblPr/>
              <a:tblGrid>
                <a:gridCol w="1440160"/>
                <a:gridCol w="648072"/>
                <a:gridCol w="1008112"/>
                <a:gridCol w="1080120"/>
                <a:gridCol w="1080120"/>
                <a:gridCol w="1008112"/>
                <a:gridCol w="936104"/>
              </a:tblGrid>
              <a:tr h="347292">
                <a:tc>
                  <a:txBody>
                    <a:bodyPr/>
                    <a:lstStyle/>
                    <a:p>
                      <a:pPr algn="l" fontAlgn="b"/>
                      <a:r>
                        <a:rPr lang="fi-FI" sz="2000" b="1" i="0" u="none" strike="noStrike" dirty="0">
                          <a:solidFill>
                            <a:srgbClr val="000000"/>
                          </a:solidFill>
                          <a:effectLst/>
                          <a:latin typeface="Calibri" panose="020F0502020204030204" pitchFamily="34" charset="0"/>
                        </a:rPr>
                        <a:t>Filosofia</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2006</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2007</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2014</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2015</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2016</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dirty="0">
                          <a:solidFill>
                            <a:srgbClr val="000000"/>
                          </a:solidFill>
                          <a:effectLst/>
                          <a:latin typeface="Calibri" panose="020F0502020204030204" pitchFamily="34" charset="0"/>
                        </a:rPr>
                        <a:t>Kevät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Lkm</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922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993</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655</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555</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590</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dirty="0">
                          <a:solidFill>
                            <a:srgbClr val="000000"/>
                          </a:solidFill>
                          <a:effectLst/>
                          <a:latin typeface="Calibri" panose="020F0502020204030204" pitchFamily="34" charset="0"/>
                        </a:rPr>
                        <a:t>Syksy</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dirty="0">
                          <a:solidFill>
                            <a:srgbClr val="000000"/>
                          </a:solidFill>
                          <a:effectLst/>
                          <a:latin typeface="Calibri" panose="020F0502020204030204" pitchFamily="34" charset="0"/>
                        </a:rPr>
                        <a:t>Lkm</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837</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799</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556</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517</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1" i="0" u="none" strike="noStrike">
                          <a:solidFill>
                            <a:srgbClr val="000000"/>
                          </a:solidFill>
                          <a:effectLst/>
                          <a:latin typeface="Calibri" panose="020F0502020204030204" pitchFamily="34" charset="0"/>
                        </a:rPr>
                        <a:t>Yhteensä</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1" i="0" u="none" strike="noStrike">
                          <a:solidFill>
                            <a:srgbClr val="000000"/>
                          </a:solidFill>
                          <a:effectLst/>
                          <a:latin typeface="Calibri" panose="020F0502020204030204" pitchFamily="34" charset="0"/>
                        </a:rPr>
                        <a:t>Lkm</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1" i="0" u="none" strike="noStrike" dirty="0">
                          <a:solidFill>
                            <a:srgbClr val="000000"/>
                          </a:solidFill>
                          <a:effectLst/>
                          <a:latin typeface="Calibri" panose="020F0502020204030204" pitchFamily="34" charset="0"/>
                        </a:rPr>
                        <a:t>1 759</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fi-FI" sz="2000" b="1" i="0" u="none" strike="noStrike">
                          <a:solidFill>
                            <a:srgbClr val="000000"/>
                          </a:solidFill>
                          <a:effectLst/>
                          <a:latin typeface="Calibri" panose="020F0502020204030204" pitchFamily="34" charset="0"/>
                        </a:rPr>
                        <a:t>1 792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1" i="0" u="none" strike="noStrike">
                          <a:solidFill>
                            <a:srgbClr val="000000"/>
                          </a:solidFill>
                          <a:effectLst/>
                          <a:latin typeface="Calibri" panose="020F0502020204030204" pitchFamily="34" charset="0"/>
                        </a:rPr>
                        <a:t>1 211</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1" i="0" u="none" strike="noStrike">
                          <a:solidFill>
                            <a:srgbClr val="000000"/>
                          </a:solidFill>
                          <a:effectLst/>
                          <a:latin typeface="Calibri" panose="020F0502020204030204" pitchFamily="34" charset="0"/>
                        </a:rPr>
                        <a:t>1072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fi-FI" sz="2000" b="1" i="0" u="none" strike="noStrike" dirty="0">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a:solidFill>
                            <a:srgbClr val="000000"/>
                          </a:solidFill>
                          <a:effectLst/>
                          <a:latin typeface="Calibri" panose="020F0502020204030204" pitchFamily="34" charset="0"/>
                        </a:rPr>
                        <a:t>Miehet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45,9</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46,9</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52,1</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50,1</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dirty="0">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a:solidFill>
                            <a:srgbClr val="000000"/>
                          </a:solidFill>
                          <a:effectLst/>
                          <a:latin typeface="Calibri" panose="020F0502020204030204" pitchFamily="34" charset="0"/>
                        </a:rPr>
                        <a:t>Naiset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54,1</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53,1</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47,9</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49,9</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4286">
                <a:tc>
                  <a:txBody>
                    <a:bodyPr/>
                    <a:lstStyle/>
                    <a:p>
                      <a:pPr algn="l" fontAlgn="b"/>
                      <a:r>
                        <a:rPr lang="fi-FI" sz="2000" b="1" i="0" u="none" strike="noStrike">
                          <a:solidFill>
                            <a:srgbClr val="000000"/>
                          </a:solidFill>
                          <a:effectLst/>
                          <a:latin typeface="Calibri" panose="020F0502020204030204" pitchFamily="34" charset="0"/>
                        </a:rPr>
                        <a:t>Terveystieto</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2006</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2007</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2014</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2015</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2016</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a:solidFill>
                            <a:srgbClr val="000000"/>
                          </a:solidFill>
                          <a:effectLst/>
                          <a:latin typeface="Calibri" panose="020F0502020204030204" pitchFamily="34" charset="0"/>
                        </a:rPr>
                        <a:t>Kevät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Lkm</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4550</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6997</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6708</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6802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a:solidFill>
                            <a:srgbClr val="000000"/>
                          </a:solidFill>
                          <a:effectLst/>
                          <a:latin typeface="Calibri" panose="020F0502020204030204" pitchFamily="34" charset="0"/>
                        </a:rPr>
                        <a:t>Syksy</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Lkm</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3612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8473</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dirty="0">
                          <a:solidFill>
                            <a:srgbClr val="000000"/>
                          </a:solidFill>
                          <a:effectLst/>
                          <a:latin typeface="Calibri" panose="020F0502020204030204" pitchFamily="34" charset="0"/>
                        </a:rPr>
                        <a:t>8 197</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dirty="0">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1" i="0" u="none" strike="noStrike">
                          <a:solidFill>
                            <a:srgbClr val="000000"/>
                          </a:solidFill>
                          <a:effectLst/>
                          <a:latin typeface="Calibri" panose="020F0502020204030204" pitchFamily="34" charset="0"/>
                        </a:rPr>
                        <a:t>Yhteensä</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1" i="0" u="none" strike="noStrike">
                          <a:solidFill>
                            <a:srgbClr val="000000"/>
                          </a:solidFill>
                          <a:effectLst/>
                          <a:latin typeface="Calibri" panose="020F0502020204030204" pitchFamily="34" charset="0"/>
                        </a:rPr>
                        <a:t>Lkm</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1"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fi-FI" sz="2000" b="1" i="0" u="none" strike="noStrike">
                          <a:solidFill>
                            <a:srgbClr val="000000"/>
                          </a:solidFill>
                          <a:effectLst/>
                          <a:latin typeface="Calibri" panose="020F0502020204030204" pitchFamily="34" charset="0"/>
                        </a:rPr>
                        <a:t>8 162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fi-FI" sz="2000" b="1" i="0" u="none" strike="noStrike">
                          <a:solidFill>
                            <a:srgbClr val="000000"/>
                          </a:solidFill>
                          <a:effectLst/>
                          <a:latin typeface="Calibri" panose="020F0502020204030204" pitchFamily="34" charset="0"/>
                        </a:rPr>
                        <a:t>15 470</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1" i="0" u="none" strike="noStrike">
                          <a:solidFill>
                            <a:srgbClr val="000000"/>
                          </a:solidFill>
                          <a:effectLst/>
                          <a:latin typeface="Calibri" panose="020F0502020204030204" pitchFamily="34" charset="0"/>
                        </a:rPr>
                        <a:t>14 905</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fi-FI" sz="2000" b="1" i="0" u="none" strike="noStrike" dirty="0">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a:solidFill>
                            <a:srgbClr val="000000"/>
                          </a:solidFill>
                          <a:effectLst/>
                          <a:latin typeface="Calibri" panose="020F0502020204030204" pitchFamily="34" charset="0"/>
                        </a:rPr>
                        <a:t>Miehet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29,6</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30,8</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dirty="0">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7292">
                <a:tc>
                  <a:txBody>
                    <a:bodyPr/>
                    <a:lstStyle/>
                    <a:p>
                      <a:pPr algn="l" fontAlgn="b"/>
                      <a:r>
                        <a:rPr lang="fi-FI" sz="2000" b="0" i="0" u="none" strike="noStrike">
                          <a:solidFill>
                            <a:srgbClr val="000000"/>
                          </a:solidFill>
                          <a:effectLst/>
                          <a:latin typeface="Calibri" panose="020F0502020204030204" pitchFamily="34" charset="0"/>
                        </a:rPr>
                        <a:t>Naiset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a:solidFill>
                            <a:srgbClr val="000000"/>
                          </a:solidFill>
                          <a:effectLst/>
                          <a:latin typeface="Calibri" panose="020F0502020204030204" pitchFamily="34" charset="0"/>
                        </a:rPr>
                        <a:t>.</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78</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70,4</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fi-FI" sz="2000" b="0" i="0" u="none" strike="noStrike">
                          <a:solidFill>
                            <a:srgbClr val="000000"/>
                          </a:solidFill>
                          <a:effectLst/>
                          <a:latin typeface="Calibri" panose="020F0502020204030204" pitchFamily="34" charset="0"/>
                        </a:rPr>
                        <a:t>69,2</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FI" sz="2000" b="0" i="0" u="none" strike="noStrike" dirty="0">
                          <a:solidFill>
                            <a:srgbClr val="000000"/>
                          </a:solidFill>
                          <a:effectLst/>
                          <a:latin typeface="Calibri" panose="020F0502020204030204" pitchFamily="34" charset="0"/>
                        </a:rPr>
                        <a:t> </a:t>
                      </a:r>
                    </a:p>
                  </a:txBody>
                  <a:tcPr marL="7655" marR="7655" marT="76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7195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Missä vika?</a:t>
            </a:r>
            <a:endParaRPr lang="fi-FI" dirty="0"/>
          </a:p>
        </p:txBody>
      </p:sp>
      <p:sp>
        <p:nvSpPr>
          <p:cNvPr id="3" name="Sisällön paikkamerkki 2"/>
          <p:cNvSpPr>
            <a:spLocks noGrp="1"/>
          </p:cNvSpPr>
          <p:nvPr>
            <p:ph idx="1"/>
          </p:nvPr>
        </p:nvSpPr>
        <p:spPr/>
        <p:txBody>
          <a:bodyPr/>
          <a:lstStyle/>
          <a:p>
            <a:r>
              <a:rPr lang="fi-FI" dirty="0" smtClean="0"/>
              <a:t>Sekä uusi että vanha LOPS lupaa filosofian opettavan juuri niitä valmiuksia, joita työelämä, kasvatustieteilijät ja poliittiset päättäjät kaipaavat, esim LOPS15:</a:t>
            </a:r>
          </a:p>
          <a:p>
            <a:r>
              <a:rPr lang="fi-FI" dirty="0" smtClean="0"/>
              <a:t>”Filosofisen </a:t>
            </a:r>
            <a:r>
              <a:rPr lang="fi-FI" dirty="0"/>
              <a:t>ajattelun opiskeleminen harjaannuttaa punnitsemaan käsitysten perusteluja järkiperäisesti. Kyseenalaistavan ja perusteita etsivän luonteensa ansiosta filosofia auttaa hahmottamaan ja jäsentämään nykypäivän jatkuvasti kasvavaa informaatiotulvaa. Tällä tavoin filosofian opiskelu edistää opiskelijoiden yleisiä oppimisen ja ajattelun valmiuksia</a:t>
            </a:r>
            <a:r>
              <a:rPr lang="fi-FI" dirty="0" smtClean="0"/>
              <a:t>.”</a:t>
            </a:r>
          </a:p>
          <a:p>
            <a:r>
              <a:rPr lang="fi-FI" dirty="0" smtClean="0"/>
              <a:t>Miksi kaikki eivät kilvan kiidä opiskelemaan sitä, vaan suosio laskee? </a:t>
            </a:r>
            <a:endParaRPr lang="fi-FI" dirty="0"/>
          </a:p>
          <a:p>
            <a:endParaRPr lang="fi-FI" dirty="0"/>
          </a:p>
        </p:txBody>
      </p:sp>
    </p:spTree>
    <p:extLst>
      <p:ext uri="{BB962C8B-B14F-4D97-AF65-F5344CB8AC3E}">
        <p14:creationId xmlns:p14="http://schemas.microsoft.com/office/powerpoint/2010/main" val="1209887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83271" y="2764311"/>
            <a:ext cx="7772400" cy="1994068"/>
          </a:xfrm>
        </p:spPr>
        <p:txBody>
          <a:bodyPr/>
          <a:lstStyle/>
          <a:p>
            <a:r>
              <a:rPr lang="fi-FI" dirty="0" smtClean="0"/>
              <a:t>Filosofia lukion 2014 tuntijaossa</a:t>
            </a:r>
            <a:endParaRPr lang="fi-FI" dirty="0"/>
          </a:p>
        </p:txBody>
      </p:sp>
    </p:spTree>
    <p:extLst>
      <p:ext uri="{BB962C8B-B14F-4D97-AF65-F5344CB8AC3E}">
        <p14:creationId xmlns:p14="http://schemas.microsoft.com/office/powerpoint/2010/main" val="2079483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1E1C77"/>
      </a:dk2>
      <a:lt2>
        <a:srgbClr val="8C8A87"/>
      </a:lt2>
      <a:accent1>
        <a:srgbClr val="1E1C77"/>
      </a:accent1>
      <a:accent2>
        <a:srgbClr val="009E60"/>
      </a:accent2>
      <a:accent3>
        <a:srgbClr val="FFFFFF"/>
      </a:accent3>
      <a:accent4>
        <a:srgbClr val="000000"/>
      </a:accent4>
      <a:accent5>
        <a:srgbClr val="ABABBD"/>
      </a:accent5>
      <a:accent6>
        <a:srgbClr val="008F56"/>
      </a:accent6>
      <a:hlink>
        <a:srgbClr val="FCA311"/>
      </a:hlink>
      <a:folHlink>
        <a:srgbClr val="5E68C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6311</TotalTime>
  <Words>1865</Words>
  <Application>Microsoft Office PowerPoint</Application>
  <PresentationFormat>Näytössä katseltava diaesitys (4:3)</PresentationFormat>
  <Paragraphs>289</Paragraphs>
  <Slides>37</Slides>
  <Notes>3</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37</vt:i4>
      </vt:variant>
    </vt:vector>
  </HeadingPairs>
  <TitlesOfParts>
    <vt:vector size="44" baseType="lpstr">
      <vt:lpstr>Arial</vt:lpstr>
      <vt:lpstr>Calibri</vt:lpstr>
      <vt:lpstr>Helvetica Light</vt:lpstr>
      <vt:lpstr>Times</vt:lpstr>
      <vt:lpstr>Times New Roman</vt:lpstr>
      <vt:lpstr>Wingdings</vt:lpstr>
      <vt:lpstr>Default Design</vt:lpstr>
      <vt:lpstr>  FILO-sofiaa lukioissa ja ylioppilaskirjoituksissa</vt:lpstr>
      <vt:lpstr>Esityksen tavoitteet</vt:lpstr>
      <vt:lpstr>Taustaa</vt:lpstr>
      <vt:lpstr>Lukiofilosofia akateemisena alkeisfilosofiana</vt:lpstr>
      <vt:lpstr>Lukiofilosofia Suomessa</vt:lpstr>
      <vt:lpstr>Ainereaali</vt:lpstr>
      <vt:lpstr>Ainereaaliin ilmoittautuneet 2006–2016</vt:lpstr>
      <vt:lpstr>Missä vika?</vt:lpstr>
      <vt:lpstr>Filosofia lukion 2014 tuntijaossa</vt:lpstr>
      <vt:lpstr>  Filosofia tuntijaossa</vt:lpstr>
      <vt:lpstr>Filosofia ja katsomusaineet</vt:lpstr>
      <vt:lpstr>Filosofia uudessa tuntijaossa</vt:lpstr>
      <vt:lpstr>Teemaopintokurssit lisämahdollisuutena</vt:lpstr>
      <vt:lpstr>  päivitys = vallankumous</vt:lpstr>
      <vt:lpstr>LOPS03: Opetuksen tavoitteet </vt:lpstr>
      <vt:lpstr>LOPS15: Opetuksen tavoitteet </vt:lpstr>
      <vt:lpstr>LOPS15 muutos</vt:lpstr>
      <vt:lpstr>LOPS15: tilalla</vt:lpstr>
      <vt:lpstr>LOPS15: kurssien yksityiskohdissa on pitkälle kyseessä päivitys</vt:lpstr>
      <vt:lpstr>Miten: tiedosta taitoon (1)</vt:lpstr>
      <vt:lpstr>Esimerkkejä</vt:lpstr>
      <vt:lpstr>Esimerkkejä, Platon</vt:lpstr>
      <vt:lpstr>Esimerkkejä, Wittgenstein</vt:lpstr>
      <vt:lpstr>Miten: tiedosta taitoon (2)</vt:lpstr>
      <vt:lpstr>Yo-kirjoitusten sähköistyminen</vt:lpstr>
      <vt:lpstr>Sähköinen yo-koe</vt:lpstr>
      <vt:lpstr>Sähköinen ainereaali</vt:lpstr>
      <vt:lpstr>PowerPoint-esitys</vt:lpstr>
      <vt:lpstr>PowerPoint-esitys</vt:lpstr>
      <vt:lpstr>Sähköistyvät yo-kirjoitukset ja  arviointi filosofiassa</vt:lpstr>
      <vt:lpstr>Sähköinen yo-koe filosofiassa</vt:lpstr>
      <vt:lpstr>Arviointi LOPS-perusteissa 2003 ja 2015</vt:lpstr>
      <vt:lpstr>LOPS2003 arvioinnissa muistitiedolla oli YTL:n tulkinnassa isohko merkitys</vt:lpstr>
      <vt:lpstr>Filosofian arviointi LOPS-perusteissa 2015</vt:lpstr>
      <vt:lpstr>Sähköisen ainereaalin pisteitys</vt:lpstr>
      <vt:lpstr>Sähköisen ainereaalin muutokset</vt:lpstr>
      <vt:lpstr>Yksinkertainen muunto-ohje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Salmenkivi, Eero O A</dc:creator>
  <cp:lastModifiedBy>Salmenkivi, Eero O A</cp:lastModifiedBy>
  <cp:revision>360</cp:revision>
  <cp:lastPrinted>2015-09-15T08:23:43Z</cp:lastPrinted>
  <dcterms:created xsi:type="dcterms:W3CDTF">2003-08-13T09:52:38Z</dcterms:created>
  <dcterms:modified xsi:type="dcterms:W3CDTF">2016-06-10T15:25:36Z</dcterms:modified>
</cp:coreProperties>
</file>