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8" r:id="rId4"/>
    <p:sldId id="281" r:id="rId5"/>
    <p:sldId id="293" r:id="rId6"/>
    <p:sldId id="333" r:id="rId7"/>
    <p:sldId id="266" r:id="rId8"/>
    <p:sldId id="268" r:id="rId9"/>
    <p:sldId id="341" r:id="rId10"/>
    <p:sldId id="342" r:id="rId11"/>
    <p:sldId id="272" r:id="rId12"/>
    <p:sldId id="275" r:id="rId13"/>
    <p:sldId id="304" r:id="rId14"/>
    <p:sldId id="303" r:id="rId15"/>
    <p:sldId id="318" r:id="rId16"/>
    <p:sldId id="343" r:id="rId17"/>
    <p:sldId id="344" r:id="rId18"/>
    <p:sldId id="348" r:id="rId19"/>
    <p:sldId id="349" r:id="rId20"/>
    <p:sldId id="347" r:id="rId21"/>
    <p:sldId id="352" r:id="rId22"/>
    <p:sldId id="335" r:id="rId23"/>
    <p:sldId id="336" r:id="rId24"/>
    <p:sldId id="337" r:id="rId25"/>
    <p:sldId id="339" r:id="rId26"/>
    <p:sldId id="350" r:id="rId27"/>
    <p:sldId id="351" r:id="rId28"/>
    <p:sldId id="340" r:id="rId29"/>
    <p:sldId id="279" r:id="rId30"/>
  </p:sldIdLst>
  <p:sldSz cx="10080625" cy="7559675"/>
  <p:notesSz cx="9872663" cy="67421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4" d="100"/>
          <a:sy n="44" d="100"/>
        </p:scale>
        <p:origin x="904" y="2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vert="horz" wrap="none" lIns="83862" tIns="41931" rIns="83862" bIns="41931" anchorCtr="0" compatLnSpc="0"/>
          <a:lstStyle/>
          <a:p>
            <a:pPr marL="33545" hangingPunct="0">
              <a:defRPr sz="1400"/>
            </a:pPr>
            <a:endParaRPr lang="fi-FI" sz="130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5587955" y="0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vert="horz" wrap="none" lIns="83862" tIns="41931" rIns="83862" bIns="41931" anchorCtr="0" compatLnSpc="0"/>
          <a:lstStyle/>
          <a:p>
            <a:pPr marL="33545" algn="r" hangingPunct="0">
              <a:defRPr sz="1400"/>
            </a:pPr>
            <a:endParaRPr lang="fi-FI" sz="130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6405008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vert="horz" wrap="none" lIns="83862" tIns="41931" rIns="83862" bIns="41931" anchor="b" anchorCtr="0" compatLnSpc="0"/>
          <a:lstStyle/>
          <a:p>
            <a:pPr marL="33545" hangingPunct="0">
              <a:defRPr sz="1400"/>
            </a:pPr>
            <a:endParaRPr lang="fi-FI" sz="130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5587955" y="6405008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vert="horz" wrap="none" lIns="83862" tIns="41931" rIns="83862" bIns="41931" anchor="b" anchorCtr="0" compatLnSpc="0"/>
          <a:lstStyle/>
          <a:p>
            <a:pPr marL="33545" algn="r" hangingPunct="0">
              <a:defRPr sz="1400"/>
            </a:pPr>
            <a:fld id="{88B0DF45-1ABE-4D53-82CC-EAE332818403}" type="slidenum">
              <a:pPr marL="33545" algn="r" hangingPunct="0">
                <a:defRPr sz="1400"/>
              </a:pPr>
              <a:t>‹#›</a:t>
            </a:fld>
            <a:endParaRPr lang="fi-FI" sz="130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4678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12763"/>
            <a:ext cx="3370262" cy="25273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987264" y="3202383"/>
            <a:ext cx="7897673" cy="30337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5587955" y="0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6405008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5587955" y="6405008"/>
            <a:ext cx="4284251" cy="336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0F81EE0-B26E-4F75-891F-A31B1F9EFC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987264" y="3202383"/>
            <a:ext cx="7897673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6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2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987264" y="3202383"/>
            <a:ext cx="7897673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7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1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7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8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987264" y="3202383"/>
            <a:ext cx="7897673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0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8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97225" y="511175"/>
            <a:ext cx="3371850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0F81EE0-B26E-4F75-891F-A31B1F9EFCD8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760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0F81EE0-B26E-4F75-891F-A31B1F9EFCD8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6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97225" y="511175"/>
            <a:ext cx="3371850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3A449-9711-483E-B9E9-BA4DBE4C649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4825"/>
            <a:ext cx="3373437" cy="25288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126" y="3201858"/>
            <a:ext cx="7238415" cy="3034813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510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5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249613" y="511175"/>
            <a:ext cx="3373437" cy="25288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BB3B8C-3D52-4944-B7B2-658D0ED0FB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25F8AA-29FF-40A7-B805-BD07AA25AF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6188" y="804863"/>
            <a:ext cx="2266950" cy="54260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92163" y="804863"/>
            <a:ext cx="6651625" cy="54260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AC48B1-4601-4CF7-AE43-DD58D362B5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B8C-3D52-4944-B7B2-658D0ED0FB0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9567-3962-4EC3-B9A9-A9DEA7DB222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F63F-C636-414E-AF6F-8E4EC9799D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92163" y="2057400"/>
            <a:ext cx="4459287" cy="417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3850" y="2057400"/>
            <a:ext cx="4459288" cy="417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DD8E-BAD6-448E-BA30-EB9B8DBA35D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F735-163F-4939-964B-9BD63FB7FB3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9DE3-970C-4980-B734-A9ADAB556BC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6D9-6996-4623-9881-9395701B4D6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80E-EB4D-4AC6-86FE-77560AA428B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439567-3962-4EC3-B9A9-A9DEA7DB22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8E9D-280D-4057-889A-992E268F5D0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F8AA-29FF-40A7-B805-BD07AA25AF8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6188" y="804863"/>
            <a:ext cx="2266950" cy="54260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92163" y="804863"/>
            <a:ext cx="6651625" cy="54260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48B1-4601-4CF7-AE43-DD58D362B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F3F63F-C636-414E-AF6F-8E4EC9799D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92163" y="2057400"/>
            <a:ext cx="4459287" cy="417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3850" y="2057400"/>
            <a:ext cx="4459288" cy="417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FDD8E-BAD6-448E-BA30-EB9B8DBA35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91F735-163F-4939-964B-9BD63FB7FB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B89DE3-970C-4980-B734-A9ADAB556B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796D9-6996-4623-9881-9395701B4D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BC380E-EB4D-4AC6-86FE-77560AA428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4D8E9D-280D-4057-889A-992E268F5D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 txBox="1">
            <a:spLocks noGrp="1"/>
          </p:cNvSpPr>
          <p:nvPr>
            <p:ph type="title"/>
          </p:nvPr>
        </p:nvSpPr>
        <p:spPr>
          <a:xfrm>
            <a:off x="900000" y="804959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endParaRPr lang="fi-FI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792000" y="2056680"/>
            <a:ext cx="9071640" cy="4174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zh-CN"/>
              <a:t>Click to edit the outline text format</a:t>
            </a:r>
          </a:p>
          <a:p>
            <a:pPr lvl="1"/>
            <a:r>
              <a:rPr lang="zh-CN"/>
              <a:t>Second Outline Level</a:t>
            </a:r>
          </a:p>
          <a:p>
            <a:pPr lvl="2"/>
            <a:r>
              <a:rPr lang="zh-CN"/>
              <a:t>Third Outline Level</a:t>
            </a:r>
          </a:p>
          <a:p>
            <a:pPr lvl="3"/>
            <a:r>
              <a:rPr lang="zh-CN"/>
              <a:t>Fourth Outline Level</a:t>
            </a:r>
          </a:p>
          <a:p>
            <a:pPr lvl="4"/>
            <a:r>
              <a:rPr lang="zh-CN"/>
              <a:t>Fifth Outline Level</a:t>
            </a:r>
          </a:p>
          <a:p>
            <a:pPr lvl="5"/>
            <a:r>
              <a:rPr lang="zh-CN"/>
              <a:t>Sixth Outline Level</a:t>
            </a:r>
          </a:p>
          <a:p>
            <a:pPr lvl="6"/>
            <a:r>
              <a:rPr lang="zh-CN"/>
              <a:t>Seventh Outline Level</a:t>
            </a:r>
          </a:p>
          <a:p>
            <a:pPr lvl="7"/>
            <a:r>
              <a:rPr lang="zh-CN"/>
              <a:t>Eighth Outline Level</a:t>
            </a:r>
          </a:p>
          <a:p>
            <a:pPr lvl="8"/>
            <a:r>
              <a:rPr lang="zh-CN"/>
              <a:t>Ninth Outline Level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A3F84A1-CAE1-45E9-B1CB-B27DDC362188}" type="slidenum">
              <a:t>‹#›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-18720" y="6718320"/>
            <a:ext cx="10098720" cy="8776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fi-FI" sz="3990" b="0" i="0" u="none" strike="noStrike" kern="1200">
          <a:ln>
            <a:noFill/>
          </a:ln>
          <a:solidFill>
            <a:srgbClr val="00446B"/>
          </a:solidFill>
          <a:latin typeface="Gill Sans" pitchFamily="34"/>
          <a:ea typeface="Arial Unicode MS" pitchFamily="2"/>
          <a:cs typeface="Arial Unicode MS" pitchFamily="2"/>
        </a:defRPr>
      </a:lvl1pPr>
    </p:titleStyle>
    <p:bodyStyle>
      <a:lvl1pPr lvl="0" rtl="0" hangingPunct="0">
        <a:buClr>
          <a:srgbClr val="01446B"/>
        </a:buClr>
        <a:buSzPct val="65000"/>
        <a:buFont typeface="StarSymbol"/>
        <a:buChar char="●"/>
        <a:tabLst/>
        <a:defRPr lang="zh-CN"/>
      </a:lvl1pPr>
      <a:lvl2pPr lvl="1" rtl="0" hangingPunct="0">
        <a:buNone/>
        <a:tabLst/>
        <a:defRPr lang="zh-CN"/>
      </a:lvl2pPr>
      <a:lvl3pPr lvl="2" rtl="0" hangingPunct="0">
        <a:buClr>
          <a:srgbClr val="00446B"/>
        </a:buClr>
        <a:buSzPct val="45000"/>
        <a:buFont typeface="StarSymbol"/>
        <a:buChar char="●"/>
        <a:tabLst/>
        <a:defRPr lang="zh-CN"/>
      </a:lvl3pPr>
      <a:lvl4pPr lvl="3" rtl="0" hangingPunct="0">
        <a:buNone/>
        <a:tabLst/>
        <a:defRPr lang="zh-CN"/>
      </a:lvl4pPr>
      <a:lvl5pPr lvl="4" rtl="0" hangingPunct="0">
        <a:buClr>
          <a:srgbClr val="00446B"/>
        </a:buClr>
        <a:buSzPct val="45000"/>
        <a:buFont typeface="StarSymbol"/>
        <a:buChar char="●"/>
        <a:tabLst/>
        <a:defRPr lang="zh-CN"/>
      </a:lvl5pPr>
      <a:lvl6pPr lvl="5" rtl="0" hangingPunct="0">
        <a:buClr>
          <a:srgbClr val="00446B"/>
        </a:buClr>
        <a:buSzPct val="45000"/>
        <a:buFont typeface="StarSymbol"/>
        <a:buChar char="●"/>
        <a:tabLst/>
        <a:defRPr lang="zh-CN"/>
      </a:lvl6pPr>
      <a:lvl7pPr lvl="6" rtl="0" hangingPunct="0">
        <a:buNone/>
        <a:tabLst/>
        <a:defRPr lang="zh-CN"/>
      </a:lvl7pPr>
      <a:lvl8pPr lvl="7" rtl="0" hangingPunct="0">
        <a:buClr>
          <a:srgbClr val="00446B"/>
        </a:buClr>
        <a:buSzPct val="65000"/>
        <a:buFont typeface="StarSymbol"/>
        <a:buChar char="•"/>
        <a:tabLst/>
        <a:defRPr lang="zh-CN"/>
      </a:lvl8pPr>
      <a:lvl9pPr lvl="8" rtl="0" hangingPunct="0">
        <a:buNone/>
        <a:tabLst/>
        <a:defRPr lang="zh-CN"/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 txBox="1">
            <a:spLocks noGrp="1"/>
          </p:cNvSpPr>
          <p:nvPr>
            <p:ph type="title"/>
          </p:nvPr>
        </p:nvSpPr>
        <p:spPr>
          <a:xfrm>
            <a:off x="900000" y="804959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endParaRPr lang="fi-FI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792000" y="2056680"/>
            <a:ext cx="9071640" cy="4174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zh-CN"/>
              <a:t>Click to edit the outline text format</a:t>
            </a:r>
          </a:p>
          <a:p>
            <a:pPr lvl="1"/>
            <a:r>
              <a:rPr lang="zh-CN"/>
              <a:t>Second Outline Level</a:t>
            </a:r>
          </a:p>
          <a:p>
            <a:pPr lvl="2"/>
            <a:r>
              <a:rPr lang="zh-CN"/>
              <a:t>Third Outline Level</a:t>
            </a:r>
          </a:p>
          <a:p>
            <a:pPr lvl="3"/>
            <a:r>
              <a:rPr lang="zh-CN"/>
              <a:t>Fourth Outline Level</a:t>
            </a:r>
          </a:p>
          <a:p>
            <a:pPr lvl="4"/>
            <a:r>
              <a:rPr lang="zh-CN"/>
              <a:t>Fifth Outline Level</a:t>
            </a:r>
          </a:p>
          <a:p>
            <a:pPr lvl="5"/>
            <a:r>
              <a:rPr lang="zh-CN"/>
              <a:t>Sixth Outline Level</a:t>
            </a:r>
          </a:p>
          <a:p>
            <a:pPr lvl="6"/>
            <a:r>
              <a:rPr lang="zh-CN"/>
              <a:t>Seventh Outline Level</a:t>
            </a:r>
          </a:p>
          <a:p>
            <a:pPr lvl="7"/>
            <a:r>
              <a:rPr lang="zh-CN"/>
              <a:t>Eighth Outline Level</a:t>
            </a:r>
          </a:p>
          <a:p>
            <a:pPr lvl="8"/>
            <a:r>
              <a:rPr lang="zh-CN"/>
              <a:t>Ninth Outline Level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fld id="{9A3F84A1-CAE1-45E9-B1CB-B27DDC36218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2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-18720" y="6718320"/>
            <a:ext cx="10098720" cy="877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8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fi-FI" sz="3990" b="0" i="0" u="none" strike="noStrike" kern="1200">
          <a:ln>
            <a:noFill/>
          </a:ln>
          <a:solidFill>
            <a:srgbClr val="00446B"/>
          </a:solidFill>
          <a:latin typeface="Gill Sans" pitchFamily="34"/>
          <a:ea typeface="Arial Unicode MS" pitchFamily="2"/>
          <a:cs typeface="Arial Unicode MS" pitchFamily="2"/>
        </a:defRPr>
      </a:lvl1pPr>
    </p:titleStyle>
    <p:bodyStyle>
      <a:lvl1pPr lvl="0" rtl="0" hangingPunct="0">
        <a:buClr>
          <a:srgbClr val="01446B"/>
        </a:buClr>
        <a:buSzPct val="65000"/>
        <a:buFont typeface="StarSymbol"/>
        <a:buChar char="●"/>
        <a:tabLst/>
        <a:defRPr lang="zh-CN"/>
      </a:lvl1pPr>
      <a:lvl2pPr lvl="1" rtl="0" hangingPunct="0">
        <a:buNone/>
        <a:tabLst/>
        <a:defRPr lang="zh-CN"/>
      </a:lvl2pPr>
      <a:lvl3pPr lvl="2" rtl="0" hangingPunct="0">
        <a:buClr>
          <a:srgbClr val="00446B"/>
        </a:buClr>
        <a:buSzPct val="45000"/>
        <a:buFont typeface="StarSymbol"/>
        <a:buChar char="●"/>
        <a:tabLst/>
        <a:defRPr lang="zh-CN"/>
      </a:lvl3pPr>
      <a:lvl4pPr lvl="3" rtl="0" hangingPunct="0">
        <a:buNone/>
        <a:tabLst/>
        <a:defRPr lang="zh-CN"/>
      </a:lvl4pPr>
      <a:lvl5pPr lvl="4" rtl="0" hangingPunct="0">
        <a:buClr>
          <a:srgbClr val="00446B"/>
        </a:buClr>
        <a:buSzPct val="45000"/>
        <a:buFont typeface="StarSymbol"/>
        <a:buChar char="●"/>
        <a:tabLst/>
        <a:defRPr lang="zh-CN"/>
      </a:lvl5pPr>
      <a:lvl6pPr lvl="5" rtl="0" hangingPunct="0">
        <a:buClr>
          <a:srgbClr val="00446B"/>
        </a:buClr>
        <a:buSzPct val="45000"/>
        <a:buFont typeface="StarSymbol"/>
        <a:buChar char="●"/>
        <a:tabLst/>
        <a:defRPr lang="zh-CN"/>
      </a:lvl6pPr>
      <a:lvl7pPr lvl="6" rtl="0" hangingPunct="0">
        <a:buNone/>
        <a:tabLst/>
        <a:defRPr lang="zh-CN"/>
      </a:lvl7pPr>
      <a:lvl8pPr lvl="7" rtl="0" hangingPunct="0">
        <a:buClr>
          <a:srgbClr val="00446B"/>
        </a:buClr>
        <a:buSzPct val="65000"/>
        <a:buFont typeface="StarSymbol"/>
        <a:buChar char="•"/>
        <a:tabLst/>
        <a:defRPr lang="zh-CN"/>
      </a:lvl8pPr>
      <a:lvl9pPr lvl="8" rtl="0" hangingPunct="0">
        <a:buNone/>
        <a:tabLst/>
        <a:defRPr lang="zh-CN"/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lsinki.fi/filosofiandidaktiikka/filosofianylioppilaskirjoitukset/esitelmia-ja-teksteja-ylioppilaskirjoituksist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hyperlink" Target="http://yle.fi/aihe/artikkeli/2016/09/21/maantieteen-yo-koe-syksy-2016-mukana-videot-ja-muunneltava-kartta-kuten#q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abi.fi/kokeet/esimerkkitehtavat/filosofi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hyperlink" Target="https://digabi.fi/kokeet/esimerkkitehtavat/filosofia/tehtava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lsinki.fi/filosofiandidaktiikka/files/2016/07/YO_filosofia_Arviointitaulukko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lioppilastutkinto.fi/fi/" TargetMode="External"/><Relationship Id="rId3" Type="http://schemas.openxmlformats.org/officeDocument/2006/relationships/hyperlink" Target="http://blogs.helsinki.fi/filosofiandidaktiikka/filosofianylioppilaskirjoitukset/" TargetMode="External"/><Relationship Id="rId7" Type="http://schemas.openxmlformats.org/officeDocument/2006/relationships/hyperlink" Target="http://yle.fi/aihe/artikkeli/2016/02/26/filosofian-harjoitustehtavia-lukiolaisille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yle.fi/aihe/artikkeli/2016/04/28/filosofian-yo-kokeessa-voi-menettaa-pisteita-kirjoittamalla-turhuuksia-8" TargetMode="External"/><Relationship Id="rId11" Type="http://schemas.openxmlformats.org/officeDocument/2006/relationships/hyperlink" Target="https://digabi.fi/kokeet/esimerkkitehtavat/filosofia/" TargetMode="External"/><Relationship Id="rId5" Type="http://schemas.openxmlformats.org/officeDocument/2006/relationships/hyperlink" Target="http://yle.fi/aihe/artikkeli/2016/04/28/lukion-filosofia-uudistuu-paperiset-yo-kokeet-turhat-sivistyssanat-ja-vanhojen" TargetMode="External"/><Relationship Id="rId10" Type="http://schemas.openxmlformats.org/officeDocument/2006/relationships/hyperlink" Target="https://digabi.fi/" TargetMode="External"/><Relationship Id="rId4" Type="http://schemas.openxmlformats.org/officeDocument/2006/relationships/hyperlink" Target="http://yle.fi/aihe/artikkeli/2015/12/15/yo-kokeet-filosofia" TargetMode="External"/><Relationship Id="rId9" Type="http://schemas.openxmlformats.org/officeDocument/2006/relationships/hyperlink" Target="https://www.ylioppilastutkinto.fi/fi/ylioppilastutkinto/harjoituskoe-6-4-201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"/>
          <p:cNvSpPr/>
          <p:nvPr/>
        </p:nvSpPr>
        <p:spPr>
          <a:xfrm>
            <a:off x="720" y="303120"/>
            <a:ext cx="6582959" cy="640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0E1EA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en-US" sz="2400" kern="1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Otsikko 2"/>
          <p:cNvSpPr txBox="1">
            <a:spLocks noGrp="1"/>
          </p:cNvSpPr>
          <p:nvPr>
            <p:ph type="title" idx="4294967295"/>
          </p:nvPr>
        </p:nvSpPr>
        <p:spPr>
          <a:xfrm>
            <a:off x="935639" y="804959"/>
            <a:ext cx="5648040" cy="12621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dirty="0" smtClean="0">
                <a:solidFill>
                  <a:srgbClr val="01446B"/>
                </a:solidFill>
              </a:rPr>
              <a:t>Sähköinen y</a:t>
            </a:r>
            <a:r>
              <a:rPr lang="fi-FI" dirty="0">
                <a:solidFill>
                  <a:srgbClr val="01446B"/>
                </a:solidFill>
              </a:rPr>
              <a:t>lioppilaskoe </a:t>
            </a:r>
            <a:r>
              <a:rPr lang="fi-FI" dirty="0" smtClean="0">
                <a:solidFill>
                  <a:srgbClr val="01446B"/>
                </a:solidFill>
              </a:rPr>
              <a:t>filosofiassa</a:t>
            </a:r>
            <a:endParaRPr lang="fi-FI" dirty="0">
              <a:solidFill>
                <a:srgbClr val="01446B"/>
              </a:solidFill>
            </a:endParaRPr>
          </a:p>
        </p:txBody>
      </p:sp>
      <p:grpSp>
        <p:nvGrpSpPr>
          <p:cNvPr id="6" name="Ryhmä 5"/>
          <p:cNvGrpSpPr/>
          <p:nvPr/>
        </p:nvGrpSpPr>
        <p:grpSpPr>
          <a:xfrm>
            <a:off x="0" y="6718320"/>
            <a:ext cx="10115999" cy="877679"/>
            <a:chOff x="0" y="6718320"/>
            <a:chExt cx="10115999" cy="877679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0" y="6718320"/>
              <a:ext cx="2928239" cy="877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866440" y="6718320"/>
              <a:ext cx="1249559" cy="877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uora yhdysviiva 8"/>
            <p:cNvSpPr/>
            <p:nvPr/>
          </p:nvSpPr>
          <p:spPr>
            <a:xfrm flipH="1">
              <a:off x="5970959" y="6822000"/>
              <a:ext cx="10441" cy="676080"/>
            </a:xfrm>
            <a:prstGeom prst="line">
              <a:avLst/>
            </a:prstGeom>
            <a:noFill/>
            <a:ln w="18000">
              <a:solidFill>
                <a:srgbClr val="D6C7A2"/>
              </a:solidFill>
              <a:prstDash val="solid"/>
            </a:ln>
          </p:spPr>
          <p:txBody>
            <a:bodyPr lIns="9000" tIns="9000" rIns="9000" bIns="9000" anchor="ctr" anchorCtr="0"/>
            <a:lstStyle/>
            <a:p>
              <a:pPr lvl="0" rtl="0" hangingPunct="0">
                <a:buNone/>
                <a:tabLst/>
              </a:pPr>
              <a:endParaRPr lang="en-US" sz="2400" kern="12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4416120" y="6995519"/>
              <a:ext cx="1414440" cy="447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3600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i-FI" sz="1200" b="0" i="0" u="none" strike="noStrike" kern="1200">
                  <a:ln>
                    <a:noFill/>
                  </a:ln>
                  <a:solidFill>
                    <a:srgbClr val="D6C7A2"/>
                  </a:solidFill>
                  <a:latin typeface="Gill Sans" pitchFamily="34"/>
                  <a:ea typeface="Arial Unicode MS" pitchFamily="2"/>
                  <a:cs typeface="Arial Unicode MS" pitchFamily="2"/>
                </a:rPr>
                <a:t>ylioppilastutkinto.fi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6108479" y="6995519"/>
              <a:ext cx="1414440" cy="447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3600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i-FI" sz="1200" b="0" i="0" u="none" strike="noStrike" kern="1200">
                  <a:ln>
                    <a:noFill/>
                  </a:ln>
                  <a:solidFill>
                    <a:srgbClr val="D6C7A2"/>
                  </a:solidFill>
                  <a:latin typeface="Gill Sans" pitchFamily="34"/>
                  <a:ea typeface="Arial Unicode MS" pitchFamily="2"/>
                  <a:cs typeface="Arial Unicode MS" pitchFamily="2"/>
                </a:rPr>
                <a:t>digabi.fi</a:t>
              </a:r>
            </a:p>
          </p:txBody>
        </p:sp>
      </p:grpSp>
      <p:pic>
        <p:nvPicPr>
          <p:cNvPr id="12" name="Kuva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65799" y="310320"/>
            <a:ext cx="2352600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flipH="1">
            <a:off x="791840" y="4643933"/>
            <a:ext cx="1827607" cy="146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kstin paikkamerkki 3"/>
          <p:cNvSpPr txBox="1">
            <a:spLocks/>
          </p:cNvSpPr>
          <p:nvPr/>
        </p:nvSpPr>
        <p:spPr>
          <a:xfrm>
            <a:off x="1424806" y="2804400"/>
            <a:ext cx="4525200" cy="1405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tabLst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 rtl="0" hangingPunct="0">
              <a:spcBef>
                <a:spcPts val="0"/>
              </a:spcBef>
              <a:spcAft>
                <a:spcPts val="1131"/>
              </a:spcAft>
              <a:buNone/>
              <a:tabLst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 rtl="0" hangingPunct="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tabLst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 rtl="0" hangingPunct="0">
              <a:spcBef>
                <a:spcPts val="0"/>
              </a:spcBef>
              <a:spcAft>
                <a:spcPts val="561"/>
              </a:spcAft>
              <a:buNone/>
              <a:tabLst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 rtl="0" hangingPunct="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tabLst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 rtl="0" hangingPunct="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tabLst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 rtl="0" hangingPunct="0">
              <a:spcBef>
                <a:spcPts val="0"/>
              </a:spcBef>
              <a:spcAft>
                <a:spcPts val="281"/>
              </a:spcAft>
              <a:buNone/>
              <a:tabLst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 rtl="0" hangingPunct="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tabLst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 rtl="0" hangingPunct="0">
              <a:spcBef>
                <a:spcPts val="0"/>
              </a:spcBef>
              <a:spcAft>
                <a:spcPts val="281"/>
              </a:spcAft>
              <a:buNone/>
              <a:tabLst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r>
              <a:rPr lang="fi-FI" altLang="zh-CN" sz="2400" dirty="0" smtClean="0"/>
              <a:t>HI ja YH sensorit</a:t>
            </a:r>
            <a:r>
              <a:rPr lang="fi-FI" altLang="zh-CN" sz="2400" dirty="0" smtClean="0"/>
              <a:t>, 19.11.2016</a:t>
            </a:r>
            <a:endParaRPr lang="fi-FI" altLang="zh-CN" sz="2400" dirty="0" smtClean="0"/>
          </a:p>
          <a:p>
            <a:r>
              <a:rPr lang="fi-FI" altLang="zh-CN" sz="2400" dirty="0" smtClean="0"/>
              <a:t>Eero Salmenkivi</a:t>
            </a:r>
          </a:p>
          <a:p>
            <a:endParaRPr lang="fi-FI" altLang="zh-CN" sz="2400" dirty="0" smtClean="0"/>
          </a:p>
          <a:p>
            <a:endParaRPr lang="fi-FI" altLang="zh-CN" sz="2400" dirty="0" smtClean="0"/>
          </a:p>
          <a:p>
            <a:endParaRPr lang="fi-FI" altLang="zh-CN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kti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" t="-1730"/>
          <a:stretch>
            <a:fillRect/>
          </a:stretch>
        </p:blipFill>
        <p:spPr bwMode="auto">
          <a:xfrm>
            <a:off x="911108" y="2895139"/>
            <a:ext cx="7916812" cy="34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03809" y="1331565"/>
            <a:ext cx="936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Oppimiselle asetettuja </a:t>
            </a:r>
            <a:r>
              <a:rPr lang="fi-FI" sz="2400" dirty="0" smtClean="0"/>
              <a:t>tavoitteiden kognitiivisen vaativuuden mittaamisen klassikko on </a:t>
            </a:r>
            <a:r>
              <a:rPr lang="fi-FI" sz="2400" dirty="0" err="1"/>
              <a:t>Bloomin</a:t>
            </a:r>
            <a:r>
              <a:rPr lang="fi-FI" sz="2400" dirty="0"/>
              <a:t> </a:t>
            </a:r>
            <a:r>
              <a:rPr lang="fi-FI" sz="2400" dirty="0" smtClean="0"/>
              <a:t>taksonomia (1956). Yo-tutkinnossa käytetään  uutta muunnelmaa (Anderson</a:t>
            </a:r>
            <a:r>
              <a:rPr lang="fi-FI" sz="2400" dirty="0"/>
              <a:t> </a:t>
            </a:r>
            <a:r>
              <a:rPr lang="fi-FI" sz="2400" dirty="0" smtClean="0"/>
              <a:t>&amp; </a:t>
            </a:r>
            <a:r>
              <a:rPr lang="fi-FI" sz="2400" dirty="0" err="1" smtClean="0"/>
              <a:t>Krathwohl</a:t>
            </a:r>
            <a:r>
              <a:rPr lang="fi-FI" sz="2400" dirty="0" smtClean="0"/>
              <a:t> 2001</a:t>
            </a:r>
            <a:r>
              <a:rPr lang="fi-FI" sz="2400" dirty="0" smtClean="0"/>
              <a:t>), tehtävien </a:t>
            </a:r>
            <a:r>
              <a:rPr lang="fi-FI" sz="2400" dirty="0" err="1" smtClean="0"/>
              <a:t>vakeustason</a:t>
            </a:r>
            <a:r>
              <a:rPr lang="fi-FI" sz="2400" dirty="0" smtClean="0"/>
              <a:t> määrittelyssä. 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223888" y="623679"/>
            <a:ext cx="7988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Tavoitteiden luokittelu ja mittaaminen</a:t>
            </a:r>
            <a:endParaRPr lang="fi-FI" sz="40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827920" y="6718680"/>
            <a:ext cx="125208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ruutu 5"/>
          <p:cNvSpPr txBox="1"/>
          <p:nvPr/>
        </p:nvSpPr>
        <p:spPr>
          <a:xfrm>
            <a:off x="0" y="6384240"/>
            <a:ext cx="3456136" cy="1458070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24.10.2015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6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/>
          <p:cNvGrpSpPr/>
          <p:nvPr/>
        </p:nvGrpSpPr>
        <p:grpSpPr>
          <a:xfrm>
            <a:off x="87455" y="301132"/>
            <a:ext cx="9322606" cy="6586727"/>
            <a:chOff x="-87313" y="0"/>
            <a:chExt cx="13203238" cy="975201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717550"/>
              <a:ext cx="3089275" cy="192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00" y="0"/>
              <a:ext cx="6994525" cy="264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88" y="5092700"/>
              <a:ext cx="4522787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500063"/>
              <a:ext cx="3459163" cy="236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3984625"/>
              <a:ext cx="3708401" cy="127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63" y="5992813"/>
              <a:ext cx="7292975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2860675"/>
              <a:ext cx="567372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150" y="6892925"/>
              <a:ext cx="3001963" cy="207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4281488"/>
              <a:ext cx="4306888" cy="21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Ellipsi 36"/>
            <p:cNvSpPr/>
            <p:nvPr/>
          </p:nvSpPr>
          <p:spPr bwMode="auto">
            <a:xfrm>
              <a:off x="398463" y="884238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8" name="Ellipsi 37"/>
            <p:cNvSpPr/>
            <p:nvPr/>
          </p:nvSpPr>
          <p:spPr bwMode="auto">
            <a:xfrm>
              <a:off x="3898900" y="1249363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9" name="Ellipsi 38"/>
            <p:cNvSpPr/>
            <p:nvPr/>
          </p:nvSpPr>
          <p:spPr bwMode="auto">
            <a:xfrm>
              <a:off x="2444750" y="4445000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0" name="Ellipsi 39"/>
            <p:cNvSpPr/>
            <p:nvPr/>
          </p:nvSpPr>
          <p:spPr bwMode="auto">
            <a:xfrm>
              <a:off x="6704013" y="330200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1" name="Ellipsi 40"/>
            <p:cNvSpPr/>
            <p:nvPr/>
          </p:nvSpPr>
          <p:spPr bwMode="auto">
            <a:xfrm>
              <a:off x="8566150" y="5264150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2" name="Ellipsi 41"/>
            <p:cNvSpPr/>
            <p:nvPr/>
          </p:nvSpPr>
          <p:spPr bwMode="auto">
            <a:xfrm>
              <a:off x="4189413" y="5695950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3" name="Ellipsi 42"/>
            <p:cNvSpPr/>
            <p:nvPr/>
          </p:nvSpPr>
          <p:spPr bwMode="auto">
            <a:xfrm>
              <a:off x="384175" y="6461125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4" name="Ellipsi 43"/>
            <p:cNvSpPr/>
            <p:nvPr/>
          </p:nvSpPr>
          <p:spPr bwMode="auto">
            <a:xfrm>
              <a:off x="10172700" y="7212013"/>
              <a:ext cx="889000" cy="431800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45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588" y="2852738"/>
              <a:ext cx="4487862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Ellipsi 45"/>
            <p:cNvSpPr/>
            <p:nvPr/>
          </p:nvSpPr>
          <p:spPr bwMode="auto">
            <a:xfrm>
              <a:off x="8385175" y="4046538"/>
              <a:ext cx="957263" cy="433387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213" y="8110538"/>
              <a:ext cx="4924425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Ellipsi 47"/>
            <p:cNvSpPr/>
            <p:nvPr/>
          </p:nvSpPr>
          <p:spPr bwMode="auto">
            <a:xfrm>
              <a:off x="6704013" y="8477250"/>
              <a:ext cx="1044575" cy="66992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49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550" y="7254875"/>
              <a:ext cx="3919538" cy="2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Ellipsi 49"/>
            <p:cNvSpPr/>
            <p:nvPr/>
          </p:nvSpPr>
          <p:spPr bwMode="auto">
            <a:xfrm>
              <a:off x="2001838" y="8110538"/>
              <a:ext cx="1044575" cy="66992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51" name="Tekstiruutu 2"/>
            <p:cNvSpPr txBox="1">
              <a:spLocks noChangeArrowheads="1"/>
            </p:cNvSpPr>
            <p:nvPr/>
          </p:nvSpPr>
          <p:spPr bwMode="auto">
            <a:xfrm>
              <a:off x="3968750" y="5964238"/>
              <a:ext cx="901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1800"/>
                <a:t>sovella</a:t>
              </a:r>
            </a:p>
          </p:txBody>
        </p:sp>
        <p:sp>
          <p:nvSpPr>
            <p:cNvPr id="52" name="Ellipsi 51"/>
            <p:cNvSpPr/>
            <p:nvPr/>
          </p:nvSpPr>
          <p:spPr bwMode="auto">
            <a:xfrm>
              <a:off x="1666875" y="3305175"/>
              <a:ext cx="1044575" cy="669925"/>
            </a:xfrm>
            <a:prstGeom prst="ellips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228600" algn="ctr" hangingPunct="0">
                <a:defRPr/>
              </a:pPr>
              <a:endParaRPr lang="fi-FI"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pic>
        <p:nvPicPr>
          <p:cNvPr id="53" name="Kuva 52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8827920" y="6718680"/>
            <a:ext cx="125208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kstiruutu 54"/>
          <p:cNvSpPr txBox="1"/>
          <p:nvPr/>
        </p:nvSpPr>
        <p:spPr>
          <a:xfrm>
            <a:off x="0" y="6384240"/>
            <a:ext cx="3456136" cy="1458070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24.10.2015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77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Bloom ja aineet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596717" indent="-204739">
              <a:buFont typeface="Arial"/>
              <a:buChar char="•"/>
            </a:pPr>
            <a:r>
              <a:rPr lang="fi-FI" sz="2400" dirty="0" err="1" smtClean="0"/>
              <a:t>Bloomin</a:t>
            </a:r>
            <a:r>
              <a:rPr lang="fi-FI" sz="2400" dirty="0" smtClean="0"/>
              <a:t> tai </a:t>
            </a:r>
            <a:r>
              <a:rPr lang="fi-FI" sz="2400" dirty="0"/>
              <a:t>Anderson &amp; </a:t>
            </a:r>
            <a:r>
              <a:rPr lang="fi-FI" sz="2400" dirty="0" err="1" smtClean="0"/>
              <a:t>Krathwohlin</a:t>
            </a:r>
            <a:r>
              <a:rPr lang="fi-FI" sz="2400" dirty="0" smtClean="0"/>
              <a:t> </a:t>
            </a:r>
            <a:r>
              <a:rPr lang="fi-FI" sz="2400" dirty="0" smtClean="0"/>
              <a:t>taksonomia on tehty science-ajattelun pohjalta.</a:t>
            </a:r>
            <a:endParaRPr lang="fi-FI" sz="2400" dirty="0"/>
          </a:p>
          <a:p>
            <a:pPr marL="596717" indent="-204739">
              <a:buFont typeface="Arial"/>
              <a:buChar char="•"/>
            </a:pPr>
            <a:r>
              <a:rPr lang="fi-FI" sz="2400" dirty="0" smtClean="0"/>
              <a:t>Sen </a:t>
            </a:r>
            <a:r>
              <a:rPr lang="fi-FI" sz="2400" dirty="0" smtClean="0"/>
              <a:t>soveltaminen </a:t>
            </a:r>
            <a:r>
              <a:rPr lang="fi-FI" sz="2400" dirty="0" smtClean="0"/>
              <a:t>humanistisiin reaaliaineisiin </a:t>
            </a:r>
            <a:r>
              <a:rPr lang="fi-FI" sz="2400" dirty="0" smtClean="0"/>
              <a:t>ei ole helppoa. 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/>
              <a:t>Taksonomiat sitovat lähinnä </a:t>
            </a:r>
            <a:r>
              <a:rPr lang="fi-FI" sz="2400" dirty="0" smtClean="0"/>
              <a:t>tehtävänlaadintaa</a:t>
            </a:r>
            <a:r>
              <a:rPr lang="fi-FI" sz="2400" dirty="0"/>
              <a:t> </a:t>
            </a:r>
            <a:r>
              <a:rPr lang="fi-FI" sz="2400" dirty="0" smtClean="0"/>
              <a:t>ja tiukimmista (2014) linjauksista on onneksi luovuttu.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 smtClean="0"/>
              <a:t>Arvostelun (</a:t>
            </a:r>
            <a:r>
              <a:rPr lang="fi-FI" sz="2400" dirty="0" err="1" smtClean="0"/>
              <a:t>sensoroinnin</a:t>
            </a:r>
            <a:r>
              <a:rPr lang="fi-FI" sz="2400" dirty="0" smtClean="0"/>
              <a:t>) ja tehtävänlaadinnan välinen vuoropuhelu, mitä eri kysymysmuodoilla (myös suorilla kysymyksillä ja essee-otsikoilla) haetaan eli miten se huomioidaan </a:t>
            </a:r>
            <a:r>
              <a:rPr lang="fi-FI" sz="2400" dirty="0" err="1" smtClean="0"/>
              <a:t>arvioinissa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458070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  <a:p>
            <a:pPr marL="1588" hangingPunct="0"/>
            <a:endParaRPr lang="fi-FI" sz="1200" dirty="0" smtClean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80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Kokeiden rakenne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596717" indent="-204739">
              <a:buFont typeface="Arial"/>
              <a:buChar char="•"/>
            </a:pPr>
            <a:r>
              <a:rPr lang="fi-FI" sz="2400" dirty="0" smtClean="0"/>
              <a:t>Filosofia </a:t>
            </a:r>
            <a:r>
              <a:rPr lang="fi-FI" sz="2400" dirty="0" err="1" smtClean="0"/>
              <a:t>ks</a:t>
            </a:r>
            <a:r>
              <a:rPr lang="fi-FI" sz="2400" dirty="0"/>
              <a:t> </a:t>
            </a:r>
            <a:r>
              <a:rPr lang="fi-FI" sz="2400" dirty="0" smtClean="0">
                <a:hlinkClick r:id="rId3"/>
              </a:rPr>
              <a:t>blogi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 smtClean="0">
                <a:hlinkClick r:id="rId4"/>
              </a:rPr>
              <a:t>Maantieto</a:t>
            </a:r>
            <a:endParaRPr lang="fi-FI" sz="2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12993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Muiden aineiden suunnitelmat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596717" indent="-204739">
              <a:buFont typeface="Arial"/>
              <a:buChar char="•"/>
            </a:pPr>
            <a:r>
              <a:rPr lang="fi-FI" sz="2400" dirty="0" smtClean="0"/>
              <a:t>Humanistiset aineet (ja osin psykologia) filosofian mallin </a:t>
            </a:r>
            <a:r>
              <a:rPr lang="fi-FI" sz="2400" dirty="0" smtClean="0"/>
              <a:t>mukana.</a:t>
            </a:r>
          </a:p>
          <a:p>
            <a:pPr marL="1028717" lvl="1" indent="-204739">
              <a:buFont typeface="Arial"/>
              <a:buChar char="•"/>
            </a:pPr>
            <a:r>
              <a:rPr lang="fi-FI" sz="2400" dirty="0" smtClean="0"/>
              <a:t>esim. HI ja YH korostanee etenemistä hitaasti.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 smtClean="0"/>
              <a:t>Luonnontieteet + TT GE </a:t>
            </a:r>
            <a:r>
              <a:rPr lang="fi-FI" sz="2400" dirty="0" smtClean="0"/>
              <a:t>muistuttaen (mutta </a:t>
            </a:r>
            <a:r>
              <a:rPr lang="fi-FI" sz="2400" dirty="0" err="1" smtClean="0"/>
              <a:t>Bi</a:t>
            </a:r>
            <a:r>
              <a:rPr lang="fi-FI" sz="2400" dirty="0" smtClean="0"/>
              <a:t>, FY, KE eri määrä tehtäviä)</a:t>
            </a:r>
            <a:endParaRPr lang="fi-FI" sz="2400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2593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"/>
          <p:cNvSpPr/>
          <p:nvPr/>
        </p:nvSpPr>
        <p:spPr>
          <a:xfrm>
            <a:off x="720" y="303120"/>
            <a:ext cx="6582959" cy="640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0E1EA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en-US" sz="2400" kern="1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Otsikko 2"/>
          <p:cNvSpPr txBox="1">
            <a:spLocks noGrp="1"/>
          </p:cNvSpPr>
          <p:nvPr>
            <p:ph type="title" idx="4294967295"/>
          </p:nvPr>
        </p:nvSpPr>
        <p:spPr>
          <a:xfrm>
            <a:off x="575816" y="804959"/>
            <a:ext cx="6007863" cy="12621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3600" dirty="0" smtClean="0">
                <a:solidFill>
                  <a:srgbClr val="002060"/>
                </a:solidFill>
              </a:rPr>
              <a:t>Kokemuksia </a:t>
            </a:r>
            <a:r>
              <a:rPr lang="fi-FI" sz="3600" dirty="0">
                <a:solidFill>
                  <a:srgbClr val="002060"/>
                </a:solidFill>
              </a:rPr>
              <a:t>f</a:t>
            </a:r>
            <a:r>
              <a:rPr lang="fi-FI" dirty="0" smtClean="0">
                <a:solidFill>
                  <a:srgbClr val="01446B"/>
                </a:solidFill>
              </a:rPr>
              <a:t>ilosofian kokeen sähköistymisestä</a:t>
            </a:r>
            <a:endParaRPr lang="fi-FI" dirty="0">
              <a:solidFill>
                <a:srgbClr val="01446B"/>
              </a:solidFill>
            </a:endParaRP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4294967295"/>
          </p:nvPr>
        </p:nvSpPr>
        <p:spPr>
          <a:xfrm>
            <a:off x="1445759" y="2804400"/>
            <a:ext cx="4525200" cy="1405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endParaRPr lang="fi-FI" altLang="zh-CN" sz="2400" dirty="0" smtClean="0"/>
          </a:p>
          <a:p>
            <a:endParaRPr lang="fi-FI" altLang="zh-CN" sz="2400" dirty="0"/>
          </a:p>
          <a:p>
            <a:pPr lvl="0"/>
            <a:endParaRPr lang="fi-FI" altLang="zh-CN" sz="2400" dirty="0" smtClean="0"/>
          </a:p>
        </p:txBody>
      </p:sp>
      <p:grpSp>
        <p:nvGrpSpPr>
          <p:cNvPr id="6" name="Ryhmä 5"/>
          <p:cNvGrpSpPr/>
          <p:nvPr/>
        </p:nvGrpSpPr>
        <p:grpSpPr>
          <a:xfrm>
            <a:off x="0" y="6718320"/>
            <a:ext cx="10115999" cy="877679"/>
            <a:chOff x="0" y="6718320"/>
            <a:chExt cx="10115999" cy="877679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0" y="6718320"/>
              <a:ext cx="2928239" cy="877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866440" y="6718320"/>
              <a:ext cx="1249559" cy="877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uora yhdysviiva 8"/>
            <p:cNvSpPr/>
            <p:nvPr/>
          </p:nvSpPr>
          <p:spPr>
            <a:xfrm flipH="1">
              <a:off x="5970959" y="6822000"/>
              <a:ext cx="10441" cy="676080"/>
            </a:xfrm>
            <a:prstGeom prst="line">
              <a:avLst/>
            </a:prstGeom>
            <a:noFill/>
            <a:ln w="18000">
              <a:solidFill>
                <a:srgbClr val="D6C7A2"/>
              </a:solidFill>
              <a:prstDash val="solid"/>
            </a:ln>
          </p:spPr>
          <p:txBody>
            <a:bodyPr lIns="9000" tIns="9000" rIns="9000" bIns="9000" anchor="ctr" anchorCtr="0"/>
            <a:lstStyle/>
            <a:p>
              <a:pPr lvl="0" rtl="0" hangingPunct="0">
                <a:buNone/>
                <a:tabLst/>
              </a:pPr>
              <a:endParaRPr lang="en-US" sz="2400" kern="12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4416120" y="6995519"/>
              <a:ext cx="1414440" cy="447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3600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i-FI" sz="1200" b="0" i="0" u="none" strike="noStrike" kern="1200">
                  <a:ln>
                    <a:noFill/>
                  </a:ln>
                  <a:solidFill>
                    <a:srgbClr val="D6C7A2"/>
                  </a:solidFill>
                  <a:latin typeface="Gill Sans" pitchFamily="34"/>
                  <a:ea typeface="Arial Unicode MS" pitchFamily="2"/>
                  <a:cs typeface="Arial Unicode MS" pitchFamily="2"/>
                </a:rPr>
                <a:t>ylioppilastutkinto.fi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6108479" y="6995519"/>
              <a:ext cx="1414440" cy="447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3600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i-FI" sz="1200" b="0" i="0" u="none" strike="noStrike" kern="1200">
                  <a:ln>
                    <a:noFill/>
                  </a:ln>
                  <a:solidFill>
                    <a:srgbClr val="D6C7A2"/>
                  </a:solidFill>
                  <a:latin typeface="Gill Sans" pitchFamily="34"/>
                  <a:ea typeface="Arial Unicode MS" pitchFamily="2"/>
                  <a:cs typeface="Arial Unicode MS" pitchFamily="2"/>
                </a:rPr>
                <a:t>digabi.fi</a:t>
              </a:r>
            </a:p>
          </p:txBody>
        </p:sp>
      </p:grpSp>
      <p:pic>
        <p:nvPicPr>
          <p:cNvPr id="12" name="Kuva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65799" y="310320"/>
            <a:ext cx="2352600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flipH="1">
            <a:off x="791839" y="3131765"/>
            <a:ext cx="3714492" cy="2976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9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Mallitehtävät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 smtClean="0">
                <a:hlinkClick r:id="rId3"/>
              </a:rPr>
              <a:t>Jaoksen tavoitteena oli ”kyselevä Sokrates”</a:t>
            </a:r>
            <a:endParaRPr lang="fi-FI" altLang="zh-CN" dirty="0" smtClean="0"/>
          </a:p>
          <a:p>
            <a:pPr lvl="0"/>
            <a:r>
              <a:rPr lang="fi-FI" altLang="zh-CN" dirty="0" smtClean="0"/>
              <a:t>Se </a:t>
            </a:r>
            <a:r>
              <a:rPr lang="fi-FI" altLang="zh-CN" dirty="0" smtClean="0">
                <a:hlinkClick r:id="rId4"/>
              </a:rPr>
              <a:t>epäonnistui.</a:t>
            </a:r>
            <a:endParaRPr lang="fi-FI" altLang="zh-CN" dirty="0" smtClean="0"/>
          </a:p>
          <a:p>
            <a:pPr lvl="2"/>
            <a:r>
              <a:rPr lang="fi-FI" altLang="zh-CN" dirty="0" smtClean="0"/>
              <a:t>Tämä voi osin johtua siitä, että tavoittelimme koetilanteeseen liian mutkikasta juttua.</a:t>
            </a:r>
          </a:p>
          <a:p>
            <a:pPr lvl="2"/>
            <a:r>
              <a:rPr lang="fi-FI" altLang="zh-CN" dirty="0" smtClean="0"/>
              <a:t>Osin se varmasti johtuu siitä, että </a:t>
            </a:r>
            <a:r>
              <a:rPr lang="fi-FI" altLang="zh-CN" dirty="0" err="1" smtClean="0"/>
              <a:t>Abitti</a:t>
            </a:r>
            <a:r>
              <a:rPr lang="fi-FI" altLang="zh-CN" dirty="0" smtClean="0"/>
              <a:t>-alusta ei veny kovin mutkikkaisiin juttuihin</a:t>
            </a:r>
            <a:r>
              <a:rPr lang="fi-FI" altLang="zh-CN" dirty="0" smtClean="0"/>
              <a:t>.</a:t>
            </a:r>
            <a:endParaRPr lang="fi-FI" altLang="zh-CN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7016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Harjoituskoe 6.4.16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 smtClean="0"/>
              <a:t>Se onnistui, kun rönsyt oli karsittu.</a:t>
            </a:r>
          </a:p>
          <a:p>
            <a:pPr lvl="0"/>
            <a:r>
              <a:rPr lang="fi-FI" altLang="zh-CN" dirty="0" smtClean="0"/>
              <a:t>Jäljelle jäi </a:t>
            </a:r>
          </a:p>
          <a:p>
            <a:pPr marL="565200" lvl="0" indent="-457200">
              <a:buFont typeface="+mj-lt"/>
              <a:buAutoNum type="arabicPeriod"/>
            </a:pPr>
            <a:r>
              <a:rPr lang="fi-FI" altLang="zh-CN" dirty="0" smtClean="0"/>
              <a:t>enemmän aineistoja</a:t>
            </a:r>
          </a:p>
          <a:p>
            <a:pPr marL="565200" lvl="0" indent="-457200">
              <a:buFont typeface="+mj-lt"/>
              <a:buAutoNum type="arabicPeriod"/>
            </a:pPr>
            <a:r>
              <a:rPr lang="fi-FI" altLang="zh-CN" dirty="0" smtClean="0"/>
              <a:t>moninaisia aineistoja (ei voi lukea kaikkea)</a:t>
            </a:r>
          </a:p>
          <a:p>
            <a:pPr marL="565200" lvl="0" indent="-457200">
              <a:buFont typeface="+mj-lt"/>
              <a:buAutoNum type="arabicPeriod"/>
            </a:pPr>
            <a:r>
              <a:rPr lang="fi-FI" altLang="zh-CN" dirty="0" smtClean="0"/>
              <a:t>digitaalisia aineistoja (toistaiseksi </a:t>
            </a:r>
            <a:r>
              <a:rPr lang="fi-FI" altLang="zh-CN" dirty="0" err="1" smtClean="0"/>
              <a:t>eokuvakatkelmia</a:t>
            </a:r>
            <a:r>
              <a:rPr lang="fi-FI" altLang="zh-CN" dirty="0" smtClean="0"/>
              <a:t>, musiikkivideo, live-esitelmä)</a:t>
            </a:r>
            <a:endParaRPr lang="fi-FI" altLang="zh-CN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20333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Harjoituskoe 6.4.16 jatkuu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/>
              <a:t>L</a:t>
            </a:r>
            <a:r>
              <a:rPr lang="fi-FI" altLang="zh-CN" dirty="0" smtClean="0"/>
              <a:t>ainaus digiskeptikon meilistä:</a:t>
            </a:r>
          </a:p>
          <a:p>
            <a:pPr marL="108000" indent="0">
              <a:buNone/>
            </a:pPr>
            <a:r>
              <a:rPr lang="fi-FI" dirty="0" smtClean="0"/>
              <a:t>”..pari </a:t>
            </a:r>
            <a:r>
              <a:rPr lang="fi-FI" dirty="0"/>
              <a:t>kommenttia eilisestä filosofian </a:t>
            </a:r>
            <a:r>
              <a:rPr lang="fi-FI" dirty="0" smtClean="0"/>
              <a:t>yo-harjoituksesta. Sain </a:t>
            </a:r>
            <a:r>
              <a:rPr lang="fi-FI" dirty="0"/>
              <a:t>sähköisen yo-herätyksen. Olen ollut vähän skeptinen ja muutosvastarintainenkin. Mutta tämä on hyvä juttu. Viiden vuoden päästä opettajat muistelevat, miten typerää oli paperien pyöritys</a:t>
            </a:r>
            <a:r>
              <a:rPr lang="fi-FI" dirty="0" smtClean="0"/>
              <a:t>. … </a:t>
            </a:r>
            <a:endParaRPr lang="fi-FI" dirty="0"/>
          </a:p>
          <a:p>
            <a:pPr marL="108000" indent="0">
              <a:buNone/>
            </a:pPr>
            <a:r>
              <a:rPr lang="fi-FI" dirty="0" smtClean="0"/>
              <a:t>Hyvä </a:t>
            </a:r>
            <a:r>
              <a:rPr lang="fi-FI" dirty="0"/>
              <a:t>oli koe ja toimiva. Mutta yhteen asiaan vaaditaan tottumista ja se on tuo pisteytys. Mallivastausten avulla korjailin, mutta on samperin vaikea sanoa, onko vastaus (jos max esim. 10p.) </a:t>
            </a:r>
            <a:r>
              <a:rPr lang="fi-FI" dirty="0" smtClean="0"/>
              <a:t>4,5,6p.”</a:t>
            </a:r>
            <a:endParaRPr lang="fi-FI" altLang="zh-CN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22575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Ensimmäinen koe </a:t>
            </a:r>
            <a:r>
              <a:rPr lang="fi-FI" sz="4000" dirty="0" smtClean="0">
                <a:solidFill>
                  <a:srgbClr val="000000"/>
                </a:solidFill>
              </a:rPr>
              <a:t>30</a:t>
            </a:r>
            <a:r>
              <a:rPr lang="fi-FI" sz="4000" dirty="0" smtClean="0">
                <a:solidFill>
                  <a:srgbClr val="000000"/>
                </a:solidFill>
              </a:rPr>
              <a:t>.9.16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 smtClean="0"/>
              <a:t>Se onnistui myös</a:t>
            </a:r>
          </a:p>
          <a:p>
            <a:r>
              <a:rPr lang="fi-FI" dirty="0" smtClean="0"/>
              <a:t>”Valtava loikkaus minusta </a:t>
            </a:r>
            <a:r>
              <a:rPr lang="fi-FI" dirty="0" err="1"/>
              <a:t>Abitin</a:t>
            </a:r>
            <a:r>
              <a:rPr lang="fi-FI" dirty="0"/>
              <a:t> esimerkkitehtävistä ja harjoituskokeesta tähän </a:t>
            </a:r>
            <a:r>
              <a:rPr lang="fi-FI" dirty="0" smtClean="0"/>
              <a:t>aitoon ensimmäiseen </a:t>
            </a:r>
            <a:r>
              <a:rPr lang="fi-FI" dirty="0"/>
              <a:t>digifilosofian kokeeseen. Minusta siinä onnistuttiin hyvin</a:t>
            </a:r>
            <a:r>
              <a:rPr lang="fi-FI" dirty="0" smtClean="0"/>
              <a:t>. …</a:t>
            </a:r>
            <a:endParaRPr lang="fi-FI" dirty="0"/>
          </a:p>
          <a:p>
            <a:r>
              <a:rPr lang="fi-FI" dirty="0" smtClean="0"/>
              <a:t>Lisäksi </a:t>
            </a:r>
            <a:r>
              <a:rPr lang="fi-FI" dirty="0"/>
              <a:t>hyvän vastuksen piirteet -ohje on hyvä </a:t>
            </a:r>
            <a:r>
              <a:rPr lang="fi-FI" dirty="0" smtClean="0"/>
              <a:t>!!”</a:t>
            </a:r>
          </a:p>
          <a:p>
            <a:endParaRPr lang="fi-FI" altLang="zh-CN" dirty="0"/>
          </a:p>
          <a:p>
            <a:r>
              <a:rPr lang="fi-FI" altLang="zh-CN" dirty="0" smtClean="0"/>
              <a:t>Outoa on, että tehtävän laatijoiden näkökulmasta harjoituskoe ja 1. varsinainen hyvin samanlaisia.</a:t>
            </a:r>
            <a:endParaRPr lang="fi-FI" altLang="zh-CN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39536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/>
              <a:t>Esityksen sisältö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 smtClean="0"/>
              <a:t>Sähköistymisen/</a:t>
            </a:r>
            <a:r>
              <a:rPr lang="fi-FI" altLang="zh-CN" dirty="0" err="1" smtClean="0"/>
              <a:t>digitalisaatio</a:t>
            </a:r>
            <a:endParaRPr lang="fi-FI" altLang="zh-CN" dirty="0" smtClean="0"/>
          </a:p>
          <a:p>
            <a:pPr lvl="0"/>
            <a:r>
              <a:rPr lang="fi-FI" altLang="zh-CN" dirty="0" smtClean="0"/>
              <a:t>Kokemuksia kokeesta</a:t>
            </a:r>
            <a:endParaRPr lang="fi-FI" altLang="zh-CN" dirty="0" smtClean="0"/>
          </a:p>
          <a:p>
            <a:pPr lvl="0"/>
            <a:r>
              <a:rPr lang="fi-FI" altLang="zh-CN" dirty="0"/>
              <a:t>Kokemuksia </a:t>
            </a:r>
            <a:r>
              <a:rPr lang="fi-FI" altLang="zh-CN" dirty="0" smtClean="0"/>
              <a:t>arvostelusta</a:t>
            </a:r>
            <a:endParaRPr lang="fi-FI" altLang="zh-CN" dirty="0" smtClean="0"/>
          </a:p>
          <a:p>
            <a:pPr lvl="0"/>
            <a:endParaRPr lang="fi-FI" altLang="zh-CN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1200" b="0" i="0" u="none" strike="noStrike" kern="1200" dirty="0" smtClean="0">
                <a:ln>
                  <a:noFill/>
                </a:ln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lvl="0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Mahdollisia ongelmia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 smtClean="0"/>
              <a:t>Tehtävälaatikon aiheuttama </a:t>
            </a:r>
            <a:r>
              <a:rPr lang="fi-FI" altLang="zh-CN" dirty="0" err="1" smtClean="0"/>
              <a:t>twitter</a:t>
            </a:r>
            <a:r>
              <a:rPr lang="fi-FI" altLang="zh-CN" dirty="0" smtClean="0"/>
              <a:t>/tekstiviesti –moodi.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fi-FI" altLang="zh-CN" sz="2000" dirty="0" smtClean="0"/>
              <a:t>Pitää korjata opetuksella (esim. ”tee vastaukset tekstinkäsittelyohjelmassa.”)</a:t>
            </a:r>
            <a:endParaRPr lang="fi-FI" altLang="zh-CN" sz="2000" dirty="0" smtClean="0"/>
          </a:p>
          <a:p>
            <a:r>
              <a:rPr lang="fi-FI" dirty="0" smtClean="0"/>
              <a:t>Tehtävälaatikkoon tehdyt muistiinpanot (kirjautuvat ylimääräisiksi vastauksiksi ja pitää tiedottaa kansliaan, että poistetaan.)</a:t>
            </a:r>
            <a:endParaRPr lang="fi-FI" altLang="zh-CN" dirty="0"/>
          </a:p>
          <a:p>
            <a:r>
              <a:rPr lang="fi-FI" altLang="zh-CN" dirty="0" err="1" smtClean="0"/>
              <a:t>GEssä</a:t>
            </a:r>
            <a:r>
              <a:rPr lang="fi-FI" altLang="zh-CN" dirty="0" smtClean="0"/>
              <a:t> kuulemma jotkut opettajat olleet yltiötiukkoja uudenlaisten kysymysten kanssa, </a:t>
            </a:r>
            <a:r>
              <a:rPr lang="fi-FI" altLang="zh-CN" dirty="0" err="1" smtClean="0"/>
              <a:t>FFssä</a:t>
            </a:r>
            <a:r>
              <a:rPr lang="fi-FI" altLang="zh-CN" dirty="0" smtClean="0"/>
              <a:t> ei tällaista havaintoa.</a:t>
            </a:r>
            <a:endParaRPr lang="fi-FI" altLang="zh-CN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31089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"/>
          <p:cNvSpPr/>
          <p:nvPr/>
        </p:nvSpPr>
        <p:spPr>
          <a:xfrm>
            <a:off x="720" y="303120"/>
            <a:ext cx="6582959" cy="640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0E1EA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en-US" sz="2400" kern="1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Otsikko 2"/>
          <p:cNvSpPr txBox="1">
            <a:spLocks noGrp="1"/>
          </p:cNvSpPr>
          <p:nvPr>
            <p:ph type="title" idx="4294967295"/>
          </p:nvPr>
        </p:nvSpPr>
        <p:spPr>
          <a:xfrm>
            <a:off x="575816" y="804959"/>
            <a:ext cx="6007863" cy="12621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dirty="0" smtClean="0">
                <a:solidFill>
                  <a:srgbClr val="01446B"/>
                </a:solidFill>
              </a:rPr>
              <a:t>Arvostelu</a:t>
            </a:r>
            <a:endParaRPr lang="fi-FI" dirty="0">
              <a:solidFill>
                <a:srgbClr val="01446B"/>
              </a:solidFill>
            </a:endParaRP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4294967295"/>
          </p:nvPr>
        </p:nvSpPr>
        <p:spPr>
          <a:xfrm>
            <a:off x="1445759" y="2804400"/>
            <a:ext cx="4525200" cy="1405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endParaRPr lang="fi-FI" altLang="zh-CN" sz="2400" dirty="0" smtClean="0"/>
          </a:p>
          <a:p>
            <a:endParaRPr lang="fi-FI" altLang="zh-CN" sz="2400" dirty="0"/>
          </a:p>
          <a:p>
            <a:pPr lvl="0"/>
            <a:endParaRPr lang="fi-FI" altLang="zh-CN" sz="2400" dirty="0" smtClean="0"/>
          </a:p>
        </p:txBody>
      </p:sp>
      <p:grpSp>
        <p:nvGrpSpPr>
          <p:cNvPr id="6" name="Ryhmä 5"/>
          <p:cNvGrpSpPr/>
          <p:nvPr/>
        </p:nvGrpSpPr>
        <p:grpSpPr>
          <a:xfrm>
            <a:off x="0" y="6718320"/>
            <a:ext cx="10115999" cy="877679"/>
            <a:chOff x="0" y="6718320"/>
            <a:chExt cx="10115999" cy="877679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0" y="6718320"/>
              <a:ext cx="2928239" cy="877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866440" y="6718320"/>
              <a:ext cx="1249559" cy="877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uora yhdysviiva 8"/>
            <p:cNvSpPr/>
            <p:nvPr/>
          </p:nvSpPr>
          <p:spPr>
            <a:xfrm flipH="1">
              <a:off x="5970959" y="6822000"/>
              <a:ext cx="10441" cy="676080"/>
            </a:xfrm>
            <a:prstGeom prst="line">
              <a:avLst/>
            </a:prstGeom>
            <a:noFill/>
            <a:ln w="18000">
              <a:solidFill>
                <a:srgbClr val="D6C7A2"/>
              </a:solidFill>
              <a:prstDash val="solid"/>
            </a:ln>
          </p:spPr>
          <p:txBody>
            <a:bodyPr lIns="9000" tIns="9000" rIns="9000" bIns="9000" anchor="ctr" anchorCtr="0"/>
            <a:lstStyle/>
            <a:p>
              <a:pPr lvl="0" rtl="0" hangingPunct="0">
                <a:buNone/>
                <a:tabLst/>
              </a:pPr>
              <a:endParaRPr lang="en-US" sz="2400" kern="12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4416120" y="6995519"/>
              <a:ext cx="1414440" cy="447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3600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i-FI" sz="1200" b="0" i="0" u="none" strike="noStrike" kern="1200">
                  <a:ln>
                    <a:noFill/>
                  </a:ln>
                  <a:solidFill>
                    <a:srgbClr val="D6C7A2"/>
                  </a:solidFill>
                  <a:latin typeface="Gill Sans" pitchFamily="34"/>
                  <a:ea typeface="Arial Unicode MS" pitchFamily="2"/>
                  <a:cs typeface="Arial Unicode MS" pitchFamily="2"/>
                </a:rPr>
                <a:t>ylioppilastutkinto.fi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6108479" y="6995519"/>
              <a:ext cx="1414440" cy="4471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3600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i-FI" sz="1200" b="0" i="0" u="none" strike="noStrike" kern="1200">
                  <a:ln>
                    <a:noFill/>
                  </a:ln>
                  <a:solidFill>
                    <a:srgbClr val="D6C7A2"/>
                  </a:solidFill>
                  <a:latin typeface="Gill Sans" pitchFamily="34"/>
                  <a:ea typeface="Arial Unicode MS" pitchFamily="2"/>
                  <a:cs typeface="Arial Unicode MS" pitchFamily="2"/>
                </a:rPr>
                <a:t>digabi.fi</a:t>
              </a:r>
            </a:p>
          </p:txBody>
        </p:sp>
      </p:grpSp>
      <p:pic>
        <p:nvPicPr>
          <p:cNvPr id="12" name="Kuva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65799" y="310320"/>
            <a:ext cx="2352600" cy="6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flipH="1">
            <a:off x="791839" y="3131765"/>
            <a:ext cx="3714492" cy="2976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1446B"/>
                </a:solidFill>
              </a:rPr>
              <a:t>Tehtävien ja niiden osien pisteitys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Tehtävät jakautuvat tässä vaiheessa (esim. filosofiassa) 20 ja 30 pisteen tehtäviin, jotka jakautuvat 4–20 pisteen osiin (eli 30 pisteen osioita ei tule vaan suurin arvosteltava kokonaisuus on 20 pistettä). </a:t>
            </a:r>
            <a:endParaRPr lang="fi-FI" sz="2400" dirty="0"/>
          </a:p>
          <a:p>
            <a:r>
              <a:rPr lang="fi-FI" sz="2400" dirty="0" smtClean="0"/>
              <a:t>Kustakin osiosta annetaan omat pisteet ja HVP ohjaa pisteiden mahdollista ”valumista” kysymyksen muihin osiin (kuten ennenkin).</a:t>
            </a:r>
          </a:p>
          <a:p>
            <a:pPr lvl="2"/>
            <a:r>
              <a:rPr lang="fi-FI" sz="1990" dirty="0" smtClean="0"/>
              <a:t>Pienimpiä pisteitä antaneista tehtäväosioista kritiikkiä harjoituskokeessa.</a:t>
            </a:r>
          </a:p>
          <a:p>
            <a:endParaRPr lang="fi-FI" sz="1990" dirty="0"/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0" y="6384240"/>
            <a:ext cx="3456136" cy="1458070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</a:p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Filosofian sähköisen ylioppilaskokeen arviointi 19.8.2016</a:t>
            </a:r>
          </a:p>
        </p:txBody>
      </p:sp>
    </p:spTree>
    <p:extLst>
      <p:ext uri="{BB962C8B-B14F-4D97-AF65-F5344CB8AC3E}">
        <p14:creationId xmlns:p14="http://schemas.microsoft.com/office/powerpoint/2010/main" val="31561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9637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Uusi HVP:n rakenne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900000" y="1768679"/>
            <a:ext cx="8676816" cy="4747461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596717" indent="-204739">
              <a:buFont typeface="Arial"/>
              <a:buChar char="•"/>
            </a:pPr>
            <a:r>
              <a:rPr lang="fi-FI" sz="2400" dirty="0" smtClean="0"/>
              <a:t>HVP:ssa </a:t>
            </a:r>
            <a:r>
              <a:rPr lang="fi-FI" sz="2400" dirty="0" err="1" smtClean="0"/>
              <a:t>LOPSiin</a:t>
            </a:r>
            <a:r>
              <a:rPr lang="fi-FI" sz="2400" dirty="0" smtClean="0"/>
              <a:t> liittävä ja muuten ohjeita perusteleva yleisosa sekä tehtäväkohtainen osa kuten ennenkin.</a:t>
            </a:r>
          </a:p>
          <a:p>
            <a:pPr marL="1028717" lvl="1" indent="-204739">
              <a:buFont typeface="Arial"/>
              <a:buChar char="•"/>
            </a:pPr>
            <a:r>
              <a:rPr lang="fi-FI" sz="2000" dirty="0" smtClean="0"/>
              <a:t>Tehtäväkohtainen osa jakautuu edelleen filosofiseen ”pihviosaan” ja kokelailta vaadittavaan </a:t>
            </a:r>
            <a:r>
              <a:rPr lang="fi-FI" sz="2000" dirty="0" smtClean="0"/>
              <a:t>pisteosaan.</a:t>
            </a:r>
            <a:endParaRPr lang="fi-FI" sz="20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 smtClean="0"/>
              <a:t>Lisäksi </a:t>
            </a:r>
            <a:r>
              <a:rPr lang="fi-FI" sz="2400" dirty="0" smtClean="0"/>
              <a:t>on</a:t>
            </a:r>
            <a:r>
              <a:rPr lang="fi-FI" sz="2400" dirty="0" smtClean="0"/>
              <a:t> </a:t>
            </a:r>
            <a:r>
              <a:rPr lang="fi-FI" sz="2400" dirty="0" smtClean="0"/>
              <a:t>osuvuutta, eheyttä ja vakuuttavuutta koskeva </a:t>
            </a:r>
            <a:r>
              <a:rPr lang="fi-FI" sz="2400" dirty="0" smtClean="0">
                <a:hlinkClick r:id="rId3"/>
              </a:rPr>
              <a:t>taulukko. 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endParaRPr lang="fi-FI" sz="2000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</a:p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Filosofian </a:t>
            </a:r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sähköisen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3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804959"/>
            <a:ext cx="8280000" cy="1081590"/>
          </a:xfrm>
        </p:spPr>
        <p:txBody>
          <a:bodyPr/>
          <a:lstStyle/>
          <a:p>
            <a:r>
              <a:rPr lang="fi-FI" dirty="0" smtClean="0">
                <a:solidFill>
                  <a:srgbClr val="01446B"/>
                </a:solidFill>
              </a:rPr>
              <a:t>”Ei mitään ihmeellistä”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2000" y="1886549"/>
            <a:ext cx="9071640" cy="4345051"/>
          </a:xfrm>
        </p:spPr>
        <p:txBody>
          <a:bodyPr/>
          <a:lstStyle/>
          <a:p>
            <a:r>
              <a:rPr lang="fi-FI" dirty="0" smtClean="0"/>
              <a:t>On hyvä huomata, että kokonaisarviointi ei muutu.</a:t>
            </a:r>
          </a:p>
          <a:p>
            <a:r>
              <a:rPr lang="fi-FI" dirty="0" smtClean="0"/>
              <a:t>Tavallaan maalitaulumme pysyy samana (L, E, M, C jne. tulee edelleen sama, SYK-muunnoksella korjattu suhteellinen määrä).</a:t>
            </a:r>
          </a:p>
          <a:p>
            <a:r>
              <a:rPr lang="fi-FI" dirty="0" smtClean="0"/>
              <a:t>Sen sijaan viivasto tihenee (kuten olympia-ammunnassa annetaan pisteitä desimaalin tarkkuudella aina 10,9:ään asti eikä niin kuin kotitikassa kokonaisluvuin).</a:t>
            </a:r>
          </a:p>
          <a:p>
            <a:endParaRPr lang="fi-FI" dirty="0"/>
          </a:p>
          <a:p>
            <a:pPr marL="108000" indent="0">
              <a:spcAft>
                <a:spcPts val="2400"/>
              </a:spcAft>
              <a:buNone/>
            </a:pPr>
            <a:endParaRPr lang="fi-FI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i-FI" dirty="0"/>
              <a:t>Toki </a:t>
            </a:r>
            <a:r>
              <a:rPr lang="fi-FI" dirty="0" smtClean="0"/>
              <a:t>tihentäminen vaatii tarkkuutta, mutta pitkälle pääsee yksinkertaisella kertolaskulla (kertoo vanhat pisteet 3:lla).</a:t>
            </a:r>
            <a:endParaRPr lang="fi-FI" dirty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 bwMode="auto">
          <a:xfrm>
            <a:off x="3757678" y="4907320"/>
            <a:ext cx="259070" cy="266377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7" name="Ellipsi 6"/>
          <p:cNvSpPr/>
          <p:nvPr/>
        </p:nvSpPr>
        <p:spPr bwMode="auto">
          <a:xfrm>
            <a:off x="3563040" y="4716336"/>
            <a:ext cx="648346" cy="648346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8" name="Ellipsi 7"/>
          <p:cNvSpPr/>
          <p:nvPr/>
        </p:nvSpPr>
        <p:spPr bwMode="auto">
          <a:xfrm>
            <a:off x="3392909" y="4546204"/>
            <a:ext cx="988609" cy="988609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1" name="Ellipsi 10"/>
          <p:cNvSpPr/>
          <p:nvPr/>
        </p:nvSpPr>
        <p:spPr bwMode="auto">
          <a:xfrm>
            <a:off x="5608037" y="4888836"/>
            <a:ext cx="259070" cy="26637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2" name="Ellipsi 11"/>
          <p:cNvSpPr/>
          <p:nvPr/>
        </p:nvSpPr>
        <p:spPr bwMode="auto">
          <a:xfrm>
            <a:off x="5394915" y="4679368"/>
            <a:ext cx="685314" cy="68531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3" name="Ellipsi 12"/>
          <p:cNvSpPr/>
          <p:nvPr/>
        </p:nvSpPr>
        <p:spPr bwMode="auto">
          <a:xfrm>
            <a:off x="5243267" y="4527720"/>
            <a:ext cx="988609" cy="9886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4" name="Ellipsi 13"/>
          <p:cNvSpPr/>
          <p:nvPr/>
        </p:nvSpPr>
        <p:spPr bwMode="auto">
          <a:xfrm>
            <a:off x="5322643" y="4607096"/>
            <a:ext cx="829858" cy="82985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5" name="Ellipsi 14"/>
          <p:cNvSpPr/>
          <p:nvPr/>
        </p:nvSpPr>
        <p:spPr bwMode="auto">
          <a:xfrm>
            <a:off x="5685235" y="4968212"/>
            <a:ext cx="104674" cy="10762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6" name="Ellipsi 15"/>
          <p:cNvSpPr/>
          <p:nvPr/>
        </p:nvSpPr>
        <p:spPr bwMode="auto">
          <a:xfrm>
            <a:off x="5540337" y="4819227"/>
            <a:ext cx="394470" cy="40559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sp>
        <p:nvSpPr>
          <p:cNvPr id="18" name="Ellipsi 17"/>
          <p:cNvSpPr/>
          <p:nvPr/>
        </p:nvSpPr>
        <p:spPr bwMode="auto">
          <a:xfrm>
            <a:off x="5471566" y="4748517"/>
            <a:ext cx="532012" cy="54701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646">
              <a:latin typeface="Times New Roman" charset="0"/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>
            <a:off x="4608264" y="5003973"/>
            <a:ext cx="3968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kstiruutu 1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</a:p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Filosofian </a:t>
            </a:r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sähköisen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14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804959"/>
            <a:ext cx="8280000" cy="1081590"/>
          </a:xfrm>
        </p:spPr>
        <p:txBody>
          <a:bodyPr/>
          <a:lstStyle/>
          <a:p>
            <a:r>
              <a:rPr lang="fi-FI" dirty="0" smtClean="0">
                <a:solidFill>
                  <a:srgbClr val="01446B"/>
                </a:solidFill>
              </a:rPr>
              <a:t>Sensoreiden kokemuksia (1)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2000" y="1886549"/>
            <a:ext cx="9071640" cy="4345051"/>
          </a:xfrm>
        </p:spPr>
        <p:txBody>
          <a:bodyPr/>
          <a:lstStyle/>
          <a:p>
            <a:r>
              <a:rPr lang="fi-FI" dirty="0" smtClean="0"/>
              <a:t>Kalibroimme 3 vastausta jokaisesta tehtävästä (= 27 vastausta eli reilu 5 ”palkatonta” kokelasta).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Kaikki luki samat vastaukset (huom: vain 6 sensoria)</a:t>
            </a:r>
            <a:endParaRPr lang="fi-FI" sz="2000" dirty="0" smtClean="0"/>
          </a:p>
          <a:p>
            <a:r>
              <a:rPr lang="fi-FI" dirty="0" smtClean="0"/>
              <a:t>Sähköinen arviointi mahdollisti, että t</a:t>
            </a:r>
            <a:r>
              <a:rPr lang="fi-FI" dirty="0" smtClean="0"/>
              <a:t>ämä tehtiin ennen opettajien (FETO/HYOL</a:t>
            </a:r>
            <a:r>
              <a:rPr lang="fi-FI" dirty="0"/>
              <a:t>) pistekokousta).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Ei erityinen menestys!</a:t>
            </a:r>
            <a:endParaRPr lang="fi-FI" sz="2000" dirty="0"/>
          </a:p>
          <a:p>
            <a:r>
              <a:rPr lang="fi-FI" dirty="0" smtClean="0"/>
              <a:t>Sensorit pitivät kalibrointia hyvänä ja vaikka se on palkatonta työtä, hyötyä pidetään niin suurena, että sitä jatketaan</a:t>
            </a:r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</a:p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Filosofian </a:t>
            </a:r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sähköisen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17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804959"/>
            <a:ext cx="8280000" cy="1081590"/>
          </a:xfrm>
        </p:spPr>
        <p:txBody>
          <a:bodyPr/>
          <a:lstStyle/>
          <a:p>
            <a:r>
              <a:rPr lang="fi-FI" dirty="0" smtClean="0">
                <a:solidFill>
                  <a:srgbClr val="01446B"/>
                </a:solidFill>
              </a:rPr>
              <a:t>Sensoreiden kokemuksia (2)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2000" y="1886549"/>
            <a:ext cx="9071640" cy="4345051"/>
          </a:xfrm>
        </p:spPr>
        <p:txBody>
          <a:bodyPr/>
          <a:lstStyle/>
          <a:p>
            <a:r>
              <a:rPr lang="fi-FI" dirty="0" smtClean="0"/>
              <a:t>Sähköiseen </a:t>
            </a:r>
            <a:r>
              <a:rPr lang="fi-FI" dirty="0"/>
              <a:t>arviointityökaluun oltiin </a:t>
            </a:r>
            <a:r>
              <a:rPr lang="fi-FI" dirty="0" smtClean="0"/>
              <a:t>hyvin tyytyväisiä.</a:t>
            </a:r>
            <a:endParaRPr lang="fi-FI" dirty="0"/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Kuulin, että </a:t>
            </a:r>
            <a:r>
              <a:rPr lang="fi-FI" sz="2000" dirty="0" err="1" smtClean="0"/>
              <a:t>GEssä</a:t>
            </a:r>
            <a:r>
              <a:rPr lang="fi-FI" sz="2000" dirty="0" smtClean="0"/>
              <a:t> ei oltu ihan yhtä tyytyväisiä.</a:t>
            </a:r>
            <a:endParaRPr lang="fi-FI" sz="2000" dirty="0"/>
          </a:p>
          <a:p>
            <a:r>
              <a:rPr lang="fi-FI" dirty="0" smtClean="0"/>
              <a:t>Erityisbonus on helppous lukea vastaukset tehtävittäin.</a:t>
            </a:r>
          </a:p>
          <a:p>
            <a:r>
              <a:rPr lang="fi-FI" dirty="0" smtClean="0"/>
              <a:t>Koulut kasassa, mutta anonyymina tuntui hyvältä.</a:t>
            </a:r>
          </a:p>
          <a:p>
            <a:endParaRPr lang="fi-FI" dirty="0"/>
          </a:p>
          <a:p>
            <a:r>
              <a:rPr lang="fi-FI" dirty="0" smtClean="0"/>
              <a:t>Kukaan ei kaipaa käsialoja.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Itse </a:t>
            </a:r>
            <a:r>
              <a:rPr lang="fi-FI" sz="2000" dirty="0" err="1" smtClean="0"/>
              <a:t>sensoroin</a:t>
            </a:r>
            <a:r>
              <a:rPr lang="fi-FI" sz="2000" dirty="0" smtClean="0"/>
              <a:t> ET:tä </a:t>
            </a:r>
            <a:r>
              <a:rPr lang="fi-FI" sz="2000" dirty="0" err="1" smtClean="0"/>
              <a:t>peperilla</a:t>
            </a:r>
            <a:r>
              <a:rPr lang="fi-FI" sz="2000" dirty="0" smtClean="0"/>
              <a:t> ja vanhoilla pisteillä ja </a:t>
            </a:r>
            <a:r>
              <a:rPr lang="fi-FI" sz="2000" dirty="0" err="1" smtClean="0"/>
              <a:t>FF:ää</a:t>
            </a:r>
            <a:r>
              <a:rPr lang="fi-FI" sz="2000" dirty="0" smtClean="0"/>
              <a:t> sähköisenä uusilla. Jälkimmäinen oli selvästi sujuvampaa.</a:t>
            </a:r>
            <a:endParaRPr lang="fi-FI" sz="2000" dirty="0"/>
          </a:p>
          <a:p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</a:p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Filosofian </a:t>
            </a:r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sähköisen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4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1446B"/>
                </a:solidFill>
              </a:rPr>
              <a:t>Verkkolinkkejä: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900000" y="1763613"/>
            <a:ext cx="8676816" cy="475252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596717" indent="-204739">
              <a:buFont typeface="Arial"/>
              <a:buChar char="•"/>
            </a:pPr>
            <a:r>
              <a:rPr lang="fi-FI" sz="2400" dirty="0" smtClean="0"/>
              <a:t>Jaoksen </a:t>
            </a:r>
            <a:r>
              <a:rPr lang="fi-FI" sz="2400" dirty="0" smtClean="0">
                <a:hlinkClick r:id="rId3"/>
              </a:rPr>
              <a:t>tiedotussivu</a:t>
            </a:r>
            <a:endParaRPr lang="fi-FI" sz="2400" dirty="0" smtClean="0"/>
          </a:p>
          <a:p>
            <a:pPr marL="596717" indent="-204739">
              <a:spcAft>
                <a:spcPts val="600"/>
              </a:spcAft>
              <a:buFont typeface="Arial"/>
              <a:buChar char="•"/>
            </a:pPr>
            <a:r>
              <a:rPr lang="fi-FI" sz="2400" dirty="0" smtClean="0"/>
              <a:t>Abitreeneissä</a:t>
            </a:r>
          </a:p>
          <a:p>
            <a:pPr marL="1028717" lvl="1" indent="-204739">
              <a:spcAft>
                <a:spcPts val="600"/>
              </a:spcAft>
              <a:buFont typeface="Arial"/>
              <a:buChar char="•"/>
            </a:pPr>
            <a:r>
              <a:rPr lang="fi-FI" sz="2400" dirty="0" smtClean="0">
                <a:hlinkClick r:id="rId4"/>
              </a:rPr>
              <a:t>Yo-kokeet ja HVP:t</a:t>
            </a:r>
            <a:endParaRPr lang="fi-FI" sz="2400" dirty="0" smtClean="0"/>
          </a:p>
          <a:p>
            <a:pPr marL="1028717" lvl="1" indent="-204739">
              <a:spcAft>
                <a:spcPts val="600"/>
              </a:spcAft>
              <a:buFont typeface="Arial"/>
              <a:buChar char="•"/>
            </a:pPr>
            <a:r>
              <a:rPr lang="fi-FI" sz="2400" dirty="0" smtClean="0">
                <a:hlinkClick r:id="rId5"/>
              </a:rPr>
              <a:t>Yo-kokeen sähköistyminen</a:t>
            </a:r>
            <a:endParaRPr lang="fi-FI" sz="2400" dirty="0" smtClean="0">
              <a:hlinkClick r:id="rId6"/>
            </a:endParaRPr>
          </a:p>
          <a:p>
            <a:pPr marL="1028717" lvl="1" indent="-204739">
              <a:spcAft>
                <a:spcPts val="600"/>
              </a:spcAft>
              <a:buFont typeface="Arial"/>
              <a:buChar char="•"/>
            </a:pPr>
            <a:r>
              <a:rPr lang="fi-FI" sz="2400" dirty="0" smtClean="0">
                <a:hlinkClick r:id="rId6"/>
              </a:rPr>
              <a:t>Sensorin vinkit </a:t>
            </a:r>
            <a:endParaRPr lang="fi-FI" sz="2400" dirty="0" smtClean="0"/>
          </a:p>
          <a:p>
            <a:pPr marL="1028717" lvl="1" indent="-204739">
              <a:buFont typeface="Arial"/>
              <a:buChar char="•"/>
            </a:pPr>
            <a:r>
              <a:rPr lang="fi-FI" sz="2400" dirty="0" smtClean="0">
                <a:hlinkClick r:id="rId7"/>
              </a:rPr>
              <a:t>Harjoitustehtäviä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 smtClean="0">
                <a:hlinkClick r:id="rId8"/>
              </a:rPr>
              <a:t>YTL</a:t>
            </a:r>
            <a:endParaRPr lang="fi-FI" sz="2400" dirty="0" smtClean="0"/>
          </a:p>
          <a:p>
            <a:pPr marL="1028717" lvl="1" indent="-204739">
              <a:buFont typeface="Arial"/>
              <a:buChar char="•"/>
            </a:pPr>
            <a:r>
              <a:rPr lang="fi-FI" sz="2400" dirty="0" smtClean="0">
                <a:hlinkClick r:id="rId9"/>
              </a:rPr>
              <a:t>Harjoituskoe 6.4.2016</a:t>
            </a:r>
            <a:endParaRPr lang="fi-FI" sz="2400" dirty="0" smtClean="0"/>
          </a:p>
          <a:p>
            <a:pPr marL="596717" indent="-204739">
              <a:buFont typeface="Arial"/>
              <a:buChar char="•"/>
            </a:pPr>
            <a:r>
              <a:rPr lang="fi-FI" sz="2400" dirty="0" err="1" smtClean="0">
                <a:hlinkClick r:id="rId10"/>
              </a:rPr>
              <a:t>Digabi</a:t>
            </a:r>
            <a:endParaRPr lang="fi-FI" sz="2400" dirty="0" smtClean="0"/>
          </a:p>
          <a:p>
            <a:pPr marL="1028717" lvl="1" indent="-204739">
              <a:buFont typeface="Arial"/>
              <a:buChar char="•"/>
            </a:pPr>
            <a:r>
              <a:rPr lang="fi-FI" sz="2400" dirty="0">
                <a:hlinkClick r:id="rId11"/>
              </a:rPr>
              <a:t>Filosofian </a:t>
            </a:r>
            <a:r>
              <a:rPr lang="fi-FI" sz="2400" dirty="0" smtClean="0">
                <a:hlinkClick r:id="rId11"/>
              </a:rPr>
              <a:t>esimerkkitehtävät</a:t>
            </a:r>
            <a:endParaRPr lang="fi-FI" sz="2400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</a:p>
          <a:p>
            <a:pPr marL="1588" hangingPunct="0"/>
            <a:r>
              <a:rPr lang="fi-FI" sz="1200" dirty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Filosofian </a:t>
            </a:r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sähköisen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626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8577" r="38577" b="67215"/>
          <a:stretch/>
        </p:blipFill>
        <p:spPr bwMode="auto">
          <a:xfrm>
            <a:off x="647824" y="323453"/>
            <a:ext cx="8640960" cy="6353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464248" y="4283893"/>
            <a:ext cx="1981800" cy="1025108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US" sz="6000" b="1" dirty="0" err="1" smtClean="0">
                <a:ln w="5715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Kiitos</a:t>
            </a:r>
            <a:endParaRPr lang="fi-FI" sz="6000" b="1" dirty="0">
              <a:ln w="5715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8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err="1"/>
              <a:t>Digitalisaatio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fi-FI" altLang="zh-CN" dirty="0" err="1" smtClean="0"/>
              <a:t>Digitalisaation</a:t>
            </a:r>
            <a:r>
              <a:rPr lang="fi-FI" altLang="zh-CN" dirty="0" smtClean="0"/>
              <a:t> tarkoittaa itse asiassa kohinan poistoa. Tällä on itse asiassa suuri didaktinen merkitys (</a:t>
            </a:r>
            <a:r>
              <a:rPr lang="fi-FI" altLang="zh-CN" dirty="0" err="1" smtClean="0"/>
              <a:t>Dawkinsin</a:t>
            </a:r>
            <a:r>
              <a:rPr lang="fi-FI" altLang="zh-CN" dirty="0" smtClean="0"/>
              <a:t> origami).</a:t>
            </a:r>
          </a:p>
          <a:p>
            <a:pPr lvl="0"/>
            <a:r>
              <a:rPr lang="fi-FI" altLang="zh-CN" dirty="0" smtClean="0"/>
              <a:t>Tässä esityksessä kuitenkin samaistan sähköistymisen, elektronisuuden ja </a:t>
            </a:r>
            <a:r>
              <a:rPr lang="fi-FI" altLang="zh-CN" dirty="0" err="1" smtClean="0"/>
              <a:t>digitalisaation</a:t>
            </a:r>
            <a:r>
              <a:rPr lang="fi-FI" altLang="zh-CN" dirty="0" smtClean="0"/>
              <a:t>.</a:t>
            </a:r>
          </a:p>
          <a:p>
            <a:pPr lvl="0"/>
            <a:r>
              <a:rPr lang="fi-FI" sz="2400" dirty="0" err="1" smtClean="0"/>
              <a:t>Digitalisaatiota</a:t>
            </a:r>
            <a:r>
              <a:rPr lang="fi-FI" sz="2400" dirty="0" smtClean="0"/>
              <a:t> voidaan käsitellä monella tasolla.</a:t>
            </a:r>
            <a:endParaRPr lang="fi-FI" altLang="zh-CN" dirty="0" smtClean="0"/>
          </a:p>
          <a:p>
            <a:pPr marL="108000" lvl="0" indent="0">
              <a:buNone/>
            </a:pPr>
            <a:endParaRPr lang="fi-FI" altLang="zh-CN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1200" b="0" i="0" u="none" strike="noStrike" kern="1200" dirty="0" smtClean="0">
                <a:ln>
                  <a:noFill/>
                </a:ln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lvl="0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39105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err="1" smtClean="0"/>
              <a:t>Digitalisaatio</a:t>
            </a:r>
            <a:r>
              <a:rPr lang="fi-FI" sz="4000" dirty="0" smtClean="0"/>
              <a:t> ja kulttuuri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007864" y="1763614"/>
            <a:ext cx="7956136" cy="374441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323850" indent="-323850"/>
            <a:r>
              <a:rPr lang="fi-FI" altLang="fi-FI" dirty="0" smtClean="0">
                <a:cs typeface="Times New Roman" pitchFamily="18" charset="0"/>
              </a:rPr>
              <a:t>Kulttuurin ydin: ihminen </a:t>
            </a:r>
            <a:r>
              <a:rPr lang="fi-FI" altLang="fi-FI" dirty="0">
                <a:cs typeface="Times New Roman" pitchFamily="18" charset="0"/>
              </a:rPr>
              <a:t>pystyy säilyttämään opittuja </a:t>
            </a:r>
            <a:r>
              <a:rPr lang="fi-FI" altLang="fi-FI" dirty="0" smtClean="0">
                <a:cs typeface="Times New Roman" pitchFamily="18" charset="0"/>
              </a:rPr>
              <a:t>taitoja.</a:t>
            </a:r>
            <a:endParaRPr lang="fi-FI" altLang="fi-FI" dirty="0">
              <a:cs typeface="Times New Roman" pitchFamily="18" charset="0"/>
            </a:endParaRPr>
          </a:p>
          <a:p>
            <a:pPr marL="720725" lvl="1" indent="-360363">
              <a:buFont typeface="Arial" panose="020B0604020202020204" pitchFamily="34" charset="0"/>
              <a:buChar char="•"/>
            </a:pPr>
            <a:r>
              <a:rPr lang="fi-FI" altLang="fi-FI" sz="2000" dirty="0" smtClean="0">
                <a:cs typeface="Times New Roman" pitchFamily="18" charset="0"/>
              </a:rPr>
              <a:t>Inhimilliselle </a:t>
            </a:r>
            <a:r>
              <a:rPr lang="fi-FI" altLang="fi-FI" sz="2000" dirty="0">
                <a:cs typeface="Times New Roman" pitchFamily="18" charset="0"/>
              </a:rPr>
              <a:t>kulttuurille ja siten kasvatukselle ja opetukselle olennaista on, miten opittuja taitoja koskevaa ja muuta informaatiota tallennetaan</a:t>
            </a:r>
            <a:r>
              <a:rPr lang="fi-FI" altLang="fi-FI" sz="2000" dirty="0" smtClean="0"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fi-FI" altLang="fi-FI" sz="2400" dirty="0" smtClean="0">
                <a:cs typeface="Times New Roman" pitchFamily="18" charset="0"/>
              </a:rPr>
              <a:t>neoliittinen vallankumous ~ teollinen vallankumous</a:t>
            </a:r>
          </a:p>
          <a:p>
            <a:pPr marL="342900" indent="-342900"/>
            <a:r>
              <a:rPr lang="fi-FI" altLang="fi-FI" sz="2400" dirty="0" smtClean="0">
                <a:cs typeface="Times New Roman" pitchFamily="18" charset="0"/>
              </a:rPr>
              <a:t>puhe </a:t>
            </a:r>
            <a:r>
              <a:rPr lang="fi-FI" altLang="fi-FI" sz="2400" dirty="0">
                <a:cs typeface="Times New Roman" pitchFamily="18" charset="0"/>
              </a:rPr>
              <a:t>→ </a:t>
            </a:r>
            <a:r>
              <a:rPr lang="fi-FI" altLang="fi-FI" sz="2400" dirty="0" smtClean="0">
                <a:cs typeface="Times New Roman" pitchFamily="18" charset="0"/>
              </a:rPr>
              <a:t> kirjallinen kulttuuri ~</a:t>
            </a:r>
            <a:r>
              <a:rPr lang="fi-FI" altLang="fi-FI" sz="2400" dirty="0">
                <a:cs typeface="Times New Roman" pitchFamily="18" charset="0"/>
              </a:rPr>
              <a:t> </a:t>
            </a:r>
            <a:r>
              <a:rPr lang="fi-FI" altLang="fi-FI" sz="2400" dirty="0" smtClean="0">
                <a:cs typeface="Times New Roman" pitchFamily="18" charset="0"/>
              </a:rPr>
              <a:t/>
            </a:r>
            <a:br>
              <a:rPr lang="fi-FI" altLang="fi-FI" sz="2400" dirty="0" smtClean="0">
                <a:cs typeface="Times New Roman" pitchFamily="18" charset="0"/>
              </a:rPr>
            </a:br>
            <a:r>
              <a:rPr lang="fi-FI" altLang="fi-FI" sz="2400" dirty="0" smtClean="0">
                <a:cs typeface="Times New Roman" pitchFamily="18" charset="0"/>
              </a:rPr>
              <a:t>kirjallinen </a:t>
            </a:r>
            <a:r>
              <a:rPr lang="fi-FI" altLang="fi-FI" sz="2400" dirty="0">
                <a:cs typeface="Times New Roman" pitchFamily="18" charset="0"/>
              </a:rPr>
              <a:t>→ </a:t>
            </a:r>
            <a:r>
              <a:rPr lang="fi-FI" altLang="fi-FI" sz="2400" dirty="0" smtClean="0">
                <a:cs typeface="Times New Roman" pitchFamily="18" charset="0"/>
              </a:rPr>
              <a:t>digitaalinen kulttuuri</a:t>
            </a:r>
            <a:endParaRPr lang="fi-FI" altLang="fi-FI" sz="2400" dirty="0">
              <a:cs typeface="Times New Roman" pitchFamily="18" charset="0"/>
            </a:endParaRPr>
          </a:p>
          <a:p>
            <a:pPr marL="323850" indent="-323850"/>
            <a:r>
              <a:rPr lang="fi-FI" altLang="fi-FI" dirty="0">
                <a:cs typeface="Times New Roman" pitchFamily="18" charset="0"/>
              </a:rPr>
              <a:t>Tämä on </a:t>
            </a:r>
            <a:r>
              <a:rPr lang="fi-FI" altLang="fi-FI" dirty="0" smtClean="0">
                <a:cs typeface="Times New Roman" pitchFamily="18" charset="0"/>
              </a:rPr>
              <a:t>valtava murros.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1200" b="0" i="0" u="none" strike="noStrike" kern="1200" dirty="0" smtClean="0">
                <a:ln>
                  <a:noFill/>
                </a:ln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lvl="0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1444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804959"/>
            <a:ext cx="8280000" cy="81463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err="1" smtClean="0"/>
              <a:t>Digitalisaatio</a:t>
            </a:r>
            <a:r>
              <a:rPr lang="fi-FI" sz="4000" dirty="0" smtClean="0"/>
              <a:t> ja lukion didaktiikka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874664" y="1835621"/>
            <a:ext cx="7956136" cy="374441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323850" indent="-323850"/>
            <a:r>
              <a:rPr lang="fi-FI" altLang="fi-FI" dirty="0" smtClean="0">
                <a:cs typeface="Times New Roman" pitchFamily="18" charset="0"/>
              </a:rPr>
              <a:t>Lukio, kuten </a:t>
            </a:r>
            <a:r>
              <a:rPr lang="fi-FI" altLang="fi-FI" dirty="0" smtClean="0">
                <a:cs typeface="Times New Roman" pitchFamily="18" charset="0"/>
              </a:rPr>
              <a:t>filosofia ja historia </a:t>
            </a:r>
            <a:r>
              <a:rPr lang="fi-FI" altLang="fi-FI" dirty="0" smtClean="0">
                <a:cs typeface="Times New Roman" pitchFamily="18" charset="0"/>
              </a:rPr>
              <a:t>(ja vanhan ajan yliopistot, ei välttämättä modernit tutkimusyliopistot</a:t>
            </a:r>
            <a:r>
              <a:rPr lang="fi-FI" altLang="fi-FI" dirty="0" smtClean="0">
                <a:cs typeface="Times New Roman" pitchFamily="18" charset="0"/>
              </a:rPr>
              <a:t>), on ollut </a:t>
            </a:r>
            <a:r>
              <a:rPr lang="fi-FI" altLang="fi-FI" dirty="0" smtClean="0">
                <a:cs typeface="Times New Roman" pitchFamily="18" charset="0"/>
              </a:rPr>
              <a:t>kirjallisen kulttuurin ytimessä → </a:t>
            </a:r>
            <a:r>
              <a:rPr lang="fi-FI" altLang="fi-FI" dirty="0" err="1" smtClean="0">
                <a:cs typeface="Times New Roman" pitchFamily="18" charset="0"/>
              </a:rPr>
              <a:t>digitalisaatio</a:t>
            </a:r>
            <a:r>
              <a:rPr lang="fi-FI" altLang="fi-FI" dirty="0" smtClean="0">
                <a:cs typeface="Times New Roman" pitchFamily="18" charset="0"/>
              </a:rPr>
              <a:t> ei lähtökohtaisesti houkuttele.</a:t>
            </a:r>
          </a:p>
          <a:p>
            <a:pPr marL="323850" indent="-323850"/>
            <a:r>
              <a:rPr lang="fi-FI" altLang="fi-FI" dirty="0" smtClean="0">
                <a:cs typeface="Times New Roman" pitchFamily="18" charset="0"/>
              </a:rPr>
              <a:t>Lukiossa ehkä </a:t>
            </a:r>
            <a:r>
              <a:rPr lang="fi-FI" altLang="fi-FI" dirty="0" smtClean="0">
                <a:cs typeface="Times New Roman" pitchFamily="18" charset="0"/>
              </a:rPr>
              <a:t>vastustettu </a:t>
            </a:r>
            <a:r>
              <a:rPr lang="fi-FI" altLang="fi-FI" dirty="0" err="1" smtClean="0">
                <a:cs typeface="Times New Roman" pitchFamily="18" charset="0"/>
              </a:rPr>
              <a:t>digitalisaatiota</a:t>
            </a:r>
            <a:r>
              <a:rPr lang="fi-FI" altLang="fi-FI" dirty="0" smtClean="0">
                <a:cs typeface="Times New Roman" pitchFamily="18" charset="0"/>
              </a:rPr>
              <a:t>, mutta on myös aito kysymys, mitä sen pitäisi opetuksessa, opiskelussa ja oppimisessa tarkoittaa.</a:t>
            </a:r>
          </a:p>
          <a:p>
            <a:pPr marL="323850" indent="-323850"/>
            <a:r>
              <a:rPr lang="fi-FI" altLang="fi-FI" dirty="0" smtClean="0">
                <a:cs typeface="Times New Roman" pitchFamily="18" charset="0"/>
              </a:rPr>
              <a:t>YO-sähköistämisen on tarkoitus pakottaa lukiot digitalisoitumaan.</a:t>
            </a:r>
          </a:p>
          <a:p>
            <a:pPr marL="323850" indent="-323850"/>
            <a:endParaRPr lang="fi-FI" altLang="fi-FI" dirty="0" smtClean="0">
              <a:cs typeface="Times New Roman" pitchFamily="18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1200" b="0" i="0" u="none" strike="noStrike" kern="1200" dirty="0" smtClean="0">
                <a:ln>
                  <a:noFill/>
                </a:ln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lvl="0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40975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altLang="fi-FI" sz="4000" dirty="0" smtClean="0"/>
              <a:t>Seuraukset ylioppilastutkinnolle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2195662"/>
            <a:ext cx="7812000" cy="331236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r>
              <a:rPr lang="fi-FI" altLang="fi-FI" dirty="0" smtClean="0">
                <a:cs typeface="Times New Roman" pitchFamily="18" charset="0"/>
              </a:rPr>
              <a:t>Informaation käsittelyn muunnosten vaikutukset </a:t>
            </a:r>
            <a:r>
              <a:rPr lang="fi-FI" altLang="fi-FI" sz="2400" dirty="0" smtClean="0"/>
              <a:t>ylioppilastutkintoon tapahtuvat </a:t>
            </a:r>
            <a:r>
              <a:rPr lang="fi-FI" altLang="fi-FI" dirty="0" err="1" smtClean="0">
                <a:cs typeface="Times New Roman" pitchFamily="18" charset="0"/>
              </a:rPr>
              <a:t>LOPS-perusteiden</a:t>
            </a:r>
            <a:r>
              <a:rPr lang="fi-FI" altLang="fi-FI" dirty="0" smtClean="0">
                <a:cs typeface="Times New Roman" pitchFamily="18" charset="0"/>
              </a:rPr>
              <a:t> kautta.</a:t>
            </a:r>
          </a:p>
          <a:p>
            <a:r>
              <a:rPr lang="fi-FI" altLang="fi-FI" b="1" dirty="0" smtClean="0">
                <a:cs typeface="Times New Roman" pitchFamily="18" charset="0"/>
              </a:rPr>
              <a:t>Sähköinen koe mittaa </a:t>
            </a:r>
            <a:r>
              <a:rPr lang="fi-FI" altLang="fi-FI" b="1" dirty="0" err="1" smtClean="0">
                <a:cs typeface="Times New Roman" pitchFamily="18" charset="0"/>
              </a:rPr>
              <a:t>LOPS-perusteiden</a:t>
            </a:r>
            <a:r>
              <a:rPr lang="fi-FI" altLang="fi-FI" b="1" dirty="0" smtClean="0">
                <a:cs typeface="Times New Roman" pitchFamily="18" charset="0"/>
              </a:rPr>
              <a:t> mukaan määrittyvää osaamista, kuten paperinenkin koe.</a:t>
            </a:r>
          </a:p>
          <a:p>
            <a:r>
              <a:rPr lang="fi-FI" altLang="fi-FI" dirty="0" smtClean="0">
                <a:cs typeface="Times New Roman" pitchFamily="18" charset="0"/>
              </a:rPr>
              <a:t>Useissa tapauksissa sekä nykyisten että uusien perusteiden mukaisia taitoja voi (vähän) paremmin testata sähköisesti, esim. audiovisuaalinen aineisto, mutta muutos ei usein ole kovin dramaattinen.</a:t>
            </a:r>
            <a:endParaRPr lang="fi-FI" altLang="fi-FI" dirty="0">
              <a:cs typeface="Times New Roman" pitchFamily="18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458070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24.10.2015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92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altLang="fi-FI" sz="4000" dirty="0" err="1" smtClean="0"/>
              <a:t>Digitalisaation</a:t>
            </a:r>
            <a:r>
              <a:rPr lang="fi-FI" altLang="fi-FI" sz="4000" dirty="0" smtClean="0"/>
              <a:t> seuraukset </a:t>
            </a:r>
            <a:r>
              <a:rPr lang="fi-FI" altLang="fi-FI" sz="4000" dirty="0" err="1" smtClean="0"/>
              <a:t>yolle</a:t>
            </a:r>
            <a:r>
              <a:rPr lang="fi-FI" altLang="fi-FI" sz="4000" dirty="0" smtClean="0"/>
              <a:t> (2) – tulevaisuuden haaveet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935856" y="2195661"/>
            <a:ext cx="8712968" cy="331236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r>
              <a:rPr lang="fi-FI" altLang="fi-FI" dirty="0" smtClean="0">
                <a:cs typeface="Times New Roman" pitchFamily="18" charset="0"/>
              </a:rPr>
              <a:t>Sähköistäminen mahdollistaa teoriassa joskus tulevaisuudessa hyvinkin monenlaisia uusia asioita.</a:t>
            </a:r>
          </a:p>
          <a:p>
            <a:r>
              <a:rPr lang="fi-FI" altLang="fi-FI" dirty="0" smtClean="0">
                <a:cs typeface="Times New Roman" pitchFamily="18" charset="0"/>
              </a:rPr>
              <a:t>Suullisen kielitaidon koe häämöttää reaalisessa näköpiirissä, mutta esimerkiksi adaptiivinen, kokelaan mukaan mukautuva, koe on reaaliaineissa vielä </a:t>
            </a:r>
            <a:r>
              <a:rPr lang="fi-FI" altLang="fi-FI" dirty="0" err="1" smtClean="0">
                <a:cs typeface="Times New Roman" pitchFamily="18" charset="0"/>
              </a:rPr>
              <a:t>sci-fiä</a:t>
            </a:r>
            <a:r>
              <a:rPr lang="fi-FI" altLang="fi-FI" dirty="0" smtClean="0">
                <a:cs typeface="Times New Roman" pitchFamily="18" charset="0"/>
              </a:rPr>
              <a:t>.</a:t>
            </a:r>
          </a:p>
          <a:p>
            <a:r>
              <a:rPr lang="fi-FI" altLang="fi-FI" dirty="0" smtClean="0">
                <a:cs typeface="Times New Roman" pitchFamily="18" charset="0"/>
              </a:rPr>
              <a:t>Sähköinen koe avaa teoriassa tällaisiakin ovia, mutta niitä ei kannata sotkea kokeen sähköistymiseen nyt, sillä siinä suuri osa asioista ei muutu paperiseen kokeeseen verrattuna. </a:t>
            </a:r>
          </a:p>
          <a:p>
            <a:r>
              <a:rPr lang="fi-FI" altLang="fi-FI" b="1" dirty="0" smtClean="0">
                <a:cs typeface="Times New Roman" pitchFamily="18" charset="0"/>
              </a:rPr>
              <a:t>Sähköinen </a:t>
            </a:r>
            <a:r>
              <a:rPr lang="fi-FI" altLang="fi-FI" b="1" dirty="0">
                <a:cs typeface="Times New Roman" pitchFamily="18" charset="0"/>
              </a:rPr>
              <a:t>koe ei ole TVT-kikkailua ja opettajan on syytä jatkaa hyvää oman aineensa opettamista.</a:t>
            </a:r>
            <a:endParaRPr lang="fi-FI" altLang="fi-FI" dirty="0">
              <a:cs typeface="Times New Roman" pitchFamily="18" charset="0"/>
            </a:endParaRPr>
          </a:p>
          <a:p>
            <a:endParaRPr lang="fi-FI" altLang="fi-FI" dirty="0">
              <a:cs typeface="Times New Roman" pitchFamily="18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7918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Reaaliaineiden kokeet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596717" indent="-204739">
              <a:buFont typeface="Arial"/>
              <a:buChar char="•"/>
            </a:pPr>
            <a:r>
              <a:rPr lang="fi-FI" sz="2400" dirty="0" smtClean="0"/>
              <a:t>Reaalikokeiden </a:t>
            </a:r>
            <a:r>
              <a:rPr lang="fi-FI" sz="2400" dirty="0"/>
              <a:t>pistemääräksi on vahvistettu 120 (nykyisen 42/54 sijaan) </a:t>
            </a:r>
            <a:r>
              <a:rPr lang="fi-FI" altLang="fi-FI" sz="2400" dirty="0">
                <a:cs typeface="Times New Roman" pitchFamily="18" charset="0"/>
              </a:rPr>
              <a:t>→ </a:t>
            </a:r>
          </a:p>
          <a:p>
            <a:pPr marL="1028717" lvl="1" indent="-204739">
              <a:buFont typeface="Arial"/>
              <a:buChar char="•"/>
            </a:pPr>
            <a:r>
              <a:rPr lang="fi-FI" altLang="fi-FI" sz="2000" dirty="0" smtClean="0">
                <a:cs typeface="Times New Roman" pitchFamily="18" charset="0"/>
              </a:rPr>
              <a:t>hum. aineissa muutos n. 3 * eli kyse on pienemmästä muunnoksesta kuin markat ja eurot kerrotaan 3:lla!</a:t>
            </a:r>
            <a:endParaRPr lang="fi-FI" sz="2400" dirty="0"/>
          </a:p>
          <a:p>
            <a:pPr marL="596717" indent="-204739">
              <a:buFont typeface="Arial"/>
              <a:buChar char="•"/>
            </a:pPr>
            <a:r>
              <a:rPr lang="fi-FI" altLang="fi-FI" sz="2400" dirty="0" smtClean="0">
                <a:cs typeface="Times New Roman" pitchFamily="18" charset="0"/>
              </a:rPr>
              <a:t>Aineet jakautuvat kahteen eri ryhmään tehtävien määrän ja laadun suhteen – kuten </a:t>
            </a:r>
            <a:r>
              <a:rPr lang="fi-FI" altLang="fi-FI" sz="2400" dirty="0" smtClean="0">
                <a:cs typeface="Times New Roman" pitchFamily="18" charset="0"/>
              </a:rPr>
              <a:t>ennen</a:t>
            </a:r>
            <a:r>
              <a:rPr lang="fi-FI" altLang="fi-FI" sz="2400" dirty="0" smtClean="0">
                <a:cs typeface="Times New Roman" pitchFamily="18" charset="0"/>
              </a:rPr>
              <a:t>kin</a:t>
            </a:r>
            <a:endParaRPr lang="fi-FI" altLang="fi-FI" sz="2400" dirty="0">
              <a:cs typeface="Times New Roman" pitchFamily="18" charset="0"/>
            </a:endParaRPr>
          </a:p>
          <a:p>
            <a:pPr marL="1028717" lvl="1" indent="-204739">
              <a:buFont typeface="Arial"/>
              <a:buChar char="•"/>
            </a:pPr>
            <a:r>
              <a:rPr lang="fi-FI" altLang="fi-FI" sz="2000" dirty="0" err="1" smtClean="0">
                <a:cs typeface="Times New Roman" pitchFamily="18" charset="0"/>
              </a:rPr>
              <a:t>bi</a:t>
            </a:r>
            <a:r>
              <a:rPr lang="fi-FI" altLang="fi-FI" sz="2000" dirty="0" smtClean="0">
                <a:cs typeface="Times New Roman" pitchFamily="18" charset="0"/>
              </a:rPr>
              <a:t>, </a:t>
            </a:r>
            <a:r>
              <a:rPr lang="fi-FI" altLang="fi-FI" sz="2000" dirty="0" err="1" smtClean="0">
                <a:cs typeface="Times New Roman" pitchFamily="18" charset="0"/>
              </a:rPr>
              <a:t>fy</a:t>
            </a:r>
            <a:r>
              <a:rPr lang="fi-FI" altLang="fi-FI" sz="2000" dirty="0" smtClean="0">
                <a:cs typeface="Times New Roman" pitchFamily="18" charset="0"/>
              </a:rPr>
              <a:t>, ke: 11 tehtävää, joista 7 vastataan</a:t>
            </a:r>
          </a:p>
          <a:p>
            <a:pPr marL="1028717" lvl="1" indent="-204739">
              <a:buFont typeface="Arial"/>
              <a:buChar char="•"/>
            </a:pPr>
            <a:r>
              <a:rPr lang="fi-FI" altLang="fi-FI" sz="2000" dirty="0" smtClean="0">
                <a:cs typeface="Times New Roman" pitchFamily="18" charset="0"/>
              </a:rPr>
              <a:t>muut: 9 tehtävää, joista 5 </a:t>
            </a:r>
            <a:r>
              <a:rPr lang="fi-FI" altLang="fi-FI" sz="2000" dirty="0" smtClean="0">
                <a:cs typeface="Times New Roman" pitchFamily="18" charset="0"/>
              </a:rPr>
              <a:t>vastataan</a:t>
            </a:r>
          </a:p>
          <a:p>
            <a:pPr marL="596717" indent="-204739">
              <a:buFont typeface="Arial"/>
              <a:buChar char="•"/>
            </a:pPr>
            <a:r>
              <a:rPr lang="fi-FI" altLang="fi-FI" sz="1990" dirty="0">
                <a:cs typeface="Times New Roman" pitchFamily="18" charset="0"/>
              </a:rPr>
              <a:t>O</a:t>
            </a:r>
            <a:endParaRPr lang="fi-FI" altLang="fi-FI" sz="1990" dirty="0" smtClean="0">
              <a:cs typeface="Times New Roman" pitchFamily="18" charset="0"/>
            </a:endParaRPr>
          </a:p>
          <a:p>
            <a:pPr lvl="0"/>
            <a:endParaRPr lang="fi-FI" altLang="zh-CN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458070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24.10.2015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812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/>
            <a:r>
              <a:rPr lang="fi-FI" sz="4000" dirty="0" smtClean="0">
                <a:solidFill>
                  <a:srgbClr val="000000"/>
                </a:solidFill>
              </a:rPr>
              <a:t>Reaaliaineiden kokeet</a:t>
            </a:r>
            <a:endParaRPr lang="fi-FI" sz="4000" dirty="0"/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1152000" y="1768680"/>
            <a:ext cx="7812000" cy="41749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None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52"/>
              </a:spcAft>
              <a:buClr>
                <a:srgbClr val="01446B"/>
              </a:buClr>
              <a:buSzPct val="6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1"/>
              </a:spcAft>
              <a:buNone/>
              <a:defRPr lang="fi-FI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39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45000"/>
              <a:buFont typeface="StarSymbol"/>
              <a:buChar char="●"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1"/>
              </a:spcAft>
              <a:buNone/>
              <a:defRPr lang="fi-FI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1"/>
              </a:spcAft>
              <a:buClr>
                <a:srgbClr val="00446B"/>
              </a:buClr>
              <a:buSzPct val="65000"/>
              <a:buFont typeface="StarSymbol"/>
              <a:buChar char="•"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1"/>
              </a:spcAft>
              <a:buNone/>
              <a:defRPr lang="fi-FI" sz="2000" b="0" i="1" u="none" strike="noStrike" kern="1200">
                <a:ln>
                  <a:noFill/>
                </a:ln>
                <a:solidFill>
                  <a:srgbClr val="000000"/>
                </a:solidFill>
                <a:latin typeface="Gill Sans" pitchFamily="34"/>
                <a:ea typeface="Arial Unicode MS" pitchFamily="2"/>
                <a:cs typeface="Arial Unicode MS" pitchFamily="2"/>
              </a:defRPr>
            </a:lvl9pPr>
          </a:lstStyle>
          <a:p>
            <a:pPr marL="734878" indent="-342900"/>
            <a:r>
              <a:rPr lang="fi-FI" sz="2400" dirty="0" smtClean="0"/>
              <a:t>Kun kokeen </a:t>
            </a:r>
            <a:r>
              <a:rPr lang="fi-FI" sz="2400" dirty="0"/>
              <a:t>maksimipistemäärä on 120 </a:t>
            </a:r>
            <a:r>
              <a:rPr lang="fi-FI" sz="2400" dirty="0" smtClean="0"/>
              <a:t>pistettä, sen </a:t>
            </a:r>
            <a:r>
              <a:rPr lang="fi-FI" sz="2400" dirty="0"/>
              <a:t>saavuttaminen edellyttää, että kokelas vastaa myös niihin tehtäviin, joissa tehtäväkohtainen maksimipistemäärä on suuri. </a:t>
            </a:r>
            <a:r>
              <a:rPr lang="fi-FI" sz="2400" dirty="0" smtClean="0"/>
              <a:t>(Kuten ennenkin piti vastata jokereihin, jos aikoo saada yli </a:t>
            </a:r>
            <a:r>
              <a:rPr lang="fi-FI" sz="2400" dirty="0" smtClean="0"/>
              <a:t>36.</a:t>
            </a:r>
          </a:p>
          <a:p>
            <a:pPr marL="734878" indent="-342900"/>
            <a:r>
              <a:rPr lang="fi-FI" sz="2400" dirty="0" smtClean="0"/>
              <a:t>18.11.2016 </a:t>
            </a:r>
            <a:r>
              <a:rPr lang="fi-FI" sz="2400" dirty="0" smtClean="0"/>
              <a:t>julkaistavien tulosten mukaan L:n raja </a:t>
            </a:r>
            <a:r>
              <a:rPr lang="fi-FI" sz="2400" dirty="0" smtClean="0"/>
              <a:t>FF 88/120, GE 91/120 ja A:n FF 25/120</a:t>
            </a:r>
            <a:r>
              <a:rPr lang="fi-FI" sz="2400" dirty="0"/>
              <a:t>, GE </a:t>
            </a:r>
            <a:r>
              <a:rPr lang="fi-FI" sz="2400" dirty="0" smtClean="0"/>
              <a:t>36/120 (pientä tiivistymistä molemmista päistä</a:t>
            </a:r>
            <a:r>
              <a:rPr lang="fi-FI" sz="2400" dirty="0" smtClean="0"/>
              <a:t>)</a:t>
            </a:r>
          </a:p>
          <a:p>
            <a:pPr marL="596717" indent="-204739">
              <a:buFont typeface="Arial"/>
              <a:buChar char="•"/>
            </a:pPr>
            <a:r>
              <a:rPr lang="fi-FI" sz="2400" dirty="0" smtClean="0">
                <a:cs typeface="Times New Roman" pitchFamily="18" charset="0"/>
              </a:rPr>
              <a:t>Tehtävien ryhmittely on </a:t>
            </a:r>
            <a:r>
              <a:rPr lang="fi-FI" sz="2400" dirty="0">
                <a:cs typeface="Times New Roman" pitchFamily="18" charset="0"/>
              </a:rPr>
              <a:t>määritelty kognitiivisen vaativuuden mukaan</a:t>
            </a:r>
            <a:r>
              <a:rPr lang="fi-FI" sz="2400" dirty="0" smtClean="0">
                <a:cs typeface="Times New Roman" pitchFamily="18" charset="0"/>
              </a:rPr>
              <a:t>.</a:t>
            </a:r>
            <a:endParaRPr lang="fi-FI" sz="2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30800" y="6718680"/>
            <a:ext cx="1249200" cy="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0" y="6384240"/>
            <a:ext cx="3456136" cy="1281034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99" tIns="458999" rIns="503999" bIns="458999" anchorCtr="0" compatLnSpc="0">
            <a:spAutoFit/>
          </a:bodyPr>
          <a:lstStyle/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Eero Salmenkivi</a:t>
            </a:r>
            <a:endParaRPr lang="fi-FI" sz="1200" dirty="0">
              <a:solidFill>
                <a:srgbClr val="D6C7A2"/>
              </a:solidFill>
              <a:latin typeface="Gill Sans" pitchFamily="34"/>
              <a:ea typeface="Arial Unicode MS" pitchFamily="2"/>
              <a:cs typeface="Arial Unicode MS" pitchFamily="2"/>
            </a:endParaRPr>
          </a:p>
          <a:p>
            <a:pPr marL="1588" hangingPunct="0"/>
            <a:r>
              <a:rPr lang="fi-FI" sz="1200" dirty="0" smtClean="0">
                <a:solidFill>
                  <a:srgbClr val="D6C7A2"/>
                </a:solidFill>
                <a:latin typeface="Gill Sans" pitchFamily="34"/>
                <a:ea typeface="Arial Unicode MS" pitchFamily="2"/>
                <a:cs typeface="Arial Unicode MS" pitchFamily="2"/>
              </a:rPr>
              <a:t>Sähköinen ylioppilaskoe filosofiassa</a:t>
            </a:r>
          </a:p>
        </p:txBody>
      </p:sp>
    </p:spTree>
    <p:extLst>
      <p:ext uri="{BB962C8B-B14F-4D97-AF65-F5344CB8AC3E}">
        <p14:creationId xmlns:p14="http://schemas.microsoft.com/office/powerpoint/2010/main" val="30311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1279</Words>
  <Application>Microsoft Office PowerPoint</Application>
  <PresentationFormat>Mukautettu</PresentationFormat>
  <Paragraphs>189</Paragraphs>
  <Slides>28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9" baseType="lpstr">
      <vt:lpstr>Arial Unicode MS</vt:lpstr>
      <vt:lpstr>Arial</vt:lpstr>
      <vt:lpstr>Calibri</vt:lpstr>
      <vt:lpstr>Gill Sans</vt:lpstr>
      <vt:lpstr>Gill Sans MT</vt:lpstr>
      <vt:lpstr>Helvetica Light</vt:lpstr>
      <vt:lpstr>StarSymbol</vt:lpstr>
      <vt:lpstr>Tahoma</vt:lpstr>
      <vt:lpstr>Times New Roman</vt:lpstr>
      <vt:lpstr>Default</vt:lpstr>
      <vt:lpstr>1_Default</vt:lpstr>
      <vt:lpstr>Sähköinen ylioppilaskoe filosofiassa</vt:lpstr>
      <vt:lpstr>Esityksen sisältö</vt:lpstr>
      <vt:lpstr>Digitalisaatio</vt:lpstr>
      <vt:lpstr>Digitalisaatio ja kulttuuri</vt:lpstr>
      <vt:lpstr>Digitalisaatio ja lukion didaktiikka</vt:lpstr>
      <vt:lpstr>Seuraukset ylioppilastutkinnolle</vt:lpstr>
      <vt:lpstr>Digitalisaation seuraukset yolle (2) – tulevaisuuden haaveet</vt:lpstr>
      <vt:lpstr>Reaaliaineiden kokeet</vt:lpstr>
      <vt:lpstr>Reaaliaineiden kokeet</vt:lpstr>
      <vt:lpstr>PowerPoint-esitys</vt:lpstr>
      <vt:lpstr>PowerPoint-esitys</vt:lpstr>
      <vt:lpstr>Bloom ja aineet</vt:lpstr>
      <vt:lpstr>Kokeiden rakenne</vt:lpstr>
      <vt:lpstr>Muiden aineiden suunnitelmat</vt:lpstr>
      <vt:lpstr>Kokemuksia filosofian kokeen sähköistymisestä</vt:lpstr>
      <vt:lpstr>Mallitehtävät</vt:lpstr>
      <vt:lpstr>Harjoituskoe 6.4.16</vt:lpstr>
      <vt:lpstr>Harjoituskoe 6.4.16 jatkuu</vt:lpstr>
      <vt:lpstr>Ensimmäinen koe 30.9.16</vt:lpstr>
      <vt:lpstr>Mahdollisia ongelmia</vt:lpstr>
      <vt:lpstr>Arvostelu</vt:lpstr>
      <vt:lpstr>Tehtävien ja niiden osien pisteitys</vt:lpstr>
      <vt:lpstr>Uusi HVP:n rakenne</vt:lpstr>
      <vt:lpstr>”Ei mitään ihmeellistä”</vt:lpstr>
      <vt:lpstr>Sensoreiden kokemuksia (1)</vt:lpstr>
      <vt:lpstr>Sensoreiden kokemuksia (2)</vt:lpstr>
      <vt:lpstr>Verkkolinkkejä: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Etusivun otsikko  Gill sans regular 40 p.</dc:title>
  <dc:creator>Kaisa Vähähyyppä</dc:creator>
  <cp:lastModifiedBy>Salmenkivi, Eero O A</cp:lastModifiedBy>
  <cp:revision>80</cp:revision>
  <cp:lastPrinted>2014-11-10T21:02:50Z</cp:lastPrinted>
  <dcterms:created xsi:type="dcterms:W3CDTF">2013-06-20T09:43:08Z</dcterms:created>
  <dcterms:modified xsi:type="dcterms:W3CDTF">2016-11-19T11:46:09Z</dcterms:modified>
</cp:coreProperties>
</file>