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352" r:id="rId2"/>
    <p:sldId id="444" r:id="rId3"/>
    <p:sldId id="420" r:id="rId4"/>
    <p:sldId id="373" r:id="rId5"/>
    <p:sldId id="374" r:id="rId6"/>
    <p:sldId id="426" r:id="rId7"/>
    <p:sldId id="430" r:id="rId8"/>
    <p:sldId id="432" r:id="rId9"/>
    <p:sldId id="445" r:id="rId10"/>
    <p:sldId id="431" r:id="rId11"/>
    <p:sldId id="433" r:id="rId12"/>
    <p:sldId id="434" r:id="rId13"/>
    <p:sldId id="435" r:id="rId14"/>
    <p:sldId id="436" r:id="rId15"/>
    <p:sldId id="437" r:id="rId16"/>
    <p:sldId id="438" r:id="rId17"/>
    <p:sldId id="439" r:id="rId18"/>
    <p:sldId id="440" r:id="rId19"/>
    <p:sldId id="441" r:id="rId20"/>
    <p:sldId id="442" r:id="rId21"/>
    <p:sldId id="382" r:id="rId22"/>
    <p:sldId id="383" r:id="rId23"/>
    <p:sldId id="391" r:id="rId24"/>
    <p:sldId id="429" r:id="rId25"/>
    <p:sldId id="406" r:id="rId26"/>
    <p:sldId id="384" r:id="rId27"/>
    <p:sldId id="385" r:id="rId28"/>
    <p:sldId id="393" r:id="rId29"/>
    <p:sldId id="400" r:id="rId30"/>
    <p:sldId id="387" r:id="rId31"/>
    <p:sldId id="392" r:id="rId32"/>
    <p:sldId id="422" r:id="rId33"/>
    <p:sldId id="423" r:id="rId34"/>
    <p:sldId id="424" r:id="rId35"/>
    <p:sldId id="443" r:id="rId36"/>
    <p:sldId id="427" r:id="rId37"/>
  </p:sldIdLst>
  <p:sldSz cx="9144000" cy="6858000" type="screen4x3"/>
  <p:notesSz cx="10083800" cy="69215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890">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EDA4"/>
    <a:srgbClr val="FEEEAC"/>
    <a:srgbClr val="FCD116"/>
    <a:srgbClr val="009E60"/>
    <a:srgbClr val="3A75C4"/>
    <a:srgbClr val="5BBF21"/>
    <a:srgbClr val="1E1C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20" autoAdjust="0"/>
    <p:restoredTop sz="94681" autoAdjust="0"/>
  </p:normalViewPr>
  <p:slideViewPr>
    <p:cSldViewPr>
      <p:cViewPr varScale="1">
        <p:scale>
          <a:sx n="95" d="100"/>
          <a:sy n="95" d="100"/>
        </p:scale>
        <p:origin x="418" y="58"/>
      </p:cViewPr>
      <p:guideLst>
        <p:guide orient="horz" pos="890"/>
        <p:guide pos="374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4368800" cy="346075"/>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lvl1pPr defTabSz="936625">
              <a:defRPr sz="1200" smtClean="0"/>
            </a:lvl1pPr>
          </a:lstStyle>
          <a:p>
            <a:pPr>
              <a:defRPr/>
            </a:pPr>
            <a:endParaRPr lang="fi-FI"/>
          </a:p>
        </p:txBody>
      </p:sp>
      <p:sp>
        <p:nvSpPr>
          <p:cNvPr id="40963" name="Rectangle 3"/>
          <p:cNvSpPr>
            <a:spLocks noGrp="1" noChangeArrowheads="1"/>
          </p:cNvSpPr>
          <p:nvPr>
            <p:ph type="dt" sz="quarter" idx="1"/>
          </p:nvPr>
        </p:nvSpPr>
        <p:spPr bwMode="auto">
          <a:xfrm>
            <a:off x="5711825" y="0"/>
            <a:ext cx="4370388" cy="346075"/>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lvl1pPr algn="r" defTabSz="936625">
              <a:defRPr sz="1200" smtClean="0"/>
            </a:lvl1pPr>
          </a:lstStyle>
          <a:p>
            <a:pPr>
              <a:defRPr/>
            </a:pPr>
            <a:endParaRPr lang="fi-FI"/>
          </a:p>
        </p:txBody>
      </p:sp>
      <p:sp>
        <p:nvSpPr>
          <p:cNvPr id="40964" name="Rectangle 4"/>
          <p:cNvSpPr>
            <a:spLocks noGrp="1" noChangeArrowheads="1"/>
          </p:cNvSpPr>
          <p:nvPr>
            <p:ph type="ftr" sz="quarter" idx="2"/>
          </p:nvPr>
        </p:nvSpPr>
        <p:spPr bwMode="auto">
          <a:xfrm>
            <a:off x="0" y="6573838"/>
            <a:ext cx="4368800" cy="346075"/>
          </a:xfrm>
          <a:prstGeom prst="rect">
            <a:avLst/>
          </a:prstGeom>
          <a:noFill/>
          <a:ln w="9525">
            <a:noFill/>
            <a:miter lim="800000"/>
            <a:headEnd/>
            <a:tailEnd/>
          </a:ln>
          <a:effectLst/>
        </p:spPr>
        <p:txBody>
          <a:bodyPr vert="horz" wrap="square" lIns="93689" tIns="46845" rIns="93689" bIns="46845" numCol="1" anchor="b" anchorCtr="0" compatLnSpc="1">
            <a:prstTxWarp prst="textNoShape">
              <a:avLst/>
            </a:prstTxWarp>
          </a:bodyPr>
          <a:lstStyle>
            <a:lvl1pPr defTabSz="936625">
              <a:defRPr sz="1200" smtClean="0"/>
            </a:lvl1pPr>
          </a:lstStyle>
          <a:p>
            <a:pPr>
              <a:defRPr/>
            </a:pPr>
            <a:endParaRPr lang="fi-FI"/>
          </a:p>
        </p:txBody>
      </p:sp>
      <p:sp>
        <p:nvSpPr>
          <p:cNvPr id="40965" name="Rectangle 5"/>
          <p:cNvSpPr>
            <a:spLocks noGrp="1" noChangeArrowheads="1"/>
          </p:cNvSpPr>
          <p:nvPr>
            <p:ph type="sldNum" sz="quarter" idx="3"/>
          </p:nvPr>
        </p:nvSpPr>
        <p:spPr bwMode="auto">
          <a:xfrm>
            <a:off x="5711825" y="6573838"/>
            <a:ext cx="4370388" cy="346075"/>
          </a:xfrm>
          <a:prstGeom prst="rect">
            <a:avLst/>
          </a:prstGeom>
          <a:noFill/>
          <a:ln w="9525">
            <a:noFill/>
            <a:miter lim="800000"/>
            <a:headEnd/>
            <a:tailEnd/>
          </a:ln>
          <a:effectLst/>
        </p:spPr>
        <p:txBody>
          <a:bodyPr vert="horz" wrap="square" lIns="93689" tIns="46845" rIns="93689" bIns="46845" numCol="1" anchor="b" anchorCtr="0" compatLnSpc="1">
            <a:prstTxWarp prst="textNoShape">
              <a:avLst/>
            </a:prstTxWarp>
          </a:bodyPr>
          <a:lstStyle>
            <a:lvl1pPr algn="r" defTabSz="936625">
              <a:defRPr sz="1200" smtClean="0"/>
            </a:lvl1pPr>
          </a:lstStyle>
          <a:p>
            <a:pPr>
              <a:defRPr/>
            </a:pPr>
            <a:fld id="{8EEB4131-77A4-4E21-8663-992CF373F80B}" type="slidenum">
              <a:rPr lang="fi-FI"/>
              <a:pPr>
                <a:defRPr/>
              </a:pPr>
              <a:t>‹#›</a:t>
            </a:fld>
            <a:endParaRPr lang="fi-FI"/>
          </a:p>
        </p:txBody>
      </p:sp>
    </p:spTree>
    <p:extLst>
      <p:ext uri="{BB962C8B-B14F-4D97-AF65-F5344CB8AC3E}">
        <p14:creationId xmlns:p14="http://schemas.microsoft.com/office/powerpoint/2010/main" val="364363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368800" cy="346075"/>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lvl1pPr defTabSz="936625">
              <a:defRPr sz="1200" smtClean="0"/>
            </a:lvl1pPr>
          </a:lstStyle>
          <a:p>
            <a:pPr>
              <a:defRPr/>
            </a:pPr>
            <a:endParaRPr lang="fi-FI"/>
          </a:p>
        </p:txBody>
      </p:sp>
      <p:sp>
        <p:nvSpPr>
          <p:cNvPr id="7171" name="Rectangle 3"/>
          <p:cNvSpPr>
            <a:spLocks noGrp="1" noChangeArrowheads="1"/>
          </p:cNvSpPr>
          <p:nvPr>
            <p:ph type="dt" idx="1"/>
          </p:nvPr>
        </p:nvSpPr>
        <p:spPr bwMode="auto">
          <a:xfrm>
            <a:off x="5715000" y="0"/>
            <a:ext cx="4368800" cy="346075"/>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lvl1pPr algn="r" defTabSz="936625">
              <a:defRPr sz="1200" smtClean="0"/>
            </a:lvl1pPr>
          </a:lstStyle>
          <a:p>
            <a:pPr>
              <a:defRPr/>
            </a:pPr>
            <a:endParaRPr lang="fi-FI"/>
          </a:p>
        </p:txBody>
      </p:sp>
      <p:sp>
        <p:nvSpPr>
          <p:cNvPr id="38916" name="Rectangle 4"/>
          <p:cNvSpPr>
            <a:spLocks noGrp="1" noRot="1" noChangeAspect="1" noChangeArrowheads="1" noTextEdit="1"/>
          </p:cNvSpPr>
          <p:nvPr>
            <p:ph type="sldImg" idx="2"/>
          </p:nvPr>
        </p:nvSpPr>
        <p:spPr bwMode="auto">
          <a:xfrm>
            <a:off x="3311525" y="519113"/>
            <a:ext cx="3460750" cy="25955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1343025" y="3287713"/>
            <a:ext cx="7397750" cy="3114675"/>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p>
            <a:pPr lvl="0"/>
            <a:r>
              <a:rPr lang="en-US" noProof="0" smtClean="0"/>
              <a:t>Muokkaa tekstin perustyylejä napsauttamalla</a:t>
            </a:r>
          </a:p>
          <a:p>
            <a:pPr lvl="1"/>
            <a:r>
              <a:rPr lang="en-US" noProof="0" smtClean="0"/>
              <a:t>toinen taso</a:t>
            </a:r>
          </a:p>
          <a:p>
            <a:pPr lvl="2"/>
            <a:r>
              <a:rPr lang="en-US" noProof="0" smtClean="0"/>
              <a:t>kolmas taso</a:t>
            </a:r>
          </a:p>
          <a:p>
            <a:pPr lvl="3"/>
            <a:r>
              <a:rPr lang="en-US" noProof="0" smtClean="0"/>
              <a:t>neljäs taso</a:t>
            </a:r>
          </a:p>
          <a:p>
            <a:pPr lvl="4"/>
            <a:r>
              <a:rPr lang="en-US" noProof="0" smtClean="0"/>
              <a:t>viides taso</a:t>
            </a:r>
          </a:p>
        </p:txBody>
      </p:sp>
      <p:sp>
        <p:nvSpPr>
          <p:cNvPr id="7174" name="Rectangle 6"/>
          <p:cNvSpPr>
            <a:spLocks noGrp="1" noChangeArrowheads="1"/>
          </p:cNvSpPr>
          <p:nvPr>
            <p:ph type="ftr" sz="quarter" idx="4"/>
          </p:nvPr>
        </p:nvSpPr>
        <p:spPr bwMode="auto">
          <a:xfrm>
            <a:off x="0" y="6575425"/>
            <a:ext cx="4368800" cy="346075"/>
          </a:xfrm>
          <a:prstGeom prst="rect">
            <a:avLst/>
          </a:prstGeom>
          <a:noFill/>
          <a:ln w="9525">
            <a:noFill/>
            <a:miter lim="800000"/>
            <a:headEnd/>
            <a:tailEnd/>
          </a:ln>
          <a:effectLst/>
        </p:spPr>
        <p:txBody>
          <a:bodyPr vert="horz" wrap="square" lIns="93689" tIns="46845" rIns="93689" bIns="46845" numCol="1" anchor="b" anchorCtr="0" compatLnSpc="1">
            <a:prstTxWarp prst="textNoShape">
              <a:avLst/>
            </a:prstTxWarp>
          </a:bodyPr>
          <a:lstStyle>
            <a:lvl1pPr defTabSz="936625">
              <a:defRPr sz="1200" smtClean="0"/>
            </a:lvl1pPr>
          </a:lstStyle>
          <a:p>
            <a:pPr>
              <a:defRPr/>
            </a:pPr>
            <a:endParaRPr lang="fi-FI"/>
          </a:p>
        </p:txBody>
      </p:sp>
      <p:sp>
        <p:nvSpPr>
          <p:cNvPr id="7175" name="Rectangle 7"/>
          <p:cNvSpPr>
            <a:spLocks noGrp="1" noChangeArrowheads="1"/>
          </p:cNvSpPr>
          <p:nvPr>
            <p:ph type="sldNum" sz="quarter" idx="5"/>
          </p:nvPr>
        </p:nvSpPr>
        <p:spPr bwMode="auto">
          <a:xfrm>
            <a:off x="5715000" y="6575425"/>
            <a:ext cx="4368800" cy="346075"/>
          </a:xfrm>
          <a:prstGeom prst="rect">
            <a:avLst/>
          </a:prstGeom>
          <a:noFill/>
          <a:ln w="9525">
            <a:noFill/>
            <a:miter lim="800000"/>
            <a:headEnd/>
            <a:tailEnd/>
          </a:ln>
          <a:effectLst/>
        </p:spPr>
        <p:txBody>
          <a:bodyPr vert="horz" wrap="square" lIns="93689" tIns="46845" rIns="93689" bIns="46845" numCol="1" anchor="b" anchorCtr="0" compatLnSpc="1">
            <a:prstTxWarp prst="textNoShape">
              <a:avLst/>
            </a:prstTxWarp>
          </a:bodyPr>
          <a:lstStyle>
            <a:lvl1pPr algn="r" defTabSz="936625">
              <a:defRPr sz="1200" smtClean="0"/>
            </a:lvl1pPr>
          </a:lstStyle>
          <a:p>
            <a:pPr>
              <a:defRPr/>
            </a:pPr>
            <a:fld id="{CE8DC87D-E00C-4FC8-9AB8-0079310E4BEC}" type="slidenum">
              <a:rPr lang="en-US"/>
              <a:pPr>
                <a:defRPr/>
              </a:pPr>
              <a:t>‹#›</a:t>
            </a:fld>
            <a:endParaRPr lang="en-US"/>
          </a:p>
        </p:txBody>
      </p:sp>
    </p:spTree>
    <p:extLst>
      <p:ext uri="{BB962C8B-B14F-4D97-AF65-F5344CB8AC3E}">
        <p14:creationId xmlns:p14="http://schemas.microsoft.com/office/powerpoint/2010/main" val="6805686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defRPr>
            </a:lvl1pPr>
            <a:lvl2pPr marL="742950" indent="-285750" defTabSz="936625">
              <a:defRPr sz="2400">
                <a:solidFill>
                  <a:schemeClr val="tx1"/>
                </a:solidFill>
                <a:latin typeface="Times New Roman" pitchFamily="18" charset="0"/>
              </a:defRPr>
            </a:lvl2pPr>
            <a:lvl3pPr marL="1143000" indent="-228600" defTabSz="936625">
              <a:defRPr sz="2400">
                <a:solidFill>
                  <a:schemeClr val="tx1"/>
                </a:solidFill>
                <a:latin typeface="Times New Roman" pitchFamily="18" charset="0"/>
              </a:defRPr>
            </a:lvl3pPr>
            <a:lvl4pPr marL="1600200" indent="-228600" defTabSz="936625">
              <a:defRPr sz="2400">
                <a:solidFill>
                  <a:schemeClr val="tx1"/>
                </a:solidFill>
                <a:latin typeface="Times New Roman" pitchFamily="18" charset="0"/>
              </a:defRPr>
            </a:lvl4pPr>
            <a:lvl5pPr marL="2057400" indent="-228600" defTabSz="936625">
              <a:defRPr sz="2400">
                <a:solidFill>
                  <a:schemeClr val="tx1"/>
                </a:solidFill>
                <a:latin typeface="Times New Roman" pitchFamily="18" charset="0"/>
              </a:defRPr>
            </a:lvl5pPr>
            <a:lvl6pPr marL="2514600" indent="-228600" defTabSz="936625" eaLnBrk="0" fontAlgn="base" hangingPunct="0">
              <a:spcBef>
                <a:spcPct val="0"/>
              </a:spcBef>
              <a:spcAft>
                <a:spcPct val="0"/>
              </a:spcAft>
              <a:defRPr sz="2400">
                <a:solidFill>
                  <a:schemeClr val="tx1"/>
                </a:solidFill>
                <a:latin typeface="Times New Roman" pitchFamily="18" charset="0"/>
              </a:defRPr>
            </a:lvl6pPr>
            <a:lvl7pPr marL="2971800" indent="-228600" defTabSz="936625" eaLnBrk="0" fontAlgn="base" hangingPunct="0">
              <a:spcBef>
                <a:spcPct val="0"/>
              </a:spcBef>
              <a:spcAft>
                <a:spcPct val="0"/>
              </a:spcAft>
              <a:defRPr sz="2400">
                <a:solidFill>
                  <a:schemeClr val="tx1"/>
                </a:solidFill>
                <a:latin typeface="Times New Roman" pitchFamily="18" charset="0"/>
              </a:defRPr>
            </a:lvl7pPr>
            <a:lvl8pPr marL="3429000" indent="-228600" defTabSz="936625" eaLnBrk="0" fontAlgn="base" hangingPunct="0">
              <a:spcBef>
                <a:spcPct val="0"/>
              </a:spcBef>
              <a:spcAft>
                <a:spcPct val="0"/>
              </a:spcAft>
              <a:defRPr sz="2400">
                <a:solidFill>
                  <a:schemeClr val="tx1"/>
                </a:solidFill>
                <a:latin typeface="Times New Roman" pitchFamily="18" charset="0"/>
              </a:defRPr>
            </a:lvl8pPr>
            <a:lvl9pPr marL="3886200" indent="-228600" defTabSz="936625" eaLnBrk="0" fontAlgn="base" hangingPunct="0">
              <a:spcBef>
                <a:spcPct val="0"/>
              </a:spcBef>
              <a:spcAft>
                <a:spcPct val="0"/>
              </a:spcAft>
              <a:defRPr sz="2400">
                <a:solidFill>
                  <a:schemeClr val="tx1"/>
                </a:solidFill>
                <a:latin typeface="Times New Roman" pitchFamily="18" charset="0"/>
              </a:defRPr>
            </a:lvl9pPr>
          </a:lstStyle>
          <a:p>
            <a:fld id="{4EE8D931-8FAC-48B8-853D-F8C0D5DE0068}" type="slidenum">
              <a:rPr lang="en-US" altLang="fi-FI" sz="1200"/>
              <a:pPr/>
              <a:t>1</a:t>
            </a:fld>
            <a:endParaRPr lang="en-US" altLang="fi-FI"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Tree>
    <p:extLst>
      <p:ext uri="{BB962C8B-B14F-4D97-AF65-F5344CB8AC3E}">
        <p14:creationId xmlns:p14="http://schemas.microsoft.com/office/powerpoint/2010/main" val="3402271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288">
              <a:defRPr sz="2400">
                <a:solidFill>
                  <a:schemeClr val="tx1"/>
                </a:solidFill>
                <a:latin typeface="Times New Roman" pitchFamily="18" charset="0"/>
              </a:defRPr>
            </a:lvl1pPr>
            <a:lvl2pPr marL="742950" indent="-285750" defTabSz="903288">
              <a:defRPr sz="2400">
                <a:solidFill>
                  <a:schemeClr val="tx1"/>
                </a:solidFill>
                <a:latin typeface="Times New Roman" pitchFamily="18" charset="0"/>
              </a:defRPr>
            </a:lvl2pPr>
            <a:lvl3pPr marL="1143000" indent="-228600" defTabSz="903288">
              <a:defRPr sz="2400">
                <a:solidFill>
                  <a:schemeClr val="tx1"/>
                </a:solidFill>
                <a:latin typeface="Times New Roman" pitchFamily="18" charset="0"/>
              </a:defRPr>
            </a:lvl3pPr>
            <a:lvl4pPr marL="1600200" indent="-228600" defTabSz="903288">
              <a:defRPr sz="2400">
                <a:solidFill>
                  <a:schemeClr val="tx1"/>
                </a:solidFill>
                <a:latin typeface="Times New Roman" pitchFamily="18" charset="0"/>
              </a:defRPr>
            </a:lvl4pPr>
            <a:lvl5pPr marL="2057400" indent="-228600" defTabSz="903288">
              <a:defRPr sz="2400">
                <a:solidFill>
                  <a:schemeClr val="tx1"/>
                </a:solidFill>
                <a:latin typeface="Times New Roman" pitchFamily="18" charset="0"/>
              </a:defRPr>
            </a:lvl5pPr>
            <a:lvl6pPr marL="2514600" indent="-228600" defTabSz="903288" eaLnBrk="0" fontAlgn="base" hangingPunct="0">
              <a:spcBef>
                <a:spcPct val="0"/>
              </a:spcBef>
              <a:spcAft>
                <a:spcPct val="0"/>
              </a:spcAft>
              <a:defRPr sz="2400">
                <a:solidFill>
                  <a:schemeClr val="tx1"/>
                </a:solidFill>
                <a:latin typeface="Times New Roman" pitchFamily="18" charset="0"/>
              </a:defRPr>
            </a:lvl6pPr>
            <a:lvl7pPr marL="2971800" indent="-228600" defTabSz="903288" eaLnBrk="0" fontAlgn="base" hangingPunct="0">
              <a:spcBef>
                <a:spcPct val="0"/>
              </a:spcBef>
              <a:spcAft>
                <a:spcPct val="0"/>
              </a:spcAft>
              <a:defRPr sz="2400">
                <a:solidFill>
                  <a:schemeClr val="tx1"/>
                </a:solidFill>
                <a:latin typeface="Times New Roman" pitchFamily="18" charset="0"/>
              </a:defRPr>
            </a:lvl7pPr>
            <a:lvl8pPr marL="3429000" indent="-228600" defTabSz="903288" eaLnBrk="0" fontAlgn="base" hangingPunct="0">
              <a:spcBef>
                <a:spcPct val="0"/>
              </a:spcBef>
              <a:spcAft>
                <a:spcPct val="0"/>
              </a:spcAft>
              <a:defRPr sz="2400">
                <a:solidFill>
                  <a:schemeClr val="tx1"/>
                </a:solidFill>
                <a:latin typeface="Times New Roman" pitchFamily="18" charset="0"/>
              </a:defRPr>
            </a:lvl8pPr>
            <a:lvl9pPr marL="3886200" indent="-228600" defTabSz="903288" eaLnBrk="0" fontAlgn="base" hangingPunct="0">
              <a:spcBef>
                <a:spcPct val="0"/>
              </a:spcBef>
              <a:spcAft>
                <a:spcPct val="0"/>
              </a:spcAft>
              <a:defRPr sz="2400">
                <a:solidFill>
                  <a:schemeClr val="tx1"/>
                </a:solidFill>
                <a:latin typeface="Times New Roman" pitchFamily="18" charset="0"/>
              </a:defRPr>
            </a:lvl9pPr>
          </a:lstStyle>
          <a:p>
            <a:fld id="{C1BA8413-6B1A-4FDB-9375-5BEC0D6A2BDB}" type="slidenum">
              <a:rPr lang="en-US" altLang="fi-FI" sz="1200" smtClean="0"/>
              <a:pPr/>
              <a:t>9</a:t>
            </a:fld>
            <a:endParaRPr lang="en-US" altLang="fi-FI" sz="120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i-FI" smtClean="0"/>
          </a:p>
        </p:txBody>
      </p:sp>
    </p:spTree>
    <p:extLst>
      <p:ext uri="{BB962C8B-B14F-4D97-AF65-F5344CB8AC3E}">
        <p14:creationId xmlns:p14="http://schemas.microsoft.com/office/powerpoint/2010/main" val="34156573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4" name="Picture 1048" descr="xkansi_tk_kayttaytym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1066800" y="2098675"/>
            <a:ext cx="5410200" cy="1143000"/>
          </a:xfrm>
        </p:spPr>
        <p:txBody>
          <a:bodyPr/>
          <a:lstStyle>
            <a:lvl1pPr>
              <a:defRPr>
                <a:solidFill>
                  <a:srgbClr val="1E1C77"/>
                </a:solidFill>
              </a:defRPr>
            </a:lvl1pPr>
          </a:lstStyle>
          <a:p>
            <a:r>
              <a:rPr lang="en-US"/>
              <a:t>Muokkaa otsikon perustyyliä napsauttamalla</a:t>
            </a:r>
          </a:p>
        </p:txBody>
      </p:sp>
      <p:sp>
        <p:nvSpPr>
          <p:cNvPr id="3075" name="Rectangle 3"/>
          <p:cNvSpPr>
            <a:spLocks noGrp="1" noChangeArrowheads="1"/>
          </p:cNvSpPr>
          <p:nvPr>
            <p:ph type="subTitle" idx="1"/>
          </p:nvPr>
        </p:nvSpPr>
        <p:spPr>
          <a:xfrm>
            <a:off x="1066800" y="3568700"/>
            <a:ext cx="5410200" cy="1384300"/>
          </a:xfrm>
        </p:spPr>
        <p:txBody>
          <a:bodyPr/>
          <a:lstStyle>
            <a:lvl1pPr marL="0" indent="0">
              <a:buFont typeface="Wingdings" pitchFamily="2" charset="2"/>
              <a:buNone/>
              <a:defRPr/>
            </a:lvl1pPr>
          </a:lstStyle>
          <a:p>
            <a:r>
              <a:rPr lang="en-US"/>
              <a:t>Muokkaa alaotsikon perustyyliä napsauttamalla</a:t>
            </a:r>
          </a:p>
        </p:txBody>
      </p:sp>
    </p:spTree>
    <p:extLst>
      <p:ext uri="{BB962C8B-B14F-4D97-AF65-F5344CB8AC3E}">
        <p14:creationId xmlns:p14="http://schemas.microsoft.com/office/powerpoint/2010/main" val="4178681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6"/>
          <p:cNvSpPr>
            <a:spLocks noGrp="1" noChangeArrowheads="1"/>
          </p:cNvSpPr>
          <p:nvPr>
            <p:ph type="sldNum" sz="quarter" idx="10"/>
          </p:nvPr>
        </p:nvSpPr>
        <p:spPr>
          <a:ln/>
        </p:spPr>
        <p:txBody>
          <a:bodyPr/>
          <a:lstStyle>
            <a:lvl1pPr>
              <a:defRPr/>
            </a:lvl1pPr>
          </a:lstStyle>
          <a:p>
            <a:pPr>
              <a:defRPr/>
            </a:pPr>
            <a:fld id="{5BCDC329-D218-4647-AC92-762CEC23DF26}" type="slidenum">
              <a:rPr lang="en-US"/>
              <a:pPr>
                <a:defRPr/>
              </a:pPr>
              <a:t>‹#›</a:t>
            </a:fld>
            <a:endParaRPr lang="en-US"/>
          </a:p>
        </p:txBody>
      </p:sp>
    </p:spTree>
    <p:extLst>
      <p:ext uri="{BB962C8B-B14F-4D97-AF65-F5344CB8AC3E}">
        <p14:creationId xmlns:p14="http://schemas.microsoft.com/office/powerpoint/2010/main" val="1552986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7086600" y="152400"/>
            <a:ext cx="1752600" cy="6400800"/>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1828800" y="152400"/>
            <a:ext cx="5105400" cy="6400800"/>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6"/>
          <p:cNvSpPr>
            <a:spLocks noGrp="1" noChangeArrowheads="1"/>
          </p:cNvSpPr>
          <p:nvPr>
            <p:ph type="sldNum" sz="quarter" idx="10"/>
          </p:nvPr>
        </p:nvSpPr>
        <p:spPr>
          <a:ln/>
        </p:spPr>
        <p:txBody>
          <a:bodyPr/>
          <a:lstStyle>
            <a:lvl1pPr>
              <a:defRPr/>
            </a:lvl1pPr>
          </a:lstStyle>
          <a:p>
            <a:pPr>
              <a:defRPr/>
            </a:pPr>
            <a:fld id="{D12BF2FB-A4A4-4318-935F-25CAB8E1BFFE}" type="slidenum">
              <a:rPr lang="en-US"/>
              <a:pPr>
                <a:defRPr/>
              </a:pPr>
              <a:t>‹#›</a:t>
            </a:fld>
            <a:endParaRPr lang="en-US"/>
          </a:p>
        </p:txBody>
      </p:sp>
    </p:spTree>
    <p:extLst>
      <p:ext uri="{BB962C8B-B14F-4D97-AF65-F5344CB8AC3E}">
        <p14:creationId xmlns:p14="http://schemas.microsoft.com/office/powerpoint/2010/main" val="3594523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Otsikko, teksti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1828800" y="152400"/>
            <a:ext cx="7010400" cy="1116013"/>
          </a:xfrm>
        </p:spPr>
        <p:txBody>
          <a:bodyPr/>
          <a:lstStyle/>
          <a:p>
            <a:r>
              <a:rPr lang="fi-FI" smtClean="0"/>
              <a:t>Muokkaa perustyyl. napsautt.</a:t>
            </a:r>
            <a:endParaRPr lang="fi-FI"/>
          </a:p>
        </p:txBody>
      </p:sp>
      <p:sp>
        <p:nvSpPr>
          <p:cNvPr id="3" name="Tekstin paikkamerkki 2"/>
          <p:cNvSpPr>
            <a:spLocks noGrp="1"/>
          </p:cNvSpPr>
          <p:nvPr>
            <p:ph type="body" sz="half" idx="1"/>
          </p:nvPr>
        </p:nvSpPr>
        <p:spPr>
          <a:xfrm>
            <a:off x="1828800" y="1600200"/>
            <a:ext cx="3429000" cy="49530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5410200" y="1600200"/>
            <a:ext cx="3429000" cy="49530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6"/>
          <p:cNvSpPr>
            <a:spLocks noGrp="1" noChangeArrowheads="1"/>
          </p:cNvSpPr>
          <p:nvPr>
            <p:ph type="sldNum" sz="quarter" idx="10"/>
          </p:nvPr>
        </p:nvSpPr>
        <p:spPr>
          <a:ln/>
        </p:spPr>
        <p:txBody>
          <a:bodyPr/>
          <a:lstStyle>
            <a:lvl1pPr>
              <a:defRPr/>
            </a:lvl1pPr>
          </a:lstStyle>
          <a:p>
            <a:pPr>
              <a:defRPr/>
            </a:pPr>
            <a:fld id="{8F27E24A-177D-45AA-92CE-0FEA9DB07AC2}" type="slidenum">
              <a:rPr lang="en-US"/>
              <a:pPr>
                <a:defRPr/>
              </a:pPr>
              <a:t>‹#›</a:t>
            </a:fld>
            <a:endParaRPr lang="en-US"/>
          </a:p>
        </p:txBody>
      </p:sp>
    </p:spTree>
    <p:extLst>
      <p:ext uri="{BB962C8B-B14F-4D97-AF65-F5344CB8AC3E}">
        <p14:creationId xmlns:p14="http://schemas.microsoft.com/office/powerpoint/2010/main" val="198248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6"/>
          <p:cNvSpPr>
            <a:spLocks noGrp="1" noChangeArrowheads="1"/>
          </p:cNvSpPr>
          <p:nvPr>
            <p:ph type="sldNum" sz="quarter" idx="10"/>
          </p:nvPr>
        </p:nvSpPr>
        <p:spPr>
          <a:ln/>
        </p:spPr>
        <p:txBody>
          <a:bodyPr/>
          <a:lstStyle>
            <a:lvl1pPr>
              <a:defRPr/>
            </a:lvl1pPr>
          </a:lstStyle>
          <a:p>
            <a:pPr>
              <a:defRPr/>
            </a:pPr>
            <a:fld id="{027FAEB1-F22E-448B-BE17-0DCE7C5363FC}" type="slidenum">
              <a:rPr lang="en-US"/>
              <a:pPr>
                <a:defRPr/>
              </a:pPr>
              <a:t>‹#›</a:t>
            </a:fld>
            <a:endParaRPr lang="en-US"/>
          </a:p>
        </p:txBody>
      </p:sp>
    </p:spTree>
    <p:extLst>
      <p:ext uri="{BB962C8B-B14F-4D97-AF65-F5344CB8AC3E}">
        <p14:creationId xmlns:p14="http://schemas.microsoft.com/office/powerpoint/2010/main" val="3594101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6"/>
          <p:cNvSpPr>
            <a:spLocks noGrp="1" noChangeArrowheads="1"/>
          </p:cNvSpPr>
          <p:nvPr>
            <p:ph type="sldNum" sz="quarter" idx="10"/>
          </p:nvPr>
        </p:nvSpPr>
        <p:spPr>
          <a:ln/>
        </p:spPr>
        <p:txBody>
          <a:bodyPr/>
          <a:lstStyle>
            <a:lvl1pPr>
              <a:defRPr/>
            </a:lvl1pPr>
          </a:lstStyle>
          <a:p>
            <a:pPr>
              <a:defRPr/>
            </a:pPr>
            <a:fld id="{3855EB69-3BB4-4963-B182-44F76A0C73D1}" type="slidenum">
              <a:rPr lang="en-US"/>
              <a:pPr>
                <a:defRPr/>
              </a:pPr>
              <a:t>‹#›</a:t>
            </a:fld>
            <a:endParaRPr lang="en-US"/>
          </a:p>
        </p:txBody>
      </p:sp>
    </p:spTree>
    <p:extLst>
      <p:ext uri="{BB962C8B-B14F-4D97-AF65-F5344CB8AC3E}">
        <p14:creationId xmlns:p14="http://schemas.microsoft.com/office/powerpoint/2010/main" val="2247687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1828800" y="1600200"/>
            <a:ext cx="3429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5410200" y="1600200"/>
            <a:ext cx="3429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6"/>
          <p:cNvSpPr>
            <a:spLocks noGrp="1" noChangeArrowheads="1"/>
          </p:cNvSpPr>
          <p:nvPr>
            <p:ph type="sldNum" sz="quarter" idx="10"/>
          </p:nvPr>
        </p:nvSpPr>
        <p:spPr>
          <a:ln/>
        </p:spPr>
        <p:txBody>
          <a:bodyPr/>
          <a:lstStyle>
            <a:lvl1pPr>
              <a:defRPr/>
            </a:lvl1pPr>
          </a:lstStyle>
          <a:p>
            <a:pPr>
              <a:defRPr/>
            </a:pPr>
            <a:fld id="{2B91FEBC-7556-4B58-9311-D51ACC644F77}" type="slidenum">
              <a:rPr lang="en-US"/>
              <a:pPr>
                <a:defRPr/>
              </a:pPr>
              <a:t>‹#›</a:t>
            </a:fld>
            <a:endParaRPr lang="en-US"/>
          </a:p>
        </p:txBody>
      </p:sp>
    </p:spTree>
    <p:extLst>
      <p:ext uri="{BB962C8B-B14F-4D97-AF65-F5344CB8AC3E}">
        <p14:creationId xmlns:p14="http://schemas.microsoft.com/office/powerpoint/2010/main" val="3964214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6"/>
          <p:cNvSpPr>
            <a:spLocks noGrp="1" noChangeArrowheads="1"/>
          </p:cNvSpPr>
          <p:nvPr>
            <p:ph type="sldNum" sz="quarter" idx="10"/>
          </p:nvPr>
        </p:nvSpPr>
        <p:spPr>
          <a:ln/>
        </p:spPr>
        <p:txBody>
          <a:bodyPr/>
          <a:lstStyle>
            <a:lvl1pPr>
              <a:defRPr/>
            </a:lvl1pPr>
          </a:lstStyle>
          <a:p>
            <a:pPr>
              <a:defRPr/>
            </a:pPr>
            <a:fld id="{86CE7BD2-4A66-4166-8440-C0F22F534769}" type="slidenum">
              <a:rPr lang="en-US"/>
              <a:pPr>
                <a:defRPr/>
              </a:pPr>
              <a:t>‹#›</a:t>
            </a:fld>
            <a:endParaRPr lang="en-US"/>
          </a:p>
        </p:txBody>
      </p:sp>
    </p:spTree>
    <p:extLst>
      <p:ext uri="{BB962C8B-B14F-4D97-AF65-F5344CB8AC3E}">
        <p14:creationId xmlns:p14="http://schemas.microsoft.com/office/powerpoint/2010/main" val="207982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6"/>
          <p:cNvSpPr>
            <a:spLocks noGrp="1" noChangeArrowheads="1"/>
          </p:cNvSpPr>
          <p:nvPr>
            <p:ph type="sldNum" sz="quarter" idx="10"/>
          </p:nvPr>
        </p:nvSpPr>
        <p:spPr>
          <a:ln/>
        </p:spPr>
        <p:txBody>
          <a:bodyPr/>
          <a:lstStyle>
            <a:lvl1pPr>
              <a:defRPr/>
            </a:lvl1pPr>
          </a:lstStyle>
          <a:p>
            <a:pPr>
              <a:defRPr/>
            </a:pPr>
            <a:fld id="{C353CC6A-87E5-48AB-B262-4A1E6A79735A}" type="slidenum">
              <a:rPr lang="en-US"/>
              <a:pPr>
                <a:defRPr/>
              </a:pPr>
              <a:t>‹#›</a:t>
            </a:fld>
            <a:endParaRPr lang="en-US"/>
          </a:p>
        </p:txBody>
      </p:sp>
    </p:spTree>
    <p:extLst>
      <p:ext uri="{BB962C8B-B14F-4D97-AF65-F5344CB8AC3E}">
        <p14:creationId xmlns:p14="http://schemas.microsoft.com/office/powerpoint/2010/main" val="1697482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254D5F3-719C-40D0-8C52-CCDD575999F3}" type="slidenum">
              <a:rPr lang="en-US"/>
              <a:pPr>
                <a:defRPr/>
              </a:pPr>
              <a:t>‹#›</a:t>
            </a:fld>
            <a:endParaRPr lang="en-US"/>
          </a:p>
        </p:txBody>
      </p:sp>
    </p:spTree>
    <p:extLst>
      <p:ext uri="{BB962C8B-B14F-4D97-AF65-F5344CB8AC3E}">
        <p14:creationId xmlns:p14="http://schemas.microsoft.com/office/powerpoint/2010/main" val="1854632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6"/>
          <p:cNvSpPr>
            <a:spLocks noGrp="1" noChangeArrowheads="1"/>
          </p:cNvSpPr>
          <p:nvPr>
            <p:ph type="sldNum" sz="quarter" idx="10"/>
          </p:nvPr>
        </p:nvSpPr>
        <p:spPr>
          <a:ln/>
        </p:spPr>
        <p:txBody>
          <a:bodyPr/>
          <a:lstStyle>
            <a:lvl1pPr>
              <a:defRPr/>
            </a:lvl1pPr>
          </a:lstStyle>
          <a:p>
            <a:pPr>
              <a:defRPr/>
            </a:pPr>
            <a:fld id="{9E264766-9646-458E-B02B-EE13D6F89E42}" type="slidenum">
              <a:rPr lang="en-US"/>
              <a:pPr>
                <a:defRPr/>
              </a:pPr>
              <a:t>‹#›</a:t>
            </a:fld>
            <a:endParaRPr lang="en-US"/>
          </a:p>
        </p:txBody>
      </p:sp>
    </p:spTree>
    <p:extLst>
      <p:ext uri="{BB962C8B-B14F-4D97-AF65-F5344CB8AC3E}">
        <p14:creationId xmlns:p14="http://schemas.microsoft.com/office/powerpoint/2010/main" val="1599176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6"/>
          <p:cNvSpPr>
            <a:spLocks noGrp="1" noChangeArrowheads="1"/>
          </p:cNvSpPr>
          <p:nvPr>
            <p:ph type="sldNum" sz="quarter" idx="10"/>
          </p:nvPr>
        </p:nvSpPr>
        <p:spPr>
          <a:ln/>
        </p:spPr>
        <p:txBody>
          <a:bodyPr/>
          <a:lstStyle>
            <a:lvl1pPr>
              <a:defRPr/>
            </a:lvl1pPr>
          </a:lstStyle>
          <a:p>
            <a:pPr>
              <a:defRPr/>
            </a:pPr>
            <a:fld id="{C5D49498-12EE-4DEF-A294-BBA43A2E24F2}" type="slidenum">
              <a:rPr lang="en-US"/>
              <a:pPr>
                <a:defRPr/>
              </a:pPr>
              <a:t>‹#›</a:t>
            </a:fld>
            <a:endParaRPr lang="en-US"/>
          </a:p>
        </p:txBody>
      </p:sp>
    </p:spTree>
    <p:extLst>
      <p:ext uri="{BB962C8B-B14F-4D97-AF65-F5344CB8AC3E}">
        <p14:creationId xmlns:p14="http://schemas.microsoft.com/office/powerpoint/2010/main" val="123326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28800" y="152400"/>
            <a:ext cx="7010400"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fi-FI" smtClean="0"/>
              <a:t>Muokkaa otsikon perustyyliä napsauttamalla</a:t>
            </a:r>
          </a:p>
        </p:txBody>
      </p:sp>
      <p:sp>
        <p:nvSpPr>
          <p:cNvPr id="1027" name="Rectangle 3"/>
          <p:cNvSpPr>
            <a:spLocks noGrp="1" noChangeArrowheads="1"/>
          </p:cNvSpPr>
          <p:nvPr>
            <p:ph type="body" idx="1"/>
          </p:nvPr>
        </p:nvSpPr>
        <p:spPr bwMode="auto">
          <a:xfrm>
            <a:off x="1828800" y="1600200"/>
            <a:ext cx="7010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i-FI" smtClean="0"/>
              <a:t>Muokkaa tekstin perustyylejä napsauttamalla</a:t>
            </a:r>
          </a:p>
          <a:p>
            <a:pPr lvl="1"/>
            <a:r>
              <a:rPr lang="en-US" altLang="fi-FI" smtClean="0"/>
              <a:t>toinen taso</a:t>
            </a:r>
          </a:p>
          <a:p>
            <a:pPr lvl="2"/>
            <a:r>
              <a:rPr lang="en-US" altLang="fi-FI" smtClean="0"/>
              <a:t>kolmas taso</a:t>
            </a:r>
          </a:p>
          <a:p>
            <a:pPr lvl="3"/>
            <a:r>
              <a:rPr lang="en-US" altLang="fi-FI" smtClean="0"/>
              <a:t>neljäs taso</a:t>
            </a:r>
          </a:p>
          <a:p>
            <a:pPr lvl="4"/>
            <a:r>
              <a:rPr lang="en-US" altLang="fi-FI" smtClean="0"/>
              <a:t>viides taso</a:t>
            </a:r>
          </a:p>
        </p:txBody>
      </p:sp>
      <p:sp>
        <p:nvSpPr>
          <p:cNvPr id="1030" name="Rectangle 6"/>
          <p:cNvSpPr>
            <a:spLocks noGrp="1" noChangeArrowheads="1"/>
          </p:cNvSpPr>
          <p:nvPr>
            <p:ph type="sldNum" sz="quarter" idx="4"/>
          </p:nvPr>
        </p:nvSpPr>
        <p:spPr bwMode="auto">
          <a:xfrm>
            <a:off x="7162800" y="6629400"/>
            <a:ext cx="1905000" cy="201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atin typeface="Arial" charset="0"/>
              </a:defRPr>
            </a:lvl1pPr>
          </a:lstStyle>
          <a:p>
            <a:pPr>
              <a:defRPr/>
            </a:pPr>
            <a:fld id="{2ECF4538-BC68-4C3F-ABCF-7FF161EE17CF}" type="slidenum">
              <a:rPr lang="en-US"/>
              <a:pPr>
                <a:defRPr/>
              </a:pPr>
              <a:t>‹#›</a:t>
            </a:fld>
            <a:endParaRPr lang="en-US"/>
          </a:p>
        </p:txBody>
      </p:sp>
      <p:pic>
        <p:nvPicPr>
          <p:cNvPr id="1029" name="Picture 1036" descr="rgb-vaaka-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52425" y="477838"/>
            <a:ext cx="723900" cy="69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1"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txStyles>
    <p:titleStyle>
      <a:lvl1pPr algn="l" rtl="0" eaLnBrk="0" fontAlgn="base" hangingPunct="0">
        <a:lnSpc>
          <a:spcPts val="3000"/>
        </a:lnSpc>
        <a:spcBef>
          <a:spcPct val="0"/>
        </a:spcBef>
        <a:spcAft>
          <a:spcPct val="0"/>
        </a:spcAft>
        <a:defRPr sz="2400" b="1">
          <a:solidFill>
            <a:schemeClr val="tx2"/>
          </a:solidFill>
          <a:latin typeface="+mj-lt"/>
          <a:ea typeface="+mj-ea"/>
          <a:cs typeface="+mj-cs"/>
        </a:defRPr>
      </a:lvl1pPr>
      <a:lvl2pPr algn="l" rtl="0" eaLnBrk="0" fontAlgn="base" hangingPunct="0">
        <a:lnSpc>
          <a:spcPts val="3000"/>
        </a:lnSpc>
        <a:spcBef>
          <a:spcPct val="0"/>
        </a:spcBef>
        <a:spcAft>
          <a:spcPct val="0"/>
        </a:spcAft>
        <a:defRPr sz="2400" b="1">
          <a:solidFill>
            <a:schemeClr val="tx2"/>
          </a:solidFill>
          <a:latin typeface="Arial" charset="0"/>
        </a:defRPr>
      </a:lvl2pPr>
      <a:lvl3pPr algn="l" rtl="0" eaLnBrk="0" fontAlgn="base" hangingPunct="0">
        <a:lnSpc>
          <a:spcPts val="3000"/>
        </a:lnSpc>
        <a:spcBef>
          <a:spcPct val="0"/>
        </a:spcBef>
        <a:spcAft>
          <a:spcPct val="0"/>
        </a:spcAft>
        <a:defRPr sz="2400" b="1">
          <a:solidFill>
            <a:schemeClr val="tx2"/>
          </a:solidFill>
          <a:latin typeface="Arial" charset="0"/>
        </a:defRPr>
      </a:lvl3pPr>
      <a:lvl4pPr algn="l" rtl="0" eaLnBrk="0" fontAlgn="base" hangingPunct="0">
        <a:lnSpc>
          <a:spcPts val="3000"/>
        </a:lnSpc>
        <a:spcBef>
          <a:spcPct val="0"/>
        </a:spcBef>
        <a:spcAft>
          <a:spcPct val="0"/>
        </a:spcAft>
        <a:defRPr sz="2400" b="1">
          <a:solidFill>
            <a:schemeClr val="tx2"/>
          </a:solidFill>
          <a:latin typeface="Arial" charset="0"/>
        </a:defRPr>
      </a:lvl4pPr>
      <a:lvl5pPr algn="l" rtl="0" eaLnBrk="0" fontAlgn="base" hangingPunct="0">
        <a:lnSpc>
          <a:spcPts val="3000"/>
        </a:lnSpc>
        <a:spcBef>
          <a:spcPct val="0"/>
        </a:spcBef>
        <a:spcAft>
          <a:spcPct val="0"/>
        </a:spcAft>
        <a:defRPr sz="2400" b="1">
          <a:solidFill>
            <a:schemeClr val="tx2"/>
          </a:solidFill>
          <a:latin typeface="Arial" charset="0"/>
        </a:defRPr>
      </a:lvl5pPr>
      <a:lvl6pPr marL="457200" algn="l" rtl="0" eaLnBrk="0" fontAlgn="base" hangingPunct="0">
        <a:lnSpc>
          <a:spcPts val="3000"/>
        </a:lnSpc>
        <a:spcBef>
          <a:spcPct val="0"/>
        </a:spcBef>
        <a:spcAft>
          <a:spcPct val="0"/>
        </a:spcAft>
        <a:defRPr sz="2400" b="1">
          <a:solidFill>
            <a:schemeClr val="tx2"/>
          </a:solidFill>
          <a:latin typeface="Arial" charset="0"/>
        </a:defRPr>
      </a:lvl6pPr>
      <a:lvl7pPr marL="914400" algn="l" rtl="0" eaLnBrk="0" fontAlgn="base" hangingPunct="0">
        <a:lnSpc>
          <a:spcPts val="3000"/>
        </a:lnSpc>
        <a:spcBef>
          <a:spcPct val="0"/>
        </a:spcBef>
        <a:spcAft>
          <a:spcPct val="0"/>
        </a:spcAft>
        <a:defRPr sz="2400" b="1">
          <a:solidFill>
            <a:schemeClr val="tx2"/>
          </a:solidFill>
          <a:latin typeface="Arial" charset="0"/>
        </a:defRPr>
      </a:lvl7pPr>
      <a:lvl8pPr marL="1371600" algn="l" rtl="0" eaLnBrk="0" fontAlgn="base" hangingPunct="0">
        <a:lnSpc>
          <a:spcPts val="3000"/>
        </a:lnSpc>
        <a:spcBef>
          <a:spcPct val="0"/>
        </a:spcBef>
        <a:spcAft>
          <a:spcPct val="0"/>
        </a:spcAft>
        <a:defRPr sz="2400" b="1">
          <a:solidFill>
            <a:schemeClr val="tx2"/>
          </a:solidFill>
          <a:latin typeface="Arial" charset="0"/>
        </a:defRPr>
      </a:lvl8pPr>
      <a:lvl9pPr marL="1828800" algn="l" rtl="0" eaLnBrk="0" fontAlgn="base" hangingPunct="0">
        <a:lnSpc>
          <a:spcPts val="3000"/>
        </a:lnSpc>
        <a:spcBef>
          <a:spcPct val="0"/>
        </a:spcBef>
        <a:spcAft>
          <a:spcPct val="0"/>
        </a:spcAft>
        <a:defRPr sz="2400" b="1">
          <a:solidFill>
            <a:schemeClr val="tx2"/>
          </a:solidFill>
          <a:latin typeface="Arial" charset="0"/>
        </a:defRPr>
      </a:lvl9pPr>
    </p:titleStyle>
    <p:bodyStyle>
      <a:lvl1pPr marL="282575" indent="-282575"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ea typeface="+mn-ea"/>
          <a:cs typeface="+mn-cs"/>
        </a:defRPr>
      </a:lvl1pPr>
      <a:lvl2pPr marL="855663" indent="-282575"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2pPr>
      <a:lvl3pPr marL="12747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3pPr>
      <a:lvl4pPr marL="16938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4pPr>
      <a:lvl5pPr marL="21129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5pPr>
      <a:lvl6pPr marL="25701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6pPr>
      <a:lvl7pPr marL="30273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7pPr>
      <a:lvl8pPr marL="34845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8pPr>
      <a:lvl9pPr marL="39417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finlex.fi/fi/laki/ajantasa/1998/19980628?search%5btype%5d=pika&amp;search%5bpika%5d=perusopetuslaki#a628-199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oaj.fi/cs/oaj/opettajan%20ammattietiikka%20ja%20eettiset%20periaattee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42988" y="2636838"/>
            <a:ext cx="5410200" cy="1143000"/>
          </a:xfrm>
        </p:spPr>
        <p:txBody>
          <a:bodyPr/>
          <a:lstStyle/>
          <a:p>
            <a:r>
              <a:rPr lang="fi-FI" altLang="fi-FI" sz="2800" dirty="0" smtClean="0"/>
              <a:t>ET ja arviointi </a:t>
            </a:r>
            <a:r>
              <a:rPr lang="fi-FI" altLang="fi-FI" sz="2800" dirty="0" smtClean="0"/>
              <a:t>(erityisesti perusopetuksessa)</a:t>
            </a:r>
            <a:r>
              <a:rPr lang="fi-FI" altLang="fi-FI" sz="2800" dirty="0" smtClean="0"/>
              <a:t/>
            </a:r>
            <a:br>
              <a:rPr lang="fi-FI" altLang="fi-FI" sz="2800" dirty="0" smtClean="0"/>
            </a:br>
            <a:r>
              <a:rPr lang="fi-FI" altLang="fi-FI" b="0" dirty="0" smtClean="0"/>
              <a:t/>
            </a:r>
            <a:br>
              <a:rPr lang="fi-FI" altLang="fi-FI" b="0" dirty="0" smtClean="0"/>
            </a:br>
            <a:r>
              <a:rPr lang="fi-FI" altLang="fi-FI" b="0" dirty="0" smtClean="0"/>
              <a:t>Johdatus elämänkatsomustietoon</a:t>
            </a:r>
            <a:endParaRPr lang="en-US" altLang="fi-FI" sz="2800" b="0" dirty="0" smtClean="0"/>
          </a:p>
        </p:txBody>
      </p:sp>
      <p:sp>
        <p:nvSpPr>
          <p:cNvPr id="3075" name="Text Box 3"/>
          <p:cNvSpPr txBox="1">
            <a:spLocks noChangeArrowheads="1"/>
          </p:cNvSpPr>
          <p:nvPr/>
        </p:nvSpPr>
        <p:spPr bwMode="auto">
          <a:xfrm>
            <a:off x="1063625" y="5029200"/>
            <a:ext cx="693737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GB" altLang="fi-FI" sz="1600" b="1">
              <a:latin typeface="Arial" charset="0"/>
            </a:endParaRPr>
          </a:p>
        </p:txBody>
      </p:sp>
      <p:sp>
        <p:nvSpPr>
          <p:cNvPr id="3076" name="Text Box 4"/>
          <p:cNvSpPr txBox="1">
            <a:spLocks noChangeArrowheads="1"/>
          </p:cNvSpPr>
          <p:nvPr/>
        </p:nvSpPr>
        <p:spPr bwMode="auto">
          <a:xfrm>
            <a:off x="4643438" y="5229225"/>
            <a:ext cx="41052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i-FI" altLang="fi-FI" sz="1800" b="1" dirty="0">
                <a:latin typeface="Arial" charset="0"/>
              </a:rPr>
              <a:t>Eero </a:t>
            </a:r>
            <a:r>
              <a:rPr lang="fi-FI" altLang="fi-FI" sz="1800" b="1" dirty="0" smtClean="0">
                <a:latin typeface="Arial" charset="0"/>
              </a:rPr>
              <a:t>Salmenkivi</a:t>
            </a:r>
            <a:endParaRPr lang="fi-FI" altLang="fi-FI" sz="1800" b="1" dirty="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fi-FI" altLang="fi-FI" dirty="0" smtClean="0"/>
              <a:t>Arviointi POPS-perusteissa 2014</a:t>
            </a:r>
          </a:p>
        </p:txBody>
      </p:sp>
      <p:sp>
        <p:nvSpPr>
          <p:cNvPr id="11267" name="Rectangle 3"/>
          <p:cNvSpPr>
            <a:spLocks noGrp="1" noChangeArrowheads="1"/>
          </p:cNvSpPr>
          <p:nvPr>
            <p:ph type="body" idx="1"/>
          </p:nvPr>
        </p:nvSpPr>
        <p:spPr>
          <a:xfrm>
            <a:off x="1600200" y="1600200"/>
            <a:ext cx="7239000" cy="4953000"/>
          </a:xfrm>
        </p:spPr>
        <p:txBody>
          <a:bodyPr/>
          <a:lstStyle/>
          <a:p>
            <a:r>
              <a:rPr lang="fi-FI" altLang="fi-FI" dirty="0" smtClean="0"/>
              <a:t>Lähtökohtana  </a:t>
            </a:r>
            <a:r>
              <a:rPr lang="fi-FI" b="1" u="sng" dirty="0" smtClean="0">
                <a:hlinkClick r:id="rId2" tooltip="Linkki voimaantulosäännökseen"/>
              </a:rPr>
              <a:t>Perusopetuslaki 22 </a:t>
            </a:r>
            <a:r>
              <a:rPr lang="fi-FI" b="1" u="sng" dirty="0">
                <a:hlinkClick r:id="rId2" tooltip="Linkki voimaantulosäännökseen"/>
              </a:rPr>
              <a:t>§</a:t>
            </a:r>
            <a:endParaRPr lang="fi-FI" b="1" dirty="0"/>
          </a:p>
          <a:p>
            <a:pPr marL="0" indent="0">
              <a:buNone/>
            </a:pPr>
            <a:endParaRPr lang="fi-FI" b="1" dirty="0" smtClean="0"/>
          </a:p>
          <a:p>
            <a:pPr marL="0" indent="0">
              <a:buNone/>
            </a:pPr>
            <a:r>
              <a:rPr lang="fi-FI" b="1" dirty="0" smtClean="0"/>
              <a:t>”Oppilaan </a:t>
            </a:r>
            <a:r>
              <a:rPr lang="fi-FI" b="1" dirty="0"/>
              <a:t>arviointi</a:t>
            </a:r>
          </a:p>
          <a:p>
            <a:pPr marL="0" indent="0">
              <a:buNone/>
            </a:pPr>
            <a:r>
              <a:rPr lang="fi-FI" dirty="0"/>
              <a:t>Oppilaan arvioinnilla pyritään ohjaamaan ja kannustamaan opiskelua sekä kehittämään oppilaan edellytyksiä itsearviointiin. Oppilaan oppimista, työskentelyä ja käyttäytymistä tulee arvioida monipuolisesti</a:t>
            </a:r>
            <a:r>
              <a:rPr lang="fi-FI" dirty="0" smtClean="0"/>
              <a:t>.”</a:t>
            </a:r>
            <a:endParaRPr lang="fi-FI" dirty="0"/>
          </a:p>
          <a:p>
            <a:endParaRPr lang="fi-FI" altLang="fi-FI" b="1" dirty="0" smtClean="0"/>
          </a:p>
          <a:p>
            <a:r>
              <a:rPr lang="fi-FI" dirty="0"/>
              <a:t>Nämä tehtävät ovat perusopetuksen arviointikulttuurin kehittämisen lähtökohta. Painopiste on oppimista edistävässä arvioinnissa</a:t>
            </a:r>
            <a:r>
              <a:rPr lang="fi-FI" dirty="0" smtClean="0"/>
              <a:t>. </a:t>
            </a:r>
            <a:r>
              <a:rPr lang="fi-FI" altLang="fi-FI" dirty="0" smtClean="0"/>
              <a:t>(POPS 2014, 46.)</a:t>
            </a:r>
          </a:p>
        </p:txBody>
      </p:sp>
    </p:spTree>
    <p:extLst>
      <p:ext uri="{BB962C8B-B14F-4D97-AF65-F5344CB8AC3E}">
        <p14:creationId xmlns:p14="http://schemas.microsoft.com/office/powerpoint/2010/main" val="820438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fi-FI" altLang="fi-FI" dirty="0" smtClean="0"/>
              <a:t>Arviointi POPS-perusteissa 2014, jatkuu</a:t>
            </a:r>
          </a:p>
        </p:txBody>
      </p:sp>
      <p:sp>
        <p:nvSpPr>
          <p:cNvPr id="11267" name="Rectangle 3"/>
          <p:cNvSpPr>
            <a:spLocks noGrp="1" noChangeArrowheads="1"/>
          </p:cNvSpPr>
          <p:nvPr>
            <p:ph type="body" idx="1"/>
          </p:nvPr>
        </p:nvSpPr>
        <p:spPr>
          <a:xfrm>
            <a:off x="1600200" y="1600200"/>
            <a:ext cx="7239000" cy="4953000"/>
          </a:xfrm>
        </p:spPr>
        <p:txBody>
          <a:bodyPr/>
          <a:lstStyle/>
          <a:p>
            <a:r>
              <a:rPr lang="fi-FI" dirty="0" smtClean="0"/>
              <a:t>Suuri </a:t>
            </a:r>
            <a:r>
              <a:rPr lang="fi-FI" dirty="0"/>
              <a:t>osa arvioinnista on opettajien ja oppilaiden välistä vuorovaikutusta. Opettajat huolehtivat siitä, että oppilaat saavat alusta lähtien oppimista ohjaavaa ja kannustavaa palautetta sekä tietoa edistymisestään ja osaamisestaan. Onnistumisen kokemukset kannustavat oppimaan lisää, mutta myös epäonnistumiset tai virheelliset ratkaisut ovat osa oppimisprosessia. Niitä hyödynnetään opetuksessa oppimista edistävällä ja oppilaita kunnioittavalla tavalla. </a:t>
            </a:r>
            <a:endParaRPr lang="fi-FI" altLang="fi-FI" dirty="0" smtClean="0"/>
          </a:p>
        </p:txBody>
      </p:sp>
    </p:spTree>
    <p:extLst>
      <p:ext uri="{BB962C8B-B14F-4D97-AF65-F5344CB8AC3E}">
        <p14:creationId xmlns:p14="http://schemas.microsoft.com/office/powerpoint/2010/main" val="4004340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fi-FI" altLang="fi-FI" dirty="0" smtClean="0"/>
              <a:t>Arviointi POPS-perusteissa 2014, jatkuu</a:t>
            </a:r>
          </a:p>
        </p:txBody>
      </p:sp>
      <p:sp>
        <p:nvSpPr>
          <p:cNvPr id="11267" name="Rectangle 3"/>
          <p:cNvSpPr>
            <a:spLocks noGrp="1" noChangeArrowheads="1"/>
          </p:cNvSpPr>
          <p:nvPr>
            <p:ph type="body" idx="1"/>
          </p:nvPr>
        </p:nvSpPr>
        <p:spPr>
          <a:xfrm>
            <a:off x="1600200" y="1600200"/>
            <a:ext cx="7239000" cy="4953000"/>
          </a:xfrm>
        </p:spPr>
        <p:txBody>
          <a:bodyPr/>
          <a:lstStyle/>
          <a:p>
            <a:r>
              <a:rPr lang="fi-FI" altLang="fi-FI" dirty="0" smtClean="0"/>
              <a:t>Käytännössä hybridi-malli (POPS 2014 lievempi kuin 2004)</a:t>
            </a:r>
          </a:p>
          <a:p>
            <a:pPr>
              <a:buFont typeface="Arial" charset="0"/>
              <a:buAutoNum type="arabicPeriod"/>
            </a:pPr>
            <a:endParaRPr lang="fi-FI" altLang="fi-FI" dirty="0"/>
          </a:p>
          <a:p>
            <a:r>
              <a:rPr lang="fi-FI" dirty="0"/>
              <a:t>Perusopetuksessa oppimisen arviointi jaetaan </a:t>
            </a:r>
            <a:endParaRPr lang="fi-FI" dirty="0" smtClean="0"/>
          </a:p>
          <a:p>
            <a:pPr marL="457200" indent="-457200">
              <a:buFont typeface="+mj-lt"/>
              <a:buAutoNum type="arabicPeriod"/>
            </a:pPr>
            <a:r>
              <a:rPr lang="fi-FI" dirty="0" smtClean="0"/>
              <a:t>arviointiin </a:t>
            </a:r>
            <a:r>
              <a:rPr lang="fi-FI" dirty="0"/>
              <a:t>opintojen aikana sekä </a:t>
            </a:r>
            <a:endParaRPr lang="fi-FI" dirty="0" smtClean="0"/>
          </a:p>
          <a:p>
            <a:pPr marL="457200" indent="-457200">
              <a:buFont typeface="+mj-lt"/>
              <a:buAutoNum type="arabicPeriod"/>
            </a:pPr>
            <a:r>
              <a:rPr lang="fi-FI" dirty="0" smtClean="0"/>
              <a:t>päättöarviointiin</a:t>
            </a:r>
            <a:r>
              <a:rPr lang="fi-FI" dirty="0"/>
              <a:t>. </a:t>
            </a:r>
            <a:endParaRPr lang="fi-FI" dirty="0" smtClean="0"/>
          </a:p>
          <a:p>
            <a:r>
              <a:rPr lang="fi-FI" dirty="0" smtClean="0"/>
              <a:t>Sekä </a:t>
            </a:r>
            <a:r>
              <a:rPr lang="fi-FI" dirty="0"/>
              <a:t>opintojen aikaisessa että päättöarvioinnissa noudatetaan arvioinnin yleisiä periaatteita</a:t>
            </a:r>
            <a:r>
              <a:rPr lang="fi-FI" dirty="0" smtClean="0"/>
              <a:t>. </a:t>
            </a:r>
            <a:r>
              <a:rPr lang="fi-FI" altLang="fi-FI" dirty="0"/>
              <a:t>(POPS-perusteet 2014, 47).</a:t>
            </a:r>
            <a:endParaRPr lang="fi-FI" altLang="fi-FI" dirty="0" smtClean="0"/>
          </a:p>
          <a:p>
            <a:pPr>
              <a:buFont typeface="Wingdings" pitchFamily="2" charset="2"/>
              <a:buNone/>
            </a:pPr>
            <a:endParaRPr lang="fi-FI" altLang="fi-FI" dirty="0" smtClean="0"/>
          </a:p>
          <a:p>
            <a:endParaRPr lang="fi-FI" altLang="fi-FI" dirty="0" smtClean="0"/>
          </a:p>
        </p:txBody>
      </p:sp>
    </p:spTree>
    <p:extLst>
      <p:ext uri="{BB962C8B-B14F-4D97-AF65-F5344CB8AC3E}">
        <p14:creationId xmlns:p14="http://schemas.microsoft.com/office/powerpoint/2010/main" val="1384900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Arvioinnin </a:t>
            </a:r>
            <a:r>
              <a:rPr lang="fi-FI" dirty="0"/>
              <a:t>yleiset </a:t>
            </a:r>
            <a:r>
              <a:rPr lang="fi-FI" dirty="0" smtClean="0"/>
              <a:t>periaatteet</a:t>
            </a:r>
            <a:endParaRPr lang="fi-FI" dirty="0"/>
          </a:p>
        </p:txBody>
      </p:sp>
      <p:sp>
        <p:nvSpPr>
          <p:cNvPr id="3" name="Sisällön paikkamerkki 2"/>
          <p:cNvSpPr>
            <a:spLocks noGrp="1"/>
          </p:cNvSpPr>
          <p:nvPr>
            <p:ph idx="1"/>
          </p:nvPr>
        </p:nvSpPr>
        <p:spPr/>
        <p:txBody>
          <a:bodyPr/>
          <a:lstStyle/>
          <a:p>
            <a:pPr marL="457200" indent="-457200">
              <a:buFont typeface="+mj-lt"/>
              <a:buAutoNum type="arabicPeriod"/>
            </a:pPr>
            <a:r>
              <a:rPr lang="fi-FI" dirty="0"/>
              <a:t>Arvioinnin perustuminen tavoitteisiin ja </a:t>
            </a:r>
            <a:r>
              <a:rPr lang="fi-FI" dirty="0" smtClean="0"/>
              <a:t>kriteereihin</a:t>
            </a:r>
          </a:p>
          <a:p>
            <a:pPr marL="457200" indent="-457200">
              <a:buFont typeface="+mj-lt"/>
              <a:buAutoNum type="arabicPeriod"/>
            </a:pPr>
            <a:r>
              <a:rPr lang="fi-FI" dirty="0"/>
              <a:t>Oppilaiden ikäkauden ja edellytysten huomioon ottaminen sekä monipuoliset </a:t>
            </a:r>
            <a:r>
              <a:rPr lang="fi-FI" dirty="0" smtClean="0"/>
              <a:t>arviointikäytännöt</a:t>
            </a:r>
          </a:p>
          <a:p>
            <a:pPr marL="457200" indent="-457200">
              <a:buFont typeface="+mj-lt"/>
              <a:buAutoNum type="arabicPeriod"/>
            </a:pPr>
            <a:r>
              <a:rPr lang="fi-FI" dirty="0"/>
              <a:t>Itsearvioinnin edellytysten kehittäminen </a:t>
            </a:r>
          </a:p>
          <a:p>
            <a:endParaRPr lang="fi-FI" dirty="0"/>
          </a:p>
        </p:txBody>
      </p:sp>
    </p:spTree>
    <p:extLst>
      <p:ext uri="{BB962C8B-B14F-4D97-AF65-F5344CB8AC3E}">
        <p14:creationId xmlns:p14="http://schemas.microsoft.com/office/powerpoint/2010/main" val="1309105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Arvioinnin kohteet</a:t>
            </a:r>
            <a:endParaRPr lang="fi-FI" dirty="0"/>
          </a:p>
        </p:txBody>
      </p:sp>
      <p:sp>
        <p:nvSpPr>
          <p:cNvPr id="3" name="Sisällön paikkamerkki 2"/>
          <p:cNvSpPr>
            <a:spLocks noGrp="1"/>
          </p:cNvSpPr>
          <p:nvPr>
            <p:ph idx="1"/>
          </p:nvPr>
        </p:nvSpPr>
        <p:spPr>
          <a:xfrm>
            <a:off x="1905000" y="1600200"/>
            <a:ext cx="6934200" cy="4953000"/>
          </a:xfrm>
        </p:spPr>
        <p:txBody>
          <a:bodyPr/>
          <a:lstStyle/>
          <a:p>
            <a:pPr marL="457200" indent="-457200">
              <a:lnSpc>
                <a:spcPts val="2800"/>
              </a:lnSpc>
              <a:buFont typeface="+mj-lt"/>
              <a:buAutoNum type="arabicPeriod"/>
            </a:pPr>
            <a:r>
              <a:rPr lang="fi-FI" b="1" dirty="0" smtClean="0"/>
              <a:t>Oppiminen </a:t>
            </a:r>
            <a:r>
              <a:rPr lang="fi-FI" b="1" dirty="0"/>
              <a:t>arvioinnin </a:t>
            </a:r>
            <a:r>
              <a:rPr lang="fi-FI" b="1" dirty="0" smtClean="0"/>
              <a:t>kohteena</a:t>
            </a:r>
            <a:r>
              <a:rPr lang="fi-FI" dirty="0" smtClean="0"/>
              <a:t/>
            </a:r>
            <a:br>
              <a:rPr lang="fi-FI" dirty="0" smtClean="0"/>
            </a:br>
            <a:r>
              <a:rPr lang="fi-FI" dirty="0" smtClean="0"/>
              <a:t>Oppimisen </a:t>
            </a:r>
            <a:r>
              <a:rPr lang="fi-FI" dirty="0"/>
              <a:t>arviointi sisältää </a:t>
            </a:r>
            <a:endParaRPr lang="fi-FI" dirty="0" smtClean="0"/>
          </a:p>
          <a:p>
            <a:pPr marL="1030288" lvl="1" indent="-457200">
              <a:lnSpc>
                <a:spcPts val="2800"/>
              </a:lnSpc>
              <a:buFont typeface="+mj-lt"/>
              <a:buAutoNum type="alphaLcPeriod"/>
            </a:pPr>
            <a:r>
              <a:rPr lang="fi-FI" dirty="0" smtClean="0"/>
              <a:t>opinnoissa </a:t>
            </a:r>
            <a:r>
              <a:rPr lang="fi-FI" dirty="0"/>
              <a:t>edistymisen ja </a:t>
            </a:r>
            <a:endParaRPr lang="fi-FI" dirty="0" smtClean="0"/>
          </a:p>
          <a:p>
            <a:pPr marL="1030288" lvl="1" indent="-457200">
              <a:lnSpc>
                <a:spcPts val="2800"/>
              </a:lnSpc>
              <a:buFont typeface="+mj-lt"/>
              <a:buAutoNum type="alphaLcPeriod"/>
            </a:pPr>
            <a:r>
              <a:rPr lang="fi-FI" dirty="0" smtClean="0"/>
              <a:t>osaamisen </a:t>
            </a:r>
            <a:r>
              <a:rPr lang="fi-FI" dirty="0"/>
              <a:t>tason arviointia sekä </a:t>
            </a:r>
            <a:endParaRPr lang="fi-FI" dirty="0" smtClean="0"/>
          </a:p>
          <a:p>
            <a:pPr marL="1030288" lvl="1" indent="-457200">
              <a:lnSpc>
                <a:spcPts val="2800"/>
              </a:lnSpc>
              <a:buFont typeface="+mj-lt"/>
              <a:buAutoNum type="alphaLcPeriod"/>
            </a:pPr>
            <a:r>
              <a:rPr lang="fi-FI" dirty="0" smtClean="0"/>
              <a:t>palautteen </a:t>
            </a:r>
            <a:r>
              <a:rPr lang="fi-FI" dirty="0"/>
              <a:t>antamista niistä. </a:t>
            </a:r>
            <a:endParaRPr lang="fi-FI" dirty="0" smtClean="0"/>
          </a:p>
          <a:p>
            <a:pPr marL="1030288" lvl="1" indent="-457200">
              <a:lnSpc>
                <a:spcPts val="2800"/>
              </a:lnSpc>
              <a:buFont typeface="+mj-lt"/>
              <a:buAutoNum type="alphaLcPeriod"/>
            </a:pPr>
            <a:endParaRPr lang="fi-FI" dirty="0" smtClean="0"/>
          </a:p>
          <a:p>
            <a:pPr marL="457200" indent="-457200">
              <a:lnSpc>
                <a:spcPts val="2800"/>
              </a:lnSpc>
              <a:buFont typeface="+mj-lt"/>
              <a:buAutoNum type="arabicPeriod"/>
            </a:pPr>
            <a:r>
              <a:rPr lang="fi-FI" b="1" dirty="0"/>
              <a:t>Työskentely arvioinnin </a:t>
            </a:r>
            <a:r>
              <a:rPr lang="fi-FI" b="1" dirty="0" smtClean="0"/>
              <a:t>kohteena</a:t>
            </a:r>
          </a:p>
          <a:p>
            <a:pPr marL="457200" indent="-457200">
              <a:lnSpc>
                <a:spcPts val="2800"/>
              </a:lnSpc>
              <a:buFont typeface="+mj-lt"/>
              <a:buAutoNum type="arabicPeriod"/>
            </a:pPr>
            <a:endParaRPr lang="fi-FI" b="1" dirty="0"/>
          </a:p>
          <a:p>
            <a:pPr marL="457200" indent="-457200">
              <a:lnSpc>
                <a:spcPts val="2800"/>
              </a:lnSpc>
              <a:buFont typeface="+mj-lt"/>
              <a:buAutoNum type="arabicPeriod"/>
            </a:pPr>
            <a:r>
              <a:rPr lang="fi-FI" b="1" dirty="0" smtClean="0"/>
              <a:t>Käyttäytyminen </a:t>
            </a:r>
            <a:r>
              <a:rPr lang="fi-FI" b="1" dirty="0"/>
              <a:t>arvioinnin </a:t>
            </a:r>
            <a:r>
              <a:rPr lang="fi-FI" b="1" dirty="0" smtClean="0"/>
              <a:t>kohteena</a:t>
            </a:r>
            <a:r>
              <a:rPr lang="fi-FI" dirty="0"/>
              <a:t/>
            </a:r>
            <a:br>
              <a:rPr lang="fi-FI" dirty="0"/>
            </a:br>
            <a:endParaRPr lang="fi-FI" dirty="0"/>
          </a:p>
        </p:txBody>
      </p:sp>
    </p:spTree>
    <p:extLst>
      <p:ext uri="{BB962C8B-B14F-4D97-AF65-F5344CB8AC3E}">
        <p14:creationId xmlns:p14="http://schemas.microsoft.com/office/powerpoint/2010/main" val="3302437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Työskentely arvioinnin kohteena</a:t>
            </a:r>
          </a:p>
        </p:txBody>
      </p:sp>
      <p:sp>
        <p:nvSpPr>
          <p:cNvPr id="3" name="Sisällön paikkamerkki 2"/>
          <p:cNvSpPr>
            <a:spLocks noGrp="1"/>
          </p:cNvSpPr>
          <p:nvPr>
            <p:ph idx="1"/>
          </p:nvPr>
        </p:nvSpPr>
        <p:spPr>
          <a:xfrm>
            <a:off x="1981200" y="1600200"/>
            <a:ext cx="6858000" cy="4953000"/>
          </a:xfrm>
        </p:spPr>
        <p:txBody>
          <a:bodyPr/>
          <a:lstStyle/>
          <a:p>
            <a:pPr>
              <a:lnSpc>
                <a:spcPts val="2800"/>
              </a:lnSpc>
            </a:pPr>
            <a:r>
              <a:rPr lang="fi-FI" dirty="0"/>
              <a:t>Oppilaiden työskentelytaitojen kehittäminen on yksi perusopetuksen keskeisistä tavoitteista. </a:t>
            </a:r>
            <a:endParaRPr lang="fi-FI" dirty="0" smtClean="0"/>
          </a:p>
          <a:p>
            <a:pPr>
              <a:lnSpc>
                <a:spcPts val="2800"/>
              </a:lnSpc>
            </a:pPr>
            <a:r>
              <a:rPr lang="fi-FI" dirty="0" smtClean="0"/>
              <a:t>Työskentelyn </a:t>
            </a:r>
            <a:r>
              <a:rPr lang="fi-FI" dirty="0"/>
              <a:t>arviointi on osa oppiaineissa tehtävää arviointia ja arvosanan muodostamista. Arviointi perustuu oppiaineiden ja monialaisten oppimiskokonaisuuksien</a:t>
            </a:r>
            <a:r>
              <a:rPr lang="fi-FI" dirty="0" smtClean="0"/>
              <a:t> tavoitteiden </a:t>
            </a:r>
            <a:r>
              <a:rPr lang="fi-FI" dirty="0"/>
              <a:t>sisältämiin työskentelyn tavoitteisiin</a:t>
            </a:r>
            <a:r>
              <a:rPr lang="fi-FI" dirty="0" smtClean="0"/>
              <a:t>.</a:t>
            </a:r>
          </a:p>
          <a:p>
            <a:pPr>
              <a:lnSpc>
                <a:spcPts val="2800"/>
              </a:lnSpc>
            </a:pPr>
            <a:r>
              <a:rPr lang="fi-FI" dirty="0"/>
              <a:t>Työskentelyä koskeva monipuolinen palaute kaikissa opiskelutilanteissa edistää oppilaiden mahdollisuuksia tarkastella omaa työskentelyään ja kehittyä työskentelytaidoissa</a:t>
            </a:r>
            <a:r>
              <a:rPr lang="fi-FI" dirty="0" smtClean="0"/>
              <a:t>.</a:t>
            </a:r>
            <a:endParaRPr lang="fi-FI" dirty="0"/>
          </a:p>
        </p:txBody>
      </p:sp>
    </p:spTree>
    <p:extLst>
      <p:ext uri="{BB962C8B-B14F-4D97-AF65-F5344CB8AC3E}">
        <p14:creationId xmlns:p14="http://schemas.microsoft.com/office/powerpoint/2010/main" val="1351084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Käyttäytyminen arvioinnin kohteena</a:t>
            </a:r>
          </a:p>
        </p:txBody>
      </p:sp>
      <p:sp>
        <p:nvSpPr>
          <p:cNvPr id="3" name="Sisällön paikkamerkki 2"/>
          <p:cNvSpPr>
            <a:spLocks noGrp="1"/>
          </p:cNvSpPr>
          <p:nvPr>
            <p:ph idx="1"/>
          </p:nvPr>
        </p:nvSpPr>
        <p:spPr>
          <a:xfrm>
            <a:off x="1371600" y="1600200"/>
            <a:ext cx="7429500" cy="4953000"/>
          </a:xfrm>
        </p:spPr>
        <p:txBody>
          <a:bodyPr/>
          <a:lstStyle/>
          <a:p>
            <a:pPr>
              <a:lnSpc>
                <a:spcPts val="2800"/>
              </a:lnSpc>
            </a:pPr>
            <a:r>
              <a:rPr lang="fi-FI" dirty="0"/>
              <a:t>Käyttäytymisen ohjaus sekä käyttäytymiseen liittyvien tietojen ja taitojen opettaminen ovat osa koulun kasvatustehtävää. </a:t>
            </a:r>
            <a:endParaRPr lang="fi-FI" dirty="0" smtClean="0"/>
          </a:p>
          <a:p>
            <a:pPr>
              <a:lnSpc>
                <a:spcPts val="2800"/>
              </a:lnSpc>
            </a:pPr>
            <a:r>
              <a:rPr lang="fi-FI" dirty="0" smtClean="0"/>
              <a:t>Käyttäytymistä </a:t>
            </a:r>
            <a:r>
              <a:rPr lang="fi-FI" dirty="0"/>
              <a:t>arvioidaan ja oppilaille annetaan käyttäytymisestä ohjaavaa palautetta suhteessa paikallisessa opetussuunnitelmassa käyttäytymiselle asetettuihin tavoitteisiin. </a:t>
            </a:r>
            <a:endParaRPr lang="fi-FI" dirty="0" smtClean="0"/>
          </a:p>
          <a:p>
            <a:pPr>
              <a:lnSpc>
                <a:spcPts val="2800"/>
              </a:lnSpc>
            </a:pPr>
            <a:r>
              <a:rPr lang="fi-FI" dirty="0" smtClean="0"/>
              <a:t>Käyttäytymisen </a:t>
            </a:r>
            <a:r>
              <a:rPr lang="fi-FI" dirty="0"/>
              <a:t>arvioinnissa erityisen tärkeä on huolehtia, että arviointi ei kohdistu oppilaan persoonaan, temperamenttiin eikä muihin henkilökohtaisiin ominaisuuksiin. </a:t>
            </a:r>
            <a:endParaRPr lang="fi-FI" dirty="0" smtClean="0"/>
          </a:p>
          <a:p>
            <a:pPr>
              <a:lnSpc>
                <a:spcPts val="2800"/>
              </a:lnSpc>
            </a:pPr>
            <a:r>
              <a:rPr lang="fi-FI" dirty="0" smtClean="0"/>
              <a:t>Käyttäytyminen </a:t>
            </a:r>
            <a:r>
              <a:rPr lang="fi-FI" dirty="0"/>
              <a:t>arvioidaan todistuksissa omana kokonaisuutena, eikä se vaikuta oppiaineesta saatavaan arvosanaan tai sanalliseen arvioon. </a:t>
            </a:r>
            <a:endParaRPr lang="fi-FI" dirty="0" smtClean="0"/>
          </a:p>
          <a:p>
            <a:pPr>
              <a:lnSpc>
                <a:spcPts val="2800"/>
              </a:lnSpc>
            </a:pPr>
            <a:r>
              <a:rPr lang="fi-FI" dirty="0" smtClean="0"/>
              <a:t>Päättö- </a:t>
            </a:r>
            <a:r>
              <a:rPr lang="fi-FI" dirty="0"/>
              <a:t>ja erotodistukseen käyttäytymisen arviota ei merkitä.</a:t>
            </a:r>
          </a:p>
        </p:txBody>
      </p:sp>
    </p:spTree>
    <p:extLst>
      <p:ext uri="{BB962C8B-B14F-4D97-AF65-F5344CB8AC3E}">
        <p14:creationId xmlns:p14="http://schemas.microsoft.com/office/powerpoint/2010/main" val="3980176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fi-FI" altLang="fi-FI" smtClean="0"/>
              <a:t>Arviointi opintojen aikana</a:t>
            </a:r>
          </a:p>
        </p:txBody>
      </p:sp>
      <p:sp>
        <p:nvSpPr>
          <p:cNvPr id="12291" name="Rectangle 3"/>
          <p:cNvSpPr>
            <a:spLocks noGrp="1" noChangeArrowheads="1"/>
          </p:cNvSpPr>
          <p:nvPr>
            <p:ph type="body" idx="1"/>
          </p:nvPr>
        </p:nvSpPr>
        <p:spPr/>
        <p:txBody>
          <a:bodyPr/>
          <a:lstStyle/>
          <a:p>
            <a:r>
              <a:rPr lang="fi-FI" dirty="0" smtClean="0"/>
              <a:t>Opintojen </a:t>
            </a:r>
            <a:r>
              <a:rPr lang="fi-FI" dirty="0"/>
              <a:t>aikaisella arvioinnilla tarkoitetaan ennen päättöarviointia toteutettavaa arvioinnin ja palautteen antamisen kokonaisuutta. </a:t>
            </a:r>
            <a:endParaRPr lang="fi-FI" dirty="0" smtClean="0"/>
          </a:p>
          <a:p>
            <a:r>
              <a:rPr lang="fi-FI" dirty="0" smtClean="0"/>
              <a:t>Opintojen </a:t>
            </a:r>
            <a:r>
              <a:rPr lang="fi-FI" dirty="0"/>
              <a:t>aikainen arviointi on kaikilla vuosiluokilla pääosin oppimisen ohjaamista palautteen avulla. </a:t>
            </a:r>
            <a:r>
              <a:rPr lang="fi-FI" dirty="0" smtClean="0"/>
              <a:t>… Siihen </a:t>
            </a:r>
            <a:r>
              <a:rPr lang="fi-FI" dirty="0"/>
              <a:t>sisältyy myös oppilaiden edistymisen ja osaamisen tason kuvaamista keskusteluin, arviointitiedottein ja todistuksin </a:t>
            </a:r>
            <a:r>
              <a:rPr lang="fi-FI" dirty="0" err="1"/>
              <a:t>tiettyinä</a:t>
            </a:r>
            <a:r>
              <a:rPr lang="fi-FI" dirty="0"/>
              <a:t> ajankohtina. Oppilaalle ja huoltajalle tulee antaa tietoa opintojen edistymisestä, työskentelystä ja käyttäytymisestä riittävän </a:t>
            </a:r>
            <a:r>
              <a:rPr lang="fi-FI" dirty="0" smtClean="0"/>
              <a:t>usein.</a:t>
            </a:r>
          </a:p>
          <a:p>
            <a:endParaRPr lang="fi-FI" altLang="fi-FI" dirty="0" smtClean="0"/>
          </a:p>
          <a:p>
            <a:r>
              <a:rPr lang="fi-FI" altLang="fi-FI" dirty="0" smtClean="0"/>
              <a:t>Johtoajatus: kannustavuus, joka sisältää totuudellisuuden</a:t>
            </a:r>
          </a:p>
          <a:p>
            <a:endParaRPr lang="fi-FI" altLang="fi-FI" dirty="0" smtClean="0"/>
          </a:p>
        </p:txBody>
      </p:sp>
    </p:spTree>
    <p:extLst>
      <p:ext uri="{BB962C8B-B14F-4D97-AF65-F5344CB8AC3E}">
        <p14:creationId xmlns:p14="http://schemas.microsoft.com/office/powerpoint/2010/main" val="28807042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fi-FI" altLang="fi-FI" smtClean="0"/>
              <a:t>Päättöarviointi</a:t>
            </a:r>
          </a:p>
        </p:txBody>
      </p:sp>
      <p:sp>
        <p:nvSpPr>
          <p:cNvPr id="13315" name="Rectangle 3"/>
          <p:cNvSpPr>
            <a:spLocks noGrp="1" noChangeArrowheads="1"/>
          </p:cNvSpPr>
          <p:nvPr>
            <p:ph type="body" idx="1"/>
          </p:nvPr>
        </p:nvSpPr>
        <p:spPr/>
        <p:txBody>
          <a:bodyPr/>
          <a:lstStyle/>
          <a:p>
            <a:r>
              <a:rPr lang="fi-FI" dirty="0" smtClean="0"/>
              <a:t>Päättöarviointi </a:t>
            </a:r>
            <a:r>
              <a:rPr lang="fi-FI" dirty="0"/>
              <a:t>ajoittuu oppiaineesta ja paikallisesta opetussuunnitelmaratkaisusta riippuen vuosiluokille 7, 8 tai 9. </a:t>
            </a:r>
            <a:endParaRPr lang="fi-FI" dirty="0" smtClean="0"/>
          </a:p>
          <a:p>
            <a:r>
              <a:rPr lang="fi-FI" dirty="0" smtClean="0"/>
              <a:t>Päättöarvioinnin </a:t>
            </a:r>
            <a:r>
              <a:rPr lang="fi-FI" dirty="0"/>
              <a:t>tehtävänä on määritellä, miten oppilas on opiskelun päättyessä saavuttanut oppiaineen oppimäärän tavoitteet.  Arvioinnin tuloksena annettava numeroarvosana tai sanallinen arvio kuvaa oppilaan suoriutumisen tasoa suhteessa kunkin oppiaineen oppimäärän tavoitteisiin ja päättöarvioinnin kriteereihin. </a:t>
            </a:r>
          </a:p>
          <a:p>
            <a:pPr>
              <a:buFont typeface="Wingdings" pitchFamily="2" charset="2"/>
              <a:buNone/>
            </a:pPr>
            <a:endParaRPr lang="fi-FI" altLang="fi-FI" dirty="0" smtClean="0"/>
          </a:p>
          <a:p>
            <a:r>
              <a:rPr lang="fi-FI" altLang="fi-FI" dirty="0" smtClean="0"/>
              <a:t>Johtoajatus: oikeudenmukaisuus (valtakunnallinen vertailtavuus)</a:t>
            </a:r>
          </a:p>
        </p:txBody>
      </p:sp>
    </p:spTree>
    <p:extLst>
      <p:ext uri="{BB962C8B-B14F-4D97-AF65-F5344CB8AC3E}">
        <p14:creationId xmlns:p14="http://schemas.microsoft.com/office/powerpoint/2010/main" val="7499511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fi-FI" altLang="fi-FI" dirty="0" smtClean="0"/>
              <a:t>Päättöarviointi (jatkuu)</a:t>
            </a:r>
          </a:p>
        </p:txBody>
      </p:sp>
      <p:sp>
        <p:nvSpPr>
          <p:cNvPr id="13315" name="Rectangle 3"/>
          <p:cNvSpPr>
            <a:spLocks noGrp="1" noChangeArrowheads="1"/>
          </p:cNvSpPr>
          <p:nvPr>
            <p:ph type="body" idx="1"/>
          </p:nvPr>
        </p:nvSpPr>
        <p:spPr/>
        <p:txBody>
          <a:bodyPr/>
          <a:lstStyle/>
          <a:p>
            <a:r>
              <a:rPr lang="fi-FI" dirty="0" smtClean="0"/>
              <a:t>Päättöarvioinnin </a:t>
            </a:r>
            <a:r>
              <a:rPr lang="fi-FI" dirty="0"/>
              <a:t>lähestyessä opettajien tehtävänä on lukuvuoden vielä ollessa käynnissä antaa oppilaille paitsi tietoa suoriutumisen nykytilasta ja -tasosta myös oppimista eteenpäin ohjaavaa arviointipalautetta. </a:t>
            </a:r>
            <a:endParaRPr lang="fi-FI" dirty="0" smtClean="0"/>
          </a:p>
          <a:p>
            <a:r>
              <a:rPr lang="fi-FI" dirty="0" smtClean="0"/>
              <a:t>Samoin </a:t>
            </a:r>
            <a:r>
              <a:rPr lang="fi-FI" dirty="0"/>
              <a:t>tulee huolehtia siitä, että oppilaat ja huoltajat ovat tietoisia tavoitteista, arviointiperusteista ja päättöarvioinnin kriteereistä. </a:t>
            </a:r>
            <a:endParaRPr lang="fi-FI" dirty="0" smtClean="0"/>
          </a:p>
          <a:p>
            <a:endParaRPr lang="fi-FI" dirty="0" smtClean="0"/>
          </a:p>
        </p:txBody>
      </p:sp>
    </p:spTree>
    <p:extLst>
      <p:ext uri="{BB962C8B-B14F-4D97-AF65-F5344CB8AC3E}">
        <p14:creationId xmlns:p14="http://schemas.microsoft.com/office/powerpoint/2010/main" val="2340388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fi-FI" altLang="fi-FI" smtClean="0"/>
              <a:t>Arviointi, palaute, arvostelu</a:t>
            </a:r>
          </a:p>
        </p:txBody>
      </p:sp>
      <p:sp>
        <p:nvSpPr>
          <p:cNvPr id="4099" name="Oval 3"/>
          <p:cNvSpPr>
            <a:spLocks noChangeArrowheads="1"/>
          </p:cNvSpPr>
          <p:nvPr/>
        </p:nvSpPr>
        <p:spPr bwMode="auto">
          <a:xfrm>
            <a:off x="1524000" y="2514600"/>
            <a:ext cx="6096000" cy="2743200"/>
          </a:xfrm>
          <a:prstGeom prst="ellipse">
            <a:avLst/>
          </a:prstGeom>
          <a:noFill/>
          <a:ln w="381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fi-FI" altLang="fi-FI"/>
          </a:p>
        </p:txBody>
      </p:sp>
      <p:sp>
        <p:nvSpPr>
          <p:cNvPr id="4100" name="Oval 4"/>
          <p:cNvSpPr>
            <a:spLocks noChangeArrowheads="1"/>
          </p:cNvSpPr>
          <p:nvPr/>
        </p:nvSpPr>
        <p:spPr bwMode="auto">
          <a:xfrm>
            <a:off x="2286000" y="2514600"/>
            <a:ext cx="6096000" cy="2819400"/>
          </a:xfrm>
          <a:prstGeom prst="ellipse">
            <a:avLst/>
          </a:prstGeom>
          <a:noFill/>
          <a:ln w="38100">
            <a:solidFill>
              <a:srgbClr val="1E1C77"/>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fi-FI" altLang="fi-FI"/>
          </a:p>
        </p:txBody>
      </p:sp>
      <p:sp>
        <p:nvSpPr>
          <p:cNvPr id="4101" name="Oval 5"/>
          <p:cNvSpPr>
            <a:spLocks noChangeArrowheads="1"/>
          </p:cNvSpPr>
          <p:nvPr/>
        </p:nvSpPr>
        <p:spPr bwMode="auto">
          <a:xfrm>
            <a:off x="1828800" y="2971800"/>
            <a:ext cx="3581400" cy="16764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fi-FI" altLang="fi-FI"/>
          </a:p>
        </p:txBody>
      </p:sp>
      <p:sp>
        <p:nvSpPr>
          <p:cNvPr id="4102" name="Text Box 6"/>
          <p:cNvSpPr txBox="1">
            <a:spLocks noChangeArrowheads="1"/>
          </p:cNvSpPr>
          <p:nvPr/>
        </p:nvSpPr>
        <p:spPr bwMode="auto">
          <a:xfrm>
            <a:off x="2133600" y="35814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fi-FI" altLang="fi-FI">
                <a:latin typeface="Arial Black" pitchFamily="34" charset="0"/>
              </a:rPr>
              <a:t>Arvostelu</a:t>
            </a:r>
          </a:p>
        </p:txBody>
      </p:sp>
      <p:sp>
        <p:nvSpPr>
          <p:cNvPr id="4103" name="Text Box 7"/>
          <p:cNvSpPr txBox="1">
            <a:spLocks noChangeArrowheads="1"/>
          </p:cNvSpPr>
          <p:nvPr/>
        </p:nvSpPr>
        <p:spPr bwMode="auto">
          <a:xfrm>
            <a:off x="4724400" y="30480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fi-FI" altLang="fi-FI">
                <a:solidFill>
                  <a:schemeClr val="tx2"/>
                </a:solidFill>
                <a:latin typeface="Arial Black" pitchFamily="34" charset="0"/>
              </a:rPr>
              <a:t>Palaute</a:t>
            </a:r>
          </a:p>
        </p:txBody>
      </p:sp>
      <p:sp>
        <p:nvSpPr>
          <p:cNvPr id="4104" name="Text Box 8"/>
          <p:cNvSpPr txBox="1">
            <a:spLocks noChangeArrowheads="1"/>
          </p:cNvSpPr>
          <p:nvPr/>
        </p:nvSpPr>
        <p:spPr bwMode="auto">
          <a:xfrm>
            <a:off x="3352800" y="27432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fi-FI" altLang="fi-FI">
                <a:solidFill>
                  <a:schemeClr val="hlink"/>
                </a:solidFill>
                <a:latin typeface="Arial Black" pitchFamily="34" charset="0"/>
              </a:rPr>
              <a:t>Arviointi</a:t>
            </a:r>
          </a:p>
        </p:txBody>
      </p:sp>
    </p:spTree>
    <p:extLst>
      <p:ext uri="{BB962C8B-B14F-4D97-AF65-F5344CB8AC3E}">
        <p14:creationId xmlns:p14="http://schemas.microsoft.com/office/powerpoint/2010/main" val="6197396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fi-FI" altLang="fi-FI" dirty="0"/>
              <a:t>Päättöarviointi (jatkuu)</a:t>
            </a:r>
            <a:endParaRPr lang="fi-FI" altLang="fi-FI" dirty="0" smtClean="0"/>
          </a:p>
        </p:txBody>
      </p:sp>
      <p:sp>
        <p:nvSpPr>
          <p:cNvPr id="13315" name="Rectangle 3"/>
          <p:cNvSpPr>
            <a:spLocks noGrp="1" noChangeArrowheads="1"/>
          </p:cNvSpPr>
          <p:nvPr>
            <p:ph type="body" idx="1"/>
          </p:nvPr>
        </p:nvSpPr>
        <p:spPr>
          <a:xfrm>
            <a:off x="1219200" y="1600200"/>
            <a:ext cx="7620000" cy="4953000"/>
          </a:xfrm>
        </p:spPr>
        <p:txBody>
          <a:bodyPr/>
          <a:lstStyle/>
          <a:p>
            <a:r>
              <a:rPr lang="fi-FI" dirty="0" smtClean="0"/>
              <a:t>Päättöarvosanaa </a:t>
            </a:r>
            <a:r>
              <a:rPr lang="fi-FI" dirty="0"/>
              <a:t>ei muodosteta suoraan oppilaan </a:t>
            </a:r>
            <a:r>
              <a:rPr lang="fi-FI" dirty="0" smtClean="0"/>
              <a:t>aiemmista arvosanoista </a:t>
            </a:r>
            <a:r>
              <a:rPr lang="fi-FI" dirty="0"/>
              <a:t>lasketun keskiarvon </a:t>
            </a:r>
            <a:r>
              <a:rPr lang="fi-FI" dirty="0" smtClean="0"/>
              <a:t>perusteella.</a:t>
            </a:r>
          </a:p>
          <a:p>
            <a:r>
              <a:rPr lang="fi-FI" dirty="0" smtClean="0"/>
              <a:t>Koska </a:t>
            </a:r>
            <a:r>
              <a:rPr lang="fi-FI" dirty="0"/>
              <a:t>osaamisen kehittyminen on aina kumuloituvaa, päättöarvosanan muodostamisen tulee perustua oppilaan opintojen päättyessä osoittamaan osaamisen tasoon suhteessa oppimäärän tavoitteisiin ja päättöarvioinnin kriteereihin. </a:t>
            </a:r>
          </a:p>
          <a:p>
            <a:r>
              <a:rPr lang="fi-FI" dirty="0"/>
              <a:t>Päättöarvioinnin kriteerit määrittelevät numeroarvosanaan kahdeksan (8) vaadittavan tieto- ja taitotason kussakin oppiaineessa. Oppilas saa arvosanan kahdeksan (8), mikäli hän osoittaa keskimäärin</a:t>
            </a:r>
            <a:r>
              <a:rPr lang="fi-FI" b="1" dirty="0"/>
              <a:t> </a:t>
            </a:r>
            <a:r>
              <a:rPr lang="fi-FI" dirty="0"/>
              <a:t>oppiaineen eri kriteerien kuvaamaa osaamista. </a:t>
            </a:r>
            <a:r>
              <a:rPr lang="fi-FI" dirty="0" smtClean="0"/>
              <a:t>Arvosanan </a:t>
            </a:r>
            <a:r>
              <a:rPr lang="fi-FI" dirty="0"/>
              <a:t>kahdeksan tason ylittäminen joidenkin tavoitteiden osalta voi kompensoida tasoa heikomman suoriutumisen joidenkin muiden tavoitteiden osalta. </a:t>
            </a:r>
            <a:endParaRPr lang="fi-FI" dirty="0" smtClean="0"/>
          </a:p>
        </p:txBody>
      </p:sp>
    </p:spTree>
    <p:extLst>
      <p:ext uri="{BB962C8B-B14F-4D97-AF65-F5344CB8AC3E}">
        <p14:creationId xmlns:p14="http://schemas.microsoft.com/office/powerpoint/2010/main" val="32894417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fi-FI" altLang="fi-FI" dirty="0" smtClean="0"/>
              <a:t>Elämänkatsomustieto</a:t>
            </a:r>
          </a:p>
        </p:txBody>
      </p:sp>
      <p:sp>
        <p:nvSpPr>
          <p:cNvPr id="14339" name="Rectangle 3"/>
          <p:cNvSpPr>
            <a:spLocks noGrp="1" noChangeArrowheads="1"/>
          </p:cNvSpPr>
          <p:nvPr>
            <p:ph type="body" idx="1"/>
          </p:nvPr>
        </p:nvSpPr>
        <p:spPr/>
        <p:txBody>
          <a:bodyPr/>
          <a:lstStyle/>
          <a:p>
            <a:r>
              <a:rPr lang="fi-FI" altLang="fi-FI" smtClean="0"/>
              <a:t>Elämänkatsomustiedon opetusmuodot ovat monipuolisia ja dialogisia (esim. keskustelua, ongelmanratkaisua, toiminnallisuutta)</a:t>
            </a:r>
          </a:p>
          <a:p>
            <a:pPr>
              <a:buFont typeface="Wingdings" pitchFamily="2" charset="2"/>
              <a:buNone/>
            </a:pPr>
            <a:endParaRPr lang="fi-FI" altLang="fi-FI" smtClean="0"/>
          </a:p>
          <a:p>
            <a:r>
              <a:rPr lang="fi-FI" altLang="fi-FI" smtClean="0"/>
              <a:t>Oppilaan kehitystä tuetaan kohti</a:t>
            </a:r>
          </a:p>
          <a:p>
            <a:pPr lvl="1">
              <a:buFont typeface="Wingdings" pitchFamily="2" charset="2"/>
              <a:buChar char="§"/>
            </a:pPr>
            <a:r>
              <a:rPr lang="fi-FI" altLang="fi-FI" smtClean="0"/>
              <a:t>itsenäisyyttä ja kykyä kulttuurin uusintamiseen</a:t>
            </a:r>
          </a:p>
          <a:p>
            <a:pPr lvl="1">
              <a:buFont typeface="Wingdings" pitchFamily="2" charset="2"/>
              <a:buChar char="§"/>
            </a:pPr>
            <a:r>
              <a:rPr lang="fi-FI" altLang="fi-FI" smtClean="0"/>
              <a:t>luovuutta ja vastuullisuutta</a:t>
            </a:r>
          </a:p>
          <a:p>
            <a:pPr lvl="1">
              <a:buFont typeface="Wingdings" pitchFamily="2" charset="2"/>
              <a:buChar char="§"/>
            </a:pPr>
            <a:r>
              <a:rPr lang="fi-FI" altLang="fi-FI" smtClean="0"/>
              <a:t>suvaitsevaisuutta ja kriittisyyttä</a:t>
            </a:r>
          </a:p>
          <a:p>
            <a:pPr lvl="1">
              <a:buFont typeface="Wingdings" pitchFamily="2" charset="2"/>
              <a:buChar char="§"/>
            </a:pPr>
            <a:r>
              <a:rPr lang="fi-FI" altLang="fi-FI" smtClean="0"/>
              <a:t>arvostelukykyä</a:t>
            </a:r>
          </a:p>
          <a:p>
            <a:endParaRPr lang="fi-FI" altLang="fi-FI" smtClean="0"/>
          </a:p>
          <a:p>
            <a:endParaRPr lang="fi-FI" altLang="fi-FI"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fi-FI" altLang="fi-FI" smtClean="0"/>
              <a:t>ET taidot arvioitavina</a:t>
            </a:r>
          </a:p>
        </p:txBody>
      </p:sp>
      <p:sp>
        <p:nvSpPr>
          <p:cNvPr id="15363" name="Rectangle 3"/>
          <p:cNvSpPr>
            <a:spLocks noGrp="1" noChangeArrowheads="1"/>
          </p:cNvSpPr>
          <p:nvPr>
            <p:ph type="body" idx="1"/>
          </p:nvPr>
        </p:nvSpPr>
        <p:spPr/>
        <p:txBody>
          <a:bodyPr/>
          <a:lstStyle/>
          <a:p>
            <a:r>
              <a:rPr lang="fi-FI" altLang="fi-FI" smtClean="0"/>
              <a:t>Tunneherkkyyteen ja itseilmaisuun liittyvät taidot</a:t>
            </a:r>
          </a:p>
          <a:p>
            <a:pPr lvl="1">
              <a:buFont typeface="Wingdings" pitchFamily="2" charset="2"/>
              <a:buChar char="§"/>
            </a:pPr>
            <a:r>
              <a:rPr lang="fi-FI" altLang="fi-FI" smtClean="0"/>
              <a:t>erilaisuuden hyväksyminen, toisten kunnioittaminen ja kuunteleminen</a:t>
            </a:r>
          </a:p>
          <a:p>
            <a:pPr lvl="1">
              <a:buFont typeface="Wingdings" pitchFamily="2" charset="2"/>
              <a:buChar char="§"/>
            </a:pPr>
            <a:r>
              <a:rPr lang="fi-FI" altLang="fi-FI" smtClean="0"/>
              <a:t>itseilmaisu</a:t>
            </a:r>
          </a:p>
          <a:p>
            <a:endParaRPr lang="fi-FI" altLang="fi-FI" smtClean="0"/>
          </a:p>
          <a:p>
            <a:r>
              <a:rPr lang="fi-FI" altLang="fi-FI" smtClean="0"/>
              <a:t>Filosofiset ajatteluntaidot</a:t>
            </a:r>
          </a:p>
          <a:p>
            <a:pPr lvl="1">
              <a:buFont typeface="Wingdings" pitchFamily="2" charset="2"/>
              <a:buChar char="§"/>
            </a:pPr>
            <a:r>
              <a:rPr lang="fi-FI" altLang="fi-FI" smtClean="0"/>
              <a:t>kyseenalaistetaan itsestäänselvyyksiä</a:t>
            </a:r>
          </a:p>
          <a:p>
            <a:pPr lvl="1">
              <a:buFont typeface="Wingdings" pitchFamily="2" charset="2"/>
              <a:buChar char="§"/>
            </a:pPr>
            <a:r>
              <a:rPr lang="fi-FI" altLang="fi-FI" smtClean="0"/>
              <a:t>selvennetään ja tarkennetaan käsitteitä ja kielenkäyttöä</a:t>
            </a:r>
          </a:p>
          <a:p>
            <a:pPr lvl="1">
              <a:buFont typeface="Wingdings" pitchFamily="2" charset="2"/>
              <a:buChar char="§"/>
            </a:pPr>
            <a:r>
              <a:rPr lang="fi-FI" altLang="fi-FI" smtClean="0"/>
              <a:t>perustellaan väitteitä</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fi-FI" altLang="fi-FI" smtClean="0"/>
              <a:t>Oppilaan arvomaailman arviointi</a:t>
            </a:r>
          </a:p>
        </p:txBody>
      </p:sp>
      <p:sp>
        <p:nvSpPr>
          <p:cNvPr id="16387" name="Rectangle 3"/>
          <p:cNvSpPr>
            <a:spLocks noGrp="1" noChangeArrowheads="1"/>
          </p:cNvSpPr>
          <p:nvPr>
            <p:ph type="body" idx="1"/>
          </p:nvPr>
        </p:nvSpPr>
        <p:spPr>
          <a:xfrm>
            <a:off x="1828800" y="1371600"/>
            <a:ext cx="7010400" cy="5181600"/>
          </a:xfrm>
        </p:spPr>
        <p:txBody>
          <a:bodyPr/>
          <a:lstStyle/>
          <a:p>
            <a:r>
              <a:rPr lang="fi-FI" altLang="fi-FI" smtClean="0"/>
              <a:t>ET:ssä opetetaan arvoja (tasa-arvo, vapaus jne) ja asenteita (suvaitsevaisuus, vastuullisuus jne.)</a:t>
            </a:r>
          </a:p>
          <a:p>
            <a:r>
              <a:rPr lang="fi-FI" altLang="fi-FI" smtClean="0"/>
              <a:t>Opettaja yrittää korjata oppilaan käsityksen, jos se sattuu olemaan 2+2=5. Samanlainen yritys on syytä kohdistaa esim. mielipiteeseen "mutakuonot on tyhmiä"</a:t>
            </a:r>
          </a:p>
          <a:p>
            <a:r>
              <a:rPr lang="fi-FI" altLang="fi-FI" smtClean="0"/>
              <a:t>Olennaista tässä ei ole filosofinen arvo-objektivismi tai</a:t>
            </a:r>
            <a:br>
              <a:rPr lang="fi-FI" altLang="fi-FI" smtClean="0"/>
            </a:br>
            <a:r>
              <a:rPr lang="fi-FI" altLang="fi-FI" smtClean="0"/>
              <a:t> arvosubjektivismi vaan OPS:n arvoperusta</a:t>
            </a:r>
          </a:p>
          <a:p>
            <a:r>
              <a:rPr lang="fi-FI" altLang="fi-FI" smtClean="0"/>
              <a:t>Suuri haaste on välttää normalisoivaa manipulaatiota ("ymmärrät kai itsekin, että kunnon ihmiset eivät tee </a:t>
            </a:r>
            <a:r>
              <a:rPr lang="fi-FI" altLang="fi-FI" i="1" smtClean="0"/>
              <a:t>noin</a:t>
            </a:r>
            <a:r>
              <a:rPr lang="fi-FI" altLang="fi-FI" smtClean="0"/>
              <a:t> ja haluat kai olla kunnollinen"). Sen sijaan tarvitaan reilua (ja ikäkauden huomioiden mahdollisimman perusteltua) korjaavaa palautetta käyttäytymisestä ja arvoihin kohdistuvasta ajattelusta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tsikko 1"/>
          <p:cNvSpPr>
            <a:spLocks noGrp="1"/>
          </p:cNvSpPr>
          <p:nvPr>
            <p:ph type="title"/>
          </p:nvPr>
        </p:nvSpPr>
        <p:spPr/>
        <p:txBody>
          <a:bodyPr/>
          <a:lstStyle/>
          <a:p>
            <a:r>
              <a:rPr lang="fi-FI" altLang="fi-FI" smtClean="0"/>
              <a:t>Oppilaan yksityisyys</a:t>
            </a:r>
          </a:p>
        </p:txBody>
      </p:sp>
      <p:sp>
        <p:nvSpPr>
          <p:cNvPr id="17411" name="Sisällön paikkamerkki 2"/>
          <p:cNvSpPr>
            <a:spLocks noGrp="1"/>
          </p:cNvSpPr>
          <p:nvPr>
            <p:ph idx="1"/>
          </p:nvPr>
        </p:nvSpPr>
        <p:spPr/>
        <p:txBody>
          <a:bodyPr/>
          <a:lstStyle/>
          <a:p>
            <a:r>
              <a:rPr lang="fi-FI" altLang="fi-FI" smtClean="0"/>
              <a:t>Myös lapsella on oikeus yksiyisyyteen</a:t>
            </a:r>
          </a:p>
          <a:p>
            <a:r>
              <a:rPr lang="fi-FI" altLang="fi-FI" smtClean="0"/>
              <a:t>Monet ET:ssä opetettavat ja opittavat asiat ovat lähellä oppilaan persoonallisuutta, myös sellaisia piirteitä, joihin koulu ei saa edes puuttua, saati sitten arvostella niitä.</a:t>
            </a:r>
          </a:p>
          <a:p>
            <a:r>
              <a:rPr lang="fi-FI" altLang="fi-FI" smtClean="0"/>
              <a:t>Tätä ns. ”oppilaan nahan alle menemistä” pitää välttää.</a:t>
            </a:r>
          </a:p>
          <a:p>
            <a:r>
              <a:rPr lang="fi-FI" altLang="fi-FI" smtClean="0"/>
              <a:t>Koska ET asiat kuitenkin usein vaikuttavat oppilaan samoihin käyttäytymispiirteisiin kuin nämä henkilökohtaiset asiat, eron tekeminen voi olla (lähes) mahdotonta.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fi-FI" altLang="fi-FI" smtClean="0"/>
              <a:t>Arviointi ja yhdysryhmät</a:t>
            </a:r>
          </a:p>
        </p:txBody>
      </p:sp>
      <p:sp>
        <p:nvSpPr>
          <p:cNvPr id="18435" name="Rectangle 3"/>
          <p:cNvSpPr>
            <a:spLocks noGrp="1" noChangeArrowheads="1"/>
          </p:cNvSpPr>
          <p:nvPr>
            <p:ph type="body" idx="1"/>
          </p:nvPr>
        </p:nvSpPr>
        <p:spPr/>
        <p:txBody>
          <a:bodyPr/>
          <a:lstStyle/>
          <a:p>
            <a:r>
              <a:rPr lang="fi-FI" altLang="fi-FI" smtClean="0"/>
              <a:t>Huom. yhdysryhmäopetuksen ydinhaaste: Opetuksen on vaihduttava vuosittain/kausittain on olennainen myös arvioinnille.</a:t>
            </a:r>
          </a:p>
          <a:p>
            <a:r>
              <a:rPr lang="fi-FI" altLang="fi-FI" smtClean="0"/>
              <a:t>Yksiläksyisten ryhmienkin arvioinnissa voi olla omia ongelmiaan (oppilaiden kehitysasteen vaikutus, erit. 1. ja 2. lk. välillä sekä 5/6 palkkiongelma)</a:t>
            </a:r>
          </a:p>
          <a:p>
            <a:r>
              <a:rPr lang="fi-FI" altLang="fi-FI" smtClean="0"/>
              <a:t>Useiden eri läksyalueiden yhtäaikainen arviointi vaatii opettajalta paljon.</a:t>
            </a:r>
          </a:p>
          <a:p>
            <a:r>
              <a:rPr lang="fi-FI" altLang="fi-FI" smtClean="0"/>
              <a:t>Se, että asian yhteinen käsittely lyhyempi kuin yhden läksyryhmän opetuksessa, pitää huomioida myös arvioinnissa.</a:t>
            </a:r>
          </a:p>
          <a:p>
            <a:pPr lvl="1">
              <a:buFont typeface="Wingdings" pitchFamily="2" charset="2"/>
              <a:buChar char="§"/>
            </a:pPr>
            <a:endParaRPr lang="fi-FI" altLang="fi-FI" smtClean="0"/>
          </a:p>
          <a:p>
            <a:endParaRPr lang="fi-FI" altLang="fi-FI"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fi-FI" altLang="fi-FI" smtClean="0"/>
              <a:t>ET arvioinnin perusteita</a:t>
            </a:r>
          </a:p>
        </p:txBody>
      </p:sp>
      <p:sp>
        <p:nvSpPr>
          <p:cNvPr id="19459" name="Rectangle 3"/>
          <p:cNvSpPr>
            <a:spLocks noGrp="1" noChangeArrowheads="1"/>
          </p:cNvSpPr>
          <p:nvPr>
            <p:ph type="body" idx="1"/>
          </p:nvPr>
        </p:nvSpPr>
        <p:spPr/>
        <p:txBody>
          <a:bodyPr/>
          <a:lstStyle/>
          <a:p>
            <a:pPr>
              <a:lnSpc>
                <a:spcPts val="2800"/>
              </a:lnSpc>
            </a:pPr>
            <a:r>
              <a:rPr lang="fi-FI" altLang="fi-FI" smtClean="0"/>
              <a:t>Arviointi on jatkuvaa ja siihen osallistuvat opettajan ohella myös lapset ja heidän huoltajansa</a:t>
            </a:r>
          </a:p>
          <a:p>
            <a:pPr>
              <a:lnSpc>
                <a:spcPts val="2800"/>
              </a:lnSpc>
            </a:pPr>
            <a:r>
              <a:rPr lang="fi-FI" altLang="fi-FI" smtClean="0"/>
              <a:t>Arviointi lähtee suunnittelusta</a:t>
            </a:r>
          </a:p>
          <a:p>
            <a:pPr lvl="1">
              <a:lnSpc>
                <a:spcPts val="2800"/>
              </a:lnSpc>
              <a:buFont typeface="Wingdings" pitchFamily="2" charset="2"/>
              <a:buChar char="§"/>
            </a:pPr>
            <a:r>
              <a:rPr lang="fi-FI" altLang="fi-FI" smtClean="0"/>
              <a:t>tavoite </a:t>
            </a:r>
            <a:r>
              <a:rPr lang="fi-FI" altLang="fi-FI" smtClean="0">
                <a:cs typeface="Arial" charset="0"/>
              </a:rPr>
              <a:t>– sisällöt/menetelmät/keinot – arviointi</a:t>
            </a:r>
          </a:p>
          <a:p>
            <a:pPr lvl="1">
              <a:lnSpc>
                <a:spcPts val="2800"/>
              </a:lnSpc>
              <a:buFont typeface="Wingdings" pitchFamily="2" charset="2"/>
              <a:buChar char="§"/>
            </a:pPr>
            <a:r>
              <a:rPr lang="fi-FI" altLang="fi-FI" smtClean="0">
                <a:cs typeface="Arial" charset="0"/>
              </a:rPr>
              <a:t>yhteissuunnittelu, jossa sovitaan arvioinnista</a:t>
            </a:r>
          </a:p>
          <a:p>
            <a:pPr lvl="1">
              <a:lnSpc>
                <a:spcPts val="2800"/>
              </a:lnSpc>
              <a:buFont typeface="Wingdings" pitchFamily="2" charset="2"/>
              <a:buChar char="§"/>
            </a:pPr>
            <a:r>
              <a:rPr lang="fi-FI" altLang="fi-FI" smtClean="0">
                <a:cs typeface="Arial" charset="0"/>
              </a:rPr>
              <a:t>oppilaiden omat, itselle asetetut oppimistavoitteet</a:t>
            </a:r>
          </a:p>
          <a:p>
            <a:pPr>
              <a:lnSpc>
                <a:spcPts val="2800"/>
              </a:lnSpc>
            </a:pPr>
            <a:r>
              <a:rPr lang="fi-FI" altLang="fi-FI" smtClean="0"/>
              <a:t>Arvioija ja kohde eivät ole erillisiä</a:t>
            </a:r>
          </a:p>
          <a:p>
            <a:pPr lvl="1">
              <a:lnSpc>
                <a:spcPts val="2800"/>
              </a:lnSpc>
              <a:buFont typeface="Wingdings" pitchFamily="2" charset="2"/>
              <a:buChar char="§"/>
            </a:pPr>
            <a:r>
              <a:rPr lang="fi-FI" altLang="fi-FI" smtClean="0"/>
              <a:t>vuorovaikutteinen arviointi</a:t>
            </a:r>
          </a:p>
          <a:p>
            <a:pPr lvl="1">
              <a:lnSpc>
                <a:spcPts val="2800"/>
              </a:lnSpc>
              <a:buFont typeface="Wingdings" pitchFamily="2" charset="2"/>
              <a:buChar char="§"/>
            </a:pPr>
            <a:r>
              <a:rPr lang="fi-FI" altLang="fi-FI" smtClean="0"/>
              <a:t>sekä opettajan että oppilaiden itsearviointi</a:t>
            </a:r>
          </a:p>
          <a:p>
            <a:pPr>
              <a:lnSpc>
                <a:spcPts val="2800"/>
              </a:lnSpc>
            </a:pPr>
            <a:r>
              <a:rPr lang="fi-FI" altLang="fi-FI" smtClean="0"/>
              <a:t>Arvioinnissa kiinnitetään huomiota taitojen kehittymiseen</a:t>
            </a:r>
          </a:p>
          <a:p>
            <a:pPr lvl="1">
              <a:lnSpc>
                <a:spcPts val="2800"/>
              </a:lnSpc>
              <a:buFont typeface="Wingdings" pitchFamily="2" charset="2"/>
              <a:buChar char="§"/>
            </a:pPr>
            <a:r>
              <a:rPr lang="fi-FI" altLang="fi-FI" smtClean="0"/>
              <a:t>oppilaan ja ryhmän dialogiset taidot (esim. osaako pyytää ja odottaa puheenvuoroa) </a:t>
            </a:r>
          </a:p>
          <a:p>
            <a:pPr lvl="1">
              <a:lnSpc>
                <a:spcPts val="2800"/>
              </a:lnSpc>
              <a:buFont typeface="Wingdings" pitchFamily="2" charset="2"/>
              <a:buChar char="§"/>
            </a:pPr>
            <a:r>
              <a:rPr lang="fi-FI" altLang="fi-FI" smtClean="0"/>
              <a:t>toisia kunnioittavat asenteet ja ilmapiiri (esim. että oppilaat kuuntelevat kaikkia muita oppilaita)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fi-FI" altLang="fi-FI" smtClean="0"/>
              <a:t>Vuorovaikutteinen arviointi</a:t>
            </a:r>
          </a:p>
        </p:txBody>
      </p:sp>
      <p:sp>
        <p:nvSpPr>
          <p:cNvPr id="20483" name="Rectangle 3"/>
          <p:cNvSpPr>
            <a:spLocks noGrp="1" noChangeArrowheads="1"/>
          </p:cNvSpPr>
          <p:nvPr>
            <p:ph type="body" idx="1"/>
          </p:nvPr>
        </p:nvSpPr>
        <p:spPr/>
        <p:txBody>
          <a:bodyPr/>
          <a:lstStyle/>
          <a:p>
            <a:r>
              <a:rPr lang="fi-FI" altLang="fi-FI" smtClean="0"/>
              <a:t>toteutetaan osana ryhmäopetusta</a:t>
            </a:r>
          </a:p>
          <a:p>
            <a:r>
              <a:rPr lang="fi-FI" altLang="fi-FI" smtClean="0"/>
              <a:t>erilliset ja säännölliset oppilasryhmän kanssa järjestetyt palaute- ja arviointikeskustelut</a:t>
            </a:r>
          </a:p>
          <a:p>
            <a:pPr>
              <a:lnSpc>
                <a:spcPts val="2800"/>
              </a:lnSpc>
            </a:pPr>
            <a:r>
              <a:rPr lang="fi-FI" altLang="fi-FI" smtClean="0"/>
              <a:t>tuotetaan yhteisistä kokemuksista monipuolista palautetta</a:t>
            </a:r>
          </a:p>
          <a:p>
            <a:pPr lvl="1">
              <a:lnSpc>
                <a:spcPts val="2800"/>
              </a:lnSpc>
              <a:buFont typeface="Wingdings" pitchFamily="2" charset="2"/>
              <a:buChar char="§"/>
            </a:pPr>
            <a:r>
              <a:rPr lang="fi-FI" altLang="fi-FI" smtClean="0"/>
              <a:t>piirrokset, sarjakuvat, tarinat, laulut ym.</a:t>
            </a:r>
          </a:p>
          <a:p>
            <a:pPr lvl="1">
              <a:lnSpc>
                <a:spcPts val="2800"/>
              </a:lnSpc>
              <a:buFont typeface="Wingdings" pitchFamily="2" charset="2"/>
              <a:buChar char="§"/>
            </a:pPr>
            <a:r>
              <a:rPr lang="fi-FI" altLang="fi-FI" smtClean="0"/>
              <a:t>Esim. opintokäynnin tai ryhmätyön jälkeen projekti arvioidaan (mikä onnistui, mikä ei; sekä kokemuksellinen että tavoitteiden saavuttamisen näkökulma)</a:t>
            </a:r>
          </a:p>
          <a:p>
            <a:endParaRPr lang="fi-FI" altLang="fi-FI"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828800" y="152400"/>
            <a:ext cx="7010400" cy="838200"/>
          </a:xfrm>
        </p:spPr>
        <p:txBody>
          <a:bodyPr/>
          <a:lstStyle/>
          <a:p>
            <a:r>
              <a:rPr lang="fi-FI" altLang="fi-FI" smtClean="0"/>
              <a:t>Arvioinnin kohteita</a:t>
            </a:r>
          </a:p>
        </p:txBody>
      </p:sp>
      <p:sp>
        <p:nvSpPr>
          <p:cNvPr id="21507" name="Rectangle 3"/>
          <p:cNvSpPr>
            <a:spLocks noGrp="1" noChangeArrowheads="1"/>
          </p:cNvSpPr>
          <p:nvPr>
            <p:ph type="body" idx="1"/>
          </p:nvPr>
        </p:nvSpPr>
        <p:spPr>
          <a:xfrm>
            <a:off x="1828800" y="990600"/>
            <a:ext cx="7010400" cy="5562600"/>
          </a:xfrm>
        </p:spPr>
        <p:txBody>
          <a:bodyPr/>
          <a:lstStyle/>
          <a:p>
            <a:pPr>
              <a:buFont typeface="Wingdings" pitchFamily="2" charset="2"/>
              <a:buNone/>
            </a:pPr>
            <a:r>
              <a:rPr lang="fi-FI" altLang="fi-FI" smtClean="0"/>
              <a:t>Yhteistä toimintaa arvioitaessa voidaan huomiota kiinnittää esimerkiksi</a:t>
            </a:r>
          </a:p>
          <a:p>
            <a:r>
              <a:rPr lang="fi-FI" altLang="fi-FI" smtClean="0"/>
              <a:t>yhteistyön sujumiseen</a:t>
            </a:r>
          </a:p>
          <a:p>
            <a:r>
              <a:rPr lang="fi-FI" altLang="fi-FI" smtClean="0"/>
              <a:t>rakentavien ehdotusten tekemiseen</a:t>
            </a:r>
          </a:p>
          <a:p>
            <a:r>
              <a:rPr lang="fi-FI" altLang="fi-FI" smtClean="0"/>
              <a:t>keskusteluun osallistumiseen</a:t>
            </a:r>
          </a:p>
          <a:p>
            <a:r>
              <a:rPr lang="fi-FI" altLang="fi-FI" smtClean="0"/>
              <a:t>erilaisten mielipiteitten tuottamiseen ja näkökulmien esittämiseen</a:t>
            </a:r>
          </a:p>
          <a:p>
            <a:r>
              <a:rPr lang="fi-FI" altLang="fi-FI" smtClean="0"/>
              <a:t>ehdotusten ja mielipiteitten perustelemiseen</a:t>
            </a:r>
          </a:p>
          <a:p>
            <a:r>
              <a:rPr lang="fi-FI" altLang="fi-FI" smtClean="0"/>
              <a:t>toisten kuuntelemiseen ja kunnioittamiseen</a:t>
            </a:r>
          </a:p>
          <a:p>
            <a:r>
              <a:rPr lang="fi-FI" altLang="fi-FI" smtClean="0"/>
              <a:t>kykyyn ymmärtää toisen näkökulmaa </a:t>
            </a:r>
          </a:p>
          <a:p>
            <a:r>
              <a:rPr lang="fi-FI" altLang="fi-FI" smtClean="0"/>
              <a:t>kykyyn asettua toisen asemaan</a:t>
            </a:r>
          </a:p>
          <a:p>
            <a:r>
              <a:rPr lang="fi-FI" altLang="fi-FI" smtClean="0"/>
              <a:t>käsiteltyjen aiheitten kiinnostavuuteen </a:t>
            </a:r>
          </a:p>
          <a:p>
            <a:r>
              <a:rPr lang="fi-FI" altLang="fi-FI" smtClean="0"/>
              <a:t>ryhmän jäsenten tasapuoliseen kohteluun</a:t>
            </a:r>
          </a:p>
          <a:p>
            <a:r>
              <a:rPr lang="fi-FI" altLang="fi-FI" smtClean="0"/>
              <a:t>yhteisen toiminnan tuottamaan iloon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fi-FI" altLang="fi-FI" smtClean="0"/>
              <a:t>Oppilaan itsearviointi (POPS-perusteet 2004)</a:t>
            </a:r>
          </a:p>
        </p:txBody>
      </p:sp>
      <p:sp>
        <p:nvSpPr>
          <p:cNvPr id="22531" name="Rectangle 3"/>
          <p:cNvSpPr>
            <a:spLocks noGrp="1" noChangeArrowheads="1"/>
          </p:cNvSpPr>
          <p:nvPr>
            <p:ph type="body" idx="1"/>
          </p:nvPr>
        </p:nvSpPr>
        <p:spPr>
          <a:xfrm>
            <a:off x="838200" y="1371600"/>
            <a:ext cx="8001000" cy="5181600"/>
          </a:xfrm>
        </p:spPr>
        <p:txBody>
          <a:bodyPr/>
          <a:lstStyle/>
          <a:p>
            <a:r>
              <a:rPr lang="fi-FI" altLang="fi-FI" sz="1800" smtClean="0"/>
              <a:t>Perusopetuksen yhtenä tehtävänä on kehittää oppilaan edellytyksiä itsearviointiin. Itsearviointitaitojen kehittämisen tarkoituksena on tukea oppilaan itsetuntemuksen kasvua ja opiskelutaitojen kehittymistä. Tavoitteena on, että oppilaan itsetunto ja myönteinen minäkuva oppijana sekä osallisuuden tunne vahvistuvat. Itsearviointitaitojen kehittymisen myötä oppilas oppii myös tiedostamaan omaa edistymistään ja oppimiselle asetettuja tavoitteita sekä asettamaan itse opiskelulleen tavoitteita ja säätelemään oppimisprosessiaan.</a:t>
            </a:r>
          </a:p>
          <a:p>
            <a:r>
              <a:rPr lang="fi-FI" altLang="fi-FI" sz="1800" smtClean="0"/>
              <a:t>Itsearviointitaitojen kehittymiseksi oppilasta tulee ohjata tarkastelemaan oppimisprosessiaan sekä arvioimaan oppimis- ja työskentelytaitojaan. Tämä edellyttää säännöllisen palautteen antamista oppilaalle hänen työskentelystään. Oppilasta tulee ohjata ja kannustaa arvioimaan monipuolisesti osaamistaan ja oppimistaan.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fi-FI" altLang="fi-FI" smtClean="0"/>
              <a:t>Arviointia määrittävät tekijät</a:t>
            </a:r>
          </a:p>
        </p:txBody>
      </p:sp>
      <p:sp>
        <p:nvSpPr>
          <p:cNvPr id="4099" name="Rectangle 3"/>
          <p:cNvSpPr>
            <a:spLocks noGrp="1" noChangeArrowheads="1"/>
          </p:cNvSpPr>
          <p:nvPr>
            <p:ph type="body" idx="1"/>
          </p:nvPr>
        </p:nvSpPr>
        <p:spPr/>
        <p:txBody>
          <a:bodyPr/>
          <a:lstStyle/>
          <a:p>
            <a:r>
              <a:rPr lang="fi-FI" altLang="fi-FI" smtClean="0"/>
              <a:t>Opettajan etiikka ja ammattitaito</a:t>
            </a:r>
          </a:p>
          <a:p>
            <a:endParaRPr lang="fi-FI" altLang="fi-FI" smtClean="0"/>
          </a:p>
          <a:p>
            <a:r>
              <a:rPr lang="fi-FI" altLang="fi-FI" smtClean="0"/>
              <a:t>Arvioinnin funktiot</a:t>
            </a:r>
          </a:p>
          <a:p>
            <a:endParaRPr lang="fi-FI" altLang="fi-FI" smtClean="0"/>
          </a:p>
          <a:p>
            <a:r>
              <a:rPr lang="fi-FI" altLang="fi-FI" smtClean="0"/>
              <a:t>Opetussuunnitelma</a:t>
            </a:r>
          </a:p>
          <a:p>
            <a:endParaRPr lang="fi-FI" altLang="fi-FI"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133600" y="0"/>
            <a:ext cx="7010400" cy="1143000"/>
          </a:xfrm>
        </p:spPr>
        <p:txBody>
          <a:bodyPr/>
          <a:lstStyle/>
          <a:p>
            <a:r>
              <a:rPr lang="fi-FI" altLang="fi-FI" smtClean="0"/>
              <a:t>Oppilaan itsearviointi ja ET</a:t>
            </a:r>
          </a:p>
        </p:txBody>
      </p:sp>
      <p:sp>
        <p:nvSpPr>
          <p:cNvPr id="23555" name="Rectangle 3"/>
          <p:cNvSpPr>
            <a:spLocks noGrp="1" noChangeArrowheads="1"/>
          </p:cNvSpPr>
          <p:nvPr>
            <p:ph type="body" idx="1"/>
          </p:nvPr>
        </p:nvSpPr>
        <p:spPr>
          <a:xfrm>
            <a:off x="1828800" y="1752600"/>
            <a:ext cx="7010400" cy="4800600"/>
          </a:xfrm>
        </p:spPr>
        <p:txBody>
          <a:bodyPr/>
          <a:lstStyle/>
          <a:p>
            <a:r>
              <a:rPr lang="fi-FI" altLang="fi-FI" smtClean="0"/>
              <a:t>ET:ssä oppilaan itsearvioinnissa on hyvin monipuoliset tavoitteet, erityistä ET:lle esim.</a:t>
            </a:r>
          </a:p>
          <a:p>
            <a:pPr lvl="1">
              <a:buFont typeface="Wingdings" pitchFamily="2" charset="2"/>
              <a:buChar char="§"/>
            </a:pPr>
            <a:r>
              <a:rPr lang="fi-FI" altLang="fi-FI" smtClean="0"/>
              <a:t>ET:n oppimistavoitteet ovat hyvin refleksiivisiä (oppijaan ja hänen katsomukseensa suuntautuneita) siksi niiden saavuttaminen edellyttää itsearviointi-kyvyn kehittymistä (itsenäisyys, arvostelukyky jne.)</a:t>
            </a:r>
          </a:p>
          <a:p>
            <a:pPr lvl="1">
              <a:buFont typeface="Wingdings" pitchFamily="2" charset="2"/>
              <a:buChar char="§"/>
            </a:pPr>
            <a:r>
              <a:rPr lang="fi-FI" altLang="fi-FI" smtClean="0"/>
              <a:t>ET-oppilaan arvioinnissa (esim. arvot ja asenteet) ollaan usein hyvin lähellä "nahan alle menemistä" itsearviointi on yksi keino välttää tätä ongelmaa (mutta huom. manipuloinnin vaara)</a:t>
            </a:r>
          </a:p>
          <a:p>
            <a:endParaRPr lang="fi-FI" altLang="fi-FI"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fi-FI" altLang="fi-FI" smtClean="0"/>
              <a:t>Opettajan itsearviointi ET:ssä</a:t>
            </a:r>
          </a:p>
        </p:txBody>
      </p:sp>
      <p:sp>
        <p:nvSpPr>
          <p:cNvPr id="24579" name="Rectangle 3"/>
          <p:cNvSpPr>
            <a:spLocks noGrp="1" noChangeArrowheads="1"/>
          </p:cNvSpPr>
          <p:nvPr>
            <p:ph type="body" idx="1"/>
          </p:nvPr>
        </p:nvSpPr>
        <p:spPr/>
        <p:txBody>
          <a:bodyPr/>
          <a:lstStyle/>
          <a:p>
            <a:r>
              <a:rPr lang="fi-FI" altLang="fi-FI" smtClean="0"/>
              <a:t>Manipuloinnin välttäminen edellyttää opettajan jatkuvaa itsearviointia.</a:t>
            </a:r>
          </a:p>
          <a:p>
            <a:endParaRPr lang="fi-FI" altLang="fi-FI" smtClean="0"/>
          </a:p>
          <a:p>
            <a:r>
              <a:rPr lang="fi-FI" altLang="fi-FI" smtClean="0"/>
              <a:t>Myös katsomusvapauden toteutuminen edellyttää opettajan itsearviointia.</a:t>
            </a:r>
          </a:p>
          <a:p>
            <a:endParaRPr lang="fi-FI" altLang="fi-FI" smtClean="0"/>
          </a:p>
          <a:p>
            <a:r>
              <a:rPr lang="fi-FI" altLang="fi-FI" smtClean="0"/>
              <a:t>Vanhempien ja kollegojen rooli?</a:t>
            </a:r>
          </a:p>
          <a:p>
            <a:pPr lvl="1">
              <a:buFont typeface="Wingdings" pitchFamily="2" charset="2"/>
              <a:buChar char="§"/>
            </a:pPr>
            <a:r>
              <a:rPr lang="fi-FI" altLang="fi-FI" smtClean="0"/>
              <a:t>ET opettaja on sitoutunut OPS:n arvoperustaan, mutta hänenkään ei tarvitse alistua normalisoivaan manipulointiin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fi-FI" altLang="fi-FI" smtClean="0"/>
              <a:t>ET käsitteistö</a:t>
            </a:r>
          </a:p>
        </p:txBody>
      </p:sp>
      <p:sp>
        <p:nvSpPr>
          <p:cNvPr id="34819" name="Rectangle 3"/>
          <p:cNvSpPr>
            <a:spLocks noGrp="1" noChangeArrowheads="1"/>
          </p:cNvSpPr>
          <p:nvPr>
            <p:ph type="body" idx="1"/>
          </p:nvPr>
        </p:nvSpPr>
        <p:spPr>
          <a:xfrm>
            <a:off x="762000" y="1447800"/>
            <a:ext cx="8153400" cy="5105400"/>
          </a:xfrm>
        </p:spPr>
        <p:txBody>
          <a:bodyPr/>
          <a:lstStyle/>
          <a:p>
            <a:pPr>
              <a:lnSpc>
                <a:spcPts val="2800"/>
              </a:lnSpc>
            </a:pPr>
            <a:r>
              <a:rPr lang="fi-FI" altLang="fi-FI" smtClean="0"/>
              <a:t>ET:llä ei ole yhtä taustatiedettä, mutta kyky käyttää tiettyä katsomuksellista käsitteistöä kuvaa ET-osaamista</a:t>
            </a:r>
          </a:p>
          <a:p>
            <a:pPr>
              <a:lnSpc>
                <a:spcPts val="2800"/>
              </a:lnSpc>
            </a:pPr>
            <a:r>
              <a:rPr lang="fi-FI" altLang="fi-FI" smtClean="0"/>
              <a:t>Avainkäsitteitä ovat ainakin:</a:t>
            </a:r>
          </a:p>
          <a:p>
            <a:pPr lvl="1">
              <a:lnSpc>
                <a:spcPts val="2800"/>
              </a:lnSpc>
              <a:buFont typeface="Wingdings" pitchFamily="2" charset="2"/>
              <a:buChar char="§"/>
            </a:pPr>
            <a:r>
              <a:rPr lang="fi-FI" altLang="fi-FI" smtClean="0"/>
              <a:t>ihminen (yksilö</a:t>
            </a:r>
            <a:r>
              <a:rPr lang="fi-FI" altLang="fi-FI" smtClean="0">
                <a:cs typeface="Arial" charset="0"/>
              </a:rPr>
              <a:t> – yhteisö, </a:t>
            </a:r>
            <a:r>
              <a:rPr lang="fi-FI" altLang="fi-FI" smtClean="0"/>
              <a:t>ihminen</a:t>
            </a:r>
            <a:r>
              <a:rPr lang="fi-FI" altLang="fi-FI" smtClean="0">
                <a:cs typeface="Arial" charset="0"/>
              </a:rPr>
              <a:t> – luonto, identiteetti, rajallisuus, tarve jne.)</a:t>
            </a:r>
          </a:p>
          <a:p>
            <a:pPr lvl="1">
              <a:lnSpc>
                <a:spcPts val="2800"/>
              </a:lnSpc>
              <a:buFont typeface="Wingdings" pitchFamily="2" charset="2"/>
              <a:buChar char="§"/>
            </a:pPr>
            <a:r>
              <a:rPr lang="fi-FI" altLang="fi-FI" smtClean="0">
                <a:cs typeface="Arial" charset="0"/>
              </a:rPr>
              <a:t>katsomus (maailman- ja elämänkatsomus, maailmankuva, uskonnollisuus </a:t>
            </a:r>
            <a:r>
              <a:rPr lang="en-US" altLang="fi-FI" smtClean="0">
                <a:cs typeface="Arial" charset="0"/>
              </a:rPr>
              <a:t>~ ateismi, sekulaari humanismi)</a:t>
            </a:r>
          </a:p>
          <a:p>
            <a:pPr lvl="1">
              <a:lnSpc>
                <a:spcPts val="2800"/>
              </a:lnSpc>
              <a:buFont typeface="Wingdings" pitchFamily="2" charset="2"/>
              <a:buChar char="§"/>
            </a:pPr>
            <a:r>
              <a:rPr lang="fi-FI" altLang="fi-FI" smtClean="0">
                <a:cs typeface="Arial" charset="0"/>
              </a:rPr>
              <a:t>hyvä elämä (elämäntapa ja –tyyli, itseilmaisu, onnellisuus, rakkaus, haaveet jne.) </a:t>
            </a:r>
          </a:p>
          <a:p>
            <a:pPr lvl="1">
              <a:lnSpc>
                <a:spcPts val="2800"/>
              </a:lnSpc>
              <a:buFont typeface="Wingdings" pitchFamily="2" charset="2"/>
              <a:buChar char="§"/>
            </a:pPr>
            <a:r>
              <a:rPr lang="fi-FI" altLang="fi-FI" smtClean="0"/>
              <a:t>etiikka (oikein/väärin, arvostelukyky, vastuullisuus, harkinta, deskriptiivisen ja normatiivisen ero)</a:t>
            </a:r>
          </a:p>
          <a:p>
            <a:pPr lvl="1">
              <a:lnSpc>
                <a:spcPts val="2800"/>
              </a:lnSpc>
              <a:buFont typeface="Wingdings" pitchFamily="2" charset="2"/>
              <a:buChar char="§"/>
            </a:pPr>
            <a:r>
              <a:rPr lang="fi-FI" altLang="fi-FI" smtClean="0"/>
              <a:t>kulttuuri (suvaitsevaisuus, sivistys, monikulttuurisuus)</a:t>
            </a:r>
          </a:p>
          <a:p>
            <a:pPr lvl="1">
              <a:lnSpc>
                <a:spcPts val="2800"/>
              </a:lnSpc>
              <a:buFont typeface="Wingdings" pitchFamily="2" charset="2"/>
              <a:buChar char="§"/>
            </a:pPr>
            <a:r>
              <a:rPr lang="fi-FI" altLang="fi-FI" smtClean="0"/>
              <a:t>ajattelun taidot (perusteleminen, argumentaatio, johdonmukaisuus, retoriikka vakuuttaminen jne.)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fi-FI" altLang="fi-FI" smtClean="0"/>
              <a:t>ET käsitteistön oppiminen</a:t>
            </a:r>
          </a:p>
        </p:txBody>
      </p:sp>
      <p:sp>
        <p:nvSpPr>
          <p:cNvPr id="35843" name="Rectangle 3"/>
          <p:cNvSpPr>
            <a:spLocks noGrp="1" noChangeArrowheads="1"/>
          </p:cNvSpPr>
          <p:nvPr>
            <p:ph type="body" idx="1"/>
          </p:nvPr>
        </p:nvSpPr>
        <p:spPr/>
        <p:txBody>
          <a:bodyPr/>
          <a:lstStyle/>
          <a:p>
            <a:r>
              <a:rPr lang="fi-FI" altLang="fi-FI" smtClean="0"/>
              <a:t>ET käsitteitä ei ole tarkoitus oppia listana.</a:t>
            </a:r>
          </a:p>
          <a:p>
            <a:r>
              <a:rPr lang="fi-FI" altLang="fi-FI" smtClean="0"/>
              <a:t>Käsitteiden käyttö kehittyy vähitellen yhteisissä keskusteluissa kuuntelemisen, argumentoinnin ja harjoittelun kautta.</a:t>
            </a:r>
          </a:p>
          <a:p>
            <a:r>
              <a:rPr lang="fi-FI" altLang="fi-FI" smtClean="0"/>
              <a:t>Olennaista on katsomuksellisen ja moraalisen näkökulman ymmärtäminen ja ajatteleminen.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fi-FI" altLang="fi-FI" smtClean="0"/>
              <a:t>ET käsitteistön osaamisen arvioiminen</a:t>
            </a:r>
          </a:p>
        </p:txBody>
      </p:sp>
      <p:sp>
        <p:nvSpPr>
          <p:cNvPr id="36867" name="Rectangle 3"/>
          <p:cNvSpPr>
            <a:spLocks noGrp="1" noChangeArrowheads="1"/>
          </p:cNvSpPr>
          <p:nvPr>
            <p:ph type="body" idx="1"/>
          </p:nvPr>
        </p:nvSpPr>
        <p:spPr/>
        <p:txBody>
          <a:bodyPr/>
          <a:lstStyle/>
          <a:p>
            <a:r>
              <a:rPr lang="fi-FI" altLang="fi-FI" smtClean="0"/>
              <a:t>ET käsitteistön esiintyminen tai esiintymisen puute oppilaan vastauksissa ja kirjallisissa töissä on yksi tapa arvioida nimenomaan ET-osaamista.</a:t>
            </a:r>
          </a:p>
          <a:p>
            <a:r>
              <a:rPr lang="fi-FI" altLang="fi-FI" smtClean="0"/>
              <a:t>Alaluokilla on tavoitteena juuri tunnistaa näiden elämänpiirien olemassaolo ja yleinen ominaislaatu sekä osata soveltaa peruskäsitteitä (suvaitsevaisuus, onnellisuus, moraalinen vastuu) omaan elämään.</a:t>
            </a:r>
          </a:p>
          <a:p>
            <a:r>
              <a:rPr lang="fi-FI" altLang="fi-FI" smtClean="0"/>
              <a:t>Ylemmillä luokilla mukaan tulee käsitteistön soveltaminen yleisiin yhteiskunnallisiin kysymyksiin ja muihin kulttuureihin.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828800" y="152400"/>
            <a:ext cx="7010400" cy="1295400"/>
          </a:xfrm>
        </p:spPr>
        <p:txBody>
          <a:bodyPr/>
          <a:lstStyle/>
          <a:p>
            <a:r>
              <a:rPr lang="fi-FI" dirty="0" smtClean="0"/>
              <a:t>ET </a:t>
            </a:r>
            <a:r>
              <a:rPr lang="fi-FI" dirty="0"/>
              <a:t>arviointikriteerit 6. vuosiluokan päätteeksi hyvää osaamista kuvaavaa sanallista arviota/arvosanaa kahdeksan </a:t>
            </a:r>
            <a:r>
              <a:rPr lang="fi-FI" dirty="0" smtClean="0"/>
              <a:t>varten</a:t>
            </a:r>
            <a:endParaRPr lang="fi-FI" dirty="0"/>
          </a:p>
        </p:txBody>
      </p:sp>
      <p:graphicFrame>
        <p:nvGraphicFramePr>
          <p:cNvPr id="5" name="Taulukko 4"/>
          <p:cNvGraphicFramePr>
            <a:graphicFrameLocks noGrp="1"/>
          </p:cNvGraphicFramePr>
          <p:nvPr>
            <p:extLst>
              <p:ext uri="{D42A27DB-BD31-4B8C-83A1-F6EECF244321}">
                <p14:modId xmlns:p14="http://schemas.microsoft.com/office/powerpoint/2010/main" val="1961718200"/>
              </p:ext>
            </p:extLst>
          </p:nvPr>
        </p:nvGraphicFramePr>
        <p:xfrm>
          <a:off x="838200" y="1499937"/>
          <a:ext cx="7543802" cy="5213841"/>
        </p:xfrm>
        <a:graphic>
          <a:graphicData uri="http://schemas.openxmlformats.org/drawingml/2006/table">
            <a:tbl>
              <a:tblPr firstRow="1" firstCol="1" bandRow="1"/>
              <a:tblGrid>
                <a:gridCol w="2826507"/>
                <a:gridCol w="508648"/>
                <a:gridCol w="1270535"/>
                <a:gridCol w="2938112"/>
              </a:tblGrid>
              <a:tr h="307516">
                <a:tc>
                  <a:txBody>
                    <a:bodyPr/>
                    <a:lstStyle/>
                    <a:p>
                      <a:pPr algn="l">
                        <a:lnSpc>
                          <a:spcPct val="115000"/>
                        </a:lnSpc>
                        <a:spcAft>
                          <a:spcPts val="0"/>
                        </a:spcAft>
                      </a:pPr>
                      <a:r>
                        <a:rPr lang="fi-FI" sz="900" b="1">
                          <a:solidFill>
                            <a:srgbClr val="000000"/>
                          </a:solidFill>
                          <a:effectLst/>
                          <a:latin typeface="Calibri" panose="020F0502020204030204" pitchFamily="34" charset="0"/>
                          <a:ea typeface="Calibri" panose="020F0502020204030204" pitchFamily="34" charset="0"/>
                          <a:cs typeface="Calibri" panose="020F0502020204030204" pitchFamily="34" charset="0"/>
                        </a:rPr>
                        <a:t>Tavoitteet</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fi-FI" sz="900" b="1">
                          <a:solidFill>
                            <a:srgbClr val="000000"/>
                          </a:solidFill>
                          <a:effectLst/>
                          <a:latin typeface="Calibri" panose="020F0502020204030204" pitchFamily="34" charset="0"/>
                          <a:ea typeface="Calibri" panose="020F0502020204030204" pitchFamily="34" charset="0"/>
                          <a:cs typeface="Calibri" panose="020F0502020204030204" pitchFamily="34" charset="0"/>
                        </a:rPr>
                        <a:t>Opetuksen tavoitteena on</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b="1" dirty="0">
                          <a:effectLst/>
                          <a:latin typeface="Calibri" panose="020F0502020204030204" pitchFamily="34" charset="0"/>
                          <a:ea typeface="Calibri" panose="020F0502020204030204" pitchFamily="34" charset="0"/>
                          <a:cs typeface="Times New Roman" panose="02020603050405020304" pitchFamily="18" charset="0"/>
                        </a:rPr>
                        <a:t>Sisältöalueet</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b="1" dirty="0">
                          <a:effectLst/>
                          <a:latin typeface="Calibri" panose="020F0502020204030204" pitchFamily="34" charset="0"/>
                          <a:ea typeface="Calibri" panose="020F0502020204030204" pitchFamily="34" charset="0"/>
                          <a:cs typeface="Times New Roman" panose="02020603050405020304" pitchFamily="18" charset="0"/>
                        </a:rPr>
                        <a:t>Arvioinnin kohteet oppiaineessa</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b="1">
                          <a:effectLst/>
                          <a:latin typeface="Calibri" panose="020F0502020204030204" pitchFamily="34" charset="0"/>
                          <a:ea typeface="Calibri" panose="020F0502020204030204" pitchFamily="34" charset="0"/>
                          <a:cs typeface="Times New Roman" panose="02020603050405020304" pitchFamily="18" charset="0"/>
                        </a:rPr>
                        <a:t>Arvion ”hyvä” / arvosanan kahdeksan osaaminen</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274">
                <a:tc>
                  <a:txBody>
                    <a:bodyPr/>
                    <a:lstStyle/>
                    <a:p>
                      <a:pPr algn="l">
                        <a:lnSpc>
                          <a:spcPct val="115000"/>
                        </a:lnSpc>
                        <a:spcAft>
                          <a:spcPts val="0"/>
                        </a:spcAft>
                      </a:pPr>
                      <a:r>
                        <a:rPr lang="fi-FI" sz="900">
                          <a:solidFill>
                            <a:srgbClr val="000000"/>
                          </a:solidFill>
                          <a:effectLst/>
                          <a:latin typeface="Calibri" panose="020F0502020204030204" pitchFamily="34" charset="0"/>
                          <a:ea typeface="Calibri" panose="020F0502020204030204" pitchFamily="34" charset="0"/>
                          <a:cs typeface="Calibri" panose="020F0502020204030204" pitchFamily="34" charset="0"/>
                        </a:rPr>
                        <a:t>T1 luoda edellytyksiä oppilaan eettisten ajattelun taitojen kehittymiselle ja kannustaa oppilasta soveltamaan eettisiä periaatteita arjen tilanteisiin</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S1-S4</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Käsitteiden hallinta ja soveltaminen</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Oppilas osaa selittää muutamia keskeisiä etiikan käsitteitä ja jäsentää niiden avulla joitakin elämässä kohtaamiaan eettisiä tilanteita.</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5031">
                <a:tc>
                  <a:txBody>
                    <a:bodyPr/>
                    <a:lstStyle/>
                    <a:p>
                      <a:pPr algn="l">
                        <a:lnSpc>
                          <a:spcPct val="115000"/>
                        </a:lnSpc>
                        <a:spcAft>
                          <a:spcPts val="0"/>
                        </a:spcAft>
                      </a:pPr>
                      <a:r>
                        <a:rPr lang="fi-FI" sz="900">
                          <a:solidFill>
                            <a:srgbClr val="000000"/>
                          </a:solidFill>
                          <a:effectLst/>
                          <a:latin typeface="Calibri" panose="020F0502020204030204" pitchFamily="34" charset="0"/>
                          <a:ea typeface="Calibri" panose="020F0502020204030204" pitchFamily="34" charset="0"/>
                          <a:cs typeface="Calibri" panose="020F0502020204030204" pitchFamily="34" charset="0"/>
                        </a:rPr>
                        <a:t>T2 ohjata oppilasta tunnistamaan ja arvioimaan väitteitä ja niiden perusteluita</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S1-S4</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dirty="0">
                          <a:effectLst/>
                          <a:latin typeface="Calibri" panose="020F0502020204030204" pitchFamily="34" charset="0"/>
                          <a:ea typeface="Calibri" panose="020F0502020204030204" pitchFamily="34" charset="0"/>
                          <a:cs typeface="Times New Roman" panose="02020603050405020304" pitchFamily="18" charset="0"/>
                        </a:rPr>
                        <a:t>Väitteiden ja perusteluiden tunnistaminen ja arviointi</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Oppilas osaa löytää keskustelusta väitteitä ja niiden perusteluja sekä pohtia perusteluiden asiaankuuluvuutta </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765">
                <a:tc>
                  <a:txBody>
                    <a:bodyPr/>
                    <a:lstStyle/>
                    <a:p>
                      <a:pPr algn="l">
                        <a:lnSpc>
                          <a:spcPct val="115000"/>
                        </a:lnSpc>
                        <a:spcAft>
                          <a:spcPts val="0"/>
                        </a:spcAft>
                      </a:pPr>
                      <a:r>
                        <a:rPr lang="fi-FI" sz="900">
                          <a:solidFill>
                            <a:srgbClr val="000000"/>
                          </a:solidFill>
                          <a:effectLst/>
                          <a:latin typeface="Calibri" panose="020F0502020204030204" pitchFamily="34" charset="0"/>
                          <a:ea typeface="Calibri" panose="020F0502020204030204" pitchFamily="34" charset="0"/>
                          <a:cs typeface="Calibri" panose="020F0502020204030204" pitchFamily="34" charset="0"/>
                        </a:rPr>
                        <a:t>T3 edistää oppilaan kykyä oivaltaa asioiden välisiä suhteita ja kehittää ajatteluaan</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dirty="0">
                          <a:effectLst/>
                          <a:latin typeface="Calibri" panose="020F0502020204030204" pitchFamily="34" charset="0"/>
                          <a:ea typeface="Calibri" panose="020F0502020204030204" pitchFamily="34" charset="0"/>
                          <a:cs typeface="Times New Roman" panose="02020603050405020304" pitchFamily="18" charset="0"/>
                        </a:rPr>
                        <a:t>S1, S2, S3</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dirty="0">
                          <a:effectLst/>
                          <a:latin typeface="Calibri" panose="020F0502020204030204" pitchFamily="34" charset="0"/>
                          <a:ea typeface="Calibri" panose="020F0502020204030204" pitchFamily="34" charset="0"/>
                          <a:cs typeface="Times New Roman" panose="02020603050405020304" pitchFamily="18" charset="0"/>
                        </a:rPr>
                        <a:t>Päättelytaidot</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Oppilas osaa tunnistaa virhepäättelyä ja korjata sen pohjalta omaa ajatteluaan</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 </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765">
                <a:tc>
                  <a:txBody>
                    <a:bodyPr/>
                    <a:lstStyle/>
                    <a:p>
                      <a:pPr algn="l">
                        <a:lnSpc>
                          <a:spcPct val="115000"/>
                        </a:lnSpc>
                        <a:spcAft>
                          <a:spcPts val="0"/>
                        </a:spcAft>
                      </a:pPr>
                      <a:r>
                        <a:rPr lang="fi-FI" sz="900">
                          <a:solidFill>
                            <a:srgbClr val="000000"/>
                          </a:solidFill>
                          <a:effectLst/>
                          <a:latin typeface="Calibri" panose="020F0502020204030204" pitchFamily="34" charset="0"/>
                          <a:ea typeface="Calibri" panose="020F0502020204030204" pitchFamily="34" charset="0"/>
                          <a:cs typeface="Calibri" panose="020F0502020204030204" pitchFamily="34" charset="0"/>
                        </a:rPr>
                        <a:t>T4 </a:t>
                      </a:r>
                      <a:r>
                        <a:rPr lang="fi-FI"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ohjata oppilasta kantamaan vastuuta itsestä, toisista ihmisistä ja luonnosta  </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dirty="0">
                          <a:effectLst/>
                          <a:latin typeface="Calibri" panose="020F0502020204030204" pitchFamily="34" charset="0"/>
                          <a:ea typeface="Calibri" panose="020F0502020204030204" pitchFamily="34" charset="0"/>
                          <a:cs typeface="Times New Roman" panose="02020603050405020304" pitchFamily="18" charset="0"/>
                        </a:rPr>
                        <a:t>S1, S2, S3</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Vastuullisen toiminnan tunteminen</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Oppilas osaa kuvata, mitä tarkoittaa itsestä, toisista ja luonnosta vastuun ottaminen sekä kertoa, mitä se tarkoittaa omassa toiminnassa</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5031">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Calibri" panose="020F0502020204030204" pitchFamily="34" charset="0"/>
                        </a:rPr>
                        <a:t>T5 </a:t>
                      </a:r>
                      <a:r>
                        <a:rPr lang="fi-FI" sz="900">
                          <a:solidFill>
                            <a:srgbClr val="000000"/>
                          </a:solidFill>
                          <a:effectLst/>
                          <a:latin typeface="Calibri" panose="020F0502020204030204" pitchFamily="34" charset="0"/>
                          <a:ea typeface="Calibri" panose="020F0502020204030204" pitchFamily="34" charset="0"/>
                          <a:cs typeface="Calibri" panose="020F0502020204030204" pitchFamily="34" charset="0"/>
                        </a:rPr>
                        <a:t>ohjata oppilas tutustumaan suomalaiseen, eurooppalaiseen ja maailman kulttuuriperintöön sekä hahmottamaan kulttuurista moninaisuutta ilmiönä</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S2, S3, S4</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Tietojen ja käsitteiden hallinta</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 </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 </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Oppilas osaa nimetä ja selittää joitakin kulttuuriin liittyviä ilmiöitä suomalaisesta, eurooppalaisesta ja maailman kulttuuriperinnöstä. Oppilas osaa antaa esimerkkejä yhteisön tai yhteiskunnan kulttuurisesta moninaisuudesta</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516">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Calibri" panose="020F0502020204030204" pitchFamily="34" charset="0"/>
                        </a:rPr>
                        <a:t>T6  tukea oppilasta rakentamaan katsomuksellista ja kulttuurista yleissivistystään</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S1-S4</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Tietojen ja käsitteiden hallinta</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Oppilas osaa nimetä joitakin katsomusten ja kulttuurien tärkeimpiä piirteitä.</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274">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Calibri" panose="020F0502020204030204" pitchFamily="34" charset="0"/>
                        </a:rPr>
                        <a:t>T7 ohjata oppilasta suunnittelemaan ja arvioimaan omaa katsomuksellista oppimistaan  </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S1-S4</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Oppimaan oppimisen taidot </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Oppilas osaa asettaa opiskeluun liittyviä tavoitteita, pyrkii toimimaan tavoitteiden suunnassa ja arvioi niiden toteutumista sekä yksin että ryhmässä.  </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274">
                <a:tc>
                  <a:txBody>
                    <a:bodyPr/>
                    <a:lstStyle/>
                    <a:p>
                      <a:pPr algn="l">
                        <a:lnSpc>
                          <a:spcPct val="115000"/>
                        </a:lnSpc>
                        <a:spcAft>
                          <a:spcPts val="0"/>
                        </a:spcAft>
                      </a:pPr>
                      <a:r>
                        <a:rPr lang="fi-FI" sz="900" dirty="0">
                          <a:effectLst/>
                          <a:latin typeface="Calibri" panose="020F0502020204030204" pitchFamily="34" charset="0"/>
                          <a:ea typeface="Calibri" panose="020F0502020204030204" pitchFamily="34" charset="0"/>
                          <a:cs typeface="Calibri" panose="020F0502020204030204" pitchFamily="34" charset="0"/>
                        </a:rPr>
                        <a:t>T8 </a:t>
                      </a:r>
                      <a:r>
                        <a:rPr lang="fi-FI"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rohkaista oppilasta ilmaisemaan katsomustaan ja kuuntelemaan muiden katsomuksellisia kannanottoja</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dirty="0">
                          <a:effectLst/>
                          <a:latin typeface="Calibri" panose="020F0502020204030204" pitchFamily="34" charset="0"/>
                          <a:ea typeface="Calibri" panose="020F0502020204030204" pitchFamily="34" charset="0"/>
                          <a:cs typeface="Times New Roman" panose="02020603050405020304" pitchFamily="18" charset="0"/>
                        </a:rPr>
                        <a:t>S1, S2, </a:t>
                      </a:r>
                      <a:r>
                        <a:rPr lang="fi-FI" sz="900" dirty="0" smtClean="0">
                          <a:effectLst/>
                          <a:latin typeface="Calibri" panose="020F0502020204030204" pitchFamily="34" charset="0"/>
                          <a:ea typeface="Calibri" panose="020F0502020204030204" pitchFamily="34" charset="0"/>
                          <a:cs typeface="Times New Roman" panose="02020603050405020304" pitchFamily="18" charset="0"/>
                        </a:rPr>
                        <a:t>S3</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Vuorovaikutus-taidot ja toiminta ryhmän jäsenenä</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dirty="0">
                          <a:effectLst/>
                          <a:latin typeface="Calibri" panose="020F0502020204030204" pitchFamily="34" charset="0"/>
                          <a:ea typeface="Calibri" panose="020F0502020204030204" pitchFamily="34" charset="0"/>
                          <a:cs typeface="Times New Roman" panose="02020603050405020304" pitchFamily="18" charset="0"/>
                        </a:rPr>
                        <a:t>Oppilas ilmaisee omaa katsomuksellista ajatteluaan rakentavasti ja osaa kuunnella toisten näkemyksiä ja kannanottoja.</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274">
                <a:tc>
                  <a:txBody>
                    <a:bodyPr/>
                    <a:lstStyle/>
                    <a:p>
                      <a:pPr algn="l">
                        <a:lnSpc>
                          <a:spcPct val="115000"/>
                        </a:lnSpc>
                        <a:spcAft>
                          <a:spcPts val="0"/>
                        </a:spcAft>
                      </a:pPr>
                      <a:r>
                        <a:rPr lang="fi-FI" sz="900" dirty="0">
                          <a:effectLst/>
                          <a:latin typeface="Calibri" panose="020F0502020204030204" pitchFamily="34" charset="0"/>
                          <a:ea typeface="Calibri" panose="020F0502020204030204" pitchFamily="34" charset="0"/>
                          <a:cs typeface="Calibri" panose="020F0502020204030204" pitchFamily="34" charset="0"/>
                        </a:rPr>
                        <a:t>T9 ohjata oppilas tuntemaan YK:n yleismaailmalliseen ihmisoikeuksien julistukseen perustuvaa ihmisoikeusetiikkaa, erityisesti lapsen oikeuksia </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S3</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a:effectLst/>
                          <a:latin typeface="Calibri" panose="020F0502020204030204" pitchFamily="34" charset="0"/>
                          <a:ea typeface="Calibri" panose="020F0502020204030204" pitchFamily="34" charset="0"/>
                          <a:cs typeface="Times New Roman" panose="02020603050405020304" pitchFamily="18" charset="0"/>
                        </a:rPr>
                        <a:t>Ihmisoikeusetiikka</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dirty="0">
                          <a:effectLst/>
                          <a:latin typeface="Calibri" panose="020F0502020204030204" pitchFamily="34" charset="0"/>
                          <a:ea typeface="Calibri" panose="020F0502020204030204" pitchFamily="34" charset="0"/>
                          <a:cs typeface="Times New Roman" panose="02020603050405020304" pitchFamily="18" charset="0"/>
                        </a:rPr>
                        <a:t>Oppilas tietää YK:n yleismaailmallisen ihmisoikeuksien julistuksen keskeisen sisällön ja osaa kertoa </a:t>
                      </a:r>
                      <a:r>
                        <a:rPr lang="fi-FI" sz="900" dirty="0" smtClean="0">
                          <a:effectLst/>
                          <a:latin typeface="Calibri" panose="020F0502020204030204" pitchFamily="34" charset="0"/>
                          <a:ea typeface="Calibri" panose="020F0502020204030204" pitchFamily="34" charset="0"/>
                          <a:cs typeface="Times New Roman" panose="02020603050405020304" pitchFamily="18" charset="0"/>
                        </a:rPr>
                        <a:t>esimerkkejä </a:t>
                      </a:r>
                      <a:r>
                        <a:rPr lang="fi-FI" sz="900" dirty="0">
                          <a:effectLst/>
                          <a:latin typeface="Calibri" panose="020F0502020204030204" pitchFamily="34" charset="0"/>
                          <a:ea typeface="Calibri" panose="020F0502020204030204" pitchFamily="34" charset="0"/>
                          <a:cs typeface="Times New Roman" panose="02020603050405020304" pitchFamily="18" charset="0"/>
                        </a:rPr>
                        <a:t>lapsen oikeuksista.</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225">
                <a:tc>
                  <a:txBody>
                    <a:bodyPr/>
                    <a:lstStyle/>
                    <a:p>
                      <a:pPr algn="l">
                        <a:lnSpc>
                          <a:spcPct val="115000"/>
                        </a:lnSpc>
                        <a:spcAft>
                          <a:spcPts val="0"/>
                        </a:spcAft>
                      </a:pPr>
                      <a:r>
                        <a:rPr lang="fi-FI" sz="900" dirty="0">
                          <a:effectLst/>
                          <a:latin typeface="Calibri" panose="020F0502020204030204" pitchFamily="34" charset="0"/>
                          <a:ea typeface="Calibri" panose="020F0502020204030204" pitchFamily="34" charset="0"/>
                          <a:cs typeface="Calibri" panose="020F0502020204030204" pitchFamily="34" charset="0"/>
                        </a:rPr>
                        <a:t>T10</a:t>
                      </a:r>
                      <a:r>
                        <a:rPr lang="fi-FI" sz="900" b="1" dirty="0">
                          <a:effectLst/>
                          <a:latin typeface="Calibri" panose="020F0502020204030204" pitchFamily="34" charset="0"/>
                          <a:ea typeface="Calibri" panose="020F0502020204030204" pitchFamily="34" charset="0"/>
                          <a:cs typeface="Calibri" panose="020F0502020204030204" pitchFamily="34" charset="0"/>
                        </a:rPr>
                        <a:t>  </a:t>
                      </a:r>
                      <a:r>
                        <a:rPr lang="fi-FI" sz="900" dirty="0">
                          <a:effectLst/>
                          <a:latin typeface="Calibri" panose="020F0502020204030204" pitchFamily="34" charset="0"/>
                          <a:ea typeface="Calibri" panose="020F0502020204030204" pitchFamily="34" charset="0"/>
                          <a:cs typeface="Calibri" panose="020F0502020204030204" pitchFamily="34" charset="0"/>
                        </a:rPr>
                        <a:t>rohkaista oppilasta toimimaan aloitteellisesti ja vastuullisesti omassa ympäristössään</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dirty="0">
                          <a:effectLst/>
                          <a:latin typeface="Calibri" panose="020F0502020204030204" pitchFamily="34" charset="0"/>
                          <a:ea typeface="Calibri" panose="020F0502020204030204" pitchFamily="34" charset="0"/>
                          <a:cs typeface="Times New Roman" panose="02020603050405020304" pitchFamily="18" charset="0"/>
                        </a:rPr>
                        <a:t>S1-S4</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dirty="0">
                          <a:effectLst/>
                          <a:latin typeface="Calibri" panose="020F0502020204030204" pitchFamily="34" charset="0"/>
                          <a:ea typeface="Calibri" panose="020F0502020204030204" pitchFamily="34" charset="0"/>
                          <a:cs typeface="Times New Roman" panose="02020603050405020304" pitchFamily="18" charset="0"/>
                        </a:rPr>
                        <a:t>Vaikuttamisen keinojen tunteminen</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900" dirty="0">
                          <a:effectLst/>
                          <a:latin typeface="Calibri" panose="020F0502020204030204" pitchFamily="34" charset="0"/>
                          <a:ea typeface="Calibri" panose="020F0502020204030204" pitchFamily="34" charset="0"/>
                          <a:cs typeface="Times New Roman" panose="02020603050405020304" pitchFamily="18" charset="0"/>
                        </a:rPr>
                        <a:t>Oppilas osaa etsiä ja kuvata joitakin vastuullisen vaikuttamisen keinoja. </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952" marR="659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55441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fi-FI" altLang="fi-FI" smtClean="0"/>
              <a:t>ET ja kokeet</a:t>
            </a:r>
          </a:p>
        </p:txBody>
      </p:sp>
      <p:sp>
        <p:nvSpPr>
          <p:cNvPr id="37891" name="Rectangle 3"/>
          <p:cNvSpPr>
            <a:spLocks noGrp="1" noChangeArrowheads="1"/>
          </p:cNvSpPr>
          <p:nvPr>
            <p:ph type="body" idx="1"/>
          </p:nvPr>
        </p:nvSpPr>
        <p:spPr>
          <a:xfrm>
            <a:off x="990600" y="1600200"/>
            <a:ext cx="7848600" cy="4953000"/>
          </a:xfrm>
        </p:spPr>
        <p:txBody>
          <a:bodyPr/>
          <a:lstStyle/>
          <a:p>
            <a:pPr>
              <a:lnSpc>
                <a:spcPts val="2600"/>
              </a:lnSpc>
            </a:pPr>
            <a:r>
              <a:rPr lang="fi-FI" altLang="fi-FI" smtClean="0"/>
              <a:t>Katsomusaineiden aliarvostettu asema kytkeytyy osittain vaatimattomiin työ- ja osaamisvelvotteisiin.</a:t>
            </a:r>
          </a:p>
          <a:p>
            <a:pPr>
              <a:lnSpc>
                <a:spcPts val="2600"/>
              </a:lnSpc>
            </a:pPr>
            <a:r>
              <a:rPr lang="fi-FI" altLang="fi-FI" smtClean="0"/>
              <a:t>Siksi on perusteltua antaa läksyjä ja pitää kokeita.</a:t>
            </a:r>
          </a:p>
          <a:p>
            <a:pPr>
              <a:lnSpc>
                <a:spcPts val="2600"/>
              </a:lnSpc>
            </a:pPr>
            <a:r>
              <a:rPr lang="fi-FI" altLang="fi-FI" smtClean="0"/>
              <a:t>Leijonanosan arvioinnista tulisi kuitenkin rakentua edellä mainittujen  havainnointiin, projekti- ja itsearviointiin pohjalle, joten alakoulussa kokeet eivät välttämättä ole tarpeen.</a:t>
            </a:r>
          </a:p>
          <a:p>
            <a:pPr>
              <a:lnSpc>
                <a:spcPts val="2600"/>
              </a:lnSpc>
            </a:pPr>
            <a:r>
              <a:rPr lang="fi-FI" altLang="fi-FI" smtClean="0"/>
              <a:t>Koulun OPS (ja koulun yhteisesti sovitut muut käytännöt) kuitenkin viiem kädessä ratkaisevat asian (esim. viimeistään 5:llä on helposti pakko pitää kokeita).</a:t>
            </a:r>
          </a:p>
          <a:p>
            <a:pPr>
              <a:lnSpc>
                <a:spcPts val="2600"/>
              </a:lnSpc>
            </a:pPr>
            <a:r>
              <a:rPr lang="fi-FI" altLang="fi-FI" smtClean="0"/>
              <a:t>Olennaista kokeissa on saada ikäkauteen ja kehitystasoon soveltuvat ET-</a:t>
            </a:r>
            <a:r>
              <a:rPr lang="fi-FI" altLang="fi-FI" b="1" smtClean="0"/>
              <a:t>taidot</a:t>
            </a:r>
            <a:r>
              <a:rPr lang="fi-FI" altLang="fi-FI" smtClean="0"/>
              <a:t> arviointiin.</a:t>
            </a:r>
          </a:p>
          <a:p>
            <a:pPr>
              <a:lnSpc>
                <a:spcPts val="2600"/>
              </a:lnSpc>
            </a:pPr>
            <a:r>
              <a:rPr lang="fi-FI" altLang="fi-FI" smtClean="0"/>
              <a:t>Kokeet tulle suunnitella jo kurssin alussa ja yhdysryhmissa jopa useamman vuoden perspektiivillä.</a:t>
            </a:r>
          </a:p>
          <a:p>
            <a:pPr>
              <a:lnSpc>
                <a:spcPts val="2600"/>
              </a:lnSpc>
            </a:pPr>
            <a:r>
              <a:rPr lang="fi-FI" altLang="fi-FI" smtClean="0"/>
              <a:t>Toisaalta pitää kysyä keskeisiä taitoja, toisaalta pitää varoa backwash-efektiä eli (pelkkiin) kokeisiin opettamista.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1752600" y="685800"/>
            <a:ext cx="7086600" cy="5867400"/>
          </a:xfrm>
        </p:spPr>
        <p:txBody>
          <a:bodyPr/>
          <a:lstStyle/>
          <a:p>
            <a:pPr>
              <a:buFont typeface="Wingdings" pitchFamily="2" charset="2"/>
              <a:buNone/>
              <a:defRPr/>
            </a:pPr>
            <a:r>
              <a:rPr lang="x-none" b="1" dirty="0" smtClean="0">
                <a:solidFill>
                  <a:schemeClr val="accent1">
                    <a:lumMod val="75000"/>
                  </a:schemeClr>
                </a:solidFill>
                <a:hlinkClick r:id="rId2"/>
              </a:rPr>
              <a:t>Opettajan ammattietiikka ja eettiset periaatteet</a:t>
            </a:r>
            <a:r>
              <a:rPr lang="fi-FI" b="1" dirty="0">
                <a:solidFill>
                  <a:schemeClr val="accent1">
                    <a:lumMod val="75000"/>
                  </a:schemeClr>
                </a:solidFill>
                <a:hlinkClick r:id="rId2"/>
              </a:rPr>
              <a:t> </a:t>
            </a:r>
            <a:r>
              <a:rPr lang="fi-FI" b="1" dirty="0" smtClean="0">
                <a:solidFill>
                  <a:schemeClr val="accent1">
                    <a:lumMod val="75000"/>
                  </a:schemeClr>
                </a:solidFill>
                <a:hlinkClick r:id="rId2"/>
              </a:rPr>
              <a:t>(OAJ)</a:t>
            </a:r>
            <a:endParaRPr lang="fi-FI" i="1" dirty="0" smtClean="0">
              <a:solidFill>
                <a:schemeClr val="accent1">
                  <a:lumMod val="75000"/>
                </a:schemeClr>
              </a:solidFill>
            </a:endParaRPr>
          </a:p>
          <a:p>
            <a:pPr>
              <a:buFont typeface="Wingdings" pitchFamily="2" charset="2"/>
              <a:buNone/>
              <a:defRPr/>
            </a:pPr>
            <a:endParaRPr lang="fi-FI" dirty="0" smtClean="0"/>
          </a:p>
          <a:p>
            <a:pPr>
              <a:defRPr/>
            </a:pPr>
            <a:r>
              <a:rPr lang="fi-FI" dirty="0" smtClean="0"/>
              <a:t>Opettajan </a:t>
            </a:r>
            <a:r>
              <a:rPr lang="fi-FI" dirty="0"/>
              <a:t>ammatti on itsenäinen </a:t>
            </a:r>
            <a:r>
              <a:rPr lang="fi-FI" dirty="0" err="1"/>
              <a:t>professio</a:t>
            </a:r>
            <a:r>
              <a:rPr lang="fi-FI" dirty="0"/>
              <a:t> ja vaativa asiantuntijatehtävä. Tällaisen </a:t>
            </a:r>
            <a:r>
              <a:rPr lang="fi-FI" dirty="0" err="1"/>
              <a:t>professioammatin</a:t>
            </a:r>
            <a:r>
              <a:rPr lang="fi-FI" dirty="0"/>
              <a:t> luonteeseen kuuluu ammattietiikka, joka on tuotu esiin opettajan eettisissä periaatteissa. Ammattietiikka on osa ammattikunnan omaa laadunvalvontaa, ja sen avulla pyritään vastaamaan yhteiskunnan osoittamaan luottamukseen.</a:t>
            </a:r>
          </a:p>
          <a:p>
            <a:pPr marL="0" indent="0">
              <a:buFont typeface="Wingdings" pitchFamily="2" charset="2"/>
              <a:buNone/>
              <a:defRPr/>
            </a:pPr>
            <a:endParaRPr lang="fi-FI"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828800" y="762000"/>
            <a:ext cx="7010400" cy="5791200"/>
          </a:xfrm>
        </p:spPr>
        <p:txBody>
          <a:bodyPr/>
          <a:lstStyle/>
          <a:p>
            <a:pPr>
              <a:buFont typeface="Wingdings" pitchFamily="2" charset="2"/>
              <a:buNone/>
              <a:defRPr/>
            </a:pPr>
            <a:r>
              <a:rPr lang="fi-FI" b="1" dirty="0" smtClean="0">
                <a:solidFill>
                  <a:schemeClr val="accent1">
                    <a:lumMod val="60000"/>
                    <a:lumOff val="40000"/>
                  </a:schemeClr>
                </a:solidFill>
              </a:rPr>
              <a:t>Opettajan eettisten periaatteiden taustalla olevat arvot </a:t>
            </a:r>
            <a:endParaRPr lang="fi-FI" i="1" dirty="0" smtClean="0">
              <a:solidFill>
                <a:schemeClr val="accent1">
                  <a:lumMod val="60000"/>
                  <a:lumOff val="40000"/>
                </a:schemeClr>
              </a:solidFill>
            </a:endParaRPr>
          </a:p>
          <a:p>
            <a:pPr>
              <a:lnSpc>
                <a:spcPts val="2600"/>
              </a:lnSpc>
              <a:buFont typeface="Wingdings" pitchFamily="2" charset="2"/>
              <a:buNone/>
              <a:defRPr/>
            </a:pPr>
            <a:endParaRPr lang="fi-FI" sz="1800" i="1" dirty="0" smtClean="0"/>
          </a:p>
          <a:p>
            <a:pPr>
              <a:lnSpc>
                <a:spcPts val="2600"/>
              </a:lnSpc>
              <a:buFont typeface="Wingdings" pitchFamily="2" charset="2"/>
              <a:buNone/>
              <a:defRPr/>
            </a:pPr>
            <a:r>
              <a:rPr lang="fi-FI" sz="1800" i="1" dirty="0" smtClean="0"/>
              <a:t>IHMISARVO</a:t>
            </a:r>
          </a:p>
          <a:p>
            <a:pPr>
              <a:lnSpc>
                <a:spcPts val="2600"/>
              </a:lnSpc>
              <a:defRPr/>
            </a:pPr>
            <a:r>
              <a:rPr lang="fi-FI" sz="1800" dirty="0" smtClean="0"/>
              <a:t>Eettisten periaatteiden lähtökohtana on ihmisen kohteleminen itseisarvona. Siihen kuuluu että oppija nähdään ajattelevana ja oppivana persoonana. Ihmisarvoa tulee kunnioittaa riippumatta ihmisen sukupuolesta, sukupuolisesta suuntautuneisuudesta, ulkonäöstä, iästä, uskonnosta, yhteiskunnallisesta asemasta, alkuperästä, mielipiteistä, kyvyistä ja saavutuksista.</a:t>
            </a:r>
            <a:endParaRPr lang="fi-FI" sz="1800" i="1" dirty="0" smtClean="0"/>
          </a:p>
          <a:p>
            <a:pPr>
              <a:lnSpc>
                <a:spcPts val="2600"/>
              </a:lnSpc>
              <a:buFont typeface="Wingdings" pitchFamily="2" charset="2"/>
              <a:buNone/>
              <a:defRPr/>
            </a:pPr>
            <a:r>
              <a:rPr lang="fi-FI" sz="1800" i="1" dirty="0" smtClean="0"/>
              <a:t>TOTUUDELLISUUS </a:t>
            </a:r>
            <a:endParaRPr lang="fi-FI" sz="1800" dirty="0" smtClean="0"/>
          </a:p>
          <a:p>
            <a:pPr>
              <a:lnSpc>
                <a:spcPts val="2600"/>
              </a:lnSpc>
              <a:defRPr/>
            </a:pPr>
            <a:r>
              <a:rPr lang="fi-FI" sz="1800" dirty="0" smtClean="0"/>
              <a:t>Totuudellisuus on keskeinen arvo opettajan perustehtävässä, jossa hän ohjaa oppijaa elämän ja ympäristön kohtaamiseen.</a:t>
            </a:r>
          </a:p>
          <a:p>
            <a:pPr>
              <a:lnSpc>
                <a:spcPts val="2600"/>
              </a:lnSpc>
              <a:defRPr/>
            </a:pPr>
            <a:r>
              <a:rPr lang="fi-FI" sz="1800" dirty="0" smtClean="0"/>
              <a:t>Tutkiva lähestymistapa edellyttää avointa keskustelua ja totuuden etsimistä.</a:t>
            </a:r>
          </a:p>
          <a:p>
            <a:pPr>
              <a:lnSpc>
                <a:spcPts val="2600"/>
              </a:lnSpc>
              <a:defRPr/>
            </a:pPr>
            <a:r>
              <a:rPr lang="fi-FI" sz="1800" dirty="0" smtClean="0"/>
              <a:t>Rehellisyys itselle ja muille sekä keskinäinen kunnioitus kaikessa vuorovaikutuksessa kuuluu opettajan työn perustaan.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tsikko 1"/>
          <p:cNvSpPr>
            <a:spLocks noGrp="1"/>
          </p:cNvSpPr>
          <p:nvPr>
            <p:ph type="title"/>
          </p:nvPr>
        </p:nvSpPr>
        <p:spPr/>
        <p:txBody>
          <a:bodyPr/>
          <a:lstStyle/>
          <a:p>
            <a:r>
              <a:rPr lang="fi-FI" altLang="fi-FI" smtClean="0"/>
              <a:t>Opettajan eettisten periaatteiden arvot (jatkoa)</a:t>
            </a:r>
          </a:p>
        </p:txBody>
      </p:sp>
      <p:sp>
        <p:nvSpPr>
          <p:cNvPr id="8195" name="Sisällön paikkamerkki 2"/>
          <p:cNvSpPr>
            <a:spLocks noGrp="1"/>
          </p:cNvSpPr>
          <p:nvPr>
            <p:ph idx="1"/>
          </p:nvPr>
        </p:nvSpPr>
        <p:spPr/>
        <p:txBody>
          <a:bodyPr/>
          <a:lstStyle/>
          <a:p>
            <a:pPr>
              <a:lnSpc>
                <a:spcPts val="2400"/>
              </a:lnSpc>
              <a:buFont typeface="Wingdings" pitchFamily="2" charset="2"/>
              <a:buNone/>
            </a:pPr>
            <a:r>
              <a:rPr lang="fi-FI" altLang="fi-FI" sz="1800" i="1" smtClean="0"/>
              <a:t>OIKEUDENMUKAISUUS </a:t>
            </a:r>
            <a:endParaRPr lang="fi-FI" altLang="fi-FI" sz="1800" smtClean="0"/>
          </a:p>
          <a:p>
            <a:pPr>
              <a:lnSpc>
                <a:spcPts val="2400"/>
              </a:lnSpc>
            </a:pPr>
            <a:r>
              <a:rPr lang="fi-FI" altLang="fi-FI" sz="1800" smtClean="0"/>
              <a:t>Yksittäisen oppijan ja ryhmän kohtaamisessa sekä muun työyhteisön toiminnassa oikeudenmukaisuuden toteutuminen on tärkeää. </a:t>
            </a:r>
          </a:p>
          <a:p>
            <a:pPr>
              <a:lnSpc>
                <a:spcPts val="2400"/>
              </a:lnSpc>
            </a:pPr>
            <a:r>
              <a:rPr lang="fi-FI" altLang="fi-FI" sz="1800" smtClean="0"/>
              <a:t>Oikeudenmukaisuuteen kuuluu erityisesti tasa-arvon ja yhdenvertaisuuden edistäminen sekä syrjinnän ja suosimisen välttäminen. </a:t>
            </a:r>
          </a:p>
          <a:p>
            <a:pPr>
              <a:lnSpc>
                <a:spcPts val="2400"/>
              </a:lnSpc>
            </a:pPr>
            <a:r>
              <a:rPr lang="fi-FI" altLang="fi-FI" sz="1800" smtClean="0"/>
              <a:t>Oikeudenmukaisuuden tulee toteutua myös etujen ja rasitteiden jaossa, rikkomusten ja ristiriitojen käsittelyssä sekä oppijan arvioinnissa. Kysymys oikeudenmukai-suudesta sisältyy aina opettajan antamaan arviointiin.</a:t>
            </a:r>
            <a:endParaRPr lang="fi-FI" altLang="fi-FI" sz="1800" i="1" smtClean="0"/>
          </a:p>
          <a:p>
            <a:pPr>
              <a:lnSpc>
                <a:spcPts val="2400"/>
              </a:lnSpc>
              <a:buFont typeface="Wingdings" pitchFamily="2" charset="2"/>
              <a:buNone/>
            </a:pPr>
            <a:r>
              <a:rPr lang="fi-FI" altLang="fi-FI" sz="1800" i="1" smtClean="0"/>
              <a:t>VASTUU JA VAPAUS</a:t>
            </a:r>
          </a:p>
          <a:p>
            <a:pPr>
              <a:lnSpc>
                <a:spcPts val="2400"/>
              </a:lnSpc>
            </a:pPr>
            <a:r>
              <a:rPr lang="fi-FI" altLang="fi-FI" sz="1800" smtClean="0"/>
              <a:t>Opettajalla on oikeus omaan arvomaailmaansa, mutta opetustyössä opettajan vastuu on sidoksissa perustehtävään ja sitä määrittelevään normistoon, esim. lainsäädäntöön ja opetussuunnitelmiin. </a:t>
            </a:r>
          </a:p>
          <a:p>
            <a:endParaRPr lang="fi-FI" altLang="fi-FI" smtClean="0"/>
          </a:p>
          <a:p>
            <a:endParaRPr lang="fi-FI" altLang="fi-FI"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1219200" y="685800"/>
            <a:ext cx="7620000" cy="5867400"/>
          </a:xfrm>
        </p:spPr>
        <p:txBody>
          <a:bodyPr/>
          <a:lstStyle/>
          <a:p>
            <a:pPr>
              <a:buFont typeface="Wingdings" pitchFamily="2" charset="2"/>
              <a:buNone/>
            </a:pPr>
            <a:r>
              <a:rPr lang="fi-FI" altLang="fi-FI" b="1" smtClean="0"/>
              <a:t>Opettajan eettiset periaatteet (OAJ)</a:t>
            </a:r>
            <a:endParaRPr lang="fi-FI" altLang="fi-FI" i="1" smtClean="0"/>
          </a:p>
          <a:p>
            <a:pPr>
              <a:buFont typeface="Wingdings" pitchFamily="2" charset="2"/>
              <a:buNone/>
            </a:pPr>
            <a:endParaRPr lang="fi-FI" altLang="fi-FI" i="1" smtClean="0"/>
          </a:p>
          <a:p>
            <a:pPr>
              <a:buFont typeface="Wingdings" pitchFamily="2" charset="2"/>
              <a:buNone/>
            </a:pPr>
            <a:r>
              <a:rPr lang="fi-FI" altLang="fi-FI" i="1" smtClean="0"/>
              <a:t>OPETTAJA JA OPPIJA </a:t>
            </a:r>
            <a:endParaRPr lang="fi-FI" altLang="fi-FI" smtClean="0"/>
          </a:p>
          <a:p>
            <a:r>
              <a:rPr lang="fi-FI" altLang="fi-FI" smtClean="0"/>
              <a:t>Opettaja hyväksyy ja ottaa huomioon oppijan ainutkertaisena ihmisenä. Opettaja kunnioittaa oppijan oikeuksia ja suhtautuu häneen inhimillisesti ja oikeudenmukaisesti. </a:t>
            </a:r>
          </a:p>
          <a:p>
            <a:r>
              <a:rPr lang="fi-FI" altLang="fi-FI" smtClean="0"/>
              <a:t>Opettaja pyrkii oppijan lähtökohtien, ajattelun ja mielipiteiden ymmärtämiseen sekä käsittelee tahdikkaasti oppijan persoonaan ja yksityisyyteen liittyviä asioita. ....</a:t>
            </a:r>
          </a:p>
          <a:p>
            <a:pPr lvl="1">
              <a:buFont typeface="Wingdings" pitchFamily="2" charset="2"/>
              <a:buChar char="§"/>
            </a:pPr>
            <a:r>
              <a:rPr lang="fi-FI" altLang="fi-FI" smtClean="0"/>
              <a:t>kysymys privaatin alueesta, ei "nahan alle menemistä”</a:t>
            </a:r>
          </a:p>
          <a:p>
            <a:pPr>
              <a:buFont typeface="Wingdings" pitchFamily="2" charset="2"/>
              <a:buNone/>
            </a:pPr>
            <a:r>
              <a:rPr lang="fi-FI" altLang="fi-FI" smtClean="0"/>
              <a:t>	Opettaja ottaa erityisesti huomioon huolenpitoa ja suojelua tarvitsevat oppijat, eikä hyväksy missään muodossa esiintyvää kiusaamista tai toisen ihmisen hyväksikäyttöä.</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tsikko 1"/>
          <p:cNvSpPr>
            <a:spLocks noGrp="1"/>
          </p:cNvSpPr>
          <p:nvPr>
            <p:ph type="title"/>
          </p:nvPr>
        </p:nvSpPr>
        <p:spPr/>
        <p:txBody>
          <a:bodyPr/>
          <a:lstStyle/>
          <a:p>
            <a:r>
              <a:rPr lang="fi-FI" altLang="fi-FI" dirty="0" smtClean="0"/>
              <a:t>Etiikka/OAJ, opettaja ja oppija (jatkoa)</a:t>
            </a:r>
          </a:p>
        </p:txBody>
      </p:sp>
      <p:sp>
        <p:nvSpPr>
          <p:cNvPr id="6147" name="Sisällön paikkamerkki 2"/>
          <p:cNvSpPr>
            <a:spLocks noGrp="1"/>
          </p:cNvSpPr>
          <p:nvPr>
            <p:ph idx="1"/>
          </p:nvPr>
        </p:nvSpPr>
        <p:spPr/>
        <p:txBody>
          <a:bodyPr/>
          <a:lstStyle/>
          <a:p>
            <a:r>
              <a:rPr lang="fi-FI" altLang="fi-FI" dirty="0" smtClean="0"/>
              <a:t>Opettajan tehtävään kuuluu myös </a:t>
            </a:r>
            <a:r>
              <a:rPr lang="fi-FI" altLang="fi-FI" dirty="0" err="1" smtClean="0"/>
              <a:t>oppijoiden</a:t>
            </a:r>
            <a:r>
              <a:rPr lang="fi-FI" altLang="fi-FI" dirty="0" smtClean="0"/>
              <a:t> kasvattaminen yhteistyöhön ja hyviksi yhteiskunnan jäseniksi. Myös luottamuksen ja hyvien ihmissuhteiden rakentaminen kuuluu opettajan työhön.</a:t>
            </a:r>
          </a:p>
          <a:p>
            <a:r>
              <a:rPr lang="fi-FI" altLang="fi-FI" dirty="0" smtClean="0"/>
              <a:t>Opettajan vastuu oppijasta on sitä suurempi mitä nuoremman oppijan kanssa hän työskentelee. Opettaja toimii yhteistyössä lapsesta vastuussa olevien aikuisten kanssa.</a:t>
            </a:r>
          </a:p>
          <a:p>
            <a:pPr lvl="1">
              <a:buFont typeface="Wingdings" pitchFamily="2" charset="2"/>
              <a:buChar char="§"/>
            </a:pPr>
            <a:r>
              <a:rPr lang="fi-FI" altLang="fi-FI" dirty="0" smtClean="0"/>
              <a:t>kotien saama arviointi (ei pelkkää negatiivista palautetta!)</a:t>
            </a:r>
          </a:p>
          <a:p>
            <a:pPr lvl="1">
              <a:buFont typeface="Wingdings" pitchFamily="2" charset="2"/>
              <a:buChar char="§"/>
            </a:pPr>
            <a:r>
              <a:rPr lang="fi-FI" altLang="fi-FI" dirty="0" smtClean="0"/>
              <a:t>mahdolliset ongelmat, kun arvioinnit erilaisia</a:t>
            </a:r>
          </a:p>
          <a:p>
            <a:pPr lvl="1">
              <a:buFont typeface="Wingdings" pitchFamily="2" charset="2"/>
              <a:buChar char="§"/>
            </a:pPr>
            <a:endParaRPr lang="fi-FI" altLang="fi-FI" dirty="0" smtClean="0"/>
          </a:p>
          <a:p>
            <a:pPr>
              <a:buFont typeface="Wingdings" pitchFamily="2" charset="2"/>
              <a:buNone/>
            </a:pPr>
            <a:endParaRPr lang="fi-FI" altLang="fi-FI" b="1" dirty="0" smtClean="0"/>
          </a:p>
          <a:p>
            <a:endParaRPr lang="fi-FI" altLang="fi-FI" dirty="0" smtClean="0"/>
          </a:p>
          <a:p>
            <a:endParaRPr lang="fi-FI" altLang="fi-FI" dirty="0" smtClean="0"/>
          </a:p>
        </p:txBody>
      </p:sp>
    </p:spTree>
    <p:extLst>
      <p:ext uri="{BB962C8B-B14F-4D97-AF65-F5344CB8AC3E}">
        <p14:creationId xmlns:p14="http://schemas.microsoft.com/office/powerpoint/2010/main" val="764520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676400" y="228600"/>
            <a:ext cx="7010400" cy="762000"/>
          </a:xfrm>
        </p:spPr>
        <p:txBody>
          <a:bodyPr/>
          <a:lstStyle/>
          <a:p>
            <a:r>
              <a:rPr lang="fi-FI" altLang="fi-FI" smtClean="0"/>
              <a:t>Arvioinnin funktiot</a:t>
            </a:r>
          </a:p>
        </p:txBody>
      </p:sp>
      <p:sp>
        <p:nvSpPr>
          <p:cNvPr id="146435" name="Rectangle 3"/>
          <p:cNvSpPr>
            <a:spLocks noGrp="1" noChangeArrowheads="1"/>
          </p:cNvSpPr>
          <p:nvPr>
            <p:ph type="body" idx="1"/>
          </p:nvPr>
        </p:nvSpPr>
        <p:spPr>
          <a:xfrm>
            <a:off x="1676400" y="1066800"/>
            <a:ext cx="7467600" cy="5530850"/>
          </a:xfrm>
        </p:spPr>
        <p:txBody>
          <a:bodyPr/>
          <a:lstStyle/>
          <a:p>
            <a:pPr>
              <a:buFont typeface="Wingdings" pitchFamily="2" charset="2"/>
              <a:buNone/>
            </a:pPr>
            <a:r>
              <a:rPr lang="fi-FI" altLang="fi-FI" sz="2400" b="1" dirty="0" smtClean="0"/>
              <a:t>Oppimista tukeva funktio</a:t>
            </a:r>
          </a:p>
          <a:p>
            <a:r>
              <a:rPr lang="fi-FI" altLang="fi-FI" dirty="0" smtClean="0"/>
              <a:t>osaamisen määrittäminen</a:t>
            </a:r>
          </a:p>
          <a:p>
            <a:r>
              <a:rPr lang="fi-FI" altLang="fi-FI" dirty="0" smtClean="0"/>
              <a:t>opiskelun motivoiminen</a:t>
            </a:r>
          </a:p>
          <a:p>
            <a:pPr>
              <a:spcAft>
                <a:spcPct val="25000"/>
              </a:spcAft>
            </a:pPr>
            <a:r>
              <a:rPr lang="fi-FI" altLang="fi-FI" dirty="0" smtClean="0"/>
              <a:t>muoto riippuu käytännössä opetusmuodosta (vrt. palaute).</a:t>
            </a:r>
          </a:p>
          <a:p>
            <a:pPr>
              <a:spcBef>
                <a:spcPct val="10000"/>
              </a:spcBef>
              <a:buFont typeface="Wingdings" pitchFamily="2" charset="2"/>
              <a:buNone/>
            </a:pPr>
            <a:r>
              <a:rPr lang="fi-FI" altLang="fi-FI" sz="2400" b="1" dirty="0" smtClean="0"/>
              <a:t>Valikoiva funktio</a:t>
            </a:r>
          </a:p>
          <a:p>
            <a:r>
              <a:rPr lang="fi-FI" altLang="fi-FI" dirty="0" smtClean="0"/>
              <a:t>koululaitos on moniportainen instituutio: myöhempiin </a:t>
            </a:r>
            <a:r>
              <a:rPr lang="fi-FI" altLang="fi-FI" dirty="0" err="1" smtClean="0"/>
              <a:t>opintoi-hin</a:t>
            </a:r>
            <a:r>
              <a:rPr lang="fi-FI" altLang="fi-FI" dirty="0" smtClean="0"/>
              <a:t> valikoidutaan (osin) aiempien suoritusten perusteella</a:t>
            </a:r>
          </a:p>
          <a:p>
            <a:pPr lvl="1">
              <a:buFont typeface="Wingdings" pitchFamily="2" charset="2"/>
              <a:buChar char="§"/>
            </a:pPr>
            <a:r>
              <a:rPr lang="fi-FI" altLang="fi-FI" dirty="0" smtClean="0"/>
              <a:t>esim. yhteisvalinta, yo-kokeet ja korkeammat opinnot</a:t>
            </a:r>
          </a:p>
          <a:p>
            <a:r>
              <a:rPr lang="fi-FI" altLang="fi-FI" dirty="0" smtClean="0"/>
              <a:t>oppilaan kannalta kysymys uravalinnasta ja elämänsuunnitelmasta</a:t>
            </a:r>
          </a:p>
          <a:p>
            <a:r>
              <a:rPr lang="fi-FI" altLang="fi-FI" dirty="0" smtClean="0"/>
              <a:t>yhteiskunnan kannalta kysymys on voimavarojen ohjailusta</a:t>
            </a:r>
          </a:p>
          <a:p>
            <a:r>
              <a:rPr lang="fi-FI" altLang="fi-FI" dirty="0" smtClean="0"/>
              <a:t>kriittisesti arvioiden '</a:t>
            </a:r>
            <a:r>
              <a:rPr lang="fi-FI" altLang="fi-FI" dirty="0" err="1" smtClean="0"/>
              <a:t>estableshmentin</a:t>
            </a:r>
            <a:r>
              <a:rPr lang="fi-FI" altLang="fi-FI" dirty="0" smtClean="0"/>
              <a:t>'  kannalta kysymys on asemaan sosiaalistamisesta (vanhempien sosioekonomisen aseman huikea ennustavuus koulumenestyksen suhteen)</a:t>
            </a:r>
          </a:p>
        </p:txBody>
      </p:sp>
    </p:spTree>
    <p:extLst>
      <p:ext uri="{BB962C8B-B14F-4D97-AF65-F5344CB8AC3E}">
        <p14:creationId xmlns:p14="http://schemas.microsoft.com/office/powerpoint/2010/main" val="32710861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146435">
                                            <p:txEl>
                                              <p:pRg st="4" end="4"/>
                                            </p:txEl>
                                          </p:spTgt>
                                        </p:tgtEl>
                                        <p:attrNameLst>
                                          <p:attrName>style.visibility</p:attrName>
                                        </p:attrNameLst>
                                      </p:cBhvr>
                                      <p:to>
                                        <p:strVal val="visible"/>
                                      </p:to>
                                    </p:set>
                                    <p:anim calcmode="lin" valueType="num">
                                      <p:cBhvr>
                                        <p:cTn id="7" dur="500" fill="hold"/>
                                        <p:tgtEl>
                                          <p:spTgt spid="146435">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146435">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146435">
                                            <p:txEl>
                                              <p:pRg st="4" end="4"/>
                                            </p:txEl>
                                          </p:spTgt>
                                        </p:tgtEl>
                                      </p:cBhvr>
                                    </p:animEffect>
                                  </p:childTnLst>
                                </p:cTn>
                              </p:par>
                              <p:par>
                                <p:cTn id="10" presetID="10" presetClass="entr" presetSubtype="0" fill="hold" nodeType="withEffect">
                                  <p:stCondLst>
                                    <p:cond delay="0"/>
                                  </p:stCondLst>
                                  <p:childTnLst>
                                    <p:set>
                                      <p:cBhvr>
                                        <p:cTn id="11" dur="1" fill="hold">
                                          <p:stCondLst>
                                            <p:cond delay="0"/>
                                          </p:stCondLst>
                                        </p:cTn>
                                        <p:tgtEl>
                                          <p:spTgt spid="146435">
                                            <p:txEl>
                                              <p:pRg st="5" end="5"/>
                                            </p:txEl>
                                          </p:spTgt>
                                        </p:tgtEl>
                                        <p:attrNameLst>
                                          <p:attrName>style.visibility</p:attrName>
                                        </p:attrNameLst>
                                      </p:cBhvr>
                                      <p:to>
                                        <p:strVal val="visible"/>
                                      </p:to>
                                    </p:set>
                                    <p:animEffect transition="in" filter="fade">
                                      <p:cBhvr>
                                        <p:cTn id="12" dur="500"/>
                                        <p:tgtEl>
                                          <p:spTgt spid="146435">
                                            <p:txEl>
                                              <p:pRg st="5" end="5"/>
                                            </p:txEl>
                                          </p:spTgt>
                                        </p:tgtEl>
                                      </p:cBhvr>
                                    </p:animEffect>
                                  </p:childTnLst>
                                </p:cTn>
                              </p:par>
                              <p:par>
                                <p:cTn id="13" presetID="53" presetClass="entr" presetSubtype="0" fill="hold" nodeType="withEffect">
                                  <p:stCondLst>
                                    <p:cond delay="0"/>
                                  </p:stCondLst>
                                  <p:childTnLst>
                                    <p:set>
                                      <p:cBhvr>
                                        <p:cTn id="14" dur="1" fill="hold">
                                          <p:stCondLst>
                                            <p:cond delay="0"/>
                                          </p:stCondLst>
                                        </p:cTn>
                                        <p:tgtEl>
                                          <p:spTgt spid="146435">
                                            <p:txEl>
                                              <p:pRg st="6" end="6"/>
                                            </p:txEl>
                                          </p:spTgt>
                                        </p:tgtEl>
                                        <p:attrNameLst>
                                          <p:attrName>style.visibility</p:attrName>
                                        </p:attrNameLst>
                                      </p:cBhvr>
                                      <p:to>
                                        <p:strVal val="visible"/>
                                      </p:to>
                                    </p:set>
                                    <p:anim calcmode="lin" valueType="num">
                                      <p:cBhvr>
                                        <p:cTn id="15" dur="500" fill="hold"/>
                                        <p:tgtEl>
                                          <p:spTgt spid="146435">
                                            <p:txEl>
                                              <p:pRg st="6" end="6"/>
                                            </p:txEl>
                                          </p:spTgt>
                                        </p:tgtEl>
                                        <p:attrNameLst>
                                          <p:attrName>ppt_w</p:attrName>
                                        </p:attrNameLst>
                                      </p:cBhvr>
                                      <p:tavLst>
                                        <p:tav tm="0">
                                          <p:val>
                                            <p:fltVal val="0"/>
                                          </p:val>
                                        </p:tav>
                                        <p:tav tm="100000">
                                          <p:val>
                                            <p:strVal val="#ppt_w"/>
                                          </p:val>
                                        </p:tav>
                                      </p:tavLst>
                                    </p:anim>
                                    <p:anim calcmode="lin" valueType="num">
                                      <p:cBhvr>
                                        <p:cTn id="16" dur="500" fill="hold"/>
                                        <p:tgtEl>
                                          <p:spTgt spid="146435">
                                            <p:txEl>
                                              <p:pRg st="6" end="6"/>
                                            </p:txEl>
                                          </p:spTgt>
                                        </p:tgtEl>
                                        <p:attrNameLst>
                                          <p:attrName>ppt_h</p:attrName>
                                        </p:attrNameLst>
                                      </p:cBhvr>
                                      <p:tavLst>
                                        <p:tav tm="0">
                                          <p:val>
                                            <p:fltVal val="0"/>
                                          </p:val>
                                        </p:tav>
                                        <p:tav tm="100000">
                                          <p:val>
                                            <p:strVal val="#ppt_h"/>
                                          </p:val>
                                        </p:tav>
                                      </p:tavLst>
                                    </p:anim>
                                    <p:animEffect transition="in" filter="fade">
                                      <p:cBhvr>
                                        <p:cTn id="17" dur="500"/>
                                        <p:tgtEl>
                                          <p:spTgt spid="146435">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46435">
                                            <p:txEl>
                                              <p:pRg st="7" end="7"/>
                                            </p:txEl>
                                          </p:spTgt>
                                        </p:tgtEl>
                                        <p:attrNameLst>
                                          <p:attrName>style.visibility</p:attrName>
                                        </p:attrNameLst>
                                      </p:cBhvr>
                                      <p:to>
                                        <p:strVal val="visible"/>
                                      </p:to>
                                    </p:set>
                                    <p:animEffect transition="in" filter="fade">
                                      <p:cBhvr>
                                        <p:cTn id="22" dur="500"/>
                                        <p:tgtEl>
                                          <p:spTgt spid="146435">
                                            <p:txEl>
                                              <p:pRg st="7" end="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46435">
                                            <p:txEl>
                                              <p:pRg st="8" end="8"/>
                                            </p:txEl>
                                          </p:spTgt>
                                        </p:tgtEl>
                                        <p:attrNameLst>
                                          <p:attrName>style.visibility</p:attrName>
                                        </p:attrNameLst>
                                      </p:cBhvr>
                                      <p:to>
                                        <p:strVal val="visible"/>
                                      </p:to>
                                    </p:set>
                                    <p:animEffect transition="in" filter="fade">
                                      <p:cBhvr>
                                        <p:cTn id="27" dur="500"/>
                                        <p:tgtEl>
                                          <p:spTgt spid="146435">
                                            <p:txEl>
                                              <p:pRg st="8" end="8"/>
                                            </p:txEl>
                                          </p:spTgt>
                                        </p:tgtEl>
                                      </p:cBhvr>
                                    </p:animEffect>
                                  </p:childTnLst>
                                </p:cTn>
                              </p:par>
                              <p:par>
                                <p:cTn id="28" presetID="53" presetClass="entr" presetSubtype="0" fill="hold" nodeType="withEffect">
                                  <p:stCondLst>
                                    <p:cond delay="0"/>
                                  </p:stCondLst>
                                  <p:childTnLst>
                                    <p:set>
                                      <p:cBhvr>
                                        <p:cTn id="29" dur="1" fill="hold">
                                          <p:stCondLst>
                                            <p:cond delay="0"/>
                                          </p:stCondLst>
                                        </p:cTn>
                                        <p:tgtEl>
                                          <p:spTgt spid="146435">
                                            <p:txEl>
                                              <p:pRg st="9" end="9"/>
                                            </p:txEl>
                                          </p:spTgt>
                                        </p:tgtEl>
                                        <p:attrNameLst>
                                          <p:attrName>style.visibility</p:attrName>
                                        </p:attrNameLst>
                                      </p:cBhvr>
                                      <p:to>
                                        <p:strVal val="visible"/>
                                      </p:to>
                                    </p:set>
                                    <p:anim calcmode="lin" valueType="num">
                                      <p:cBhvr>
                                        <p:cTn id="30" dur="500" fill="hold"/>
                                        <p:tgtEl>
                                          <p:spTgt spid="146435">
                                            <p:txEl>
                                              <p:pRg st="9" end="9"/>
                                            </p:txEl>
                                          </p:spTgt>
                                        </p:tgtEl>
                                        <p:attrNameLst>
                                          <p:attrName>ppt_w</p:attrName>
                                        </p:attrNameLst>
                                      </p:cBhvr>
                                      <p:tavLst>
                                        <p:tav tm="0">
                                          <p:val>
                                            <p:fltVal val="0"/>
                                          </p:val>
                                        </p:tav>
                                        <p:tav tm="100000">
                                          <p:val>
                                            <p:strVal val="#ppt_w"/>
                                          </p:val>
                                        </p:tav>
                                      </p:tavLst>
                                    </p:anim>
                                    <p:anim calcmode="lin" valueType="num">
                                      <p:cBhvr>
                                        <p:cTn id="31" dur="500" fill="hold"/>
                                        <p:tgtEl>
                                          <p:spTgt spid="146435">
                                            <p:txEl>
                                              <p:pRg st="9" end="9"/>
                                            </p:txEl>
                                          </p:spTgt>
                                        </p:tgtEl>
                                        <p:attrNameLst>
                                          <p:attrName>ppt_h</p:attrName>
                                        </p:attrNameLst>
                                      </p:cBhvr>
                                      <p:tavLst>
                                        <p:tav tm="0">
                                          <p:val>
                                            <p:fltVal val="0"/>
                                          </p:val>
                                        </p:tav>
                                        <p:tav tm="100000">
                                          <p:val>
                                            <p:strVal val="#ppt_h"/>
                                          </p:val>
                                        </p:tav>
                                      </p:tavLst>
                                    </p:anim>
                                    <p:animEffect transition="in" filter="fade">
                                      <p:cBhvr>
                                        <p:cTn id="32" dur="500"/>
                                        <p:tgtEl>
                                          <p:spTgt spid="1464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D2s06">
  <a:themeElements>
    <a:clrScheme name="">
      <a:dk1>
        <a:srgbClr val="000000"/>
      </a:dk1>
      <a:lt1>
        <a:srgbClr val="FFFFFF"/>
      </a:lt1>
      <a:dk2>
        <a:srgbClr val="1E1C77"/>
      </a:dk2>
      <a:lt2>
        <a:srgbClr val="8C8A87"/>
      </a:lt2>
      <a:accent1>
        <a:srgbClr val="1E1C77"/>
      </a:accent1>
      <a:accent2>
        <a:srgbClr val="009E60"/>
      </a:accent2>
      <a:accent3>
        <a:srgbClr val="FFFFFF"/>
      </a:accent3>
      <a:accent4>
        <a:srgbClr val="000000"/>
      </a:accent4>
      <a:accent5>
        <a:srgbClr val="ABABBD"/>
      </a:accent5>
      <a:accent6>
        <a:srgbClr val="008F56"/>
      </a:accent6>
      <a:hlink>
        <a:srgbClr val="FCA311"/>
      </a:hlink>
      <a:folHlink>
        <a:srgbClr val="5E68C4"/>
      </a:folHlink>
    </a:clrScheme>
    <a:fontScheme name="FAD2s0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AD2s06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AD2s06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FAD2s06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AD2s06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AD2s06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AD2s06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FAD2s06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FAD2s06</Template>
  <TotalTime>2314</TotalTime>
  <Words>2320</Words>
  <Application>Microsoft Office PowerPoint</Application>
  <PresentationFormat>Näytössä katseltava diaesitys (4:3)</PresentationFormat>
  <Paragraphs>264</Paragraphs>
  <Slides>36</Slides>
  <Notes>2</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36</vt:i4>
      </vt:variant>
    </vt:vector>
  </HeadingPairs>
  <TitlesOfParts>
    <vt:vector size="42" baseType="lpstr">
      <vt:lpstr>Arial</vt:lpstr>
      <vt:lpstr>Arial Black</vt:lpstr>
      <vt:lpstr>Calibri</vt:lpstr>
      <vt:lpstr>Times New Roman</vt:lpstr>
      <vt:lpstr>Wingdings</vt:lpstr>
      <vt:lpstr>FAD2s06</vt:lpstr>
      <vt:lpstr>ET ja arviointi (erityisesti perusopetuksessa)  Johdatus elämänkatsomustietoon</vt:lpstr>
      <vt:lpstr>Arviointi, palaute, arvostelu</vt:lpstr>
      <vt:lpstr>Arviointia määrittävät tekijät</vt:lpstr>
      <vt:lpstr>PowerPoint-esitys</vt:lpstr>
      <vt:lpstr>PowerPoint-esitys</vt:lpstr>
      <vt:lpstr>Opettajan eettisten periaatteiden arvot (jatkoa)</vt:lpstr>
      <vt:lpstr>PowerPoint-esitys</vt:lpstr>
      <vt:lpstr>Etiikka/OAJ, opettaja ja oppija (jatkoa)</vt:lpstr>
      <vt:lpstr>Arvioinnin funktiot</vt:lpstr>
      <vt:lpstr>Arviointi POPS-perusteissa 2014</vt:lpstr>
      <vt:lpstr>Arviointi POPS-perusteissa 2014, jatkuu</vt:lpstr>
      <vt:lpstr>Arviointi POPS-perusteissa 2014, jatkuu</vt:lpstr>
      <vt:lpstr>Arvioinnin yleiset periaatteet</vt:lpstr>
      <vt:lpstr>Arvioinnin kohteet</vt:lpstr>
      <vt:lpstr>Työskentely arvioinnin kohteena</vt:lpstr>
      <vt:lpstr>Käyttäytyminen arvioinnin kohteena</vt:lpstr>
      <vt:lpstr>Arviointi opintojen aikana</vt:lpstr>
      <vt:lpstr>Päättöarviointi</vt:lpstr>
      <vt:lpstr>Päättöarviointi (jatkuu)</vt:lpstr>
      <vt:lpstr>Päättöarviointi (jatkuu)</vt:lpstr>
      <vt:lpstr>Elämänkatsomustieto</vt:lpstr>
      <vt:lpstr>ET taidot arvioitavina</vt:lpstr>
      <vt:lpstr>Oppilaan arvomaailman arviointi</vt:lpstr>
      <vt:lpstr>Oppilaan yksityisyys</vt:lpstr>
      <vt:lpstr>Arviointi ja yhdysryhmät</vt:lpstr>
      <vt:lpstr>ET arvioinnin perusteita</vt:lpstr>
      <vt:lpstr>Vuorovaikutteinen arviointi</vt:lpstr>
      <vt:lpstr>Arvioinnin kohteita</vt:lpstr>
      <vt:lpstr>Oppilaan itsearviointi (POPS-perusteet 2004)</vt:lpstr>
      <vt:lpstr>Oppilaan itsearviointi ja ET</vt:lpstr>
      <vt:lpstr>Opettajan itsearviointi ET:ssä</vt:lpstr>
      <vt:lpstr>ET käsitteistö</vt:lpstr>
      <vt:lpstr>ET käsitteistön oppiminen</vt:lpstr>
      <vt:lpstr>ET käsitteistön osaamisen arvioiminen</vt:lpstr>
      <vt:lpstr>ET arviointikriteerit 6. vuosiluokan päätteeksi hyvää osaamista kuvaavaa sanallista arviota/arvosanaa kahdeksan varten</vt:lpstr>
      <vt:lpstr>ET ja kokeet</vt:lpstr>
    </vt:vector>
  </TitlesOfParts>
  <Company>University of Helsinki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Ainedidaktiikka 1,  suoritus ja arviointi</dc:title>
  <dc:creator>Eero Salmenkivi</dc:creator>
  <cp:lastModifiedBy>Salmenkivi, Eero O A</cp:lastModifiedBy>
  <cp:revision>62</cp:revision>
  <cp:lastPrinted>2003-08-18T12:35:25Z</cp:lastPrinted>
  <dcterms:created xsi:type="dcterms:W3CDTF">2006-10-16T16:07:34Z</dcterms:created>
  <dcterms:modified xsi:type="dcterms:W3CDTF">2016-12-08T09:54:11Z</dcterms:modified>
</cp:coreProperties>
</file>