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52" r:id="rId2"/>
    <p:sldId id="359" r:id="rId3"/>
    <p:sldId id="362" r:id="rId4"/>
    <p:sldId id="403" r:id="rId5"/>
    <p:sldId id="404" r:id="rId6"/>
    <p:sldId id="390" r:id="rId7"/>
    <p:sldId id="391" r:id="rId8"/>
    <p:sldId id="392" r:id="rId9"/>
    <p:sldId id="402" r:id="rId10"/>
    <p:sldId id="395" r:id="rId11"/>
    <p:sldId id="396" r:id="rId12"/>
    <p:sldId id="397" r:id="rId13"/>
    <p:sldId id="398" r:id="rId14"/>
    <p:sldId id="399" r:id="rId15"/>
    <p:sldId id="400" r:id="rId16"/>
    <p:sldId id="401" r:id="rId17"/>
  </p:sldIdLst>
  <p:sldSz cx="9144000" cy="6858000" type="screen4x3"/>
  <p:notesSz cx="9872663" cy="6742113"/>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890">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EDA4"/>
    <a:srgbClr val="FEEEAC"/>
    <a:srgbClr val="FCD116"/>
    <a:srgbClr val="009E60"/>
    <a:srgbClr val="3A75C4"/>
    <a:srgbClr val="5BBF21"/>
    <a:srgbClr val="1E1C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495" autoAdjust="0"/>
    <p:restoredTop sz="94681" autoAdjust="0"/>
  </p:normalViewPr>
  <p:slideViewPr>
    <p:cSldViewPr>
      <p:cViewPr varScale="1">
        <p:scale>
          <a:sx n="100" d="100"/>
          <a:sy n="100" d="100"/>
        </p:scale>
        <p:origin x="182" y="72"/>
      </p:cViewPr>
      <p:guideLst>
        <p:guide orient="horz" pos="890"/>
        <p:guide pos="374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1" y="0"/>
            <a:ext cx="4278155" cy="338021"/>
          </a:xfrm>
          <a:prstGeom prst="rect">
            <a:avLst/>
          </a:prstGeom>
          <a:noFill/>
          <a:ln w="9525">
            <a:noFill/>
            <a:miter lim="800000"/>
            <a:headEnd/>
            <a:tailEnd/>
          </a:ln>
          <a:effectLst/>
        </p:spPr>
        <p:txBody>
          <a:bodyPr vert="horz" wrap="square" lIns="91524" tIns="45763" rIns="91524" bIns="45763" numCol="1" anchor="t" anchorCtr="0" compatLnSpc="1">
            <a:prstTxWarp prst="textNoShape">
              <a:avLst/>
            </a:prstTxWarp>
          </a:bodyPr>
          <a:lstStyle>
            <a:lvl1pPr>
              <a:defRPr sz="1200"/>
            </a:lvl1pPr>
          </a:lstStyle>
          <a:p>
            <a:pPr>
              <a:defRPr/>
            </a:pPr>
            <a:endParaRPr lang="fi-FI"/>
          </a:p>
        </p:txBody>
      </p:sp>
      <p:sp>
        <p:nvSpPr>
          <p:cNvPr id="40963" name="Rectangle 3"/>
          <p:cNvSpPr>
            <a:spLocks noGrp="1" noChangeArrowheads="1"/>
          </p:cNvSpPr>
          <p:nvPr>
            <p:ph type="dt" sz="quarter" idx="1"/>
          </p:nvPr>
        </p:nvSpPr>
        <p:spPr bwMode="auto">
          <a:xfrm>
            <a:off x="5592209" y="0"/>
            <a:ext cx="4278155" cy="338021"/>
          </a:xfrm>
          <a:prstGeom prst="rect">
            <a:avLst/>
          </a:prstGeom>
          <a:noFill/>
          <a:ln w="9525">
            <a:noFill/>
            <a:miter lim="800000"/>
            <a:headEnd/>
            <a:tailEnd/>
          </a:ln>
          <a:effectLst/>
        </p:spPr>
        <p:txBody>
          <a:bodyPr vert="horz" wrap="square" lIns="91524" tIns="45763" rIns="91524" bIns="45763" numCol="1" anchor="t" anchorCtr="0" compatLnSpc="1">
            <a:prstTxWarp prst="textNoShape">
              <a:avLst/>
            </a:prstTxWarp>
          </a:bodyPr>
          <a:lstStyle>
            <a:lvl1pPr algn="r">
              <a:defRPr sz="1200"/>
            </a:lvl1pPr>
          </a:lstStyle>
          <a:p>
            <a:pPr>
              <a:defRPr/>
            </a:pPr>
            <a:endParaRPr lang="fi-FI"/>
          </a:p>
        </p:txBody>
      </p:sp>
      <p:sp>
        <p:nvSpPr>
          <p:cNvPr id="40964" name="Rectangle 4"/>
          <p:cNvSpPr>
            <a:spLocks noGrp="1" noChangeArrowheads="1"/>
          </p:cNvSpPr>
          <p:nvPr>
            <p:ph type="ftr" sz="quarter" idx="2"/>
          </p:nvPr>
        </p:nvSpPr>
        <p:spPr bwMode="auto">
          <a:xfrm>
            <a:off x="1" y="6403017"/>
            <a:ext cx="4278155" cy="338021"/>
          </a:xfrm>
          <a:prstGeom prst="rect">
            <a:avLst/>
          </a:prstGeom>
          <a:noFill/>
          <a:ln w="9525">
            <a:noFill/>
            <a:miter lim="800000"/>
            <a:headEnd/>
            <a:tailEnd/>
          </a:ln>
          <a:effectLst/>
        </p:spPr>
        <p:txBody>
          <a:bodyPr vert="horz" wrap="square" lIns="91524" tIns="45763" rIns="91524" bIns="45763" numCol="1" anchor="b" anchorCtr="0" compatLnSpc="1">
            <a:prstTxWarp prst="textNoShape">
              <a:avLst/>
            </a:prstTxWarp>
          </a:bodyPr>
          <a:lstStyle>
            <a:lvl1pPr>
              <a:defRPr sz="1200"/>
            </a:lvl1pPr>
          </a:lstStyle>
          <a:p>
            <a:pPr>
              <a:defRPr/>
            </a:pPr>
            <a:endParaRPr lang="fi-FI"/>
          </a:p>
        </p:txBody>
      </p:sp>
      <p:sp>
        <p:nvSpPr>
          <p:cNvPr id="40965" name="Rectangle 5"/>
          <p:cNvSpPr>
            <a:spLocks noGrp="1" noChangeArrowheads="1"/>
          </p:cNvSpPr>
          <p:nvPr>
            <p:ph type="sldNum" sz="quarter" idx="3"/>
          </p:nvPr>
        </p:nvSpPr>
        <p:spPr bwMode="auto">
          <a:xfrm>
            <a:off x="5592209" y="6403017"/>
            <a:ext cx="4278155" cy="338021"/>
          </a:xfrm>
          <a:prstGeom prst="rect">
            <a:avLst/>
          </a:prstGeom>
          <a:noFill/>
          <a:ln w="9525">
            <a:noFill/>
            <a:miter lim="800000"/>
            <a:headEnd/>
            <a:tailEnd/>
          </a:ln>
          <a:effectLst/>
        </p:spPr>
        <p:txBody>
          <a:bodyPr vert="horz" wrap="square" lIns="91524" tIns="45763" rIns="91524" bIns="45763" numCol="1" anchor="b" anchorCtr="0" compatLnSpc="1">
            <a:prstTxWarp prst="textNoShape">
              <a:avLst/>
            </a:prstTxWarp>
          </a:bodyPr>
          <a:lstStyle>
            <a:lvl1pPr algn="r">
              <a:defRPr sz="1200"/>
            </a:lvl1pPr>
          </a:lstStyle>
          <a:p>
            <a:fld id="{A972D826-CD45-47AE-BA33-6F86C8F6165E}" type="slidenum">
              <a:rPr lang="fi-FI" altLang="fi-FI"/>
              <a:pPr/>
              <a:t>‹#›</a:t>
            </a:fld>
            <a:endParaRPr lang="fi-FI" altLang="fi-FI"/>
          </a:p>
        </p:txBody>
      </p:sp>
    </p:spTree>
    <p:extLst>
      <p:ext uri="{BB962C8B-B14F-4D97-AF65-F5344CB8AC3E}">
        <p14:creationId xmlns:p14="http://schemas.microsoft.com/office/powerpoint/2010/main" val="3439901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0"/>
            <a:ext cx="4278155" cy="338021"/>
          </a:xfrm>
          <a:prstGeom prst="rect">
            <a:avLst/>
          </a:prstGeom>
          <a:noFill/>
          <a:ln w="9525">
            <a:noFill/>
            <a:miter lim="800000"/>
            <a:headEnd/>
            <a:tailEnd/>
          </a:ln>
          <a:effectLst/>
        </p:spPr>
        <p:txBody>
          <a:bodyPr vert="horz" wrap="square" lIns="91524" tIns="45763" rIns="91524" bIns="45763" numCol="1" anchor="t" anchorCtr="0" compatLnSpc="1">
            <a:prstTxWarp prst="textNoShape">
              <a:avLst/>
            </a:prstTxWarp>
          </a:bodyPr>
          <a:lstStyle>
            <a:lvl1pPr>
              <a:defRPr sz="1200"/>
            </a:lvl1pPr>
          </a:lstStyle>
          <a:p>
            <a:pPr>
              <a:defRPr/>
            </a:pPr>
            <a:endParaRPr lang="en-US"/>
          </a:p>
        </p:txBody>
      </p:sp>
      <p:sp>
        <p:nvSpPr>
          <p:cNvPr id="7171" name="Rectangle 3"/>
          <p:cNvSpPr>
            <a:spLocks noGrp="1" noChangeArrowheads="1"/>
          </p:cNvSpPr>
          <p:nvPr>
            <p:ph type="dt" idx="1"/>
          </p:nvPr>
        </p:nvSpPr>
        <p:spPr bwMode="auto">
          <a:xfrm>
            <a:off x="5594509" y="0"/>
            <a:ext cx="4278154" cy="338021"/>
          </a:xfrm>
          <a:prstGeom prst="rect">
            <a:avLst/>
          </a:prstGeom>
          <a:noFill/>
          <a:ln w="9525">
            <a:noFill/>
            <a:miter lim="800000"/>
            <a:headEnd/>
            <a:tailEnd/>
          </a:ln>
          <a:effectLst/>
        </p:spPr>
        <p:txBody>
          <a:bodyPr vert="horz" wrap="square" lIns="91524" tIns="45763" rIns="91524" bIns="45763"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3254375" y="506413"/>
            <a:ext cx="3368675" cy="25273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1316355" y="3201508"/>
            <a:ext cx="7239953" cy="3034651"/>
          </a:xfrm>
          <a:prstGeom prst="rect">
            <a:avLst/>
          </a:prstGeom>
          <a:noFill/>
          <a:ln w="9525">
            <a:noFill/>
            <a:miter lim="800000"/>
            <a:headEnd/>
            <a:tailEnd/>
          </a:ln>
          <a:effectLst/>
        </p:spPr>
        <p:txBody>
          <a:bodyPr vert="horz" wrap="square" lIns="91524" tIns="45763" rIns="91524" bIns="45763" numCol="1" anchor="t" anchorCtr="0" compatLnSpc="1">
            <a:prstTxWarp prst="textNoShape">
              <a:avLst/>
            </a:prstTxWarp>
          </a:bodyPr>
          <a:lstStyle/>
          <a:p>
            <a:pPr lvl="0"/>
            <a:r>
              <a:rPr lang="en-US" noProof="0" smtClean="0"/>
              <a:t>Muokkaa tekstin perustyylejä napsauttamalla</a:t>
            </a:r>
          </a:p>
          <a:p>
            <a:pPr lvl="1"/>
            <a:r>
              <a:rPr lang="en-US" noProof="0" smtClean="0"/>
              <a:t>toinen taso</a:t>
            </a:r>
          </a:p>
          <a:p>
            <a:pPr lvl="2"/>
            <a:r>
              <a:rPr lang="en-US" noProof="0" smtClean="0"/>
              <a:t>kolmas taso</a:t>
            </a:r>
          </a:p>
          <a:p>
            <a:pPr lvl="3"/>
            <a:r>
              <a:rPr lang="en-US" noProof="0" smtClean="0"/>
              <a:t>neljäs taso</a:t>
            </a:r>
          </a:p>
          <a:p>
            <a:pPr lvl="4"/>
            <a:r>
              <a:rPr lang="en-US" noProof="0" smtClean="0"/>
              <a:t>viides taso</a:t>
            </a:r>
          </a:p>
        </p:txBody>
      </p:sp>
      <p:sp>
        <p:nvSpPr>
          <p:cNvPr id="7174" name="Rectangle 6"/>
          <p:cNvSpPr>
            <a:spLocks noGrp="1" noChangeArrowheads="1"/>
          </p:cNvSpPr>
          <p:nvPr>
            <p:ph type="ftr" sz="quarter" idx="4"/>
          </p:nvPr>
        </p:nvSpPr>
        <p:spPr bwMode="auto">
          <a:xfrm>
            <a:off x="1" y="6404093"/>
            <a:ext cx="4278155" cy="338021"/>
          </a:xfrm>
          <a:prstGeom prst="rect">
            <a:avLst/>
          </a:prstGeom>
          <a:noFill/>
          <a:ln w="9525">
            <a:noFill/>
            <a:miter lim="800000"/>
            <a:headEnd/>
            <a:tailEnd/>
          </a:ln>
          <a:effectLst/>
        </p:spPr>
        <p:txBody>
          <a:bodyPr vert="horz" wrap="square" lIns="91524" tIns="45763" rIns="91524" bIns="45763" numCol="1" anchor="b" anchorCtr="0" compatLnSpc="1">
            <a:prstTxWarp prst="textNoShape">
              <a:avLst/>
            </a:prstTxWarp>
          </a:bodyPr>
          <a:lstStyle>
            <a:lvl1pPr>
              <a:defRPr sz="1200"/>
            </a:lvl1pPr>
          </a:lstStyle>
          <a:p>
            <a:pPr>
              <a:defRPr/>
            </a:pPr>
            <a:endParaRPr lang="en-US"/>
          </a:p>
        </p:txBody>
      </p:sp>
      <p:sp>
        <p:nvSpPr>
          <p:cNvPr id="7175" name="Rectangle 7"/>
          <p:cNvSpPr>
            <a:spLocks noGrp="1" noChangeArrowheads="1"/>
          </p:cNvSpPr>
          <p:nvPr>
            <p:ph type="sldNum" sz="quarter" idx="5"/>
          </p:nvPr>
        </p:nvSpPr>
        <p:spPr bwMode="auto">
          <a:xfrm>
            <a:off x="5594509" y="6404093"/>
            <a:ext cx="4278154" cy="338021"/>
          </a:xfrm>
          <a:prstGeom prst="rect">
            <a:avLst/>
          </a:prstGeom>
          <a:noFill/>
          <a:ln w="9525">
            <a:noFill/>
            <a:miter lim="800000"/>
            <a:headEnd/>
            <a:tailEnd/>
          </a:ln>
          <a:effectLst/>
        </p:spPr>
        <p:txBody>
          <a:bodyPr vert="horz" wrap="square" lIns="91524" tIns="45763" rIns="91524" bIns="45763" numCol="1" anchor="b" anchorCtr="0" compatLnSpc="1">
            <a:prstTxWarp prst="textNoShape">
              <a:avLst/>
            </a:prstTxWarp>
          </a:bodyPr>
          <a:lstStyle>
            <a:lvl1pPr algn="r">
              <a:defRPr sz="1200"/>
            </a:lvl1pPr>
          </a:lstStyle>
          <a:p>
            <a:fld id="{90986AC1-6818-40DD-913B-30C7154AC540}" type="slidenum">
              <a:rPr lang="en-US" altLang="fi-FI"/>
              <a:pPr/>
              <a:t>‹#›</a:t>
            </a:fld>
            <a:endParaRPr lang="en-US" altLang="fi-FI"/>
          </a:p>
        </p:txBody>
      </p:sp>
    </p:spTree>
    <p:extLst>
      <p:ext uri="{BB962C8B-B14F-4D97-AF65-F5344CB8AC3E}">
        <p14:creationId xmlns:p14="http://schemas.microsoft.com/office/powerpoint/2010/main" val="39265167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36784" indent="-283378">
              <a:defRPr sz="2400">
                <a:solidFill>
                  <a:schemeClr val="tx1"/>
                </a:solidFill>
                <a:latin typeface="Times New Roman" panose="02020603050405020304" pitchFamily="18" charset="0"/>
              </a:defRPr>
            </a:lvl2pPr>
            <a:lvl3pPr marL="1133513" indent="-226703">
              <a:defRPr sz="2400">
                <a:solidFill>
                  <a:schemeClr val="tx1"/>
                </a:solidFill>
                <a:latin typeface="Times New Roman" panose="02020603050405020304" pitchFamily="18" charset="0"/>
              </a:defRPr>
            </a:lvl3pPr>
            <a:lvl4pPr marL="1586918" indent="-226703">
              <a:defRPr sz="2400">
                <a:solidFill>
                  <a:schemeClr val="tx1"/>
                </a:solidFill>
                <a:latin typeface="Times New Roman" panose="02020603050405020304" pitchFamily="18" charset="0"/>
              </a:defRPr>
            </a:lvl4pPr>
            <a:lvl5pPr marL="2040324" indent="-226703">
              <a:defRPr sz="2400">
                <a:solidFill>
                  <a:schemeClr val="tx1"/>
                </a:solidFill>
                <a:latin typeface="Times New Roman" panose="02020603050405020304" pitchFamily="18" charset="0"/>
              </a:defRPr>
            </a:lvl5pPr>
            <a:lvl6pPr marL="2493729" indent="-226703" eaLnBrk="0" fontAlgn="base" hangingPunct="0">
              <a:spcBef>
                <a:spcPct val="0"/>
              </a:spcBef>
              <a:spcAft>
                <a:spcPct val="0"/>
              </a:spcAft>
              <a:defRPr sz="2400">
                <a:solidFill>
                  <a:schemeClr val="tx1"/>
                </a:solidFill>
                <a:latin typeface="Times New Roman" panose="02020603050405020304" pitchFamily="18" charset="0"/>
              </a:defRPr>
            </a:lvl6pPr>
            <a:lvl7pPr marL="2947134" indent="-226703" eaLnBrk="0" fontAlgn="base" hangingPunct="0">
              <a:spcBef>
                <a:spcPct val="0"/>
              </a:spcBef>
              <a:spcAft>
                <a:spcPct val="0"/>
              </a:spcAft>
              <a:defRPr sz="2400">
                <a:solidFill>
                  <a:schemeClr val="tx1"/>
                </a:solidFill>
                <a:latin typeface="Times New Roman" panose="02020603050405020304" pitchFamily="18" charset="0"/>
              </a:defRPr>
            </a:lvl7pPr>
            <a:lvl8pPr marL="3400539" indent="-226703" eaLnBrk="0" fontAlgn="base" hangingPunct="0">
              <a:spcBef>
                <a:spcPct val="0"/>
              </a:spcBef>
              <a:spcAft>
                <a:spcPct val="0"/>
              </a:spcAft>
              <a:defRPr sz="2400">
                <a:solidFill>
                  <a:schemeClr val="tx1"/>
                </a:solidFill>
                <a:latin typeface="Times New Roman" panose="02020603050405020304" pitchFamily="18" charset="0"/>
              </a:defRPr>
            </a:lvl8pPr>
            <a:lvl9pPr marL="3853945" indent="-226703" eaLnBrk="0" fontAlgn="base" hangingPunct="0">
              <a:spcBef>
                <a:spcPct val="0"/>
              </a:spcBef>
              <a:spcAft>
                <a:spcPct val="0"/>
              </a:spcAft>
              <a:defRPr sz="2400">
                <a:solidFill>
                  <a:schemeClr val="tx1"/>
                </a:solidFill>
                <a:latin typeface="Times New Roman" panose="02020603050405020304" pitchFamily="18" charset="0"/>
              </a:defRPr>
            </a:lvl9pPr>
          </a:lstStyle>
          <a:p>
            <a:fld id="{EA79C86C-B567-4E35-9D15-DE948BD419CF}" type="slidenum">
              <a:rPr lang="en-US" altLang="fi-FI" sz="1200"/>
              <a:pPr/>
              <a:t>1</a:t>
            </a:fld>
            <a:endParaRPr lang="en-US" altLang="fi-FI" sz="12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Tree>
    <p:extLst>
      <p:ext uri="{BB962C8B-B14F-4D97-AF65-F5344CB8AC3E}">
        <p14:creationId xmlns:p14="http://schemas.microsoft.com/office/powerpoint/2010/main" val="34056859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pic>
        <p:nvPicPr>
          <p:cNvPr id="4" name="Picture 1048" descr="xkansi_tk_kayttaytym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1066800" y="2098675"/>
            <a:ext cx="5410200" cy="1143000"/>
          </a:xfrm>
        </p:spPr>
        <p:txBody>
          <a:bodyPr/>
          <a:lstStyle>
            <a:lvl1pPr>
              <a:defRPr>
                <a:solidFill>
                  <a:srgbClr val="1E1C77"/>
                </a:solidFill>
              </a:defRPr>
            </a:lvl1pPr>
          </a:lstStyle>
          <a:p>
            <a:r>
              <a:rPr lang="en-US"/>
              <a:t>Muokkaa otsikon perustyyliä napsauttamalla</a:t>
            </a:r>
          </a:p>
        </p:txBody>
      </p:sp>
      <p:sp>
        <p:nvSpPr>
          <p:cNvPr id="3075" name="Rectangle 3"/>
          <p:cNvSpPr>
            <a:spLocks noGrp="1" noChangeArrowheads="1"/>
          </p:cNvSpPr>
          <p:nvPr>
            <p:ph type="subTitle" idx="1"/>
          </p:nvPr>
        </p:nvSpPr>
        <p:spPr>
          <a:xfrm>
            <a:off x="1066800" y="3568700"/>
            <a:ext cx="5410200" cy="1384300"/>
          </a:xfrm>
        </p:spPr>
        <p:txBody>
          <a:bodyPr/>
          <a:lstStyle>
            <a:lvl1pPr marL="0" indent="0">
              <a:buFont typeface="Wingdings" pitchFamily="2" charset="2"/>
              <a:buNone/>
              <a:defRPr/>
            </a:lvl1pPr>
          </a:lstStyle>
          <a:p>
            <a:r>
              <a:rPr lang="en-US"/>
              <a:t>Muokkaa alaotsikon perustyyliä napsauttamalla</a:t>
            </a:r>
          </a:p>
        </p:txBody>
      </p:sp>
    </p:spTree>
    <p:extLst>
      <p:ext uri="{BB962C8B-B14F-4D97-AF65-F5344CB8AC3E}">
        <p14:creationId xmlns:p14="http://schemas.microsoft.com/office/powerpoint/2010/main" val="3542201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6"/>
          <p:cNvSpPr>
            <a:spLocks noGrp="1" noChangeArrowheads="1"/>
          </p:cNvSpPr>
          <p:nvPr>
            <p:ph type="sldNum" sz="quarter" idx="10"/>
          </p:nvPr>
        </p:nvSpPr>
        <p:spPr>
          <a:ln/>
        </p:spPr>
        <p:txBody>
          <a:bodyPr/>
          <a:lstStyle>
            <a:lvl1pPr>
              <a:defRPr/>
            </a:lvl1pPr>
          </a:lstStyle>
          <a:p>
            <a:fld id="{AC7ADA96-547C-493A-9DB5-978693C900EF}" type="slidenum">
              <a:rPr lang="en-US" altLang="fi-FI"/>
              <a:pPr/>
              <a:t>‹#›</a:t>
            </a:fld>
            <a:endParaRPr lang="en-US" altLang="fi-FI"/>
          </a:p>
        </p:txBody>
      </p:sp>
    </p:spTree>
    <p:extLst>
      <p:ext uri="{BB962C8B-B14F-4D97-AF65-F5344CB8AC3E}">
        <p14:creationId xmlns:p14="http://schemas.microsoft.com/office/powerpoint/2010/main" val="3470076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7086600" y="152400"/>
            <a:ext cx="1752600" cy="6400800"/>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1828800" y="152400"/>
            <a:ext cx="5105400" cy="6400800"/>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6"/>
          <p:cNvSpPr>
            <a:spLocks noGrp="1" noChangeArrowheads="1"/>
          </p:cNvSpPr>
          <p:nvPr>
            <p:ph type="sldNum" sz="quarter" idx="10"/>
          </p:nvPr>
        </p:nvSpPr>
        <p:spPr>
          <a:ln/>
        </p:spPr>
        <p:txBody>
          <a:bodyPr/>
          <a:lstStyle>
            <a:lvl1pPr>
              <a:defRPr/>
            </a:lvl1pPr>
          </a:lstStyle>
          <a:p>
            <a:fld id="{7934E27C-592F-4E15-9867-68952B93F9DE}" type="slidenum">
              <a:rPr lang="en-US" altLang="fi-FI"/>
              <a:pPr/>
              <a:t>‹#›</a:t>
            </a:fld>
            <a:endParaRPr lang="en-US" altLang="fi-FI"/>
          </a:p>
        </p:txBody>
      </p:sp>
    </p:spTree>
    <p:extLst>
      <p:ext uri="{BB962C8B-B14F-4D97-AF65-F5344CB8AC3E}">
        <p14:creationId xmlns:p14="http://schemas.microsoft.com/office/powerpoint/2010/main" val="4219292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Sisältö">
    <p:spTree>
      <p:nvGrpSpPr>
        <p:cNvPr id="1" name=""/>
        <p:cNvGrpSpPr/>
        <p:nvPr/>
      </p:nvGrpSpPr>
      <p:grpSpPr>
        <a:xfrm>
          <a:off x="0" y="0"/>
          <a:ext cx="0" cy="0"/>
          <a:chOff x="0" y="0"/>
          <a:chExt cx="0" cy="0"/>
        </a:xfrm>
      </p:grpSpPr>
      <p:sp>
        <p:nvSpPr>
          <p:cNvPr id="2" name="Sisällön paikkamerkki 1"/>
          <p:cNvSpPr>
            <a:spLocks noGrp="1"/>
          </p:cNvSpPr>
          <p:nvPr>
            <p:ph/>
          </p:nvPr>
        </p:nvSpPr>
        <p:spPr>
          <a:xfrm>
            <a:off x="1828800" y="152400"/>
            <a:ext cx="7010400" cy="64008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3" name="Rectangle 6"/>
          <p:cNvSpPr>
            <a:spLocks noGrp="1" noChangeArrowheads="1"/>
          </p:cNvSpPr>
          <p:nvPr>
            <p:ph type="sldNum" sz="quarter" idx="10"/>
          </p:nvPr>
        </p:nvSpPr>
        <p:spPr>
          <a:ln/>
        </p:spPr>
        <p:txBody>
          <a:bodyPr/>
          <a:lstStyle>
            <a:lvl1pPr>
              <a:defRPr/>
            </a:lvl1pPr>
          </a:lstStyle>
          <a:p>
            <a:fld id="{DB8FD905-E2E8-488F-A841-1330E04ABFEA}" type="slidenum">
              <a:rPr lang="en-US" altLang="fi-FI"/>
              <a:pPr/>
              <a:t>‹#›</a:t>
            </a:fld>
            <a:endParaRPr lang="en-US" altLang="fi-FI"/>
          </a:p>
        </p:txBody>
      </p:sp>
    </p:spTree>
    <p:extLst>
      <p:ext uri="{BB962C8B-B14F-4D97-AF65-F5344CB8AC3E}">
        <p14:creationId xmlns:p14="http://schemas.microsoft.com/office/powerpoint/2010/main" val="3647806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Otsikko, teksti ja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1828800" y="152400"/>
            <a:ext cx="7010400" cy="1116013"/>
          </a:xfrm>
        </p:spPr>
        <p:txBody>
          <a:bodyPr/>
          <a:lstStyle/>
          <a:p>
            <a:r>
              <a:rPr lang="fi-FI" smtClean="0"/>
              <a:t>Muokkaa perustyyl. napsautt.</a:t>
            </a:r>
            <a:endParaRPr lang="fi-FI"/>
          </a:p>
        </p:txBody>
      </p:sp>
      <p:sp>
        <p:nvSpPr>
          <p:cNvPr id="3" name="Tekstin paikkamerkki 2"/>
          <p:cNvSpPr>
            <a:spLocks noGrp="1"/>
          </p:cNvSpPr>
          <p:nvPr>
            <p:ph type="body" sz="half" idx="1"/>
          </p:nvPr>
        </p:nvSpPr>
        <p:spPr>
          <a:xfrm>
            <a:off x="1828800" y="1600200"/>
            <a:ext cx="3429000" cy="49530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5410200" y="1600200"/>
            <a:ext cx="3429000" cy="49530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Rectangle 6"/>
          <p:cNvSpPr>
            <a:spLocks noGrp="1" noChangeArrowheads="1"/>
          </p:cNvSpPr>
          <p:nvPr>
            <p:ph type="sldNum" sz="quarter" idx="10"/>
          </p:nvPr>
        </p:nvSpPr>
        <p:spPr>
          <a:ln/>
        </p:spPr>
        <p:txBody>
          <a:bodyPr/>
          <a:lstStyle>
            <a:lvl1pPr>
              <a:defRPr/>
            </a:lvl1pPr>
          </a:lstStyle>
          <a:p>
            <a:fld id="{65FA12B2-5783-4DC6-A5DF-B0B01FC738E3}" type="slidenum">
              <a:rPr lang="en-US" altLang="fi-FI"/>
              <a:pPr/>
              <a:t>‹#›</a:t>
            </a:fld>
            <a:endParaRPr lang="en-US" altLang="fi-FI"/>
          </a:p>
        </p:txBody>
      </p:sp>
    </p:spTree>
    <p:extLst>
      <p:ext uri="{BB962C8B-B14F-4D97-AF65-F5344CB8AC3E}">
        <p14:creationId xmlns:p14="http://schemas.microsoft.com/office/powerpoint/2010/main" val="2613529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6"/>
          <p:cNvSpPr>
            <a:spLocks noGrp="1" noChangeArrowheads="1"/>
          </p:cNvSpPr>
          <p:nvPr>
            <p:ph type="sldNum" sz="quarter" idx="10"/>
          </p:nvPr>
        </p:nvSpPr>
        <p:spPr>
          <a:ln/>
        </p:spPr>
        <p:txBody>
          <a:bodyPr/>
          <a:lstStyle>
            <a:lvl1pPr>
              <a:defRPr/>
            </a:lvl1pPr>
          </a:lstStyle>
          <a:p>
            <a:fld id="{3CE6FF53-EF4D-4C17-BFFC-E8F212302AF3}" type="slidenum">
              <a:rPr lang="en-US" altLang="fi-FI"/>
              <a:pPr/>
              <a:t>‹#›</a:t>
            </a:fld>
            <a:endParaRPr lang="en-US" altLang="fi-FI"/>
          </a:p>
        </p:txBody>
      </p:sp>
    </p:spTree>
    <p:extLst>
      <p:ext uri="{BB962C8B-B14F-4D97-AF65-F5344CB8AC3E}">
        <p14:creationId xmlns:p14="http://schemas.microsoft.com/office/powerpoint/2010/main" val="3253687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Rectangle 6"/>
          <p:cNvSpPr>
            <a:spLocks noGrp="1" noChangeArrowheads="1"/>
          </p:cNvSpPr>
          <p:nvPr>
            <p:ph type="sldNum" sz="quarter" idx="10"/>
          </p:nvPr>
        </p:nvSpPr>
        <p:spPr>
          <a:ln/>
        </p:spPr>
        <p:txBody>
          <a:bodyPr/>
          <a:lstStyle>
            <a:lvl1pPr>
              <a:defRPr/>
            </a:lvl1pPr>
          </a:lstStyle>
          <a:p>
            <a:fld id="{B78F271B-A893-4FF8-B5F4-4DC43926C181}" type="slidenum">
              <a:rPr lang="en-US" altLang="fi-FI"/>
              <a:pPr/>
              <a:t>‹#›</a:t>
            </a:fld>
            <a:endParaRPr lang="en-US" altLang="fi-FI"/>
          </a:p>
        </p:txBody>
      </p:sp>
    </p:spTree>
    <p:extLst>
      <p:ext uri="{BB962C8B-B14F-4D97-AF65-F5344CB8AC3E}">
        <p14:creationId xmlns:p14="http://schemas.microsoft.com/office/powerpoint/2010/main" val="2985385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1828800" y="1600200"/>
            <a:ext cx="3429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5410200" y="1600200"/>
            <a:ext cx="3429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Rectangle 6"/>
          <p:cNvSpPr>
            <a:spLocks noGrp="1" noChangeArrowheads="1"/>
          </p:cNvSpPr>
          <p:nvPr>
            <p:ph type="sldNum" sz="quarter" idx="10"/>
          </p:nvPr>
        </p:nvSpPr>
        <p:spPr>
          <a:ln/>
        </p:spPr>
        <p:txBody>
          <a:bodyPr/>
          <a:lstStyle>
            <a:lvl1pPr>
              <a:defRPr/>
            </a:lvl1pPr>
          </a:lstStyle>
          <a:p>
            <a:fld id="{83A98D55-1804-4167-AF2C-4918370BC863}" type="slidenum">
              <a:rPr lang="en-US" altLang="fi-FI"/>
              <a:pPr/>
              <a:t>‹#›</a:t>
            </a:fld>
            <a:endParaRPr lang="en-US" altLang="fi-FI"/>
          </a:p>
        </p:txBody>
      </p:sp>
    </p:spTree>
    <p:extLst>
      <p:ext uri="{BB962C8B-B14F-4D97-AF65-F5344CB8AC3E}">
        <p14:creationId xmlns:p14="http://schemas.microsoft.com/office/powerpoint/2010/main" val="40632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Rectangle 6"/>
          <p:cNvSpPr>
            <a:spLocks noGrp="1" noChangeArrowheads="1"/>
          </p:cNvSpPr>
          <p:nvPr>
            <p:ph type="sldNum" sz="quarter" idx="10"/>
          </p:nvPr>
        </p:nvSpPr>
        <p:spPr>
          <a:ln/>
        </p:spPr>
        <p:txBody>
          <a:bodyPr/>
          <a:lstStyle>
            <a:lvl1pPr>
              <a:defRPr/>
            </a:lvl1pPr>
          </a:lstStyle>
          <a:p>
            <a:fld id="{DEE86731-BCBD-4743-9E1D-AC7B7EFEC6DF}" type="slidenum">
              <a:rPr lang="en-US" altLang="fi-FI"/>
              <a:pPr/>
              <a:t>‹#›</a:t>
            </a:fld>
            <a:endParaRPr lang="en-US" altLang="fi-FI"/>
          </a:p>
        </p:txBody>
      </p:sp>
    </p:spTree>
    <p:extLst>
      <p:ext uri="{BB962C8B-B14F-4D97-AF65-F5344CB8AC3E}">
        <p14:creationId xmlns:p14="http://schemas.microsoft.com/office/powerpoint/2010/main" val="4184759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Rectangle 6"/>
          <p:cNvSpPr>
            <a:spLocks noGrp="1" noChangeArrowheads="1"/>
          </p:cNvSpPr>
          <p:nvPr>
            <p:ph type="sldNum" sz="quarter" idx="10"/>
          </p:nvPr>
        </p:nvSpPr>
        <p:spPr>
          <a:ln/>
        </p:spPr>
        <p:txBody>
          <a:bodyPr/>
          <a:lstStyle>
            <a:lvl1pPr>
              <a:defRPr/>
            </a:lvl1pPr>
          </a:lstStyle>
          <a:p>
            <a:fld id="{3F45A6E5-5B6E-47FC-AFF3-7C76C4FF33C6}" type="slidenum">
              <a:rPr lang="en-US" altLang="fi-FI"/>
              <a:pPr/>
              <a:t>‹#›</a:t>
            </a:fld>
            <a:endParaRPr lang="en-US" altLang="fi-FI"/>
          </a:p>
        </p:txBody>
      </p:sp>
    </p:spTree>
    <p:extLst>
      <p:ext uri="{BB962C8B-B14F-4D97-AF65-F5344CB8AC3E}">
        <p14:creationId xmlns:p14="http://schemas.microsoft.com/office/powerpoint/2010/main" val="783265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292769E4-D163-4166-8883-03FB4CEC5F53}" type="slidenum">
              <a:rPr lang="en-US" altLang="fi-FI"/>
              <a:pPr/>
              <a:t>‹#›</a:t>
            </a:fld>
            <a:endParaRPr lang="en-US" altLang="fi-FI"/>
          </a:p>
        </p:txBody>
      </p:sp>
    </p:spTree>
    <p:extLst>
      <p:ext uri="{BB962C8B-B14F-4D97-AF65-F5344CB8AC3E}">
        <p14:creationId xmlns:p14="http://schemas.microsoft.com/office/powerpoint/2010/main" val="3847701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6"/>
          <p:cNvSpPr>
            <a:spLocks noGrp="1" noChangeArrowheads="1"/>
          </p:cNvSpPr>
          <p:nvPr>
            <p:ph type="sldNum" sz="quarter" idx="10"/>
          </p:nvPr>
        </p:nvSpPr>
        <p:spPr>
          <a:ln/>
        </p:spPr>
        <p:txBody>
          <a:bodyPr/>
          <a:lstStyle>
            <a:lvl1pPr>
              <a:defRPr/>
            </a:lvl1pPr>
          </a:lstStyle>
          <a:p>
            <a:fld id="{5F668C98-080E-4A10-8531-4D7F8D58BF3C}" type="slidenum">
              <a:rPr lang="en-US" altLang="fi-FI"/>
              <a:pPr/>
              <a:t>‹#›</a:t>
            </a:fld>
            <a:endParaRPr lang="en-US" altLang="fi-FI"/>
          </a:p>
        </p:txBody>
      </p:sp>
    </p:spTree>
    <p:extLst>
      <p:ext uri="{BB962C8B-B14F-4D97-AF65-F5344CB8AC3E}">
        <p14:creationId xmlns:p14="http://schemas.microsoft.com/office/powerpoint/2010/main" val="4202754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6"/>
          <p:cNvSpPr>
            <a:spLocks noGrp="1" noChangeArrowheads="1"/>
          </p:cNvSpPr>
          <p:nvPr>
            <p:ph type="sldNum" sz="quarter" idx="10"/>
          </p:nvPr>
        </p:nvSpPr>
        <p:spPr>
          <a:ln/>
        </p:spPr>
        <p:txBody>
          <a:bodyPr/>
          <a:lstStyle>
            <a:lvl1pPr>
              <a:defRPr/>
            </a:lvl1pPr>
          </a:lstStyle>
          <a:p>
            <a:fld id="{A8D1734C-97FF-439A-92F8-B308E7F948A8}" type="slidenum">
              <a:rPr lang="en-US" altLang="fi-FI"/>
              <a:pPr/>
              <a:t>‹#›</a:t>
            </a:fld>
            <a:endParaRPr lang="en-US" altLang="fi-FI"/>
          </a:p>
        </p:txBody>
      </p:sp>
    </p:spTree>
    <p:extLst>
      <p:ext uri="{BB962C8B-B14F-4D97-AF65-F5344CB8AC3E}">
        <p14:creationId xmlns:p14="http://schemas.microsoft.com/office/powerpoint/2010/main" val="517494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1828800" y="152400"/>
            <a:ext cx="7010400" cy="11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fi-FI" smtClean="0"/>
              <a:t>Muokkaa otsikon perustyyliä napsauttamalla</a:t>
            </a:r>
          </a:p>
        </p:txBody>
      </p:sp>
      <p:sp>
        <p:nvSpPr>
          <p:cNvPr id="6147" name="Rectangle 3"/>
          <p:cNvSpPr>
            <a:spLocks noGrp="1" noChangeArrowheads="1"/>
          </p:cNvSpPr>
          <p:nvPr>
            <p:ph type="body" idx="1"/>
          </p:nvPr>
        </p:nvSpPr>
        <p:spPr bwMode="auto">
          <a:xfrm>
            <a:off x="1828800" y="1600200"/>
            <a:ext cx="70104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i-FI" smtClean="0"/>
              <a:t>Muokkaa tekstin perustyylejä napsauttamalla</a:t>
            </a:r>
          </a:p>
          <a:p>
            <a:pPr lvl="1"/>
            <a:r>
              <a:rPr lang="en-US" altLang="fi-FI" smtClean="0"/>
              <a:t>toinen taso</a:t>
            </a:r>
          </a:p>
          <a:p>
            <a:pPr lvl="2"/>
            <a:r>
              <a:rPr lang="en-US" altLang="fi-FI" smtClean="0"/>
              <a:t>kolmas taso</a:t>
            </a:r>
          </a:p>
          <a:p>
            <a:pPr lvl="3"/>
            <a:r>
              <a:rPr lang="en-US" altLang="fi-FI" smtClean="0"/>
              <a:t>neljäs taso</a:t>
            </a:r>
          </a:p>
          <a:p>
            <a:pPr lvl="4"/>
            <a:r>
              <a:rPr lang="en-US" altLang="fi-FI" smtClean="0"/>
              <a:t>viides taso</a:t>
            </a:r>
          </a:p>
        </p:txBody>
      </p:sp>
      <p:sp>
        <p:nvSpPr>
          <p:cNvPr id="1030" name="Rectangle 6"/>
          <p:cNvSpPr>
            <a:spLocks noGrp="1" noChangeArrowheads="1"/>
          </p:cNvSpPr>
          <p:nvPr>
            <p:ph type="sldNum" sz="quarter" idx="4"/>
          </p:nvPr>
        </p:nvSpPr>
        <p:spPr bwMode="auto">
          <a:xfrm>
            <a:off x="7162800" y="6629400"/>
            <a:ext cx="1905000" cy="201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panose="020B0604020202020204" pitchFamily="34" charset="0"/>
              </a:defRPr>
            </a:lvl1pPr>
          </a:lstStyle>
          <a:p>
            <a:fld id="{A635F6E7-AFF1-449F-A939-15963955BE46}" type="slidenum">
              <a:rPr lang="en-US" altLang="fi-FI"/>
              <a:pPr/>
              <a:t>‹#›</a:t>
            </a:fld>
            <a:endParaRPr lang="en-US" altLang="fi-FI"/>
          </a:p>
        </p:txBody>
      </p:sp>
      <p:pic>
        <p:nvPicPr>
          <p:cNvPr id="6149" name="Picture 1036" descr="rgb-vaaka-log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52425" y="477838"/>
            <a:ext cx="723900" cy="69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txStyles>
    <p:titleStyle>
      <a:lvl1pPr algn="l" rtl="0" eaLnBrk="0" fontAlgn="base" hangingPunct="0">
        <a:lnSpc>
          <a:spcPts val="3000"/>
        </a:lnSpc>
        <a:spcBef>
          <a:spcPct val="0"/>
        </a:spcBef>
        <a:spcAft>
          <a:spcPct val="0"/>
        </a:spcAft>
        <a:defRPr sz="2400" b="1">
          <a:solidFill>
            <a:schemeClr val="tx2"/>
          </a:solidFill>
          <a:latin typeface="+mj-lt"/>
          <a:ea typeface="+mj-ea"/>
          <a:cs typeface="+mj-cs"/>
        </a:defRPr>
      </a:lvl1pPr>
      <a:lvl2pPr algn="l" rtl="0" eaLnBrk="0" fontAlgn="base" hangingPunct="0">
        <a:lnSpc>
          <a:spcPts val="3000"/>
        </a:lnSpc>
        <a:spcBef>
          <a:spcPct val="0"/>
        </a:spcBef>
        <a:spcAft>
          <a:spcPct val="0"/>
        </a:spcAft>
        <a:defRPr sz="2400" b="1">
          <a:solidFill>
            <a:schemeClr val="tx2"/>
          </a:solidFill>
          <a:latin typeface="Arial" charset="0"/>
        </a:defRPr>
      </a:lvl2pPr>
      <a:lvl3pPr algn="l" rtl="0" eaLnBrk="0" fontAlgn="base" hangingPunct="0">
        <a:lnSpc>
          <a:spcPts val="3000"/>
        </a:lnSpc>
        <a:spcBef>
          <a:spcPct val="0"/>
        </a:spcBef>
        <a:spcAft>
          <a:spcPct val="0"/>
        </a:spcAft>
        <a:defRPr sz="2400" b="1">
          <a:solidFill>
            <a:schemeClr val="tx2"/>
          </a:solidFill>
          <a:latin typeface="Arial" charset="0"/>
        </a:defRPr>
      </a:lvl3pPr>
      <a:lvl4pPr algn="l" rtl="0" eaLnBrk="0" fontAlgn="base" hangingPunct="0">
        <a:lnSpc>
          <a:spcPts val="3000"/>
        </a:lnSpc>
        <a:spcBef>
          <a:spcPct val="0"/>
        </a:spcBef>
        <a:spcAft>
          <a:spcPct val="0"/>
        </a:spcAft>
        <a:defRPr sz="2400" b="1">
          <a:solidFill>
            <a:schemeClr val="tx2"/>
          </a:solidFill>
          <a:latin typeface="Arial" charset="0"/>
        </a:defRPr>
      </a:lvl4pPr>
      <a:lvl5pPr algn="l" rtl="0" eaLnBrk="0" fontAlgn="base" hangingPunct="0">
        <a:lnSpc>
          <a:spcPts val="3000"/>
        </a:lnSpc>
        <a:spcBef>
          <a:spcPct val="0"/>
        </a:spcBef>
        <a:spcAft>
          <a:spcPct val="0"/>
        </a:spcAft>
        <a:defRPr sz="2400" b="1">
          <a:solidFill>
            <a:schemeClr val="tx2"/>
          </a:solidFill>
          <a:latin typeface="Arial" charset="0"/>
        </a:defRPr>
      </a:lvl5pPr>
      <a:lvl6pPr marL="457200" algn="l" rtl="0" eaLnBrk="0" fontAlgn="base" hangingPunct="0">
        <a:lnSpc>
          <a:spcPts val="3000"/>
        </a:lnSpc>
        <a:spcBef>
          <a:spcPct val="0"/>
        </a:spcBef>
        <a:spcAft>
          <a:spcPct val="0"/>
        </a:spcAft>
        <a:defRPr sz="2400" b="1">
          <a:solidFill>
            <a:schemeClr val="tx2"/>
          </a:solidFill>
          <a:latin typeface="Arial" charset="0"/>
        </a:defRPr>
      </a:lvl6pPr>
      <a:lvl7pPr marL="914400" algn="l" rtl="0" eaLnBrk="0" fontAlgn="base" hangingPunct="0">
        <a:lnSpc>
          <a:spcPts val="3000"/>
        </a:lnSpc>
        <a:spcBef>
          <a:spcPct val="0"/>
        </a:spcBef>
        <a:spcAft>
          <a:spcPct val="0"/>
        </a:spcAft>
        <a:defRPr sz="2400" b="1">
          <a:solidFill>
            <a:schemeClr val="tx2"/>
          </a:solidFill>
          <a:latin typeface="Arial" charset="0"/>
        </a:defRPr>
      </a:lvl7pPr>
      <a:lvl8pPr marL="1371600" algn="l" rtl="0" eaLnBrk="0" fontAlgn="base" hangingPunct="0">
        <a:lnSpc>
          <a:spcPts val="3000"/>
        </a:lnSpc>
        <a:spcBef>
          <a:spcPct val="0"/>
        </a:spcBef>
        <a:spcAft>
          <a:spcPct val="0"/>
        </a:spcAft>
        <a:defRPr sz="2400" b="1">
          <a:solidFill>
            <a:schemeClr val="tx2"/>
          </a:solidFill>
          <a:latin typeface="Arial" charset="0"/>
        </a:defRPr>
      </a:lvl8pPr>
      <a:lvl9pPr marL="1828800" algn="l" rtl="0" eaLnBrk="0" fontAlgn="base" hangingPunct="0">
        <a:lnSpc>
          <a:spcPts val="3000"/>
        </a:lnSpc>
        <a:spcBef>
          <a:spcPct val="0"/>
        </a:spcBef>
        <a:spcAft>
          <a:spcPct val="0"/>
        </a:spcAft>
        <a:defRPr sz="2400" b="1">
          <a:solidFill>
            <a:schemeClr val="tx2"/>
          </a:solidFill>
          <a:latin typeface="Arial" charset="0"/>
        </a:defRPr>
      </a:lvl9pPr>
    </p:titleStyle>
    <p:bodyStyle>
      <a:lvl1pPr marL="282575" indent="-282575"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ea typeface="+mn-ea"/>
          <a:cs typeface="+mn-cs"/>
        </a:defRPr>
      </a:lvl1pPr>
      <a:lvl2pPr marL="855663" indent="-282575"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2pPr>
      <a:lvl3pPr marL="12747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3pPr>
      <a:lvl4pPr marL="16938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4pPr>
      <a:lvl5pPr marL="21129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5pPr>
      <a:lvl6pPr marL="25701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6pPr>
      <a:lvl7pPr marL="30273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7pPr>
      <a:lvl8pPr marL="34845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8pPr>
      <a:lvl9pPr marL="39417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900113" y="2997200"/>
            <a:ext cx="5903912" cy="1071563"/>
          </a:xfrm>
        </p:spPr>
        <p:txBody>
          <a:bodyPr/>
          <a:lstStyle/>
          <a:p>
            <a:r>
              <a:rPr lang="fi-FI" altLang="fi-FI" sz="2800" smtClean="0"/>
              <a:t>ET POPS </a:t>
            </a:r>
            <a:r>
              <a:rPr lang="fi-FI" altLang="fi-FI" sz="2800" dirty="0" smtClean="0"/>
              <a:t>2014</a:t>
            </a:r>
            <a:endParaRPr lang="en-US" altLang="fi-FI" dirty="0" smtClean="0"/>
          </a:p>
        </p:txBody>
      </p:sp>
      <p:sp>
        <p:nvSpPr>
          <p:cNvPr id="8195" name="Text Box 3"/>
          <p:cNvSpPr txBox="1">
            <a:spLocks noChangeArrowheads="1"/>
          </p:cNvSpPr>
          <p:nvPr/>
        </p:nvSpPr>
        <p:spPr bwMode="auto">
          <a:xfrm>
            <a:off x="1063625" y="5029200"/>
            <a:ext cx="6937375"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endParaRPr lang="en-GB" altLang="fi-FI" sz="1600" b="1">
              <a:latin typeface="Arial" panose="020B0604020202020204" pitchFamily="34" charset="0"/>
            </a:endParaRPr>
          </a:p>
        </p:txBody>
      </p:sp>
      <p:sp>
        <p:nvSpPr>
          <p:cNvPr id="8196" name="Text Box 4"/>
          <p:cNvSpPr txBox="1">
            <a:spLocks noChangeArrowheads="1"/>
          </p:cNvSpPr>
          <p:nvPr/>
        </p:nvSpPr>
        <p:spPr bwMode="auto">
          <a:xfrm>
            <a:off x="4643438" y="5229225"/>
            <a:ext cx="41052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fi-FI" altLang="fi-FI" sz="1800" b="1">
                <a:latin typeface="Arial" panose="020B0604020202020204" pitchFamily="34" charset="0"/>
              </a:rPr>
              <a:t>Eero Salmenkivi</a:t>
            </a:r>
            <a:br>
              <a:rPr lang="fi-FI" altLang="fi-FI" sz="1800" b="1">
                <a:latin typeface="Arial" panose="020B0604020202020204" pitchFamily="34" charset="0"/>
              </a:rPr>
            </a:br>
            <a:r>
              <a:rPr lang="fi-FI" altLang="fi-FI" sz="1800" b="1">
                <a:latin typeface="Arial" panose="020B0604020202020204" pitchFamily="34" charset="0"/>
              </a:rPr>
              <a:t>Opettajankoulutuslaitos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Sisältöalueet 1–2  </a:t>
            </a:r>
            <a:endParaRPr lang="fi-FI" dirty="0"/>
          </a:p>
        </p:txBody>
      </p:sp>
      <p:sp>
        <p:nvSpPr>
          <p:cNvPr id="3" name="Sisällön paikkamerkki 2"/>
          <p:cNvSpPr>
            <a:spLocks noGrp="1"/>
          </p:cNvSpPr>
          <p:nvPr>
            <p:ph idx="1"/>
          </p:nvPr>
        </p:nvSpPr>
        <p:spPr>
          <a:xfrm>
            <a:off x="611560" y="1600200"/>
            <a:ext cx="8227640" cy="4953000"/>
          </a:xfrm>
        </p:spPr>
        <p:txBody>
          <a:bodyPr/>
          <a:lstStyle/>
          <a:p>
            <a:pPr marL="0" indent="0">
              <a:lnSpc>
                <a:spcPts val="2400"/>
              </a:lnSpc>
              <a:buNone/>
            </a:pPr>
            <a:r>
              <a:rPr lang="fi-FI" b="1" dirty="0" smtClean="0"/>
              <a:t>S1 </a:t>
            </a:r>
            <a:r>
              <a:rPr lang="fi-FI" b="1" dirty="0"/>
              <a:t>Kasvaminen hyvään elämään: </a:t>
            </a:r>
            <a:r>
              <a:rPr lang="fi-FI" sz="1600" dirty="0"/>
              <a:t>Harjoitetaan keskustelutaitoja opettelemalla kuuntelemaan toisia kunnioittavasti ja harjoittelemalla selkeää itseilmaisua.   Pohditaan yhdessä hyvän, oikean ja väärän merkityksiä ja niiden erottamista sekä ihmisen hyvyyttä. Tutkitaan ystävyyden sisältöä ja merkitystä lasten elämässä.</a:t>
            </a:r>
          </a:p>
          <a:p>
            <a:pPr marL="0" indent="0">
              <a:lnSpc>
                <a:spcPts val="2400"/>
              </a:lnSpc>
              <a:buNone/>
            </a:pPr>
            <a:r>
              <a:rPr lang="fi-FI" b="1" dirty="0"/>
              <a:t>S2 Erilaisia elämäntapoja:</a:t>
            </a:r>
            <a:r>
              <a:rPr lang="fi-FI" dirty="0"/>
              <a:t> </a:t>
            </a:r>
            <a:r>
              <a:rPr lang="fi-FI" sz="1600" dirty="0"/>
              <a:t>Pohditaan kysymystä ”Kuka minä olen?” sekä erilaisia tapoja elää ja ajatella. Tutkitaan erilaisia elämäntapoja liittyen erityisesti oppilaan omaan koti- ja kulttuuritaustaan.</a:t>
            </a:r>
          </a:p>
          <a:p>
            <a:pPr marL="0" indent="0">
              <a:lnSpc>
                <a:spcPts val="2400"/>
              </a:lnSpc>
              <a:buNone/>
            </a:pPr>
            <a:r>
              <a:rPr lang="fi-FI" b="1" dirty="0"/>
              <a:t>S3 Yhteiselämän perusteita:</a:t>
            </a:r>
            <a:r>
              <a:rPr lang="fi-FI" dirty="0"/>
              <a:t> </a:t>
            </a:r>
            <a:r>
              <a:rPr lang="fi-FI" sz="1600" dirty="0"/>
              <a:t>Perehdytään ihmisten yhteiselämän perusteisiin tutkimalla esimerkiksi säännön, luottamuksen, rehellisyyden ja reiluuden merkityksiä erilaisissa oppilaan elämään liittyvissä arkipäivän tilanteissa ja ympäristöissä. Tutustutaan alustavasti lapsen oikeuksiin ja lapsen asemaan erilaisissa yhteisöissä.</a:t>
            </a:r>
          </a:p>
          <a:p>
            <a:pPr marL="0" indent="0">
              <a:lnSpc>
                <a:spcPts val="2400"/>
              </a:lnSpc>
              <a:buNone/>
            </a:pPr>
            <a:r>
              <a:rPr lang="fi-FI" b="1" dirty="0"/>
              <a:t>S4 Luonto ja kestävä tulevaisuus:</a:t>
            </a:r>
            <a:r>
              <a:rPr lang="fi-FI" dirty="0"/>
              <a:t> </a:t>
            </a:r>
            <a:r>
              <a:rPr lang="fi-FI" sz="1600" dirty="0"/>
              <a:t>Tutkitaan erilaisia elämänmuotoja maapallolla pohtien samalla elämän rajallisuutta. Perehdytään kertomuksiin maailman synnystä. Tutkitaan oppilaan omaa lähiympäristöä ja tarkastellaan omien valintojen ja toiminnan vaikutusta siihen. Etsitään luontoon liittyviä merkityksellisiä kokemuksia</a:t>
            </a:r>
            <a:r>
              <a:rPr lang="fi-FI" sz="1600" dirty="0" smtClean="0"/>
              <a:t>.</a:t>
            </a:r>
            <a:endParaRPr lang="fi-FI" sz="1600" dirty="0"/>
          </a:p>
        </p:txBody>
      </p:sp>
    </p:spTree>
    <p:extLst>
      <p:ext uri="{BB962C8B-B14F-4D97-AF65-F5344CB8AC3E}">
        <p14:creationId xmlns:p14="http://schemas.microsoft.com/office/powerpoint/2010/main" val="1370435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Sisältöalueet 3–6 (1/2) </a:t>
            </a:r>
            <a:endParaRPr lang="fi-FI" dirty="0"/>
          </a:p>
        </p:txBody>
      </p:sp>
      <p:sp>
        <p:nvSpPr>
          <p:cNvPr id="3" name="Sisällön paikkamerkki 2"/>
          <p:cNvSpPr>
            <a:spLocks noGrp="1"/>
          </p:cNvSpPr>
          <p:nvPr>
            <p:ph idx="1"/>
          </p:nvPr>
        </p:nvSpPr>
        <p:spPr>
          <a:xfrm>
            <a:off x="1691680" y="1600200"/>
            <a:ext cx="7147520" cy="4953000"/>
          </a:xfrm>
        </p:spPr>
        <p:txBody>
          <a:bodyPr/>
          <a:lstStyle/>
          <a:p>
            <a:pPr marL="0" indent="0">
              <a:lnSpc>
                <a:spcPts val="2200"/>
              </a:lnSpc>
              <a:buNone/>
            </a:pPr>
            <a:r>
              <a:rPr lang="fi-FI" sz="1800" b="1" dirty="0" smtClean="0"/>
              <a:t>S1 </a:t>
            </a:r>
            <a:r>
              <a:rPr lang="fi-FI" sz="1800" b="1" dirty="0"/>
              <a:t>Kasvaminen hyvään elämään:</a:t>
            </a:r>
            <a:r>
              <a:rPr lang="fi-FI" sz="1800" dirty="0"/>
              <a:t> Harjoitellaan toisen kohtaamista ja erilaisten näkökulmien arvostamista. Tutkitaan oikeudenmukaisuuden ilmenemistä jokapäiväisessä elämässä. Tutkitaan vapautta ja vastuuta, erityisesti ajattelun-, uskonnon- ja elämänkatsomuksen vapauden näkökulmista. Perehdytään arvon ja normin käsitteisiin. Pohditaan yhdenvertaisuutta, onnellisuutta ja hyvää elämää. Harjoitellaan oman näkemyksen erittelyä ja perustelemista suhteessa toisiin</a:t>
            </a:r>
            <a:r>
              <a:rPr lang="fi-FI" sz="1800" dirty="0" smtClean="0"/>
              <a:t>.</a:t>
            </a:r>
            <a:endParaRPr lang="fi-FI" sz="1800" dirty="0"/>
          </a:p>
          <a:p>
            <a:pPr marL="0" indent="0">
              <a:lnSpc>
                <a:spcPts val="2200"/>
              </a:lnSpc>
              <a:buNone/>
            </a:pPr>
            <a:r>
              <a:rPr lang="fi-FI" sz="1800" b="1" dirty="0"/>
              <a:t>S2 Erilaisia elämäntapoja:</a:t>
            </a:r>
            <a:r>
              <a:rPr lang="fi-FI" sz="1800" dirty="0"/>
              <a:t> Tutkitaan eri näkökulmista omaa identiteettiä. Perehdytään suomalaiseen kulttuuriin ja kulttuurivähemmistöihin sekä erilaisiin elämän- ja maailmankatsomuksiin.  Pohditaan esimerkiksi yhdenvertaisuuden, hyväksymisen, ymmärtämisen, tietämisen, uskomisen ja luulemisen merkityksiä.   Perehdytään maailman kulttuuriperintöön ja sen arvokkuuteen. Harjoitellaan oman näkemyksen erittelyä ja perustelemista suhteessa eri kulttuureihin ja katsomuksiin.  </a:t>
            </a:r>
          </a:p>
        </p:txBody>
      </p:sp>
    </p:spTree>
    <p:extLst>
      <p:ext uri="{BB962C8B-B14F-4D97-AF65-F5344CB8AC3E}">
        <p14:creationId xmlns:p14="http://schemas.microsoft.com/office/powerpoint/2010/main" val="3146857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Sisältöalueet 3–6 (2/2) </a:t>
            </a:r>
            <a:endParaRPr lang="fi-FI" dirty="0"/>
          </a:p>
        </p:txBody>
      </p:sp>
      <p:sp>
        <p:nvSpPr>
          <p:cNvPr id="3" name="Sisällön paikkamerkki 2"/>
          <p:cNvSpPr>
            <a:spLocks noGrp="1"/>
          </p:cNvSpPr>
          <p:nvPr>
            <p:ph idx="1"/>
          </p:nvPr>
        </p:nvSpPr>
        <p:spPr>
          <a:xfrm>
            <a:off x="1828800" y="1600200"/>
            <a:ext cx="7010400" cy="4953000"/>
          </a:xfrm>
        </p:spPr>
        <p:txBody>
          <a:bodyPr/>
          <a:lstStyle/>
          <a:p>
            <a:pPr marL="0" indent="0">
              <a:lnSpc>
                <a:spcPts val="2200"/>
              </a:lnSpc>
              <a:buNone/>
            </a:pPr>
            <a:r>
              <a:rPr lang="fi-FI" sz="1800" b="1" dirty="0" smtClean="0"/>
              <a:t>S3 </a:t>
            </a:r>
            <a:r>
              <a:rPr lang="fi-FI" sz="1800" b="1" dirty="0"/>
              <a:t>Yhteiselämän perusteita:</a:t>
            </a:r>
            <a:r>
              <a:rPr lang="fi-FI" sz="1800" dirty="0"/>
              <a:t> Perehdytään ihmisten yhteiselämän perusteisiin tutkimalla esimerkiksi sopimuksen, lupauksen, oikeuden ja velvollisuuden, yhdenvertaisuuden, rauhan ja demokratian merkityksiä niin erilaisissa oppilaan elämään liittyvissä arkipäivän tilanteissa ja ympäristöissä kuin laajemminkin. Perehdytään lasten oikeuksiin pohtien niiden toteutumista lähellä ja kaukana. Harjoitellaan tekojen eettistä arviointia niiden kontekstin, tarkoitusten ja seurausten näkökulmista. Harjoitellaan omien näkemysten erittelyä ja perustelemista suhteessa yhteiselämän vaatimuksiin</a:t>
            </a:r>
            <a:r>
              <a:rPr lang="fi-FI" sz="1800" dirty="0" smtClean="0"/>
              <a:t>.</a:t>
            </a:r>
            <a:endParaRPr lang="fi-FI" sz="1800" dirty="0"/>
          </a:p>
          <a:p>
            <a:pPr marL="0" indent="0">
              <a:lnSpc>
                <a:spcPts val="2200"/>
              </a:lnSpc>
              <a:buNone/>
            </a:pPr>
            <a:r>
              <a:rPr lang="fi-FI" sz="1800" b="1" dirty="0"/>
              <a:t>S4 Luonto ja kestävä tulevaisuus:</a:t>
            </a:r>
            <a:r>
              <a:rPr lang="fi-FI" sz="1800" dirty="0"/>
              <a:t> Perehdytään erilaisiin aikakäsityksiin ja tapoihin selittää maailmaa sekä pohditaan niiden vaikutusta ihmisten elämään ja niihin liittyviä erilaisia tietokäsityksiä. Tutkitaan erilaisia luontokäsityksiä, luonnon ja ihmisen tulevaisuutta sekä kestävää kehitystä. Harjoitellaan omien näkemysten erittelyä ja perustelemista suhteessa maailmankuvaan ja kestävään tulevaisuuteen</a:t>
            </a:r>
            <a:r>
              <a:rPr lang="fi-FI" sz="1800" dirty="0" smtClean="0"/>
              <a:t>.</a:t>
            </a:r>
            <a:endParaRPr lang="fi-FI" sz="1800" dirty="0"/>
          </a:p>
        </p:txBody>
      </p:sp>
    </p:spTree>
    <p:extLst>
      <p:ext uri="{BB962C8B-B14F-4D97-AF65-F5344CB8AC3E}">
        <p14:creationId xmlns:p14="http://schemas.microsoft.com/office/powerpoint/2010/main" val="1878907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Sisältöalueet 7–9 (1/3) </a:t>
            </a:r>
            <a:endParaRPr lang="fi-FI" dirty="0"/>
          </a:p>
        </p:txBody>
      </p:sp>
      <p:sp>
        <p:nvSpPr>
          <p:cNvPr id="3" name="Sisällön paikkamerkki 2"/>
          <p:cNvSpPr>
            <a:spLocks noGrp="1"/>
          </p:cNvSpPr>
          <p:nvPr>
            <p:ph idx="1"/>
          </p:nvPr>
        </p:nvSpPr>
        <p:spPr>
          <a:xfrm>
            <a:off x="1828800" y="1600200"/>
            <a:ext cx="7010400" cy="4953000"/>
          </a:xfrm>
        </p:spPr>
        <p:txBody>
          <a:bodyPr/>
          <a:lstStyle/>
          <a:p>
            <a:pPr marL="0" indent="0">
              <a:lnSpc>
                <a:spcPct val="150000"/>
              </a:lnSpc>
              <a:buNone/>
            </a:pPr>
            <a:r>
              <a:rPr lang="fi-FI" sz="1800" b="1" dirty="0" smtClean="0"/>
              <a:t>S1 </a:t>
            </a:r>
            <a:r>
              <a:rPr lang="fi-FI" sz="1800" b="1" dirty="0"/>
              <a:t>Katsomus ja kulttuuri:</a:t>
            </a:r>
            <a:r>
              <a:rPr lang="fi-FI" sz="1800" dirty="0"/>
              <a:t> Perehdytään maailmankuvan ja maailmankatsomuksen käsitteisiin. Käydään oppilaan elämänkatsomuksen ja identiteetin rakentamista tukevia keskusteluja. Perehdytään Unescon suojelemaan maailman kulttuuri- ja luonnonperintöön ja seurataan kulttuurin ilmenemistä muun muassa mediassa ja taiteessa. Perehdytään teistisiin ja ateistisiin katsomuksiin nykymaailmassa, esimerkiksi sekulaariin humanismiin, kristinuskoon ja islamiin. Tutustutaan valittuihin katsomusten historian ja niiden kohtaamisen käänteisiin sekä arvioidaan katsomusvapauden ja yhdenvertaisuuden toteutumista erilaisissa yhteiskunnissa</a:t>
            </a:r>
            <a:r>
              <a:rPr lang="fi-FI" sz="1800" dirty="0" smtClean="0"/>
              <a:t>.</a:t>
            </a:r>
            <a:endParaRPr lang="fi-FI" sz="1800" dirty="0"/>
          </a:p>
        </p:txBody>
      </p:sp>
    </p:spTree>
    <p:extLst>
      <p:ext uri="{BB962C8B-B14F-4D97-AF65-F5344CB8AC3E}">
        <p14:creationId xmlns:p14="http://schemas.microsoft.com/office/powerpoint/2010/main" val="1096975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Sisältöalueet 7–9 (2/3) </a:t>
            </a:r>
            <a:endParaRPr lang="fi-FI" dirty="0"/>
          </a:p>
        </p:txBody>
      </p:sp>
      <p:sp>
        <p:nvSpPr>
          <p:cNvPr id="3" name="Sisällön paikkamerkki 2"/>
          <p:cNvSpPr>
            <a:spLocks noGrp="1"/>
          </p:cNvSpPr>
          <p:nvPr>
            <p:ph idx="1"/>
          </p:nvPr>
        </p:nvSpPr>
        <p:spPr>
          <a:xfrm>
            <a:off x="1828800" y="1600200"/>
            <a:ext cx="7010400" cy="4953000"/>
          </a:xfrm>
        </p:spPr>
        <p:txBody>
          <a:bodyPr/>
          <a:lstStyle/>
          <a:p>
            <a:pPr marL="0" indent="0">
              <a:lnSpc>
                <a:spcPct val="150000"/>
              </a:lnSpc>
              <a:buNone/>
            </a:pPr>
            <a:r>
              <a:rPr lang="fi-FI" sz="1800" b="1" dirty="0" smtClean="0"/>
              <a:t>S2 </a:t>
            </a:r>
            <a:r>
              <a:rPr lang="fi-FI" sz="1800" b="1" dirty="0"/>
              <a:t>Etiikan perusteita:</a:t>
            </a:r>
            <a:r>
              <a:rPr lang="fi-FI" sz="1800" dirty="0"/>
              <a:t> Tutustutaan etiikan peruskysymyksiin ja pääsuuntiin. Pohditaan hyvän elämän lähtökohtia ja yleisinhimillisiä arvoja: totuus, hyvyys, kauneus ja oikeudenmukaisuus. Perehdytään teon eettisen arvioinnin näkökulmiin, kuten teon tahallisuuteen, tekijän tarkoitukseen ja teon seurauksiin. Sovelletaan eettistä lähestymistapaa ja käsitteistöä nuorten arjessa esiintyviin tilanteisiin. Perehdytään sosiaalisessa mediassa ja muissa tiedotusvälineissä esiintyviin ajankohtaisiin kysymyksiin eettisestä näkökulmasta. Tarkastellaan kulttuurista moninaisuutta rikkautena, oikeutena ja eettisenä kysymyksenä</a:t>
            </a:r>
            <a:r>
              <a:rPr lang="fi-FI" sz="1800" dirty="0" smtClean="0"/>
              <a:t>.</a:t>
            </a:r>
            <a:endParaRPr lang="fi-FI" sz="1800" dirty="0"/>
          </a:p>
        </p:txBody>
      </p:sp>
    </p:spTree>
    <p:extLst>
      <p:ext uri="{BB962C8B-B14F-4D97-AF65-F5344CB8AC3E}">
        <p14:creationId xmlns:p14="http://schemas.microsoft.com/office/powerpoint/2010/main" val="112264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Sisältöalueet 7–9 (3/3) </a:t>
            </a:r>
            <a:endParaRPr lang="fi-FI" dirty="0"/>
          </a:p>
        </p:txBody>
      </p:sp>
      <p:sp>
        <p:nvSpPr>
          <p:cNvPr id="3" name="Sisällön paikkamerkki 2"/>
          <p:cNvSpPr>
            <a:spLocks noGrp="1"/>
          </p:cNvSpPr>
          <p:nvPr>
            <p:ph idx="1"/>
          </p:nvPr>
        </p:nvSpPr>
        <p:spPr>
          <a:xfrm>
            <a:off x="1828800" y="1600200"/>
            <a:ext cx="7010400" cy="4953000"/>
          </a:xfrm>
        </p:spPr>
        <p:txBody>
          <a:bodyPr/>
          <a:lstStyle/>
          <a:p>
            <a:pPr marL="0" indent="0">
              <a:lnSpc>
                <a:spcPct val="150000"/>
              </a:lnSpc>
              <a:buNone/>
            </a:pPr>
            <a:r>
              <a:rPr lang="fi-FI" sz="1800" b="1" dirty="0" smtClean="0"/>
              <a:t>S3 </a:t>
            </a:r>
            <a:r>
              <a:rPr lang="fi-FI" sz="1800" b="1" dirty="0"/>
              <a:t>Ihmisoikeudet ja kestävä tulevaisuus:</a:t>
            </a:r>
            <a:r>
              <a:rPr lang="fi-FI" sz="1800" dirty="0"/>
              <a:t> Perehdytään ihmisarvoon, ihmisoikeuksiin ja ihmisten väliseen yhdenvertaisuuteen. Tutustutaan ihmisoikeuksien kehitykseen ja ihmisoikeusloukkauksiin, kuten holokaustiin. Tutustutaan erilaisiin käsityksiin ihmisen ja luonnon suhteesta, esim. humanistiseen, </a:t>
            </a:r>
            <a:r>
              <a:rPr lang="fi-FI" sz="1800" dirty="0" err="1"/>
              <a:t>utilistiseen</a:t>
            </a:r>
            <a:r>
              <a:rPr lang="fi-FI" sz="1800" dirty="0"/>
              <a:t>, mystiseen ja luontokeskeiseen.  Perehdytään luonnon ja yhteiskunnan kestävän tulevaisuuden mahdollisuuksiin sekä ympäristöetiikkaan liittyviin kysymyksiin kuten eläinten oikeuksiin. Pohditaan, miten voidaan toimia vastuullisesti kestävän tulevaisuuden hyväksi</a:t>
            </a:r>
            <a:r>
              <a:rPr lang="fi-FI" sz="1800" dirty="0" smtClean="0"/>
              <a:t>.</a:t>
            </a:r>
            <a:endParaRPr lang="fi-FI" sz="1800" dirty="0"/>
          </a:p>
        </p:txBody>
      </p:sp>
    </p:spTree>
    <p:extLst>
      <p:ext uri="{BB962C8B-B14F-4D97-AF65-F5344CB8AC3E}">
        <p14:creationId xmlns:p14="http://schemas.microsoft.com/office/powerpoint/2010/main" val="40419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Sisältöalueiden jatkumo</a:t>
            </a:r>
            <a:endParaRPr lang="fi-FI" dirty="0"/>
          </a:p>
        </p:txBody>
      </p:sp>
      <p:sp>
        <p:nvSpPr>
          <p:cNvPr id="4" name="Sisällön paikkamerkki 2"/>
          <p:cNvSpPr txBox="1">
            <a:spLocks/>
          </p:cNvSpPr>
          <p:nvPr/>
        </p:nvSpPr>
        <p:spPr bwMode="auto">
          <a:xfrm>
            <a:off x="611560" y="1600200"/>
            <a:ext cx="3456384"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82575" indent="-282575"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ea typeface="+mn-ea"/>
                <a:cs typeface="+mn-cs"/>
              </a:defRPr>
            </a:lvl1pPr>
            <a:lvl2pPr marL="855663" indent="-282575"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2pPr>
            <a:lvl3pPr marL="12747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3pPr>
            <a:lvl4pPr marL="16938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4pPr>
            <a:lvl5pPr marL="21129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5pPr>
            <a:lvl6pPr marL="25701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6pPr>
            <a:lvl7pPr marL="30273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7pPr>
            <a:lvl8pPr marL="34845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8pPr>
            <a:lvl9pPr marL="39417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9pPr>
          </a:lstStyle>
          <a:p>
            <a:pPr marL="0" indent="0">
              <a:lnSpc>
                <a:spcPts val="2400"/>
              </a:lnSpc>
              <a:buFont typeface="Wingdings" pitchFamily="2" charset="2"/>
              <a:buNone/>
            </a:pPr>
            <a:r>
              <a:rPr lang="fi-FI" b="1" kern="0" dirty="0" smtClean="0"/>
              <a:t>1 – 6 </a:t>
            </a:r>
          </a:p>
          <a:p>
            <a:pPr marL="0" indent="0">
              <a:lnSpc>
                <a:spcPts val="2400"/>
              </a:lnSpc>
              <a:buFont typeface="Wingdings" pitchFamily="2" charset="2"/>
              <a:buNone/>
            </a:pPr>
            <a:endParaRPr lang="fi-FI" b="1" kern="0" dirty="0" smtClean="0"/>
          </a:p>
          <a:p>
            <a:pPr marL="0" indent="0">
              <a:lnSpc>
                <a:spcPts val="2400"/>
              </a:lnSpc>
              <a:buFont typeface="Wingdings" pitchFamily="2" charset="2"/>
              <a:buNone/>
            </a:pPr>
            <a:r>
              <a:rPr lang="fi-FI" b="1" kern="0" dirty="0" smtClean="0"/>
              <a:t>S1 Kasvaminen hyvään elämään</a:t>
            </a:r>
          </a:p>
          <a:p>
            <a:pPr marL="0" indent="0">
              <a:lnSpc>
                <a:spcPts val="2400"/>
              </a:lnSpc>
              <a:buFont typeface="Wingdings" pitchFamily="2" charset="2"/>
              <a:buNone/>
            </a:pPr>
            <a:endParaRPr lang="fi-FI" b="1" kern="0" dirty="0" smtClean="0"/>
          </a:p>
          <a:p>
            <a:pPr marL="0" indent="0">
              <a:lnSpc>
                <a:spcPts val="2400"/>
              </a:lnSpc>
              <a:buFont typeface="Wingdings" pitchFamily="2" charset="2"/>
              <a:buNone/>
            </a:pPr>
            <a:r>
              <a:rPr lang="fi-FI" b="1" kern="0" dirty="0" smtClean="0"/>
              <a:t>S2 Erilaisia elämäntapoja</a:t>
            </a:r>
          </a:p>
          <a:p>
            <a:pPr marL="0" indent="0">
              <a:lnSpc>
                <a:spcPts val="2400"/>
              </a:lnSpc>
              <a:buFont typeface="Wingdings" pitchFamily="2" charset="2"/>
              <a:buNone/>
            </a:pPr>
            <a:endParaRPr lang="fi-FI" sz="1600" kern="0" dirty="0" smtClean="0"/>
          </a:p>
          <a:p>
            <a:pPr marL="0" indent="0">
              <a:lnSpc>
                <a:spcPts val="2400"/>
              </a:lnSpc>
              <a:buFont typeface="Wingdings" pitchFamily="2" charset="2"/>
              <a:buNone/>
            </a:pPr>
            <a:r>
              <a:rPr lang="fi-FI" b="1" kern="0" dirty="0" smtClean="0"/>
              <a:t>S3 Yhteiselämän perusteita</a:t>
            </a:r>
          </a:p>
          <a:p>
            <a:pPr marL="0" indent="0">
              <a:lnSpc>
                <a:spcPts val="2400"/>
              </a:lnSpc>
              <a:buFont typeface="Wingdings" pitchFamily="2" charset="2"/>
              <a:buNone/>
            </a:pPr>
            <a:endParaRPr lang="fi-FI" sz="1600" kern="0" dirty="0" smtClean="0"/>
          </a:p>
          <a:p>
            <a:pPr marL="0" indent="0">
              <a:lnSpc>
                <a:spcPts val="2400"/>
              </a:lnSpc>
              <a:buFont typeface="Wingdings" pitchFamily="2" charset="2"/>
              <a:buNone/>
            </a:pPr>
            <a:r>
              <a:rPr lang="fi-FI" b="1" kern="0" dirty="0" smtClean="0"/>
              <a:t>S4 Luonto ja kestävä tulevaisuus</a:t>
            </a:r>
            <a:endParaRPr lang="fi-FI" sz="1600" kern="0" dirty="0"/>
          </a:p>
        </p:txBody>
      </p:sp>
      <p:sp>
        <p:nvSpPr>
          <p:cNvPr id="5" name="Sisällön paikkamerkki 2"/>
          <p:cNvSpPr txBox="1">
            <a:spLocks/>
          </p:cNvSpPr>
          <p:nvPr/>
        </p:nvSpPr>
        <p:spPr bwMode="auto">
          <a:xfrm>
            <a:off x="5076056" y="1600200"/>
            <a:ext cx="3456384"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82575" indent="-282575"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ea typeface="+mn-ea"/>
                <a:cs typeface="+mn-cs"/>
              </a:defRPr>
            </a:lvl1pPr>
            <a:lvl2pPr marL="855663" indent="-282575"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2pPr>
            <a:lvl3pPr marL="12747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3pPr>
            <a:lvl4pPr marL="16938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4pPr>
            <a:lvl5pPr marL="21129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5pPr>
            <a:lvl6pPr marL="25701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6pPr>
            <a:lvl7pPr marL="30273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7pPr>
            <a:lvl8pPr marL="34845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8pPr>
            <a:lvl9pPr marL="39417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9pPr>
          </a:lstStyle>
          <a:p>
            <a:pPr marL="0" indent="0">
              <a:lnSpc>
                <a:spcPts val="2400"/>
              </a:lnSpc>
              <a:buFont typeface="Wingdings" pitchFamily="2" charset="2"/>
              <a:buNone/>
            </a:pPr>
            <a:r>
              <a:rPr lang="fi-FI" b="1" kern="0" dirty="0"/>
              <a:t>7</a:t>
            </a:r>
            <a:r>
              <a:rPr lang="fi-FI" b="1" kern="0" dirty="0" smtClean="0"/>
              <a:t> – 9 </a:t>
            </a:r>
          </a:p>
          <a:p>
            <a:pPr marL="0" indent="0">
              <a:lnSpc>
                <a:spcPts val="2400"/>
              </a:lnSpc>
              <a:buFont typeface="Wingdings" pitchFamily="2" charset="2"/>
              <a:buNone/>
            </a:pPr>
            <a:endParaRPr lang="fi-FI" b="1" kern="0" dirty="0" smtClean="0"/>
          </a:p>
          <a:p>
            <a:pPr marL="0" indent="0">
              <a:lnSpc>
                <a:spcPts val="2400"/>
              </a:lnSpc>
              <a:buNone/>
            </a:pPr>
            <a:r>
              <a:rPr lang="fi-FI" b="1" dirty="0" smtClean="0"/>
              <a:t>S1 Katsomus ja kulttuuri</a:t>
            </a:r>
          </a:p>
          <a:p>
            <a:pPr marL="0" indent="0">
              <a:lnSpc>
                <a:spcPts val="2400"/>
              </a:lnSpc>
              <a:buNone/>
            </a:pPr>
            <a:endParaRPr lang="fi-FI" b="1" kern="0" dirty="0" smtClean="0"/>
          </a:p>
          <a:p>
            <a:pPr marL="0" indent="0">
              <a:lnSpc>
                <a:spcPts val="2400"/>
              </a:lnSpc>
              <a:buNone/>
            </a:pPr>
            <a:endParaRPr lang="fi-FI" b="1" kern="0" dirty="0" smtClean="0"/>
          </a:p>
          <a:p>
            <a:pPr marL="0" indent="0">
              <a:lnSpc>
                <a:spcPts val="2400"/>
              </a:lnSpc>
              <a:buNone/>
            </a:pPr>
            <a:endParaRPr lang="fi-FI" b="1" dirty="0" smtClean="0"/>
          </a:p>
          <a:p>
            <a:pPr marL="0" indent="0">
              <a:lnSpc>
                <a:spcPts val="2400"/>
              </a:lnSpc>
              <a:buNone/>
            </a:pPr>
            <a:r>
              <a:rPr lang="fi-FI" b="1" dirty="0" smtClean="0"/>
              <a:t>S2 Etiikan perusteita</a:t>
            </a:r>
          </a:p>
          <a:p>
            <a:pPr marL="0" indent="0">
              <a:lnSpc>
                <a:spcPts val="2400"/>
              </a:lnSpc>
              <a:buNone/>
            </a:pPr>
            <a:endParaRPr lang="fi-FI" b="1" dirty="0"/>
          </a:p>
          <a:p>
            <a:pPr marL="0" indent="0">
              <a:lnSpc>
                <a:spcPts val="2400"/>
              </a:lnSpc>
              <a:buNone/>
            </a:pPr>
            <a:endParaRPr lang="fi-FI" b="1" dirty="0" smtClean="0"/>
          </a:p>
          <a:p>
            <a:pPr marL="0" indent="0">
              <a:lnSpc>
                <a:spcPts val="2400"/>
              </a:lnSpc>
              <a:buNone/>
            </a:pPr>
            <a:endParaRPr lang="fi-FI" b="1" dirty="0"/>
          </a:p>
          <a:p>
            <a:pPr marL="0" indent="0">
              <a:lnSpc>
                <a:spcPts val="2400"/>
              </a:lnSpc>
              <a:buNone/>
            </a:pPr>
            <a:r>
              <a:rPr lang="fi-FI" b="1" dirty="0" smtClean="0"/>
              <a:t>S3 Ihmisoikeudet ja kestävä tulevaisuus</a:t>
            </a:r>
          </a:p>
          <a:p>
            <a:pPr marL="0" indent="0">
              <a:lnSpc>
                <a:spcPts val="2400"/>
              </a:lnSpc>
              <a:buNone/>
            </a:pPr>
            <a:endParaRPr lang="fi-FI" sz="1600" b="1" kern="0" dirty="0"/>
          </a:p>
          <a:p>
            <a:pPr marL="0" indent="0">
              <a:lnSpc>
                <a:spcPts val="2400"/>
              </a:lnSpc>
              <a:buNone/>
            </a:pPr>
            <a:endParaRPr lang="fi-FI" sz="1600" b="1" kern="0" dirty="0" smtClean="0"/>
          </a:p>
          <a:p>
            <a:pPr marL="0" indent="0">
              <a:lnSpc>
                <a:spcPts val="2400"/>
              </a:lnSpc>
              <a:buNone/>
            </a:pPr>
            <a:endParaRPr lang="fi-FI" sz="1600" kern="0" dirty="0" smtClean="0"/>
          </a:p>
        </p:txBody>
      </p:sp>
      <p:cxnSp>
        <p:nvCxnSpPr>
          <p:cNvPr id="7" name="Suora yhdysviiva 6"/>
          <p:cNvCxnSpPr/>
          <p:nvPr/>
        </p:nvCxnSpPr>
        <p:spPr bwMode="auto">
          <a:xfrm>
            <a:off x="3563888" y="5013176"/>
            <a:ext cx="1368152" cy="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11" name="Suora yhdysviiva 10"/>
          <p:cNvCxnSpPr/>
          <p:nvPr/>
        </p:nvCxnSpPr>
        <p:spPr bwMode="auto">
          <a:xfrm flipH="1" flipV="1">
            <a:off x="2987824" y="4149080"/>
            <a:ext cx="1944216" cy="648072"/>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13" name="Suora yhdysviiva 12"/>
          <p:cNvCxnSpPr/>
          <p:nvPr/>
        </p:nvCxnSpPr>
        <p:spPr bwMode="auto">
          <a:xfrm flipV="1">
            <a:off x="2987824" y="3645024"/>
            <a:ext cx="1872208" cy="288032"/>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15" name="Suora yhdysviiva 14"/>
          <p:cNvCxnSpPr/>
          <p:nvPr/>
        </p:nvCxnSpPr>
        <p:spPr bwMode="auto">
          <a:xfrm flipV="1">
            <a:off x="3851920" y="2492896"/>
            <a:ext cx="1152128" cy="864096"/>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16" name="Suora yhdysviiva 15"/>
          <p:cNvCxnSpPr/>
          <p:nvPr/>
        </p:nvCxnSpPr>
        <p:spPr bwMode="auto">
          <a:xfrm flipH="1" flipV="1">
            <a:off x="2951820" y="2708920"/>
            <a:ext cx="1944216" cy="648072"/>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10" name="Suora yhdysviiva 9"/>
          <p:cNvCxnSpPr/>
          <p:nvPr/>
        </p:nvCxnSpPr>
        <p:spPr bwMode="auto">
          <a:xfrm flipH="1" flipV="1">
            <a:off x="3707904" y="2420888"/>
            <a:ext cx="1080664" cy="10202"/>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83645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692275" y="404813"/>
            <a:ext cx="7010400" cy="647700"/>
          </a:xfrm>
        </p:spPr>
        <p:txBody>
          <a:bodyPr/>
          <a:lstStyle/>
          <a:p>
            <a:r>
              <a:rPr lang="fi-FI" altLang="fi-FI" dirty="0" smtClean="0"/>
              <a:t>POPS 2014</a:t>
            </a:r>
          </a:p>
        </p:txBody>
      </p:sp>
      <p:sp>
        <p:nvSpPr>
          <p:cNvPr id="10243" name="Rectangle 3"/>
          <p:cNvSpPr>
            <a:spLocks noGrp="1" noChangeArrowheads="1"/>
          </p:cNvSpPr>
          <p:nvPr>
            <p:ph type="body" idx="1"/>
          </p:nvPr>
        </p:nvSpPr>
        <p:spPr>
          <a:xfrm>
            <a:off x="1547665" y="1196975"/>
            <a:ext cx="7128024" cy="5111750"/>
          </a:xfrm>
        </p:spPr>
        <p:txBody>
          <a:bodyPr/>
          <a:lstStyle/>
          <a:p>
            <a:pPr>
              <a:defRPr/>
            </a:pPr>
            <a:r>
              <a:rPr lang="fi-FI" dirty="0" smtClean="0"/>
              <a:t>2010 työryhmän radikaali esitys, valinnaisuutta ja uusia oppiaineita (draama ja etiikka); käytännössä joitain rinnakkaiskoulujärjestelmän elementtejä (riippuen opetuksen järjestäjän resursseista).</a:t>
            </a:r>
          </a:p>
          <a:p>
            <a:pPr>
              <a:defRPr/>
            </a:pPr>
            <a:r>
              <a:rPr lang="fi-FI" dirty="0" smtClean="0"/>
              <a:t>2012 matalan profiilin tuntijako</a:t>
            </a:r>
          </a:p>
          <a:p>
            <a:pPr>
              <a:defRPr/>
            </a:pPr>
            <a:r>
              <a:rPr lang="fi-FI" dirty="0" smtClean="0"/>
              <a:t>2014 kunnianhimoinen OPS, paljon uutta, esim.</a:t>
            </a:r>
          </a:p>
          <a:p>
            <a:pPr lvl="1">
              <a:buFontTx/>
              <a:buChar char="•"/>
              <a:defRPr/>
            </a:pPr>
            <a:r>
              <a:rPr lang="fi-FI" dirty="0" smtClean="0"/>
              <a:t>laaja-alainen osaaminen (korvaa aihekokonaisuudet)</a:t>
            </a:r>
          </a:p>
          <a:p>
            <a:pPr lvl="1">
              <a:buFontTx/>
              <a:buChar char="•"/>
              <a:defRPr/>
            </a:pPr>
            <a:r>
              <a:rPr lang="fi-FI" dirty="0" smtClean="0"/>
              <a:t>opetuksen </a:t>
            </a:r>
            <a:r>
              <a:rPr lang="fi-FI" dirty="0"/>
              <a:t>eheyttäminen ja monialaiset </a:t>
            </a:r>
            <a:r>
              <a:rPr lang="fi-FI" dirty="0" smtClean="0"/>
              <a:t>oppimiskokonaisuudet</a:t>
            </a:r>
            <a:endParaRPr lang="fi-FI" dirty="0"/>
          </a:p>
          <a:p>
            <a:pPr>
              <a:defRPr/>
            </a:pPr>
            <a:r>
              <a:rPr lang="fi-FI" dirty="0" smtClean="0"/>
              <a:t>Jakautuu rakenteellisesti vuosiluokkakokonaisuuksiin:</a:t>
            </a:r>
            <a:endParaRPr lang="fi-FI" dirty="0"/>
          </a:p>
          <a:p>
            <a:pPr lvl="1">
              <a:buFontTx/>
              <a:buChar char="•"/>
              <a:defRPr/>
            </a:pPr>
            <a:r>
              <a:rPr lang="fi-FI" dirty="0" smtClean="0"/>
              <a:t>Merkittävä muutos -&gt; aiemmista hyppelevistä nivelkohdista luovuttiin </a:t>
            </a:r>
          </a:p>
          <a:p>
            <a:pPr lvl="1">
              <a:buFontTx/>
              <a:buChar char="•"/>
              <a:defRPr/>
            </a:pPr>
            <a:r>
              <a:rPr lang="fi-FI" dirty="0" smtClean="0"/>
              <a:t>Vuosiluokat 1-2/3-6</a:t>
            </a:r>
            <a:r>
              <a:rPr lang="fi-FI" dirty="0"/>
              <a:t>/</a:t>
            </a:r>
            <a:r>
              <a:rPr lang="fi-FI" dirty="0" smtClean="0"/>
              <a:t>7-9</a:t>
            </a:r>
            <a:endParaRPr lang="fi-FI"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nSpc>
                <a:spcPts val="2600"/>
              </a:lnSpc>
              <a:buNone/>
            </a:pPr>
            <a:r>
              <a:rPr lang="fi-FI" altLang="fi-FI" dirty="0"/>
              <a:t> Laaja-alainen osaaminen</a:t>
            </a:r>
          </a:p>
        </p:txBody>
      </p:sp>
      <p:sp>
        <p:nvSpPr>
          <p:cNvPr id="12291" name="Rectangle 3"/>
          <p:cNvSpPr>
            <a:spLocks noGrp="1" noChangeArrowheads="1"/>
          </p:cNvSpPr>
          <p:nvPr>
            <p:ph type="body" idx="1"/>
          </p:nvPr>
        </p:nvSpPr>
        <p:spPr>
          <a:xfrm>
            <a:off x="1907704" y="1412875"/>
            <a:ext cx="7236296" cy="4895850"/>
          </a:xfrm>
        </p:spPr>
        <p:txBody>
          <a:bodyPr/>
          <a:lstStyle/>
          <a:p>
            <a:pPr>
              <a:buNone/>
            </a:pPr>
            <a:r>
              <a:rPr lang="fi-FI" altLang="fi-FI" b="1" dirty="0" smtClean="0"/>
              <a:t>L1 Ajattelu ja oppimaan oppiminen</a:t>
            </a:r>
          </a:p>
          <a:p>
            <a:pPr>
              <a:buNone/>
            </a:pPr>
            <a:r>
              <a:rPr lang="fi-FI" altLang="fi-FI" b="1" dirty="0" smtClean="0"/>
              <a:t>L2 Kulttuurinen osaaminen, vuorovaikutus ja ilmaisu</a:t>
            </a:r>
          </a:p>
          <a:p>
            <a:pPr>
              <a:buNone/>
            </a:pPr>
            <a:r>
              <a:rPr lang="fi-FI" altLang="fi-FI" b="1" dirty="0" smtClean="0"/>
              <a:t>L3 Itsestä huolehtiminen ja arjen taidot</a:t>
            </a:r>
          </a:p>
          <a:p>
            <a:pPr>
              <a:buNone/>
            </a:pPr>
            <a:r>
              <a:rPr lang="fi-FI" altLang="fi-FI" b="1" dirty="0" smtClean="0"/>
              <a:t>L4 Monilukutaito</a:t>
            </a:r>
          </a:p>
          <a:p>
            <a:pPr>
              <a:buNone/>
            </a:pPr>
            <a:r>
              <a:rPr lang="fi-FI" altLang="fi-FI" b="1" dirty="0" smtClean="0"/>
              <a:t>L5 Tieto- ja viestintäteknologinen osaaminen</a:t>
            </a:r>
          </a:p>
          <a:p>
            <a:pPr>
              <a:buNone/>
            </a:pPr>
            <a:r>
              <a:rPr lang="fi-FI" altLang="fi-FI" b="1" dirty="0" smtClean="0"/>
              <a:t>L6 Työelämätaidot ja yrittäjyys</a:t>
            </a:r>
          </a:p>
          <a:p>
            <a:pPr>
              <a:buNone/>
            </a:pPr>
            <a:r>
              <a:rPr lang="fi-FI" altLang="fi-FI" b="1" dirty="0" smtClean="0"/>
              <a:t>L7 Osallistuminen, vaikuttaminen ja kestävän tulevaisuuden rakentaminen</a:t>
            </a:r>
            <a:endParaRPr lang="fi-FI" altLang="fi-FI"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fi-FI" altLang="fi-FI" dirty="0" smtClean="0"/>
              <a:t>ET:n </a:t>
            </a:r>
            <a:r>
              <a:rPr lang="fi-FI" altLang="fi-FI" dirty="0"/>
              <a:t>o</a:t>
            </a:r>
            <a:r>
              <a:rPr lang="fi-FI" altLang="fi-FI" dirty="0" smtClean="0"/>
              <a:t>ppiainekuvauksen osat</a:t>
            </a:r>
          </a:p>
        </p:txBody>
      </p:sp>
      <p:sp>
        <p:nvSpPr>
          <p:cNvPr id="12291" name="Rectangle 3"/>
          <p:cNvSpPr>
            <a:spLocks noGrp="1" noChangeArrowheads="1"/>
          </p:cNvSpPr>
          <p:nvPr>
            <p:ph type="body" idx="1"/>
          </p:nvPr>
        </p:nvSpPr>
        <p:spPr>
          <a:xfrm>
            <a:off x="1907704" y="1412875"/>
            <a:ext cx="5976664" cy="4895850"/>
          </a:xfrm>
        </p:spPr>
        <p:txBody>
          <a:bodyPr/>
          <a:lstStyle/>
          <a:p>
            <a:r>
              <a:rPr lang="fi-FI" altLang="fi-FI" dirty="0" smtClean="0"/>
              <a:t>Oppiaineen tehtävä</a:t>
            </a:r>
          </a:p>
          <a:p>
            <a:pPr lvl="1"/>
            <a:r>
              <a:rPr lang="fi-FI" altLang="fi-FI" dirty="0" smtClean="0"/>
              <a:t>Erillinen tehtävä</a:t>
            </a:r>
            <a:r>
              <a:rPr lang="fi-FI" altLang="fi-FI" dirty="0" smtClean="0"/>
              <a:t> </a:t>
            </a:r>
            <a:r>
              <a:rPr lang="fi-FI" altLang="fi-FI" dirty="0" smtClean="0"/>
              <a:t>oppiaineen </a:t>
            </a:r>
            <a:r>
              <a:rPr lang="fi-FI" altLang="fi-FI" dirty="0" smtClean="0"/>
              <a:t>identiteetistä</a:t>
            </a:r>
            <a:endParaRPr lang="fi-FI" altLang="fi-FI" dirty="0" smtClean="0"/>
          </a:p>
          <a:p>
            <a:r>
              <a:rPr lang="fi-FI" altLang="fi-FI" dirty="0" smtClean="0"/>
              <a:t>Oppimisympäristöt ja työtavat</a:t>
            </a:r>
          </a:p>
          <a:p>
            <a:r>
              <a:rPr lang="fi-FI" altLang="fi-FI" dirty="0" smtClean="0"/>
              <a:t>Ohjaus, eriyttäminen ja tuki</a:t>
            </a:r>
          </a:p>
          <a:p>
            <a:r>
              <a:rPr lang="fi-FI" altLang="fi-FI" dirty="0" smtClean="0"/>
              <a:t>Oppimisen arviointi</a:t>
            </a:r>
          </a:p>
          <a:p>
            <a:r>
              <a:rPr lang="fi-FI" altLang="fi-FI" dirty="0" smtClean="0"/>
              <a:t>Sisältöalueet</a:t>
            </a:r>
          </a:p>
          <a:p>
            <a:r>
              <a:rPr lang="fi-FI" altLang="fi-FI" dirty="0" smtClean="0"/>
              <a:t>Oppiaineen tavoitteet</a:t>
            </a:r>
          </a:p>
        </p:txBody>
      </p:sp>
    </p:spTree>
    <p:extLst>
      <p:ext uri="{BB962C8B-B14F-4D97-AF65-F5344CB8AC3E}">
        <p14:creationId xmlns:p14="http://schemas.microsoft.com/office/powerpoint/2010/main" val="394751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Kotitehtävä</a:t>
            </a:r>
            <a:endParaRPr lang="fi-FI" dirty="0"/>
          </a:p>
        </p:txBody>
      </p:sp>
      <p:sp>
        <p:nvSpPr>
          <p:cNvPr id="3" name="Sisällön paikkamerkki 2"/>
          <p:cNvSpPr>
            <a:spLocks noGrp="1"/>
          </p:cNvSpPr>
          <p:nvPr>
            <p:ph idx="1"/>
          </p:nvPr>
        </p:nvSpPr>
        <p:spPr/>
        <p:txBody>
          <a:bodyPr/>
          <a:lstStyle/>
          <a:p>
            <a:r>
              <a:rPr lang="fi-FI" dirty="0"/>
              <a:t>Perehdy POPS14 ET-osuuteen (ehkä kaikkein helpoiten blogi-sivulle olevilta tiedostoilta, joista yksi sisältää myös käsitteiden (tukisanojen) selvennöksiä). Valitse oman valintasi mukaan jokin teema - esimerkiksi moraalikasvatus, kulttuurikasvatus, ajattelun taidot tai identiteettikasvatus - ja seuraa sen jatkumoa joko luokilta 1 - 6 luokille 7 - 9 (erityisesti (tulevat) </a:t>
            </a:r>
            <a:r>
              <a:rPr lang="fi-FI" dirty="0" err="1"/>
              <a:t>LO:t</a:t>
            </a:r>
            <a:r>
              <a:rPr lang="fi-FI" dirty="0"/>
              <a:t>) tai perusopetuksesta, erityisesti luokilta 7 - 9 lukioon (erityisesti (tulevat) </a:t>
            </a:r>
            <a:r>
              <a:rPr lang="fi-FI" dirty="0" err="1"/>
              <a:t>AO:t</a:t>
            </a:r>
            <a:r>
              <a:rPr lang="fi-FI" dirty="0"/>
              <a:t> tai ainearvosanan suorittajat). Kirjoita jatkumosta lyhyt (n. 1000 - 1500 merkin) teksti ja palauta se alla olevaan palautus kansioon su 6.11. klo 17.00 mennessä. Voit kommentoida muiden tekstejä, mutta sitä ei edellytetä.</a:t>
            </a:r>
          </a:p>
        </p:txBody>
      </p:sp>
    </p:spTree>
    <p:extLst>
      <p:ext uri="{BB962C8B-B14F-4D97-AF65-F5344CB8AC3E}">
        <p14:creationId xmlns:p14="http://schemas.microsoft.com/office/powerpoint/2010/main" val="2064494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nSpc>
                <a:spcPts val="2600"/>
              </a:lnSpc>
            </a:pPr>
            <a:r>
              <a:rPr lang="fi-FI" altLang="fi-FI" dirty="0" smtClean="0"/>
              <a:t>ET:n tavoitteet</a:t>
            </a:r>
          </a:p>
        </p:txBody>
      </p:sp>
      <p:sp>
        <p:nvSpPr>
          <p:cNvPr id="12291" name="Rectangle 3"/>
          <p:cNvSpPr>
            <a:spLocks noGrp="1" noChangeArrowheads="1"/>
          </p:cNvSpPr>
          <p:nvPr>
            <p:ph type="body" idx="1"/>
          </p:nvPr>
        </p:nvSpPr>
        <p:spPr>
          <a:xfrm>
            <a:off x="1907704" y="1412875"/>
            <a:ext cx="7236296" cy="4895850"/>
          </a:xfrm>
        </p:spPr>
        <p:txBody>
          <a:bodyPr/>
          <a:lstStyle/>
          <a:p>
            <a:pPr marL="0" indent="0">
              <a:lnSpc>
                <a:spcPts val="2600"/>
              </a:lnSpc>
              <a:buNone/>
            </a:pPr>
            <a:r>
              <a:rPr lang="fi-FI" altLang="fi-FI" b="1" dirty="0" smtClean="0"/>
              <a:t>1 – 2:</a:t>
            </a:r>
            <a:r>
              <a:rPr lang="fi-FI" altLang="fi-FI" dirty="0" smtClean="0"/>
              <a:t> </a:t>
            </a:r>
          </a:p>
        </p:txBody>
      </p:sp>
      <p:graphicFrame>
        <p:nvGraphicFramePr>
          <p:cNvPr id="5" name="Taulukko 4"/>
          <p:cNvGraphicFramePr>
            <a:graphicFrameLocks noGrp="1"/>
          </p:cNvGraphicFramePr>
          <p:nvPr>
            <p:extLst>
              <p:ext uri="{D42A27DB-BD31-4B8C-83A1-F6EECF244321}">
                <p14:modId xmlns:p14="http://schemas.microsoft.com/office/powerpoint/2010/main" val="2201160237"/>
              </p:ext>
            </p:extLst>
          </p:nvPr>
        </p:nvGraphicFramePr>
        <p:xfrm>
          <a:off x="1354596" y="2348880"/>
          <a:ext cx="7484604" cy="3855038"/>
        </p:xfrm>
        <a:graphic>
          <a:graphicData uri="http://schemas.openxmlformats.org/drawingml/2006/table">
            <a:tbl>
              <a:tblPr firstRow="1" firstCol="1" bandRow="1">
                <a:tableStyleId>{5C22544A-7EE6-4342-B048-85BDC9FD1C3A}</a:tableStyleId>
              </a:tblPr>
              <a:tblGrid>
                <a:gridCol w="7484604"/>
              </a:tblGrid>
              <a:tr h="407648">
                <a:tc>
                  <a:txBody>
                    <a:bodyPr/>
                    <a:lstStyle/>
                    <a:p>
                      <a:pPr marR="359410">
                        <a:lnSpc>
                          <a:spcPct val="115000"/>
                        </a:lnSpc>
                        <a:spcAft>
                          <a:spcPts val="0"/>
                        </a:spcAft>
                      </a:pPr>
                      <a:r>
                        <a:rPr lang="fi-FI" sz="1400" dirty="0">
                          <a:effectLst/>
                        </a:rPr>
                        <a:t>T1 ohjata oppilasta kuuntelemaan toisten oppilaiden mielipiteitä ja ajattelua </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6648" marR="76648" marT="0" marB="0"/>
                </a:tc>
              </a:tr>
              <a:tr h="407648">
                <a:tc>
                  <a:txBody>
                    <a:bodyPr/>
                    <a:lstStyle/>
                    <a:p>
                      <a:pPr algn="just">
                        <a:lnSpc>
                          <a:spcPct val="115000"/>
                        </a:lnSpc>
                        <a:spcAft>
                          <a:spcPts val="0"/>
                        </a:spcAft>
                      </a:pPr>
                      <a:r>
                        <a:rPr lang="fi-FI" sz="1400" dirty="0">
                          <a:effectLst/>
                        </a:rPr>
                        <a:t>T2 rohkaista oppilasta ilmaisemaan omaa ajatteluaan ja tunteitaan eri tavoin</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6648" marR="76648" marT="0" marB="0"/>
                </a:tc>
              </a:tr>
              <a:tr h="407648">
                <a:tc>
                  <a:txBody>
                    <a:bodyPr/>
                    <a:lstStyle/>
                    <a:p>
                      <a:pPr algn="just">
                        <a:lnSpc>
                          <a:spcPct val="115000"/>
                        </a:lnSpc>
                        <a:spcAft>
                          <a:spcPts val="0"/>
                        </a:spcAft>
                      </a:pPr>
                      <a:r>
                        <a:rPr lang="fi-FI" sz="1400" dirty="0">
                          <a:effectLst/>
                        </a:rPr>
                        <a:t>T3 ohjata oppilasta arvostamaan omaa ja muiden ajattelua</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6648" marR="76648" marT="0" marB="0"/>
                </a:tc>
              </a:tr>
              <a:tr h="407648">
                <a:tc>
                  <a:txBody>
                    <a:bodyPr/>
                    <a:lstStyle/>
                    <a:p>
                      <a:pPr algn="just">
                        <a:lnSpc>
                          <a:spcPct val="115000"/>
                        </a:lnSpc>
                        <a:spcAft>
                          <a:spcPts val="0"/>
                        </a:spcAft>
                      </a:pPr>
                      <a:r>
                        <a:rPr lang="fi-FI" sz="1400" dirty="0">
                          <a:effectLst/>
                        </a:rPr>
                        <a:t>T4 edistää oppilaan taitoa tehdä kysymyksiä ja esittää perusteltuja väitteitä </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6648" marR="76648" marT="0" marB="0"/>
                </a:tc>
              </a:tr>
              <a:tr h="593854">
                <a:tc>
                  <a:txBody>
                    <a:bodyPr/>
                    <a:lstStyle/>
                    <a:p>
                      <a:pPr marR="359410" algn="just">
                        <a:lnSpc>
                          <a:spcPct val="115000"/>
                        </a:lnSpc>
                        <a:spcAft>
                          <a:spcPts val="0"/>
                        </a:spcAft>
                      </a:pPr>
                      <a:r>
                        <a:rPr lang="fi-FI" sz="1400" dirty="0">
                          <a:effectLst/>
                        </a:rPr>
                        <a:t>T5 ohjata oppilasta tunnistamaan kokemiensa arkipäiväisten tilanteiden syitä ja seurauksia sekä eettisiä ulottuvuuksia</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6648" marR="76648" marT="0" marB="0"/>
                </a:tc>
              </a:tr>
              <a:tr h="407648">
                <a:tc>
                  <a:txBody>
                    <a:bodyPr/>
                    <a:lstStyle/>
                    <a:p>
                      <a:pPr algn="just">
                        <a:lnSpc>
                          <a:spcPct val="115000"/>
                        </a:lnSpc>
                        <a:spcAft>
                          <a:spcPts val="0"/>
                        </a:spcAft>
                      </a:pPr>
                      <a:r>
                        <a:rPr lang="fi-FI" sz="1400" dirty="0">
                          <a:effectLst/>
                        </a:rPr>
                        <a:t>T6 rohkaista oppilasta pohtimaan oikean ja väärän eroa sekä hyvyyttä</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6648" marR="76648" marT="0" marB="0"/>
                </a:tc>
              </a:tr>
              <a:tr h="407648">
                <a:tc>
                  <a:txBody>
                    <a:bodyPr/>
                    <a:lstStyle/>
                    <a:p>
                      <a:pPr algn="just">
                        <a:lnSpc>
                          <a:spcPct val="115000"/>
                        </a:lnSpc>
                        <a:spcAft>
                          <a:spcPts val="0"/>
                        </a:spcAft>
                      </a:pPr>
                      <a:r>
                        <a:rPr lang="fi-FI" sz="1400" dirty="0">
                          <a:effectLst/>
                        </a:rPr>
                        <a:t>T7 opastaa oppilasta tuntemaan lähiympäristön tapakulttuureja </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6648" marR="76648" marT="0" marB="0"/>
                </a:tc>
              </a:tr>
              <a:tr h="407648">
                <a:tc>
                  <a:txBody>
                    <a:bodyPr/>
                    <a:lstStyle/>
                    <a:p>
                      <a:pPr algn="just">
                        <a:lnSpc>
                          <a:spcPct val="115000"/>
                        </a:lnSpc>
                        <a:spcAft>
                          <a:spcPts val="0"/>
                        </a:spcAft>
                      </a:pPr>
                      <a:r>
                        <a:rPr lang="fi-FI" sz="1400" dirty="0">
                          <a:effectLst/>
                        </a:rPr>
                        <a:t>T8 ohjata oppilasta ymmärtämään ihmisten yhteiselämän perusteita </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6648" marR="76648" marT="0" marB="0"/>
                </a:tc>
              </a:tr>
              <a:tr h="407648">
                <a:tc>
                  <a:txBody>
                    <a:bodyPr/>
                    <a:lstStyle/>
                    <a:p>
                      <a:pPr algn="just">
                        <a:lnSpc>
                          <a:spcPct val="115000"/>
                        </a:lnSpc>
                        <a:spcAft>
                          <a:spcPts val="0"/>
                        </a:spcAft>
                      </a:pPr>
                      <a:r>
                        <a:rPr lang="fi-FI" sz="1400" dirty="0">
                          <a:effectLst/>
                        </a:rPr>
                        <a:t>T9 ohjata oppilasta kunnioittamaan ja arvostamaan omaa ympäristöään ja luontoa </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6648" marR="76648" marT="0" marB="0"/>
                </a:tc>
              </a:tr>
            </a:tbl>
          </a:graphicData>
        </a:graphic>
      </p:graphicFrame>
    </p:spTree>
    <p:extLst>
      <p:ext uri="{BB962C8B-B14F-4D97-AF65-F5344CB8AC3E}">
        <p14:creationId xmlns:p14="http://schemas.microsoft.com/office/powerpoint/2010/main" val="2118477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nSpc>
                <a:spcPts val="2600"/>
              </a:lnSpc>
            </a:pPr>
            <a:r>
              <a:rPr lang="fi-FI" altLang="fi-FI" dirty="0" smtClean="0"/>
              <a:t>ET:n tavoitteet</a:t>
            </a:r>
          </a:p>
        </p:txBody>
      </p:sp>
      <p:sp>
        <p:nvSpPr>
          <p:cNvPr id="12291" name="Rectangle 3"/>
          <p:cNvSpPr>
            <a:spLocks noGrp="1" noChangeArrowheads="1"/>
          </p:cNvSpPr>
          <p:nvPr>
            <p:ph type="body" idx="1"/>
          </p:nvPr>
        </p:nvSpPr>
        <p:spPr>
          <a:xfrm>
            <a:off x="1907704" y="1412875"/>
            <a:ext cx="7236296" cy="4895850"/>
          </a:xfrm>
        </p:spPr>
        <p:txBody>
          <a:bodyPr/>
          <a:lstStyle/>
          <a:p>
            <a:pPr marL="0" indent="0">
              <a:lnSpc>
                <a:spcPts val="2600"/>
              </a:lnSpc>
              <a:buNone/>
            </a:pPr>
            <a:r>
              <a:rPr lang="fi-FI" altLang="fi-FI" b="1" dirty="0"/>
              <a:t>3</a:t>
            </a:r>
            <a:r>
              <a:rPr lang="fi-FI" altLang="fi-FI" b="1" dirty="0" smtClean="0"/>
              <a:t> – 6:</a:t>
            </a:r>
            <a:r>
              <a:rPr lang="fi-FI" altLang="fi-FI" dirty="0" smtClean="0"/>
              <a:t> </a:t>
            </a:r>
          </a:p>
        </p:txBody>
      </p:sp>
      <p:graphicFrame>
        <p:nvGraphicFramePr>
          <p:cNvPr id="2" name="Taulukko 1"/>
          <p:cNvGraphicFramePr>
            <a:graphicFrameLocks noGrp="1"/>
          </p:cNvGraphicFramePr>
          <p:nvPr>
            <p:extLst>
              <p:ext uri="{D42A27DB-BD31-4B8C-83A1-F6EECF244321}">
                <p14:modId xmlns:p14="http://schemas.microsoft.com/office/powerpoint/2010/main" val="1719156419"/>
              </p:ext>
            </p:extLst>
          </p:nvPr>
        </p:nvGraphicFramePr>
        <p:xfrm>
          <a:off x="791072" y="1916833"/>
          <a:ext cx="8352928" cy="4518688"/>
        </p:xfrm>
        <a:graphic>
          <a:graphicData uri="http://schemas.openxmlformats.org/drawingml/2006/table">
            <a:tbl>
              <a:tblPr firstRow="1" firstCol="1" bandRow="1">
                <a:tableStyleId>{5C22544A-7EE6-4342-B048-85BDC9FD1C3A}</a:tableStyleId>
              </a:tblPr>
              <a:tblGrid>
                <a:gridCol w="8352928"/>
              </a:tblGrid>
              <a:tr h="519182">
                <a:tc>
                  <a:txBody>
                    <a:bodyPr/>
                    <a:lstStyle/>
                    <a:p>
                      <a:pPr>
                        <a:spcAft>
                          <a:spcPts val="0"/>
                        </a:spcAft>
                      </a:pPr>
                      <a:r>
                        <a:rPr lang="fi-FI" sz="1400" dirty="0">
                          <a:effectLst/>
                        </a:rPr>
                        <a:t>T1 luoda edellytyksiä oppilaan eettisten ajattelun taitojen kehittymiselle ja kannustaa oppilasta soveltamaan eettisiä periaatteita arjen tilanteisiin</a:t>
                      </a:r>
                      <a:endParaRPr lang="fi-FI" sz="1400" dirty="0">
                        <a:effectLst/>
                        <a:latin typeface="Calibri" panose="020F0502020204030204" pitchFamily="34" charset="0"/>
                      </a:endParaRPr>
                    </a:p>
                  </a:txBody>
                  <a:tcPr marL="68580" marR="68580" marT="0" marB="0"/>
                </a:tc>
              </a:tr>
              <a:tr h="389718">
                <a:tc>
                  <a:txBody>
                    <a:bodyPr/>
                    <a:lstStyle/>
                    <a:p>
                      <a:pPr>
                        <a:spcAft>
                          <a:spcPts val="0"/>
                        </a:spcAft>
                      </a:pPr>
                      <a:r>
                        <a:rPr lang="fi-FI" sz="1400">
                          <a:effectLst/>
                        </a:rPr>
                        <a:t>T2 ohjata oppilasta tunnistamaan ja arvioimaan väitteitä ja niiden perusteluita</a:t>
                      </a:r>
                      <a:endParaRPr lang="fi-FI" sz="1400">
                        <a:effectLst/>
                        <a:latin typeface="Calibri" panose="020F0502020204030204" pitchFamily="34" charset="0"/>
                      </a:endParaRPr>
                    </a:p>
                  </a:txBody>
                  <a:tcPr marL="68580" marR="68580" marT="0" marB="0"/>
                </a:tc>
              </a:tr>
              <a:tr h="389718">
                <a:tc>
                  <a:txBody>
                    <a:bodyPr/>
                    <a:lstStyle/>
                    <a:p>
                      <a:pPr>
                        <a:spcAft>
                          <a:spcPts val="0"/>
                        </a:spcAft>
                      </a:pPr>
                      <a:r>
                        <a:rPr lang="fi-FI" sz="1400">
                          <a:effectLst/>
                        </a:rPr>
                        <a:t>T3 edistää oppilaan kykyä oivaltaa asioiden välisiä suhteita ja kehittää ajatteluaan  </a:t>
                      </a:r>
                      <a:endParaRPr lang="fi-FI" sz="1400">
                        <a:effectLst/>
                        <a:latin typeface="Calibri" panose="020F0502020204030204" pitchFamily="34" charset="0"/>
                      </a:endParaRPr>
                    </a:p>
                  </a:txBody>
                  <a:tcPr marL="68580" marR="68580" marT="0" marB="0"/>
                </a:tc>
              </a:tr>
              <a:tr h="389718">
                <a:tc>
                  <a:txBody>
                    <a:bodyPr/>
                    <a:lstStyle/>
                    <a:p>
                      <a:pPr>
                        <a:spcAft>
                          <a:spcPts val="0"/>
                        </a:spcAft>
                      </a:pPr>
                      <a:r>
                        <a:rPr lang="fi-FI" sz="1400">
                          <a:effectLst/>
                        </a:rPr>
                        <a:t>T4 ohjata oppilasta kantamaan vastuuta itsestä, toisista ihmisistä ja luonnosta  </a:t>
                      </a:r>
                      <a:endParaRPr lang="fi-FI" sz="1400">
                        <a:effectLst/>
                        <a:latin typeface="Calibri" panose="020F0502020204030204" pitchFamily="34" charset="0"/>
                      </a:endParaRPr>
                    </a:p>
                  </a:txBody>
                  <a:tcPr marL="68580" marR="68580" marT="0" marB="0"/>
                </a:tc>
              </a:tr>
              <a:tr h="474912">
                <a:tc>
                  <a:txBody>
                    <a:bodyPr/>
                    <a:lstStyle/>
                    <a:p>
                      <a:pPr>
                        <a:spcAft>
                          <a:spcPts val="0"/>
                        </a:spcAft>
                      </a:pPr>
                      <a:r>
                        <a:rPr lang="fi-FI" sz="1400">
                          <a:effectLst/>
                        </a:rPr>
                        <a:t>T5 ohjata oppilas tutustumaan suomalaiseen, eurooppalaiseen ja maailman kulttuuriperintöön sekä hahmottamaan kulttuurista moninaisuutta ilmiönä.</a:t>
                      </a:r>
                      <a:endParaRPr lang="fi-FI" sz="1400">
                        <a:effectLst/>
                        <a:latin typeface="Calibri" panose="020F0502020204030204" pitchFamily="34" charset="0"/>
                      </a:endParaRPr>
                    </a:p>
                  </a:txBody>
                  <a:tcPr marL="68580" marR="68580" marT="0" marB="0"/>
                </a:tc>
              </a:tr>
              <a:tr h="387048">
                <a:tc>
                  <a:txBody>
                    <a:bodyPr/>
                    <a:lstStyle/>
                    <a:p>
                      <a:pPr>
                        <a:lnSpc>
                          <a:spcPct val="115000"/>
                        </a:lnSpc>
                        <a:spcAft>
                          <a:spcPts val="0"/>
                        </a:spcAft>
                      </a:pPr>
                      <a:r>
                        <a:rPr lang="fi-FI" sz="1400">
                          <a:effectLst/>
                        </a:rPr>
                        <a:t>T6 tukea oppilasta rakentamaan katsomuksellista ja kulttuurista yleissivistystään  </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9718">
                <a:tc>
                  <a:txBody>
                    <a:bodyPr/>
                    <a:lstStyle/>
                    <a:p>
                      <a:pPr>
                        <a:spcAft>
                          <a:spcPts val="0"/>
                        </a:spcAft>
                      </a:pPr>
                      <a:r>
                        <a:rPr lang="fi-FI" sz="1400">
                          <a:effectLst/>
                        </a:rPr>
                        <a:t>T7 ohjata oppilasta suunnittelemaan ja arvioimaan omaa katsomuksellista oppimistaan  </a:t>
                      </a:r>
                      <a:endParaRPr lang="fi-FI" sz="1400">
                        <a:effectLst/>
                        <a:latin typeface="Calibri" panose="020F0502020204030204" pitchFamily="34" charset="0"/>
                      </a:endParaRPr>
                    </a:p>
                  </a:txBody>
                  <a:tcPr marL="68580" marR="68580" marT="0" marB="0"/>
                </a:tc>
              </a:tr>
              <a:tr h="348122">
                <a:tc>
                  <a:txBody>
                    <a:bodyPr/>
                    <a:lstStyle/>
                    <a:p>
                      <a:pPr>
                        <a:lnSpc>
                          <a:spcPct val="115000"/>
                        </a:lnSpc>
                        <a:spcAft>
                          <a:spcPts val="0"/>
                        </a:spcAft>
                      </a:pPr>
                      <a:r>
                        <a:rPr lang="fi-FI" sz="1400">
                          <a:effectLst/>
                        </a:rPr>
                        <a:t>T8 rohkaista oppilasta ilmaisemaan katsomustaan ja kuuntelemaan muiden katsomuksellisia kannanottoja</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19179">
                <a:tc>
                  <a:txBody>
                    <a:bodyPr/>
                    <a:lstStyle/>
                    <a:p>
                      <a:pPr>
                        <a:spcAft>
                          <a:spcPts val="0"/>
                        </a:spcAft>
                      </a:pPr>
                      <a:r>
                        <a:rPr lang="fi-FI" sz="1400">
                          <a:effectLst/>
                        </a:rPr>
                        <a:t>T9 ohjata oppilas tuntemaan YK:n yleismaailmalliseen ihmisoikeuksien julistukseen perustuvaa ihmisoikeusetiikkaa, erityisesti lapsen oikeuksia </a:t>
                      </a:r>
                      <a:endParaRPr lang="fi-FI" sz="1400">
                        <a:effectLst/>
                        <a:latin typeface="Calibri" panose="020F0502020204030204" pitchFamily="34" charset="0"/>
                      </a:endParaRPr>
                    </a:p>
                  </a:txBody>
                  <a:tcPr marL="68580" marR="68580" marT="0" marB="0"/>
                </a:tc>
              </a:tr>
              <a:tr h="584578">
                <a:tc>
                  <a:txBody>
                    <a:bodyPr/>
                    <a:lstStyle/>
                    <a:p>
                      <a:pPr>
                        <a:spcAft>
                          <a:spcPts val="0"/>
                        </a:spcAft>
                      </a:pPr>
                      <a:r>
                        <a:rPr lang="fi-FI" sz="1400" dirty="0">
                          <a:effectLst/>
                        </a:rPr>
                        <a:t>T10 rohkaista oppilasta toimimaan aloitteellisesti ja vastuullisesti omassa ympäristössään</a:t>
                      </a:r>
                      <a:endParaRPr lang="fi-FI" sz="1400" dirty="0">
                        <a:effectLst/>
                        <a:latin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3966085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nSpc>
                <a:spcPts val="2600"/>
              </a:lnSpc>
            </a:pPr>
            <a:r>
              <a:rPr lang="fi-FI" altLang="fi-FI" dirty="0" smtClean="0"/>
              <a:t>ET:n tavoitteet</a:t>
            </a:r>
          </a:p>
        </p:txBody>
      </p:sp>
      <p:sp>
        <p:nvSpPr>
          <p:cNvPr id="12291" name="Rectangle 3"/>
          <p:cNvSpPr>
            <a:spLocks noGrp="1" noChangeArrowheads="1"/>
          </p:cNvSpPr>
          <p:nvPr>
            <p:ph type="body" idx="1"/>
          </p:nvPr>
        </p:nvSpPr>
        <p:spPr>
          <a:xfrm>
            <a:off x="1907704" y="1412875"/>
            <a:ext cx="7236296" cy="4895850"/>
          </a:xfrm>
        </p:spPr>
        <p:txBody>
          <a:bodyPr/>
          <a:lstStyle/>
          <a:p>
            <a:pPr marL="0" indent="0">
              <a:lnSpc>
                <a:spcPts val="2600"/>
              </a:lnSpc>
              <a:buNone/>
            </a:pPr>
            <a:r>
              <a:rPr lang="fi-FI" altLang="fi-FI" b="1" dirty="0" smtClean="0"/>
              <a:t>7 – 9:</a:t>
            </a:r>
            <a:r>
              <a:rPr lang="fi-FI" altLang="fi-FI" dirty="0" smtClean="0"/>
              <a:t> </a:t>
            </a:r>
          </a:p>
        </p:txBody>
      </p:sp>
      <p:graphicFrame>
        <p:nvGraphicFramePr>
          <p:cNvPr id="3" name="Taulukko 2"/>
          <p:cNvGraphicFramePr>
            <a:graphicFrameLocks noGrp="1"/>
          </p:cNvGraphicFramePr>
          <p:nvPr>
            <p:extLst>
              <p:ext uri="{D42A27DB-BD31-4B8C-83A1-F6EECF244321}">
                <p14:modId xmlns:p14="http://schemas.microsoft.com/office/powerpoint/2010/main" val="3692965606"/>
              </p:ext>
            </p:extLst>
          </p:nvPr>
        </p:nvGraphicFramePr>
        <p:xfrm>
          <a:off x="323528" y="1916831"/>
          <a:ext cx="8712968" cy="4838987"/>
        </p:xfrm>
        <a:graphic>
          <a:graphicData uri="http://schemas.openxmlformats.org/drawingml/2006/table">
            <a:tbl>
              <a:tblPr firstRow="1" firstCol="1" bandRow="1">
                <a:tableStyleId>{5C22544A-7EE6-4342-B048-85BDC9FD1C3A}</a:tableStyleId>
              </a:tblPr>
              <a:tblGrid>
                <a:gridCol w="8712968"/>
              </a:tblGrid>
              <a:tr h="349488">
                <a:tc>
                  <a:txBody>
                    <a:bodyPr/>
                    <a:lstStyle/>
                    <a:p>
                      <a:pPr marR="359410">
                        <a:lnSpc>
                          <a:spcPct val="115000"/>
                        </a:lnSpc>
                        <a:spcAft>
                          <a:spcPts val="0"/>
                        </a:spcAft>
                      </a:pPr>
                      <a:r>
                        <a:rPr lang="fi-FI" sz="1400">
                          <a:effectLst/>
                        </a:rPr>
                        <a:t>T1 ohjata oppilasta tunnistamaan, ymmärtämään ja käyttämään katsomuksellisia käsitteitä</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0756" marR="60756" marT="0" marB="0"/>
                </a:tc>
              </a:tr>
              <a:tr h="460997">
                <a:tc>
                  <a:txBody>
                    <a:bodyPr/>
                    <a:lstStyle/>
                    <a:p>
                      <a:pPr>
                        <a:lnSpc>
                          <a:spcPct val="115000"/>
                        </a:lnSpc>
                        <a:spcAft>
                          <a:spcPts val="0"/>
                        </a:spcAft>
                      </a:pPr>
                      <a:r>
                        <a:rPr lang="fi-FI" sz="1400">
                          <a:effectLst/>
                        </a:rPr>
                        <a:t>T2 ohjata oppilasta tutustumaan erilaisiin kulttuureihin ja katsomuksiin ja perehtymään Unescon maailmanperintöohjelmaan</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0756" marR="60756" marT="0" marB="0"/>
                </a:tc>
              </a:tr>
              <a:tr h="605084">
                <a:tc>
                  <a:txBody>
                    <a:bodyPr/>
                    <a:lstStyle/>
                    <a:p>
                      <a:pPr>
                        <a:lnSpc>
                          <a:spcPct val="115000"/>
                        </a:lnSpc>
                        <a:spcAft>
                          <a:spcPts val="0"/>
                        </a:spcAft>
                      </a:pPr>
                      <a:r>
                        <a:rPr lang="fi-FI" sz="1400">
                          <a:effectLst/>
                        </a:rPr>
                        <a:t>T3 ohjata oppilasta tuntemaan erilaisia uskonnottomia ja uskonnollisia katsomuksia, niiden keskinäistä vuorovaikutusta sekä tiedon ja tutkimuksen roolia katsomusten arvioinnissa </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0756" marR="60756" marT="0" marB="0"/>
                </a:tc>
              </a:tr>
              <a:tr h="299662">
                <a:tc>
                  <a:txBody>
                    <a:bodyPr/>
                    <a:lstStyle/>
                    <a:p>
                      <a:pPr>
                        <a:lnSpc>
                          <a:spcPct val="115000"/>
                        </a:lnSpc>
                        <a:spcAft>
                          <a:spcPts val="0"/>
                        </a:spcAft>
                      </a:pPr>
                      <a:r>
                        <a:rPr lang="fi-FI" sz="1400">
                          <a:effectLst/>
                        </a:rPr>
                        <a:t>T4 ohjata oppilasta tuntemaan uskonnollisen ajattelun ja uskontokritiikin perusteita </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0756" marR="60756" marT="0" marB="0"/>
                </a:tc>
              </a:tr>
              <a:tr h="605084">
                <a:tc>
                  <a:txBody>
                    <a:bodyPr/>
                    <a:lstStyle/>
                    <a:p>
                      <a:pPr>
                        <a:lnSpc>
                          <a:spcPct val="115000"/>
                        </a:lnSpc>
                        <a:spcAft>
                          <a:spcPts val="0"/>
                        </a:spcAft>
                      </a:pPr>
                      <a:r>
                        <a:rPr lang="fi-FI" sz="1400">
                          <a:effectLst/>
                        </a:rPr>
                        <a:t>T5 ohjata oppilasta tuntemaan katsomusvapaus ihmisoikeutena sekä katsomusvapauden turvaamisen kansallisia ja kansainvälisiä keinoja </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0756" marR="60756" marT="0" marB="0"/>
                </a:tc>
              </a:tr>
              <a:tr h="605084">
                <a:tc>
                  <a:txBody>
                    <a:bodyPr/>
                    <a:lstStyle/>
                    <a:p>
                      <a:pPr>
                        <a:lnSpc>
                          <a:spcPct val="115000"/>
                        </a:lnSpc>
                        <a:spcAft>
                          <a:spcPts val="0"/>
                        </a:spcAft>
                      </a:pPr>
                      <a:r>
                        <a:rPr lang="fi-FI" sz="1400">
                          <a:effectLst/>
                        </a:rPr>
                        <a:t>T6 ohjata oppilasta hahmottamaan erilaisia katsomuksellisia ratkaisuja sekä niiden taustalla olevia yksilöllisiä ja yhteisöllisiä perusteita </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0756" marR="60756" marT="0" marB="0"/>
                </a:tc>
              </a:tr>
              <a:tr h="460997">
                <a:tc>
                  <a:txBody>
                    <a:bodyPr/>
                    <a:lstStyle/>
                    <a:p>
                      <a:pPr>
                        <a:lnSpc>
                          <a:spcPct val="115000"/>
                        </a:lnSpc>
                        <a:spcAft>
                          <a:spcPts val="0"/>
                        </a:spcAft>
                      </a:pPr>
                      <a:r>
                        <a:rPr lang="fi-FI" sz="1400">
                          <a:effectLst/>
                        </a:rPr>
                        <a:t>T7 kannustaa oppilasta maailman moninaisuuden ja kaikkien yhdenvertaisen kohtelun hyväksymiseen ja ymmärtämiseen </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0756" marR="60756" marT="0" marB="0"/>
                </a:tc>
              </a:tr>
              <a:tr h="460997">
                <a:tc>
                  <a:txBody>
                    <a:bodyPr/>
                    <a:lstStyle/>
                    <a:p>
                      <a:pPr>
                        <a:lnSpc>
                          <a:spcPct val="115000"/>
                        </a:lnSpc>
                        <a:spcAft>
                          <a:spcPts val="0"/>
                        </a:spcAft>
                      </a:pPr>
                      <a:r>
                        <a:rPr lang="fi-FI" sz="1400">
                          <a:effectLst/>
                        </a:rPr>
                        <a:t>T8 ohjata oppilasta huomaamaan eettisiä ulottuvuuksia elämästään ja ympäristöstään sekä kehittämään eettistä ajatteluaan</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0756" marR="60756" marT="0" marB="0"/>
                </a:tc>
              </a:tr>
              <a:tr h="460997">
                <a:tc>
                  <a:txBody>
                    <a:bodyPr/>
                    <a:lstStyle/>
                    <a:p>
                      <a:pPr>
                        <a:lnSpc>
                          <a:spcPct val="115000"/>
                        </a:lnSpc>
                        <a:spcAft>
                          <a:spcPts val="0"/>
                        </a:spcAft>
                      </a:pPr>
                      <a:r>
                        <a:rPr lang="fi-FI" sz="1400">
                          <a:effectLst/>
                        </a:rPr>
                        <a:t>T9 innostaa oppilasta pohtimaan omien valintojensa vaikutusta kestävään tulevaisuuteen paikallisesti ja globaalisti </a:t>
                      </a:r>
                      <a:endParaRPr lang="fi-FI" sz="1400">
                        <a:effectLst/>
                        <a:latin typeface="Calibri" panose="020F0502020204030204" pitchFamily="34" charset="0"/>
                        <a:ea typeface="Calibri" panose="020F0502020204030204" pitchFamily="34" charset="0"/>
                        <a:cs typeface="Times New Roman" panose="02020603050405020304" pitchFamily="18" charset="0"/>
                      </a:endParaRPr>
                    </a:p>
                  </a:txBody>
                  <a:tcPr marL="60756" marR="60756" marT="0" marB="0"/>
                </a:tc>
              </a:tr>
              <a:tr h="460997">
                <a:tc>
                  <a:txBody>
                    <a:bodyPr/>
                    <a:lstStyle/>
                    <a:p>
                      <a:pPr>
                        <a:lnSpc>
                          <a:spcPct val="115000"/>
                        </a:lnSpc>
                        <a:spcAft>
                          <a:spcPts val="0"/>
                        </a:spcAft>
                      </a:pPr>
                      <a:r>
                        <a:rPr lang="fi-FI" sz="1400" dirty="0">
                          <a:effectLst/>
                        </a:rPr>
                        <a:t>T10 ohjata oppilas tuntemaan ihmisarvon, ihmisoikeuksien ja ihmisten yhdenvertaisuuden merkitys ja eettinen perusta</a:t>
                      </a:r>
                      <a:endParaRPr lang="fi-FI"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756" marR="60756" marT="0" marB="0"/>
                </a:tc>
              </a:tr>
            </a:tbl>
          </a:graphicData>
        </a:graphic>
      </p:graphicFrame>
    </p:spTree>
    <p:extLst>
      <p:ext uri="{BB962C8B-B14F-4D97-AF65-F5344CB8AC3E}">
        <p14:creationId xmlns:p14="http://schemas.microsoft.com/office/powerpoint/2010/main" val="11922052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Tavoitealueiden ryhmittelyjä</a:t>
            </a:r>
            <a:endParaRPr lang="fi-FI" dirty="0"/>
          </a:p>
        </p:txBody>
      </p:sp>
      <p:sp>
        <p:nvSpPr>
          <p:cNvPr id="3" name="Sisällön paikkamerkki 2"/>
          <p:cNvSpPr>
            <a:spLocks noGrp="1"/>
          </p:cNvSpPr>
          <p:nvPr>
            <p:ph idx="1"/>
          </p:nvPr>
        </p:nvSpPr>
        <p:spPr/>
        <p:txBody>
          <a:bodyPr/>
          <a:lstStyle/>
          <a:p>
            <a:r>
              <a:rPr lang="fi-FI" dirty="0" smtClean="0"/>
              <a:t>Tavoitealueita voidaan ryhmitellä eri tavoin, esim. laaja-alaisen osaamisen mukaan.</a:t>
            </a:r>
          </a:p>
          <a:p>
            <a:r>
              <a:rPr lang="fi-FI" dirty="0" smtClean="0"/>
              <a:t>Yksi luokitus on seuraava:</a:t>
            </a:r>
          </a:p>
          <a:p>
            <a:pPr marL="457200" indent="-457200">
              <a:buFont typeface="+mj-lt"/>
              <a:buAutoNum type="arabicPeriod"/>
            </a:pPr>
            <a:r>
              <a:rPr lang="fi-FI" dirty="0" smtClean="0"/>
              <a:t>Ajatteluntaidot (sis. oppiminen)</a:t>
            </a:r>
          </a:p>
          <a:p>
            <a:pPr marL="457200" indent="-457200">
              <a:buFont typeface="+mj-lt"/>
              <a:buAutoNum type="arabicPeriod"/>
            </a:pPr>
            <a:r>
              <a:rPr lang="fi-FI" dirty="0" smtClean="0"/>
              <a:t>Vuorovaikutustaidot (sis. itse- ja identiteetin ilmaisu)</a:t>
            </a:r>
          </a:p>
          <a:p>
            <a:pPr marL="457200" indent="-457200">
              <a:buFont typeface="+mj-lt"/>
              <a:buAutoNum type="arabicPeriod"/>
            </a:pPr>
            <a:r>
              <a:rPr lang="fi-FI" dirty="0" smtClean="0"/>
              <a:t>Etiikka (sis. </a:t>
            </a:r>
            <a:r>
              <a:rPr lang="fi-FI" dirty="0" err="1" smtClean="0"/>
              <a:t>ihmis</a:t>
            </a:r>
            <a:r>
              <a:rPr lang="fi-FI" dirty="0" smtClean="0"/>
              <a:t>- ja lasten oikeudet ja huoli ympäristöstä)</a:t>
            </a:r>
          </a:p>
          <a:p>
            <a:pPr marL="457200" indent="-457200">
              <a:buFont typeface="+mj-lt"/>
              <a:buAutoNum type="arabicPeriod"/>
            </a:pPr>
            <a:r>
              <a:rPr lang="fi-FI" dirty="0" smtClean="0"/>
              <a:t>Katsomus ja kulttuuri (sis. elämäntapaan liittyvät asiat)</a:t>
            </a:r>
          </a:p>
          <a:p>
            <a:r>
              <a:rPr lang="fi-FI" dirty="0" smtClean="0"/>
              <a:t>Alueet 1 ja 2 korostuvat luokilla 1 – 6 ja 4 korostuu luokilla 7 – 9. Alue 3 kulkee punaisena lankana koko ajan.</a:t>
            </a:r>
            <a:endParaRPr lang="fi-FI" dirty="0"/>
          </a:p>
        </p:txBody>
      </p:sp>
    </p:spTree>
    <p:extLst>
      <p:ext uri="{BB962C8B-B14F-4D97-AF65-F5344CB8AC3E}">
        <p14:creationId xmlns:p14="http://schemas.microsoft.com/office/powerpoint/2010/main" val="2452160246"/>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1E1C77"/>
      </a:dk2>
      <a:lt2>
        <a:srgbClr val="8C8A87"/>
      </a:lt2>
      <a:accent1>
        <a:srgbClr val="1E1C77"/>
      </a:accent1>
      <a:accent2>
        <a:srgbClr val="009E60"/>
      </a:accent2>
      <a:accent3>
        <a:srgbClr val="FFFFFF"/>
      </a:accent3>
      <a:accent4>
        <a:srgbClr val="000000"/>
      </a:accent4>
      <a:accent5>
        <a:srgbClr val="ABABBD"/>
      </a:accent5>
      <a:accent6>
        <a:srgbClr val="008F56"/>
      </a:accent6>
      <a:hlink>
        <a:srgbClr val="FCA311"/>
      </a:hlink>
      <a:folHlink>
        <a:srgbClr val="5E68C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4241</TotalTime>
  <Words>1315</Words>
  <Application>Microsoft Office PowerPoint</Application>
  <PresentationFormat>Näytössä katseltava diaesitys (4:3)</PresentationFormat>
  <Paragraphs>112</Paragraphs>
  <Slides>16</Slides>
  <Notes>1</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16</vt:i4>
      </vt:variant>
    </vt:vector>
  </HeadingPairs>
  <TitlesOfParts>
    <vt:vector size="21" baseType="lpstr">
      <vt:lpstr>Arial</vt:lpstr>
      <vt:lpstr>Calibri</vt:lpstr>
      <vt:lpstr>Times New Roman</vt:lpstr>
      <vt:lpstr>Wingdings</vt:lpstr>
      <vt:lpstr>Default Design</vt:lpstr>
      <vt:lpstr>ET POPS 2014</vt:lpstr>
      <vt:lpstr>POPS 2014</vt:lpstr>
      <vt:lpstr> Laaja-alainen osaaminen</vt:lpstr>
      <vt:lpstr>ET:n oppiainekuvauksen osat</vt:lpstr>
      <vt:lpstr>Kotitehtävä</vt:lpstr>
      <vt:lpstr>ET:n tavoitteet</vt:lpstr>
      <vt:lpstr>ET:n tavoitteet</vt:lpstr>
      <vt:lpstr>ET:n tavoitteet</vt:lpstr>
      <vt:lpstr>Tavoitealueiden ryhmittelyjä</vt:lpstr>
      <vt:lpstr>Sisältöalueet 1–2  </vt:lpstr>
      <vt:lpstr>Sisältöalueet 3–6 (1/2) </vt:lpstr>
      <vt:lpstr>Sisältöalueet 3–6 (2/2) </vt:lpstr>
      <vt:lpstr>Sisältöalueet 7–9 (1/3) </vt:lpstr>
      <vt:lpstr>Sisältöalueet 7–9 (2/3) </vt:lpstr>
      <vt:lpstr>Sisältöalueet 7–9 (3/3) </vt:lpstr>
      <vt:lpstr>Sisältöalueiden jatkumo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 dian otsikkoa</dc:title>
  <dc:creator>Salmenkivi, Eero O A</dc:creator>
  <cp:lastModifiedBy>Salmenkivi, Eero O A</cp:lastModifiedBy>
  <cp:revision>279</cp:revision>
  <cp:lastPrinted>2016-05-30T12:38:50Z</cp:lastPrinted>
  <dcterms:created xsi:type="dcterms:W3CDTF">2003-08-13T09:52:38Z</dcterms:created>
  <dcterms:modified xsi:type="dcterms:W3CDTF">2016-11-03T12:03:29Z</dcterms:modified>
</cp:coreProperties>
</file>