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52" r:id="rId2"/>
    <p:sldId id="388" r:id="rId3"/>
    <p:sldId id="400" r:id="rId4"/>
    <p:sldId id="401" r:id="rId5"/>
    <p:sldId id="389" r:id="rId6"/>
    <p:sldId id="385" r:id="rId7"/>
    <p:sldId id="371" r:id="rId8"/>
    <p:sldId id="390" r:id="rId9"/>
    <p:sldId id="392" r:id="rId10"/>
    <p:sldId id="396" r:id="rId11"/>
    <p:sldId id="397" r:id="rId12"/>
    <p:sldId id="398" r:id="rId13"/>
    <p:sldId id="395" r:id="rId14"/>
    <p:sldId id="399" r:id="rId15"/>
  </p:sldIdLst>
  <p:sldSz cx="9144000" cy="6858000" type="screen4x3"/>
  <p:notesSz cx="6921500" cy="10083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A4"/>
    <a:srgbClr val="FEEEAC"/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48" d="100"/>
          <a:sy n="48" d="100"/>
        </p:scale>
        <p:origin x="912" y="44"/>
      </p:cViewPr>
      <p:guideLst>
        <p:guide orient="horz" pos="890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29987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7388"/>
            <a:ext cx="29987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7388"/>
            <a:ext cx="29987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05B51FD0-D810-41D7-BF60-1C3D44DE31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244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789488"/>
            <a:ext cx="5076825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29987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578975"/>
            <a:ext cx="29987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96304734-EA11-42B4-AA85-2F2EEF8B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39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0CF457-046B-4090-8F43-2BE5E4A33668}" type="slidenum">
              <a:rPr lang="en-US" altLang="fi-FI" sz="1200" smtClean="0"/>
              <a:pPr/>
              <a:t>1</a:t>
            </a:fld>
            <a:endParaRPr lang="en-US" altLang="fi-FI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299305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D17B78-2FCB-454E-BE27-88186D11D0FC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301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E9D7B8-D559-4CB6-ADE2-9BBCB76B03F6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014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6427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99467-DC92-4AD4-B84E-3107CEB3B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5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5ED63-0401-46B2-8B41-96DBCEDF5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3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9DAF-BBFC-4878-9C79-014B8910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5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4BD5B-7CDC-4ACC-912C-811AA592E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52173-AA53-465C-A6AB-3844C47E6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0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9E0EA-147C-4FC6-9DF1-AFB4E9425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4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7C12B-34D7-454E-A39B-AEA52F1CC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2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6040-FCF8-4C2A-9827-0F17A7A1B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9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76F27-2F11-4DD0-8304-FE9344105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31B49-4975-4272-A7B6-DE1F08F69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2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1B8A5-85D3-4496-9E4C-ECE8AE78B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3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otsikon perustyyliä napsauttamalla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tekstin perustyylejä napsauttamalla</a:t>
            </a:r>
          </a:p>
          <a:p>
            <a:pPr lvl="1"/>
            <a:r>
              <a:rPr lang="en-US" altLang="fi-FI" smtClean="0"/>
              <a:t>toinen taso</a:t>
            </a:r>
          </a:p>
          <a:p>
            <a:pPr lvl="2"/>
            <a:r>
              <a:rPr lang="en-US" altLang="fi-FI" smtClean="0"/>
              <a:t>kolmas taso</a:t>
            </a:r>
          </a:p>
          <a:p>
            <a:pPr lvl="3"/>
            <a:r>
              <a:rPr lang="en-US" altLang="fi-FI" smtClean="0"/>
              <a:t>neljäs taso</a:t>
            </a:r>
          </a:p>
          <a:p>
            <a:pPr lvl="4"/>
            <a:r>
              <a:rPr lang="en-US" altLang="fi-FI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E10DE7F8-4A49-4E1B-8783-4F3BB8029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3" name="Picture 1036" descr="rgb-vaaka-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74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938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129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701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273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845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41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h.fi/download/125608_taydennys_maaraykseen_42_011_2010_lukio.pd" TargetMode="External"/><Relationship Id="rId2" Type="http://schemas.openxmlformats.org/officeDocument/2006/relationships/hyperlink" Target="http://www.oph.fi/download/125607_taydennys_maaraykseen_41_011_2010_perusopetu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ef.fi/lapsen_oikeuksien_julistus" TargetMode="External"/><Relationship Id="rId2" Type="http://schemas.openxmlformats.org/officeDocument/2006/relationships/hyperlink" Target="http://www03.edu.fi/oppimateriaalit/ihmisenamaailmassa/Ihmisoikeudet/kasikikirja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cef.fi/LOS_lyhy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cef.fi/Opettajan-oppaat-ja-kirj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997200"/>
            <a:ext cx="5903912" cy="1071563"/>
          </a:xfrm>
        </p:spPr>
        <p:txBody>
          <a:bodyPr/>
          <a:lstStyle/>
          <a:p>
            <a:r>
              <a:rPr lang="fi-FI" altLang="fi-FI" sz="2800" smtClean="0"/>
              <a:t>Ihmisoikeudet</a:t>
            </a:r>
            <a:endParaRPr lang="en-US" altLang="fi-FI" sz="280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fi-FI" sz="1600" b="1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284663" y="5229225"/>
            <a:ext cx="410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fi-FI" sz="1800" b="1">
                <a:latin typeface="Arial" charset="0"/>
              </a:rPr>
              <a:t>Yliopistonlehtori Eero Salmenkivi Opettajankoulutuslaitos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Lisäyksen sisältö</a:t>
            </a: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>
          <a:xfrm>
            <a:off x="683568" y="1556792"/>
            <a:ext cx="7939608" cy="49530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err="1" smtClean="0"/>
              <a:t>Lisäys</a:t>
            </a:r>
            <a:r>
              <a:rPr lang="en-US" dirty="0" smtClean="0"/>
              <a:t> </a:t>
            </a:r>
            <a:r>
              <a:rPr lang="en-US" dirty="0" err="1" smtClean="0"/>
              <a:t>yhdistää</a:t>
            </a:r>
            <a:r>
              <a:rPr lang="en-US" dirty="0" smtClean="0"/>
              <a:t> </a:t>
            </a:r>
            <a:r>
              <a:rPr lang="en-US" dirty="0" err="1" smtClean="0"/>
              <a:t>Holokaustia</a:t>
            </a:r>
            <a:r>
              <a:rPr lang="en-US" dirty="0" smtClean="0"/>
              <a:t> </a:t>
            </a:r>
            <a:r>
              <a:rPr lang="en-US" dirty="0" err="1" smtClean="0"/>
              <a:t>koskevan</a:t>
            </a:r>
            <a:r>
              <a:rPr lang="en-US" dirty="0" smtClean="0"/>
              <a:t> </a:t>
            </a:r>
            <a:r>
              <a:rPr lang="en-US" dirty="0" err="1" smtClean="0"/>
              <a:t>opetuksen</a:t>
            </a:r>
            <a:r>
              <a:rPr lang="en-US" dirty="0" smtClean="0"/>
              <a:t> </a:t>
            </a:r>
            <a:r>
              <a:rPr lang="en-US" dirty="0" err="1" smtClean="0"/>
              <a:t>ihmisoikeuskasvatukseen</a:t>
            </a:r>
            <a:r>
              <a:rPr lang="en-US" dirty="0" smtClean="0"/>
              <a:t> (IOK). </a:t>
            </a:r>
          </a:p>
          <a:p>
            <a:pPr>
              <a:lnSpc>
                <a:spcPts val="2800"/>
              </a:lnSpc>
            </a:pPr>
            <a:r>
              <a:rPr lang="fi-FI" dirty="0" smtClean="0"/>
              <a:t>Lisäys merkitsi:</a:t>
            </a:r>
            <a:endParaRPr lang="en-US" dirty="0" smtClean="0"/>
          </a:p>
          <a:p>
            <a:pPr marL="954088" lvl="1" indent="-381000">
              <a:lnSpc>
                <a:spcPts val="2800"/>
              </a:lnSpc>
              <a:buFont typeface="Wingdings" pitchFamily="2" charset="2"/>
              <a:buChar char="§"/>
            </a:pPr>
            <a:r>
              <a:rPr lang="en-US" dirty="0" smtClean="0"/>
              <a:t>IO-</a:t>
            </a:r>
            <a:r>
              <a:rPr lang="en-US" dirty="0" err="1" smtClean="0"/>
              <a:t>käsitteen</a:t>
            </a:r>
            <a:r>
              <a:rPr lang="en-US" dirty="0" smtClean="0"/>
              <a:t> </a:t>
            </a:r>
            <a:r>
              <a:rPr lang="en-US" dirty="0" err="1" smtClean="0"/>
              <a:t>selventämistä</a:t>
            </a:r>
            <a:r>
              <a:rPr lang="en-US" dirty="0" smtClean="0"/>
              <a:t> </a:t>
            </a:r>
            <a:r>
              <a:rPr lang="en-US" dirty="0" err="1" smtClean="0"/>
              <a:t>kytkemällä</a:t>
            </a:r>
            <a:r>
              <a:rPr lang="en-US" dirty="0" smtClean="0"/>
              <a:t> se </a:t>
            </a:r>
            <a:r>
              <a:rPr lang="en-US" dirty="0" err="1" smtClean="0"/>
              <a:t>YK:n</a:t>
            </a:r>
            <a:r>
              <a:rPr lang="en-US" dirty="0" smtClean="0"/>
              <a:t> IO-</a:t>
            </a:r>
            <a:r>
              <a:rPr lang="en-US" dirty="0" err="1" smtClean="0"/>
              <a:t>asiakirjoihin</a:t>
            </a:r>
            <a:r>
              <a:rPr lang="en-US" dirty="0" smtClean="0"/>
              <a:t>. </a:t>
            </a:r>
          </a:p>
          <a:p>
            <a:pPr marL="954088" lvl="1" indent="-381000">
              <a:lnSpc>
                <a:spcPts val="2800"/>
              </a:lnSpc>
              <a:buFont typeface="Wingdings" pitchFamily="2" charset="2"/>
              <a:buChar char="§"/>
            </a:pPr>
            <a:r>
              <a:rPr lang="en-US" dirty="0" err="1" smtClean="0"/>
              <a:t>Lisäystä</a:t>
            </a:r>
            <a:r>
              <a:rPr lang="en-US" dirty="0" smtClean="0"/>
              <a:t> historian, </a:t>
            </a:r>
            <a:r>
              <a:rPr lang="en-US" dirty="0" err="1" smtClean="0"/>
              <a:t>ET:n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filosofian</a:t>
            </a:r>
            <a:r>
              <a:rPr lang="en-US" dirty="0" smtClean="0"/>
              <a:t> </a:t>
            </a:r>
            <a:r>
              <a:rPr lang="en-US" dirty="0" err="1" smtClean="0"/>
              <a:t>sisältöihin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hlinkClick r:id="rId2"/>
              </a:rPr>
              <a:t>perusopetus</a:t>
            </a:r>
            <a:r>
              <a:rPr lang="en-US" dirty="0" smtClean="0"/>
              <a:t>, </a:t>
            </a:r>
            <a:r>
              <a:rPr lang="en-US" dirty="0" err="1" smtClean="0">
                <a:hlinkClick r:id="rId3"/>
              </a:rPr>
              <a:t>lukio</a:t>
            </a:r>
            <a:endParaRPr lang="en-US" dirty="0" smtClean="0"/>
          </a:p>
          <a:p>
            <a:r>
              <a:rPr lang="fi-FI" dirty="0" smtClean="0"/>
              <a:t>Muotoiluja lievennetty 2014, </a:t>
            </a:r>
            <a:r>
              <a:rPr lang="fi-FI" b="1" dirty="0" smtClean="0"/>
              <a:t>Perusopetuksen </a:t>
            </a:r>
            <a:r>
              <a:rPr lang="fi-FI" b="1" dirty="0"/>
              <a:t>arvoperusta: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i="1" dirty="0"/>
              <a:t>”</a:t>
            </a:r>
            <a:r>
              <a:rPr lang="fi-FI" dirty="0"/>
              <a:t> Perusopetus rakentuu elämän ja ihmisoikeuksien kunnioittamiselle. Se ohjaa niiden puolustamiseen ja ihmisarvon loukkaamattomuuteen</a:t>
            </a:r>
            <a:r>
              <a:rPr lang="fi-FI" dirty="0" smtClean="0"/>
              <a:t>.</a:t>
            </a:r>
            <a:r>
              <a:rPr lang="fi-FI" i="1" dirty="0" smtClean="0"/>
              <a:t>”</a:t>
            </a:r>
            <a:endParaRPr lang="fi-FI" dirty="0"/>
          </a:p>
          <a:p>
            <a:pPr marL="381000" indent="-381000">
              <a:buFont typeface="Wingdings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72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B729ED-F360-4A0B-A976-0E55C684AF8D}" type="slidenum">
              <a:rPr lang="en-US" sz="1000" smtClean="0">
                <a:latin typeface="Arial" pitchFamily="34" charset="0"/>
              </a:rPr>
              <a:pPr/>
              <a:t>11</a:t>
            </a:fld>
            <a:endParaRPr lang="en-US" sz="1000" smtClean="0"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Holmilan haaste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934200" cy="4953000"/>
          </a:xfrm>
        </p:spPr>
        <p:txBody>
          <a:bodyPr/>
          <a:lstStyle/>
          <a:p>
            <a:r>
              <a:rPr lang="en-US" dirty="0" err="1" smtClean="0"/>
              <a:t>Samana</a:t>
            </a:r>
            <a:r>
              <a:rPr lang="en-US" dirty="0" smtClean="0"/>
              <a:t> </a:t>
            </a:r>
            <a:r>
              <a:rPr lang="en-US" dirty="0" err="1" smtClean="0"/>
              <a:t>vuonna</a:t>
            </a:r>
            <a:r>
              <a:rPr lang="en-US" dirty="0" smtClean="0"/>
              <a:t> </a:t>
            </a:r>
            <a:r>
              <a:rPr lang="en-US" dirty="0" err="1" smtClean="0"/>
              <a:t>kuin</a:t>
            </a:r>
            <a:r>
              <a:rPr lang="en-US" dirty="0" smtClean="0"/>
              <a:t> </a:t>
            </a:r>
            <a:r>
              <a:rPr lang="en-US" dirty="0" err="1" smtClean="0"/>
              <a:t>holokausti-lisäys</a:t>
            </a:r>
            <a:r>
              <a:rPr lang="en-US" dirty="0" smtClean="0"/>
              <a:t> (2010) </a:t>
            </a:r>
            <a:r>
              <a:rPr lang="en-US" dirty="0" err="1" smtClean="0"/>
              <a:t>suomalainen</a:t>
            </a:r>
            <a:r>
              <a:rPr lang="en-US" dirty="0" smtClean="0"/>
              <a:t> </a:t>
            </a:r>
            <a:r>
              <a:rPr lang="en-US" dirty="0" err="1" smtClean="0"/>
              <a:t>historioitsija</a:t>
            </a:r>
            <a:r>
              <a:rPr lang="en-US" dirty="0" smtClean="0"/>
              <a:t> Antero </a:t>
            </a:r>
            <a:r>
              <a:rPr lang="en-US" dirty="0" err="1" smtClean="0"/>
              <a:t>Holmila</a:t>
            </a:r>
            <a:r>
              <a:rPr lang="en-US" dirty="0" smtClean="0"/>
              <a:t> </a:t>
            </a:r>
            <a:r>
              <a:rPr lang="en-US" dirty="0" err="1" smtClean="0"/>
              <a:t>julkaisi</a:t>
            </a:r>
            <a:r>
              <a:rPr lang="en-US" dirty="0" smtClean="0"/>
              <a:t> (</a:t>
            </a:r>
            <a:r>
              <a:rPr lang="en-US" dirty="0" err="1" smtClean="0"/>
              <a:t>osin</a:t>
            </a:r>
            <a:r>
              <a:rPr lang="en-US" dirty="0" smtClean="0"/>
              <a:t> </a:t>
            </a:r>
            <a:r>
              <a:rPr lang="en-US" dirty="0" err="1" smtClean="0"/>
              <a:t>väitöskirjaansa</a:t>
            </a:r>
            <a:r>
              <a:rPr lang="en-US" dirty="0" smtClean="0"/>
              <a:t> </a:t>
            </a:r>
            <a:r>
              <a:rPr lang="en-US" dirty="0" err="1" smtClean="0"/>
              <a:t>perustuvan</a:t>
            </a:r>
            <a:r>
              <a:rPr lang="en-US" dirty="0" smtClean="0"/>
              <a:t>) </a:t>
            </a:r>
            <a:r>
              <a:rPr lang="en-US" dirty="0" err="1" smtClean="0"/>
              <a:t>suomenkielisen</a:t>
            </a:r>
            <a:r>
              <a:rPr lang="en-US" dirty="0" smtClean="0"/>
              <a:t> </a:t>
            </a:r>
            <a:r>
              <a:rPr lang="en-US" dirty="0" err="1" smtClean="0"/>
              <a:t>kirjan</a:t>
            </a:r>
            <a:r>
              <a:rPr lang="en-US" dirty="0" smtClean="0"/>
              <a:t> </a:t>
            </a:r>
            <a:r>
              <a:rPr lang="en-US" dirty="0" err="1" smtClean="0"/>
              <a:t>holokaustista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Holmila</a:t>
            </a:r>
            <a:r>
              <a:rPr lang="en-US" dirty="0" smtClean="0"/>
              <a:t> </a:t>
            </a:r>
            <a:r>
              <a:rPr lang="en-US" dirty="0" err="1" smtClean="0"/>
              <a:t>esittää</a:t>
            </a:r>
            <a:r>
              <a:rPr lang="en-US" dirty="0" smtClean="0"/>
              <a:t>,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holokaustin</a:t>
            </a:r>
            <a:r>
              <a:rPr lang="en-US" dirty="0" smtClean="0"/>
              <a:t> </a:t>
            </a:r>
            <a:r>
              <a:rPr lang="en-US" dirty="0" err="1" smtClean="0"/>
              <a:t>kauhut</a:t>
            </a:r>
            <a:r>
              <a:rPr lang="en-US" dirty="0" smtClean="0"/>
              <a:t> </a:t>
            </a:r>
            <a:r>
              <a:rPr lang="en-US" dirty="0" err="1" smtClean="0"/>
              <a:t>merkitsivät</a:t>
            </a:r>
            <a:r>
              <a:rPr lang="en-US" dirty="0" smtClean="0"/>
              <a:t> </a:t>
            </a:r>
            <a:r>
              <a:rPr lang="en-US" dirty="0" err="1" smtClean="0"/>
              <a:t>eurooppalaisen</a:t>
            </a:r>
            <a:r>
              <a:rPr lang="en-US" dirty="0" smtClean="0"/>
              <a:t> </a:t>
            </a:r>
            <a:r>
              <a:rPr lang="en-US" dirty="0" err="1" smtClean="0"/>
              <a:t>edistysuskon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sivistyksen</a:t>
            </a:r>
            <a:r>
              <a:rPr lang="en-US" dirty="0" smtClean="0"/>
              <a:t> </a:t>
            </a:r>
            <a:r>
              <a:rPr lang="en-US" dirty="0" err="1" smtClean="0"/>
              <a:t>uskottavuuden</a:t>
            </a:r>
            <a:r>
              <a:rPr lang="en-US" dirty="0" smtClean="0"/>
              <a:t> </a:t>
            </a:r>
            <a:r>
              <a:rPr lang="en-US" dirty="0" err="1" smtClean="0"/>
              <a:t>romahdusta</a:t>
            </a:r>
            <a:r>
              <a:rPr lang="en-US" dirty="0" smtClean="0"/>
              <a:t>, </a:t>
            </a:r>
            <a:r>
              <a:rPr lang="en-US" dirty="0" err="1" smtClean="0"/>
              <a:t>mikä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johtaa</a:t>
            </a:r>
            <a:r>
              <a:rPr lang="en-US" dirty="0" smtClean="0"/>
              <a:t>  </a:t>
            </a:r>
            <a:r>
              <a:rPr lang="en-US" dirty="0" err="1" smtClean="0"/>
              <a:t>holokaustin</a:t>
            </a:r>
            <a:r>
              <a:rPr lang="en-US" dirty="0" smtClean="0"/>
              <a:t> </a:t>
            </a:r>
            <a:r>
              <a:rPr lang="en-US" dirty="0" err="1" smtClean="0"/>
              <a:t>kasvatuksellisen</a:t>
            </a:r>
            <a:r>
              <a:rPr lang="en-US" dirty="0" smtClean="0"/>
              <a:t> </a:t>
            </a:r>
            <a:r>
              <a:rPr lang="en-US" dirty="0" err="1" smtClean="0"/>
              <a:t>roolin</a:t>
            </a:r>
            <a:r>
              <a:rPr lang="en-US" dirty="0" smtClean="0"/>
              <a:t> </a:t>
            </a:r>
            <a:r>
              <a:rPr lang="en-US" dirty="0" err="1" smtClean="0"/>
              <a:t>kyseenalaistamiseen</a:t>
            </a:r>
            <a:r>
              <a:rPr lang="en-US" dirty="0" smtClean="0"/>
              <a:t>. (</a:t>
            </a:r>
            <a:r>
              <a:rPr lang="en-US" dirty="0" err="1" smtClean="0"/>
              <a:t>Holmila</a:t>
            </a:r>
            <a:r>
              <a:rPr lang="en-US" dirty="0" smtClean="0"/>
              <a:t> 2010, 296–299), </a:t>
            </a:r>
            <a:r>
              <a:rPr lang="en-US" dirty="0" err="1" smtClean="0"/>
              <a:t>koska</a:t>
            </a:r>
            <a:r>
              <a:rPr lang="en-US" dirty="0" smtClean="0"/>
              <a:t> </a:t>
            </a:r>
            <a:r>
              <a:rPr lang="en-US" dirty="0" err="1" smtClean="0"/>
              <a:t>holokausti</a:t>
            </a:r>
            <a:r>
              <a:rPr lang="en-US" dirty="0" smtClean="0"/>
              <a:t> </a:t>
            </a:r>
            <a:r>
              <a:rPr lang="en-US" dirty="0" err="1" smtClean="0"/>
              <a:t>osoittaa</a:t>
            </a:r>
            <a:r>
              <a:rPr lang="en-US" dirty="0" smtClean="0"/>
              <a:t> 6000000-kertaisesti,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tappaminen</a:t>
            </a:r>
            <a:r>
              <a:rPr lang="en-US" dirty="0" smtClean="0"/>
              <a:t> on </a:t>
            </a:r>
            <a:r>
              <a:rPr lang="en-US" dirty="0" err="1" smtClean="0"/>
              <a:t>osa</a:t>
            </a:r>
            <a:r>
              <a:rPr lang="en-US" dirty="0" smtClean="0"/>
              <a:t> </a:t>
            </a:r>
            <a:r>
              <a:rPr lang="en-US" dirty="0" err="1" smtClean="0"/>
              <a:t>ihmisluontoa</a:t>
            </a:r>
            <a:r>
              <a:rPr lang="en-US" dirty="0" smtClean="0"/>
              <a:t> (</a:t>
            </a:r>
            <a:r>
              <a:rPr lang="en-US" dirty="0" err="1" smtClean="0"/>
              <a:t>Holmila</a:t>
            </a:r>
            <a:r>
              <a:rPr lang="en-US" dirty="0" smtClean="0"/>
              <a:t> 2010, 297). </a:t>
            </a:r>
          </a:p>
        </p:txBody>
      </p:sp>
    </p:spTree>
    <p:extLst>
      <p:ext uri="{BB962C8B-B14F-4D97-AF65-F5344CB8AC3E}">
        <p14:creationId xmlns:p14="http://schemas.microsoft.com/office/powerpoint/2010/main" val="39485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6F87C0-5396-49C9-A509-046DEB943F9F}" type="slidenum">
              <a:rPr lang="en-US" sz="1000" smtClean="0">
                <a:latin typeface="Arial" pitchFamily="34" charset="0"/>
              </a:rPr>
              <a:pPr/>
              <a:t>12</a:t>
            </a:fld>
            <a:endParaRPr lang="en-US" sz="1000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Suomalainen ratkaisu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781800" cy="4953000"/>
          </a:xfrm>
        </p:spPr>
        <p:txBody>
          <a:bodyPr/>
          <a:lstStyle/>
          <a:p>
            <a:r>
              <a:rPr lang="fi-FI" dirty="0" smtClean="0"/>
              <a:t>Ideana on kytkeä holokaustiopetus </a:t>
            </a:r>
            <a:r>
              <a:rPr lang="fi-FI" dirty="0" err="1" smtClean="0"/>
              <a:t>IOK:een</a:t>
            </a:r>
            <a:r>
              <a:rPr lang="fi-FI" dirty="0" smtClean="0"/>
              <a:t>.</a:t>
            </a:r>
          </a:p>
          <a:p>
            <a:r>
              <a:rPr lang="fi-FI" dirty="0" smtClean="0"/>
              <a:t>Tällöin </a:t>
            </a:r>
            <a:r>
              <a:rPr lang="fi-FI" dirty="0" err="1" smtClean="0"/>
              <a:t>IO:t</a:t>
            </a:r>
            <a:r>
              <a:rPr lang="fi-FI" dirty="0" smtClean="0"/>
              <a:t> antaa yhden positiivisen ulottuvuuden.</a:t>
            </a:r>
          </a:p>
          <a:p>
            <a:pPr>
              <a:lnSpc>
                <a:spcPts val="2900"/>
              </a:lnSpc>
            </a:pPr>
            <a:r>
              <a:rPr lang="fi-FI" dirty="0" smtClean="0"/>
              <a:t>Toinen näkökohta on, että juuri holokausti (ja muut osittain laillisesti toteutetut kansanmurhat) osoittavat, että on olemassa aidosti epäoikeudenmukaisia lakeja, jolloin moraalista normistoa ei voi palauttaa juridiseen  (kuten </a:t>
            </a:r>
            <a:r>
              <a:rPr lang="fi-FI" dirty="0" err="1" smtClean="0"/>
              <a:t>kelseniläinen</a:t>
            </a:r>
            <a:r>
              <a:rPr lang="fi-FI" dirty="0" smtClean="0"/>
              <a:t> </a:t>
            </a:r>
            <a:r>
              <a:rPr lang="fi-FI" dirty="0" err="1" smtClean="0"/>
              <a:t>oikeuspostiivismi</a:t>
            </a:r>
            <a:r>
              <a:rPr lang="fi-FI" dirty="0" smtClean="0"/>
              <a:t> esittää).</a:t>
            </a:r>
          </a:p>
          <a:p>
            <a:pPr>
              <a:lnSpc>
                <a:spcPts val="2900"/>
              </a:lnSpc>
            </a:pPr>
            <a:endParaRPr lang="fi-FI" dirty="0"/>
          </a:p>
          <a:p>
            <a:pPr>
              <a:lnSpc>
                <a:spcPts val="2900"/>
              </a:lnSpc>
            </a:pPr>
            <a:r>
              <a:rPr lang="fi-FI" dirty="0" smtClean="0"/>
              <a:t>Vrt. ET didaktiikan idea käsitellä vaikeita asioita positiivisen kautta.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942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Linkkejä luentojen sisältöä käsittelevään oheiskirjallisuuteen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Ihmisoikeuksien käsikirja (tutkintovaatimuksissa mainitun Ihmisoikeuskasvatuksen käsikirjan nettiversio, riittävän samanlainen) </a:t>
            </a:r>
            <a:r>
              <a:rPr lang="fi-FI" dirty="0" smtClean="0">
                <a:hlinkClick r:id="rId2"/>
              </a:rPr>
              <a:t>http://www03.edu.fi/oppimateriaalit/ihmisenamaailmassa/Ihmisoikeudet/kasikikirja/index.htm</a:t>
            </a:r>
            <a:endParaRPr lang="fi-FI" dirty="0" smtClean="0"/>
          </a:p>
          <a:p>
            <a:r>
              <a:rPr lang="fi-FI" dirty="0" smtClean="0"/>
              <a:t>Lapsen oikeuksien julistus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>
                <a:hlinkClick r:id="rId3"/>
              </a:rPr>
              <a:t>http://www.unicef.fi/lapsen_oikeuksien_julistus</a:t>
            </a:r>
            <a:endParaRPr lang="fi-FI" dirty="0"/>
          </a:p>
          <a:p>
            <a:r>
              <a:rPr lang="fi-FI" dirty="0" smtClean="0"/>
              <a:t>ks. myös lasten oikeuksien sopimus (lyhennettynä)</a:t>
            </a:r>
            <a:br>
              <a:rPr lang="fi-FI" dirty="0" smtClean="0"/>
            </a:br>
            <a:r>
              <a:rPr lang="fi-FI" dirty="0" smtClean="0">
                <a:hlinkClick r:id="rId4"/>
              </a:rPr>
              <a:t>http://www.unicef.fi/LOS_lyhyt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87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Compasito</a:t>
            </a:r>
            <a:r>
              <a:rPr lang="fi-FI" dirty="0"/>
              <a:t> –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Lasten </a:t>
            </a:r>
            <a:r>
              <a:rPr lang="fi-FI" dirty="0"/>
              <a:t>ihmisoikeuskasvatuksen </a:t>
            </a:r>
            <a:r>
              <a:rPr lang="fi-FI" dirty="0" smtClean="0"/>
              <a:t>käsikirja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Euroopan neuvosto 2007</a:t>
            </a:r>
          </a:p>
          <a:p>
            <a:r>
              <a:rPr lang="fi-FI" b="1" dirty="0" smtClean="0"/>
              <a:t>suomenkielinen painos Lasten Keskus 2012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Käsikirja tarjoaa käytännön harjoituksia arvojen ja erilaisuuden käsittelemiseen 6-13 vuotiaiden lasten kanssa. </a:t>
            </a:r>
          </a:p>
          <a:p>
            <a:r>
              <a:rPr lang="fi-FI" dirty="0" smtClean="0"/>
              <a:t>Netistä esim. Unicefin </a:t>
            </a:r>
            <a:r>
              <a:rPr lang="fi-FI" dirty="0" smtClean="0">
                <a:hlinkClick r:id="rId2"/>
              </a:rPr>
              <a:t>sivuilta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342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Oikeudet</a:t>
            </a:r>
            <a:r>
              <a:rPr lang="en-GB" altLang="fi-FI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500188"/>
            <a:ext cx="7075512" cy="5053012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Kaikki hyvät asiat eivät ole (</a:t>
            </a:r>
            <a:r>
              <a:rPr lang="fi-FI" dirty="0" err="1" smtClean="0"/>
              <a:t>ihmis</a:t>
            </a:r>
            <a:r>
              <a:rPr lang="fi-FI" dirty="0" smtClean="0"/>
              <a:t>)oikeuksia (esim. oikeus hyvään yöuneen tai tuoreiden vihannesten keräilyyn keväisessä luonnossa, ks. Halme </a:t>
            </a:r>
            <a:r>
              <a:rPr lang="fi-FI" i="1" dirty="0" smtClean="0"/>
              <a:t>Human Rights in Action </a:t>
            </a:r>
            <a:r>
              <a:rPr lang="fi-FI" dirty="0" smtClean="0"/>
              <a:t>2006, 62).</a:t>
            </a:r>
          </a:p>
          <a:p>
            <a:pPr>
              <a:defRPr/>
            </a:pPr>
            <a:r>
              <a:rPr lang="fi-FI" dirty="0" smtClean="0"/>
              <a:t>Oikeudet ovat normeja, jotka ovat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 smtClean="0"/>
              <a:t>Kohtuullisen konkreettisia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 smtClean="0"/>
              <a:t>Pakottavia (vahvoja/sitovia/ei neuvoteltavissa olevia) (</a:t>
            </a:r>
            <a:r>
              <a:rPr lang="fi-FI" dirty="0" err="1" smtClean="0"/>
              <a:t>Nickel</a:t>
            </a:r>
            <a:r>
              <a:rPr lang="fi-FI" dirty="0" smtClean="0"/>
              <a:t>, </a:t>
            </a:r>
            <a:r>
              <a:rPr lang="fi-FI" i="1" dirty="0" err="1" smtClean="0"/>
              <a:t>Making</a:t>
            </a:r>
            <a:r>
              <a:rPr lang="fi-FI" i="1" dirty="0" smtClean="0"/>
              <a:t> </a:t>
            </a:r>
            <a:r>
              <a:rPr lang="fi-FI" i="1" dirty="0" err="1" smtClean="0"/>
              <a:t>Sense</a:t>
            </a:r>
            <a:r>
              <a:rPr lang="fi-FI" i="1" dirty="0" smtClean="0"/>
              <a:t> of Human Rights, </a:t>
            </a:r>
            <a:r>
              <a:rPr lang="fi-FI" dirty="0" smtClean="0"/>
              <a:t>1987, 18–20 ).</a:t>
            </a:r>
          </a:p>
          <a:p>
            <a:pPr>
              <a:defRPr/>
            </a:pPr>
            <a:r>
              <a:rPr lang="fi-FI" dirty="0" smtClean="0"/>
              <a:t>Tämän päivän suomalaisessa moraalisessa ajattelussa oikeudet voivat olla ylikorostuneessa asemassa.</a:t>
            </a:r>
          </a:p>
          <a:p>
            <a:pPr>
              <a:defRPr/>
            </a:pPr>
            <a:r>
              <a:rPr lang="fi-FI" dirty="0" smtClean="0"/>
              <a:t>Etiikan opetuksessa on hyvä korostaa, että oikeuksiin liittyvät usein vastavuoroiset velvollisuudet.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Ihmisoikeudet</a:t>
            </a:r>
            <a:r>
              <a:rPr lang="en-GB" altLang="fi-FI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500188"/>
            <a:ext cx="7075512" cy="5053012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Tämä on lyhennetty esitys, sillä olen käsitellyt asioita myös kurssilla </a:t>
            </a:r>
            <a:br>
              <a:rPr lang="fi-FI" dirty="0" smtClean="0"/>
            </a:br>
            <a:r>
              <a:rPr lang="fi-FI" dirty="0" smtClean="0"/>
              <a:t>610151 </a:t>
            </a:r>
            <a:r>
              <a:rPr lang="fi-FI" dirty="0"/>
              <a:t>Koulutus ja sosiaalinen oikeudenmukaisuus</a:t>
            </a:r>
            <a:r>
              <a:rPr lang="fi-FI" dirty="0" smtClean="0"/>
              <a:t> </a:t>
            </a:r>
            <a:endParaRPr lang="fi-FI" dirty="0" smtClean="0"/>
          </a:p>
          <a:p>
            <a:pPr>
              <a:defRPr/>
            </a:pPr>
            <a:r>
              <a:rPr lang="fi-FI" dirty="0" smtClean="0"/>
              <a:t>Erityisesti Lasten oikeuksia ei käsitellä (eikä kysytä tentissä) tällä kurssilla.</a:t>
            </a:r>
            <a:endParaRPr lang="fi-FI" dirty="0" smtClean="0"/>
          </a:p>
          <a:p>
            <a:pPr>
              <a:defRPr/>
            </a:pPr>
            <a:r>
              <a:rPr lang="fi-FI" dirty="0" smtClean="0"/>
              <a:t>Tuon kurssin diani on liitetty tämän kurssin sivuille.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38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Muistelkaa parin kanssa, mitä tiedätte YK ihmisoikeuksien yleismaailmallisen julistuksen sisällöstä?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570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smtClean="0"/>
              <a:t>Ihmisoikeudet sekä juridisia että moraalisia</a:t>
            </a:r>
            <a:endParaRPr lang="fi-FI" altLang="fi-FI" smtClean="0"/>
          </a:p>
        </p:txBody>
      </p:sp>
      <p:sp>
        <p:nvSpPr>
          <p:cNvPr id="6" name="Ellipsi 5"/>
          <p:cNvSpPr/>
          <p:nvPr/>
        </p:nvSpPr>
        <p:spPr bwMode="auto">
          <a:xfrm>
            <a:off x="1706563" y="1706563"/>
            <a:ext cx="6786562" cy="25003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Ellipsi 6"/>
          <p:cNvSpPr/>
          <p:nvPr/>
        </p:nvSpPr>
        <p:spPr bwMode="auto">
          <a:xfrm>
            <a:off x="3563938" y="2420938"/>
            <a:ext cx="3714750" cy="1643062"/>
          </a:xfrm>
          <a:prstGeom prst="ellipse">
            <a:avLst/>
          </a:prstGeom>
          <a:solidFill>
            <a:srgbClr val="FCD11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fi-FI" b="1" dirty="0">
              <a:latin typeface="+mj-lt"/>
            </a:endParaRPr>
          </a:p>
          <a:p>
            <a:pPr algn="ctr">
              <a:defRPr/>
            </a:pPr>
            <a:r>
              <a:rPr lang="fi-FI" b="1" dirty="0">
                <a:latin typeface="+mj-lt"/>
              </a:rPr>
              <a:t>Ihmisoikeudet</a:t>
            </a:r>
          </a:p>
        </p:txBody>
      </p:sp>
      <p:sp>
        <p:nvSpPr>
          <p:cNvPr id="6149" name="Ellipsi 4"/>
          <p:cNvSpPr>
            <a:spLocks noChangeArrowheads="1"/>
          </p:cNvSpPr>
          <p:nvPr/>
        </p:nvSpPr>
        <p:spPr bwMode="auto">
          <a:xfrm>
            <a:off x="1206500" y="1635125"/>
            <a:ext cx="4643438" cy="250031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fi-FI" altLang="fi-FI"/>
          </a:p>
        </p:txBody>
      </p:sp>
      <p:sp>
        <p:nvSpPr>
          <p:cNvPr id="8" name="Suorakulmio 7"/>
          <p:cNvSpPr/>
          <p:nvPr/>
        </p:nvSpPr>
        <p:spPr>
          <a:xfrm>
            <a:off x="3778250" y="1920875"/>
            <a:ext cx="30575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i-FI" b="1" dirty="0">
                <a:latin typeface="+mj-lt"/>
              </a:rPr>
              <a:t>Moraaliset oikeudet</a:t>
            </a:r>
          </a:p>
        </p:txBody>
      </p:sp>
      <p:sp>
        <p:nvSpPr>
          <p:cNvPr id="9" name="Suorakulmio 8"/>
          <p:cNvSpPr/>
          <p:nvPr/>
        </p:nvSpPr>
        <p:spPr>
          <a:xfrm rot="20011044">
            <a:off x="1206500" y="2309813"/>
            <a:ext cx="25828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i-FI" dirty="0">
                <a:latin typeface="+mj-lt"/>
              </a:rPr>
              <a:t>Juridiset oikeudet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1476375" y="4457700"/>
            <a:ext cx="7416800" cy="2214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2575" indent="-282575">
              <a:lnSpc>
                <a:spcPts val="2800"/>
              </a:lnSpc>
              <a:buClr>
                <a:srgbClr val="FCD116"/>
              </a:buClr>
              <a:buSzPct val="110000"/>
              <a:buFont typeface="Wingdings" pitchFamily="2" charset="2"/>
              <a:buChar char="n"/>
              <a:defRPr/>
            </a:pP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Kaikki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oikeudet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eivät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ole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ihmisoikeuksia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esim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kansalais-oikeudet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voivat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olla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IO:ia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laajempia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).</a:t>
            </a:r>
          </a:p>
          <a:p>
            <a:pPr marL="282575" indent="-282575">
              <a:lnSpc>
                <a:spcPts val="2800"/>
              </a:lnSpc>
              <a:buClr>
                <a:srgbClr val="FCD116"/>
              </a:buClr>
              <a:buSzPct val="110000"/>
              <a:buFont typeface="Wingdings" pitchFamily="2" charset="2"/>
              <a:buChar char="n"/>
              <a:defRPr/>
            </a:pP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Ihmisoikeuksia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ovat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ne,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jotka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kuuluvat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kaikille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ihmisille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vain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siksi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että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he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ovat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ihmisiä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282575" indent="-282575">
              <a:lnSpc>
                <a:spcPts val="2800"/>
              </a:lnSpc>
              <a:buClr>
                <a:srgbClr val="FCD116"/>
              </a:buClr>
              <a:buSzPct val="110000"/>
              <a:buFont typeface="Wingdings" pitchFamily="2" charset="2"/>
              <a:buChar char="n"/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</a:rPr>
              <a:t>‘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Ihmisoikeusliikkeen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’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yksi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tavoite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on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tehdä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IO:ista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juridisia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koska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se 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parantaa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oikeuksien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2000" kern="0" dirty="0" err="1">
                <a:solidFill>
                  <a:srgbClr val="000000"/>
                </a:solidFill>
                <a:latin typeface="Arial"/>
              </a:rPr>
              <a:t>toteutumista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Ihmisoikeuksien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filosofista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taustaa</a:t>
            </a:r>
            <a:endParaRPr lang="en-GB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fi-FI" dirty="0" err="1"/>
              <a:t>Ihmisoikeuksien</a:t>
            </a:r>
            <a:r>
              <a:rPr lang="en-GB" altLang="fi-FI" dirty="0"/>
              <a:t> </a:t>
            </a:r>
            <a:r>
              <a:rPr lang="en-GB" altLang="fi-FI" dirty="0" err="1"/>
              <a:t>taustalla</a:t>
            </a:r>
            <a:r>
              <a:rPr lang="en-GB" altLang="fi-FI" dirty="0"/>
              <a:t> </a:t>
            </a:r>
            <a:r>
              <a:rPr lang="en-GB" altLang="fi-FI" dirty="0" err="1"/>
              <a:t>ajatus</a:t>
            </a:r>
            <a:r>
              <a:rPr lang="en-GB" altLang="fi-FI" dirty="0"/>
              <a:t> </a:t>
            </a:r>
            <a:r>
              <a:rPr lang="en-GB" altLang="fi-FI" dirty="0" err="1"/>
              <a:t>luonnollisista</a:t>
            </a:r>
            <a:r>
              <a:rPr lang="en-GB" altLang="fi-FI" dirty="0"/>
              <a:t> (</a:t>
            </a:r>
            <a:r>
              <a:rPr lang="en-GB" altLang="fi-FI" dirty="0" err="1"/>
              <a:t>alun</a:t>
            </a:r>
            <a:r>
              <a:rPr lang="en-GB" altLang="fi-FI" dirty="0"/>
              <a:t> </a:t>
            </a:r>
            <a:r>
              <a:rPr lang="en-GB" altLang="fi-FI" dirty="0" err="1"/>
              <a:t>perin</a:t>
            </a:r>
            <a:r>
              <a:rPr lang="en-GB" altLang="fi-FI" dirty="0"/>
              <a:t> </a:t>
            </a:r>
            <a:r>
              <a:rPr lang="en-GB" altLang="fi-FI" dirty="0" err="1"/>
              <a:t>yleensä</a:t>
            </a:r>
            <a:r>
              <a:rPr lang="en-GB" altLang="fi-FI" dirty="0"/>
              <a:t> </a:t>
            </a:r>
            <a:r>
              <a:rPr lang="en-GB" altLang="fi-FI" dirty="0" err="1"/>
              <a:t>jumalan</a:t>
            </a:r>
            <a:r>
              <a:rPr lang="en-GB" altLang="fi-FI" dirty="0"/>
              <a:t> </a:t>
            </a:r>
            <a:r>
              <a:rPr lang="en-GB" altLang="fi-FI" dirty="0" err="1"/>
              <a:t>säätämistä</a:t>
            </a:r>
            <a:r>
              <a:rPr lang="en-GB" altLang="fi-FI" dirty="0"/>
              <a:t>) </a:t>
            </a:r>
            <a:r>
              <a:rPr lang="en-GB" altLang="fi-FI" dirty="0" err="1"/>
              <a:t>oikeuksista</a:t>
            </a:r>
            <a:r>
              <a:rPr lang="en-GB" altLang="fi-FI" dirty="0"/>
              <a:t>. </a:t>
            </a:r>
          </a:p>
          <a:p>
            <a:r>
              <a:rPr lang="en-GB" altLang="fi-FI" dirty="0" err="1"/>
              <a:t>Erityisesti</a:t>
            </a:r>
            <a:r>
              <a:rPr lang="en-GB" altLang="fi-FI" dirty="0"/>
              <a:t> J. Locke (1632 – 1704): </a:t>
            </a:r>
            <a:br>
              <a:rPr lang="en-GB" altLang="fi-FI" dirty="0"/>
            </a:br>
            <a:r>
              <a:rPr lang="en-GB" altLang="fi-FI" dirty="0"/>
              <a:t>(</a:t>
            </a:r>
            <a:r>
              <a:rPr lang="en-GB" altLang="fi-FI" dirty="0" err="1"/>
              <a:t>Jumalan</a:t>
            </a:r>
            <a:r>
              <a:rPr lang="en-GB" altLang="fi-FI" dirty="0"/>
              <a:t> </a:t>
            </a:r>
            <a:r>
              <a:rPr lang="en-GB" altLang="fi-FI" dirty="0" err="1"/>
              <a:t>säätämä</a:t>
            </a:r>
            <a:r>
              <a:rPr lang="en-GB" altLang="fi-FI" dirty="0"/>
              <a:t>) </a:t>
            </a:r>
            <a:r>
              <a:rPr lang="en-GB" altLang="fi-FI" dirty="0" err="1"/>
              <a:t>oikeus</a:t>
            </a:r>
            <a:r>
              <a:rPr lang="en-GB" altLang="fi-FI" dirty="0"/>
              <a:t> </a:t>
            </a:r>
            <a:r>
              <a:rPr lang="en-GB" altLang="fi-FI" dirty="0" err="1"/>
              <a:t>elämään</a:t>
            </a:r>
            <a:r>
              <a:rPr lang="en-GB" altLang="fi-FI" dirty="0"/>
              <a:t>, </a:t>
            </a:r>
            <a:r>
              <a:rPr lang="en-GB" altLang="fi-FI" dirty="0" err="1"/>
              <a:t>vapauteen</a:t>
            </a:r>
            <a:r>
              <a:rPr lang="en-GB" altLang="fi-FI" dirty="0"/>
              <a:t> </a:t>
            </a:r>
            <a:r>
              <a:rPr lang="en-GB" altLang="fi-FI" dirty="0" err="1"/>
              <a:t>ja</a:t>
            </a:r>
            <a:r>
              <a:rPr lang="en-GB" altLang="fi-FI" dirty="0"/>
              <a:t> </a:t>
            </a:r>
            <a:r>
              <a:rPr lang="en-GB" altLang="fi-FI" dirty="0" err="1"/>
              <a:t>omaisuuteen</a:t>
            </a:r>
            <a:r>
              <a:rPr lang="en-GB" altLang="fi-FI" dirty="0" smtClean="0"/>
              <a:t>.</a:t>
            </a:r>
          </a:p>
          <a:p>
            <a:r>
              <a:rPr lang="en-GB" altLang="fi-FI" dirty="0" smtClean="0"/>
              <a:t>1900-luvulla </a:t>
            </a:r>
            <a:r>
              <a:rPr lang="en-GB" altLang="fi-FI" dirty="0" err="1" smtClean="0"/>
              <a:t>keskeinen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asiakirja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YK:n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yleimaailmallinen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ihmisoikeuksien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julistus</a:t>
            </a:r>
            <a:r>
              <a:rPr lang="en-GB" altLang="fi-FI" dirty="0" smtClean="0"/>
              <a:t> (1948), </a:t>
            </a:r>
            <a:r>
              <a:rPr lang="en-GB" altLang="fi-FI" dirty="0" err="1" smtClean="0"/>
              <a:t>jonka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taustalla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oli</a:t>
            </a:r>
            <a:r>
              <a:rPr lang="en-GB" altLang="fi-FI" dirty="0" smtClean="0"/>
              <a:t> II </a:t>
            </a:r>
            <a:r>
              <a:rPr lang="en-GB" altLang="fi-FI" dirty="0" err="1" smtClean="0"/>
              <a:t>maailmansodan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sotaoikeudenkäynnit</a:t>
            </a:r>
            <a:r>
              <a:rPr lang="en-GB" altLang="fi-FI" dirty="0" smtClean="0"/>
              <a:t> (</a:t>
            </a:r>
            <a:r>
              <a:rPr lang="en-GB" altLang="fi-FI" dirty="0" err="1" smtClean="0"/>
              <a:t>natsien</a:t>
            </a:r>
            <a:r>
              <a:rPr lang="en-GB" altLang="fi-FI" dirty="0" smtClean="0"/>
              <a:t> '</a:t>
            </a:r>
            <a:r>
              <a:rPr lang="en-GB" altLang="fi-FI" dirty="0" err="1" smtClean="0"/>
              <a:t>lailliset</a:t>
            </a:r>
            <a:r>
              <a:rPr lang="en-GB" altLang="fi-FI" dirty="0" smtClean="0"/>
              <a:t>' </a:t>
            </a:r>
            <a:r>
              <a:rPr lang="en-GB" altLang="fi-FI" dirty="0" err="1" smtClean="0"/>
              <a:t>rikokset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ihmisyyttä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vastaan</a:t>
            </a:r>
            <a:r>
              <a:rPr lang="en-GB" altLang="fi-FI" dirty="0" smtClean="0"/>
              <a:t>).</a:t>
            </a:r>
          </a:p>
          <a:p>
            <a:endParaRPr lang="en-GB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5"/>
          <p:cNvGrpSpPr>
            <a:grpSpLocks/>
          </p:cNvGrpSpPr>
          <p:nvPr/>
        </p:nvGrpSpPr>
        <p:grpSpPr bwMode="auto">
          <a:xfrm>
            <a:off x="323850" y="476250"/>
            <a:ext cx="8496300" cy="6027738"/>
            <a:chOff x="1134" y="1267"/>
            <a:chExt cx="4320" cy="2880"/>
          </a:xfrm>
        </p:grpSpPr>
        <p:cxnSp>
          <p:nvCxnSpPr>
            <p:cNvPr id="1028" name="_s1028"/>
            <p:cNvCxnSpPr>
              <a:cxnSpLocks noChangeShapeType="1"/>
              <a:stCxn id="18" idx="1"/>
              <a:endCxn id="9" idx="2"/>
            </p:cNvCxnSpPr>
            <p:nvPr/>
          </p:nvCxnSpPr>
          <p:spPr bwMode="auto">
            <a:xfrm rot="10800000" flipH="1">
              <a:off x="1134" y="3401"/>
              <a:ext cx="622" cy="212"/>
            </a:xfrm>
            <a:prstGeom prst="bentConnector4">
              <a:avLst>
                <a:gd name="adj1" fmla="val -9338"/>
                <a:gd name="adj2" fmla="val 83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17" idx="1"/>
              <a:endCxn id="9" idx="2"/>
            </p:cNvCxnSpPr>
            <p:nvPr/>
          </p:nvCxnSpPr>
          <p:spPr bwMode="auto">
            <a:xfrm rot="10800000">
              <a:off x="1756" y="3401"/>
              <a:ext cx="1355" cy="59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16" idx="1"/>
              <a:endCxn id="9" idx="2"/>
            </p:cNvCxnSpPr>
            <p:nvPr/>
          </p:nvCxnSpPr>
          <p:spPr bwMode="auto">
            <a:xfrm rot="10800000">
              <a:off x="1756" y="3401"/>
              <a:ext cx="513" cy="41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15" idx="1"/>
              <a:endCxn id="5" idx="2"/>
            </p:cNvCxnSpPr>
            <p:nvPr/>
          </p:nvCxnSpPr>
          <p:spPr bwMode="auto">
            <a:xfrm rot="10800000">
              <a:off x="4447" y="1987"/>
              <a:ext cx="143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14" idx="3"/>
              <a:endCxn id="5" idx="2"/>
            </p:cNvCxnSpPr>
            <p:nvPr/>
          </p:nvCxnSpPr>
          <p:spPr bwMode="auto">
            <a:xfrm flipV="1">
              <a:off x="4173" y="1987"/>
              <a:ext cx="27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13" idx="1"/>
              <a:endCxn id="5" idx="2"/>
            </p:cNvCxnSpPr>
            <p:nvPr/>
          </p:nvCxnSpPr>
          <p:spPr bwMode="auto">
            <a:xfrm rot="10800000">
              <a:off x="4447" y="1987"/>
              <a:ext cx="143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12" idx="1"/>
              <a:endCxn id="5" idx="2"/>
            </p:cNvCxnSpPr>
            <p:nvPr/>
          </p:nvCxnSpPr>
          <p:spPr bwMode="auto">
            <a:xfrm rot="10800000">
              <a:off x="4447" y="1987"/>
              <a:ext cx="143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/>
            <p:cNvCxnSpPr>
              <a:cxnSpLocks noChangeShapeType="1"/>
              <a:stCxn id="11" idx="1"/>
              <a:endCxn id="5" idx="2"/>
            </p:cNvCxnSpPr>
            <p:nvPr/>
          </p:nvCxnSpPr>
          <p:spPr bwMode="auto">
            <a:xfrm rot="10800000">
              <a:off x="4447" y="1987"/>
              <a:ext cx="143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_s1036"/>
            <p:cNvCxnSpPr>
              <a:cxnSpLocks noChangeShapeType="1"/>
            </p:cNvCxnSpPr>
            <p:nvPr/>
          </p:nvCxnSpPr>
          <p:spPr bwMode="auto">
            <a:xfrm flipV="1">
              <a:off x="4173" y="1990"/>
              <a:ext cx="274" cy="2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_s1037"/>
            <p:cNvCxnSpPr>
              <a:cxnSpLocks noChangeShapeType="1"/>
              <a:stCxn id="9" idx="3"/>
              <a:endCxn id="4" idx="2"/>
            </p:cNvCxnSpPr>
            <p:nvPr/>
          </p:nvCxnSpPr>
          <p:spPr bwMode="auto">
            <a:xfrm flipV="1">
              <a:off x="2305" y="1987"/>
              <a:ext cx="183" cy="125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_s1038"/>
            <p:cNvCxnSpPr>
              <a:cxnSpLocks noChangeShapeType="1"/>
              <a:stCxn id="8" idx="3"/>
              <a:endCxn id="4" idx="2"/>
            </p:cNvCxnSpPr>
            <p:nvPr/>
          </p:nvCxnSpPr>
          <p:spPr bwMode="auto">
            <a:xfrm flipV="1">
              <a:off x="2305" y="1987"/>
              <a:ext cx="183" cy="2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_s1039"/>
            <p:cNvCxnSpPr>
              <a:cxnSpLocks noChangeShapeType="1"/>
              <a:stCxn id="7" idx="3"/>
              <a:endCxn id="4" idx="2"/>
            </p:cNvCxnSpPr>
            <p:nvPr/>
          </p:nvCxnSpPr>
          <p:spPr bwMode="auto">
            <a:xfrm flipV="1">
              <a:off x="2305" y="1987"/>
              <a:ext cx="183" cy="9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_s1040"/>
            <p:cNvCxnSpPr>
              <a:cxnSpLocks noChangeShapeType="1"/>
              <a:stCxn id="6" idx="3"/>
              <a:endCxn id="4" idx="2"/>
            </p:cNvCxnSpPr>
            <p:nvPr/>
          </p:nvCxnSpPr>
          <p:spPr bwMode="auto">
            <a:xfrm flipV="1">
              <a:off x="2305" y="1987"/>
              <a:ext cx="183" cy="56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1" name="_s1041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3459" y="1555"/>
              <a:ext cx="16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_s1042"/>
            <p:cNvCxnSpPr>
              <a:cxnSpLocks noChangeShapeType="1"/>
              <a:stCxn id="4" idx="3"/>
              <a:endCxn id="3" idx="2"/>
            </p:cNvCxnSpPr>
            <p:nvPr/>
          </p:nvCxnSpPr>
          <p:spPr bwMode="auto">
            <a:xfrm flipV="1">
              <a:off x="3294" y="1555"/>
              <a:ext cx="165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43"/>
            <p:cNvSpPr>
              <a:spLocks noChangeArrowheads="1"/>
            </p:cNvSpPr>
            <p:nvPr/>
          </p:nvSpPr>
          <p:spPr bwMode="auto">
            <a:xfrm>
              <a:off x="1720" y="1267"/>
              <a:ext cx="3478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20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Ihmisoikeudet YK:n ihmisoikeuksien julistuksessa</a:t>
              </a:r>
            </a:p>
          </p:txBody>
        </p:sp>
        <p:sp>
          <p:nvSpPr>
            <p:cNvPr id="4" name="_s1044"/>
            <p:cNvSpPr>
              <a:spLocks noChangeArrowheads="1"/>
            </p:cNvSpPr>
            <p:nvPr/>
          </p:nvSpPr>
          <p:spPr bwMode="auto">
            <a:xfrm>
              <a:off x="1683" y="1699"/>
              <a:ext cx="1611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Kansalais- ja poliittiset</a:t>
              </a:r>
              <a:br>
                <a:rPr kumimoji="0" lang="en-GB" altLang="fi-FI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</a:br>
              <a:r>
                <a:rPr kumimoji="0" lang="en-GB" altLang="fi-FI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oikeudet (§ 1 – 21)</a:t>
              </a:r>
            </a:p>
          </p:txBody>
        </p:sp>
        <p:sp>
          <p:nvSpPr>
            <p:cNvPr id="5" name="_s1045"/>
            <p:cNvSpPr>
              <a:spLocks noChangeArrowheads="1"/>
            </p:cNvSpPr>
            <p:nvPr/>
          </p:nvSpPr>
          <p:spPr bwMode="auto">
            <a:xfrm>
              <a:off x="3623" y="1699"/>
              <a:ext cx="1648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Taloudelliset, sivistykselliset ja</a:t>
              </a:r>
              <a:br>
                <a:rPr kumimoji="0" lang="en-GB" altLang="fi-FI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</a:br>
              <a:r>
                <a:rPr kumimoji="0" lang="en-GB" altLang="fi-FI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sosiaaliset oikeudet (§ 22 – 27)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fi-FI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_s1046"/>
            <p:cNvSpPr>
              <a:spLocks noChangeArrowheads="1"/>
            </p:cNvSpPr>
            <p:nvPr/>
          </p:nvSpPr>
          <p:spPr bwMode="auto">
            <a:xfrm>
              <a:off x="1207" y="2402"/>
              <a:ext cx="1098" cy="289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Tasa-arvo</a:t>
              </a:r>
            </a:p>
          </p:txBody>
        </p:sp>
        <p:sp>
          <p:nvSpPr>
            <p:cNvPr id="7" name="_s1047"/>
            <p:cNvSpPr>
              <a:spLocks noChangeArrowheads="1"/>
            </p:cNvSpPr>
            <p:nvPr/>
          </p:nvSpPr>
          <p:spPr bwMode="auto">
            <a:xfrm>
              <a:off x="1207" y="2747"/>
              <a:ext cx="1098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Kansalaisuus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fi-FI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_s1048"/>
            <p:cNvSpPr>
              <a:spLocks noChangeArrowheads="1"/>
            </p:cNvSpPr>
            <p:nvPr/>
          </p:nvSpPr>
          <p:spPr bwMode="auto">
            <a:xfrm>
              <a:off x="1207" y="2059"/>
              <a:ext cx="1098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Turvallisuus</a:t>
              </a:r>
            </a:p>
          </p:txBody>
        </p:sp>
        <p:sp>
          <p:nvSpPr>
            <p:cNvPr id="9" name="_s1049"/>
            <p:cNvSpPr>
              <a:spLocks noChangeArrowheads="1"/>
            </p:cNvSpPr>
            <p:nvPr/>
          </p:nvSpPr>
          <p:spPr bwMode="auto">
            <a:xfrm>
              <a:off x="1207" y="3090"/>
              <a:ext cx="1098" cy="311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Vapaus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fi-FI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_s1050"/>
            <p:cNvSpPr>
              <a:spLocks noChangeArrowheads="1"/>
            </p:cNvSpPr>
            <p:nvPr/>
          </p:nvSpPr>
          <p:spPr bwMode="auto">
            <a:xfrm>
              <a:off x="2672" y="2127"/>
              <a:ext cx="1501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Oikeus avioliittoon ja </a:t>
              </a:r>
              <a:b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</a:b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perheen perustamiseen (§ 16)</a:t>
              </a:r>
            </a:p>
          </p:txBody>
        </p:sp>
        <p:sp>
          <p:nvSpPr>
            <p:cNvPr id="11" name="_s1051"/>
            <p:cNvSpPr>
              <a:spLocks noChangeArrowheads="1"/>
            </p:cNvSpPr>
            <p:nvPr/>
          </p:nvSpPr>
          <p:spPr bwMode="auto">
            <a:xfrm>
              <a:off x="4590" y="299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Toimeentulo</a:t>
              </a:r>
            </a:p>
          </p:txBody>
        </p:sp>
        <p:sp>
          <p:nvSpPr>
            <p:cNvPr id="12" name="_s1052"/>
            <p:cNvSpPr>
              <a:spLocks noChangeArrowheads="1"/>
            </p:cNvSpPr>
            <p:nvPr/>
          </p:nvSpPr>
          <p:spPr bwMode="auto">
            <a:xfrm>
              <a:off x="4590" y="21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Opetus</a:t>
              </a:r>
            </a:p>
          </p:txBody>
        </p:sp>
        <p:sp>
          <p:nvSpPr>
            <p:cNvPr id="13" name="_s1053"/>
            <p:cNvSpPr>
              <a:spLocks noChangeArrowheads="1"/>
            </p:cNvSpPr>
            <p:nvPr/>
          </p:nvSpPr>
          <p:spPr bwMode="auto">
            <a:xfrm>
              <a:off x="4590" y="342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Kulttuuri</a:t>
              </a:r>
            </a:p>
          </p:txBody>
        </p:sp>
        <p:sp>
          <p:nvSpPr>
            <p:cNvPr id="14" name="_s1054"/>
            <p:cNvSpPr>
              <a:spLocks noChangeArrowheads="1"/>
            </p:cNvSpPr>
            <p:nvPr/>
          </p:nvSpPr>
          <p:spPr bwMode="auto">
            <a:xfrm>
              <a:off x="2672" y="2563"/>
              <a:ext cx="1501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Oikeus omaisuuteen (§ 17)</a:t>
              </a:r>
            </a:p>
          </p:txBody>
        </p:sp>
        <p:sp>
          <p:nvSpPr>
            <p:cNvPr id="15" name="_s1055"/>
            <p:cNvSpPr>
              <a:spLocks noChangeArrowheads="1"/>
            </p:cNvSpPr>
            <p:nvPr/>
          </p:nvSpPr>
          <p:spPr bwMode="auto">
            <a:xfrm>
              <a:off x="4590" y="25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Työ</a:t>
              </a:r>
            </a:p>
          </p:txBody>
        </p:sp>
        <p:sp>
          <p:nvSpPr>
            <p:cNvPr id="16" name="_s1056"/>
            <p:cNvSpPr>
              <a:spLocks noChangeArrowheads="1"/>
            </p:cNvSpPr>
            <p:nvPr/>
          </p:nvSpPr>
          <p:spPr bwMode="auto">
            <a:xfrm>
              <a:off x="2269" y="3675"/>
              <a:ext cx="842" cy="287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Sanan vapaus</a:t>
              </a:r>
            </a:p>
          </p:txBody>
        </p:sp>
        <p:sp>
          <p:nvSpPr>
            <p:cNvPr id="17" name="_s1057"/>
            <p:cNvSpPr>
              <a:spLocks noChangeArrowheads="1"/>
            </p:cNvSpPr>
            <p:nvPr/>
          </p:nvSpPr>
          <p:spPr bwMode="auto">
            <a:xfrm>
              <a:off x="3111" y="3847"/>
              <a:ext cx="1062" cy="289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Kokoontumisvapaus</a:t>
              </a:r>
            </a:p>
          </p:txBody>
        </p:sp>
        <p:sp>
          <p:nvSpPr>
            <p:cNvPr id="18" name="_s1058"/>
            <p:cNvSpPr>
              <a:spLocks noChangeArrowheads="1"/>
            </p:cNvSpPr>
            <p:nvPr/>
          </p:nvSpPr>
          <p:spPr bwMode="auto">
            <a:xfrm>
              <a:off x="1134" y="3469"/>
              <a:ext cx="1135" cy="287"/>
            </a:xfrm>
            <a:prstGeom prst="roundRect">
              <a:avLst>
                <a:gd name="adj" fmla="val 16667"/>
              </a:avLst>
            </a:prstGeom>
            <a:solidFill>
              <a:srgbClr val="FCD11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Ajatuksen, uskonnon ja </a:t>
              </a:r>
              <a:b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</a:br>
              <a:r>
                <a:rPr kumimoji="0" lang="en-GB" altLang="fi-FI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omantunnon vapaus</a:t>
              </a:r>
            </a:p>
          </p:txBody>
        </p:sp>
      </p:grpSp>
      <p:sp>
        <p:nvSpPr>
          <p:cNvPr id="1059" name="Line 77"/>
          <p:cNvSpPr>
            <a:spLocks noChangeShapeType="1"/>
          </p:cNvSpPr>
          <p:nvPr/>
        </p:nvSpPr>
        <p:spPr bwMode="auto">
          <a:xfrm flipH="1">
            <a:off x="2987675" y="256540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60" name="Line 78"/>
          <p:cNvSpPr>
            <a:spLocks noChangeShapeType="1"/>
          </p:cNvSpPr>
          <p:nvPr/>
        </p:nvSpPr>
        <p:spPr bwMode="auto">
          <a:xfrm flipH="1">
            <a:off x="2987675" y="350043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61" name="Line 79"/>
          <p:cNvSpPr>
            <a:spLocks noChangeShapeType="1"/>
          </p:cNvSpPr>
          <p:nvPr/>
        </p:nvSpPr>
        <p:spPr bwMode="auto">
          <a:xfrm>
            <a:off x="7235825" y="5589588"/>
            <a:ext cx="730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62" name="Rectangle 80"/>
          <p:cNvSpPr>
            <a:spLocks noChangeArrowheads="1"/>
          </p:cNvSpPr>
          <p:nvPr/>
        </p:nvSpPr>
        <p:spPr bwMode="auto">
          <a:xfrm>
            <a:off x="6804025" y="5805488"/>
            <a:ext cx="233997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fi-FI" sz="1600" b="1">
                <a:latin typeface="Arial" charset="0"/>
              </a:rPr>
              <a:t>Ryhmäoikeudet</a:t>
            </a:r>
          </a:p>
          <a:p>
            <a:endParaRPr lang="en-GB" altLang="fi-FI" sz="800" b="1">
              <a:latin typeface="Arial" charset="0"/>
            </a:endParaRPr>
          </a:p>
          <a:p>
            <a:r>
              <a:rPr lang="en-GB" altLang="fi-FI" sz="1600" b="1">
                <a:latin typeface="Arial" charset="0"/>
              </a:rPr>
              <a:t>(Kehitysoikeudet </a:t>
            </a:r>
            <a:br>
              <a:rPr lang="en-GB" altLang="fi-FI" sz="1600" b="1">
                <a:latin typeface="Arial" charset="0"/>
              </a:rPr>
            </a:br>
            <a:r>
              <a:rPr lang="en-GB" altLang="fi-FI" sz="1600" b="1">
                <a:latin typeface="Arial" charset="0"/>
              </a:rPr>
              <a:t>§ 28 – 30)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ET ja IO:t</a:t>
            </a:r>
          </a:p>
        </p:txBody>
      </p:sp>
      <p:sp>
        <p:nvSpPr>
          <p:cNvPr id="14339" name="Sisällön paikkamerkki 2"/>
          <p:cNvSpPr>
            <a:spLocks noGrp="1"/>
          </p:cNvSpPr>
          <p:nvPr>
            <p:ph idx="1"/>
          </p:nvPr>
        </p:nvSpPr>
        <p:spPr>
          <a:xfrm>
            <a:off x="1259632" y="1600200"/>
            <a:ext cx="7579568" cy="4953000"/>
          </a:xfrm>
        </p:spPr>
        <p:txBody>
          <a:bodyPr/>
          <a:lstStyle/>
          <a:p>
            <a:r>
              <a:rPr lang="fi-FI" altLang="fi-FI" dirty="0" smtClean="0"/>
              <a:t>ET:n syntyhistoria →  ET itsekin IO-kamppailun tulos</a:t>
            </a:r>
          </a:p>
          <a:p>
            <a:r>
              <a:rPr lang="fi-FI" altLang="fi-FI" dirty="0" smtClean="0"/>
              <a:t>ET:n oppisisällöissä ja tavoitteissa </a:t>
            </a:r>
            <a:r>
              <a:rPr lang="fi-FI" altLang="fi-FI" dirty="0" err="1" smtClean="0"/>
              <a:t>IO:t</a:t>
            </a:r>
            <a:r>
              <a:rPr lang="fi-FI" altLang="fi-FI" dirty="0" smtClean="0"/>
              <a:t> keskeisessä asemassa</a:t>
            </a:r>
          </a:p>
          <a:p>
            <a:r>
              <a:rPr lang="fi-FI" altLang="fi-FI" dirty="0" smtClean="0"/>
              <a:t>”Tunnustuksellisessa” vaiheessa (ennen 2003/4) ET:stä todettiin:</a:t>
            </a:r>
            <a:br>
              <a:rPr lang="fi-FI" altLang="fi-FI" dirty="0" smtClean="0"/>
            </a:br>
            <a:r>
              <a:rPr lang="fi-FI" altLang="fi-FI" i="1" dirty="0" smtClean="0"/>
              <a:t>”Elämänkatsomustiedon opetus perustaa hyvän ihmisen ihanteensa ihmisoikeusetiikkaan</a:t>
            </a:r>
            <a:r>
              <a:rPr lang="fi-FI" altLang="fi-FI" dirty="0" smtClean="0"/>
              <a:t>” (Lukion OPS-perusteet 1994, 91</a:t>
            </a:r>
            <a:r>
              <a:rPr lang="fi-FI" altLang="fi-FI" dirty="0" smtClean="0"/>
              <a:t>).</a:t>
            </a:r>
            <a:endParaRPr lang="fi-FI" altLang="fi-FI" dirty="0" smtClean="0"/>
          </a:p>
          <a:p>
            <a:r>
              <a:rPr lang="fi-FI" altLang="fi-FI" dirty="0" smtClean="0"/>
              <a:t>IO-rooli ei olennaisesti muuttunut 2003/4-uudistuksessa</a:t>
            </a:r>
            <a:r>
              <a:rPr lang="fi-FI" altLang="fi-FI" dirty="0" smtClean="0"/>
              <a:t>.</a:t>
            </a:r>
          </a:p>
          <a:p>
            <a:r>
              <a:rPr lang="fi-FI" altLang="fi-FI" dirty="0" err="1" smtClean="0"/>
              <a:t>IO:t</a:t>
            </a:r>
            <a:r>
              <a:rPr lang="fi-FI" altLang="fi-FI" dirty="0" smtClean="0"/>
              <a:t> tarjoaa ET:n (valistus-, humanistisiin ym.) arvoihin liittyvän ja yleisesti hyväksytyn (kvasi-)objektiivisen arvolähtökohdan.</a:t>
            </a:r>
            <a:endParaRPr lang="fi-FI" altLang="fi-FI" dirty="0" smtClean="0"/>
          </a:p>
          <a:p>
            <a:r>
              <a:rPr lang="fi-FI" altLang="fi-FI" dirty="0" smtClean="0"/>
              <a:t>ET yhtenä aineena 2010 ”holokausti-lisäyksessä”.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”Holokausti-lisäys”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1979712" y="1600200"/>
            <a:ext cx="6859488" cy="4953000"/>
          </a:xfrm>
        </p:spPr>
        <p:txBody>
          <a:bodyPr/>
          <a:lstStyle/>
          <a:p>
            <a:r>
              <a:rPr lang="fi-FI" altLang="fi-FI" dirty="0" smtClean="0"/>
              <a:t>OPH antoi 18.6.2010 lisäyksen sekä perusopetuksen että lukion </a:t>
            </a:r>
            <a:r>
              <a:rPr lang="fi-FI" altLang="fi-FI" dirty="0" err="1" smtClean="0"/>
              <a:t>OPS-perusteisiin</a:t>
            </a:r>
            <a:r>
              <a:rPr lang="fi-FI" altLang="fi-FI" dirty="0" smtClean="0"/>
              <a:t>.</a:t>
            </a:r>
          </a:p>
          <a:p>
            <a:r>
              <a:rPr lang="fi-FI" altLang="fi-FI" dirty="0" smtClean="0"/>
              <a:t>Siinä säädetään opetettavaksi holokaustista, samalla lisättiin ja täsmennettiin hieman opetusta ihmisoikeuksista ja </a:t>
            </a:r>
            <a:r>
              <a:rPr lang="fi-FI" altLang="fi-FI" dirty="0" err="1" smtClean="0"/>
              <a:t>io-rikkomuksista</a:t>
            </a:r>
            <a:r>
              <a:rPr lang="fi-FI" altLang="fi-FI" dirty="0" smtClean="0"/>
              <a:t>.</a:t>
            </a:r>
          </a:p>
          <a:p>
            <a:r>
              <a:rPr lang="fi-FI" altLang="fi-FI" dirty="0" smtClean="0"/>
              <a:t>Mukana ovat aineista et, filosofia (lukio) ja historia.</a:t>
            </a:r>
          </a:p>
          <a:p>
            <a:r>
              <a:rPr lang="fi-FI" altLang="fi-FI" dirty="0" smtClean="0"/>
              <a:t>Opetuksen järjestäjän tuli ottaa muutokset huomioon 1.8.2011 alkaen.</a:t>
            </a:r>
          </a:p>
          <a:p>
            <a:r>
              <a:rPr lang="en-US" dirty="0" err="1"/>
              <a:t>Lisäys</a:t>
            </a:r>
            <a:r>
              <a:rPr lang="en-US" dirty="0"/>
              <a:t> </a:t>
            </a:r>
            <a:r>
              <a:rPr lang="en-US" dirty="0" err="1"/>
              <a:t>yhdistää</a:t>
            </a:r>
            <a:r>
              <a:rPr lang="en-US" dirty="0"/>
              <a:t> </a:t>
            </a:r>
            <a:r>
              <a:rPr lang="en-US" dirty="0" err="1"/>
              <a:t>Holokaustia</a:t>
            </a:r>
            <a:r>
              <a:rPr lang="en-US" dirty="0"/>
              <a:t> </a:t>
            </a:r>
            <a:r>
              <a:rPr lang="en-US" dirty="0" err="1"/>
              <a:t>koskevan</a:t>
            </a:r>
            <a:r>
              <a:rPr lang="en-US" dirty="0"/>
              <a:t> </a:t>
            </a:r>
            <a:r>
              <a:rPr lang="en-US" dirty="0" err="1"/>
              <a:t>opetuksen</a:t>
            </a:r>
            <a:r>
              <a:rPr lang="en-US" dirty="0"/>
              <a:t> </a:t>
            </a:r>
            <a:r>
              <a:rPr lang="en-US" dirty="0" err="1"/>
              <a:t>ihmisoikeuskasvatukseen</a:t>
            </a:r>
            <a:r>
              <a:rPr lang="en-US" dirty="0"/>
              <a:t> (IOK</a:t>
            </a:r>
            <a:r>
              <a:rPr lang="en-US" dirty="0" smtClean="0"/>
              <a:t>).</a:t>
            </a:r>
          </a:p>
          <a:p>
            <a:r>
              <a:rPr lang="fi-FI" altLang="fi-FI" dirty="0"/>
              <a:t>Holokausti ja </a:t>
            </a:r>
            <a:r>
              <a:rPr lang="fi-FI" altLang="fi-FI" dirty="0" err="1"/>
              <a:t>IO:t</a:t>
            </a:r>
            <a:r>
              <a:rPr lang="fi-FI" altLang="fi-FI" dirty="0"/>
              <a:t> mukana myös 2014/2015 OPS-perusteissa (rooli </a:t>
            </a:r>
            <a:r>
              <a:rPr lang="fi-FI" altLang="fi-FI" dirty="0" smtClean="0"/>
              <a:t>hieman vähentynyt </a:t>
            </a:r>
            <a:r>
              <a:rPr lang="fi-FI" altLang="fi-FI" dirty="0"/>
              <a:t>yleisosissa, mutta ennallaan </a:t>
            </a:r>
            <a:r>
              <a:rPr lang="fi-FI" altLang="fi-FI" dirty="0" err="1" smtClean="0"/>
              <a:t>ET:ssä</a:t>
            </a:r>
            <a:r>
              <a:rPr lang="fi-FI" altLang="fi-FI" dirty="0" smtClean="0"/>
              <a:t>).</a:t>
            </a:r>
            <a:endParaRPr lang="fi-FI" alt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5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529</Words>
  <Application>Microsoft Office PowerPoint</Application>
  <PresentationFormat>Näytössä katseltava diaesitys (4:3)</PresentationFormat>
  <Paragraphs>89</Paragraphs>
  <Slides>14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Default Design</vt:lpstr>
      <vt:lpstr>Ihmisoikeudet</vt:lpstr>
      <vt:lpstr>Oikeudet </vt:lpstr>
      <vt:lpstr>Ihmisoikeudet </vt:lpstr>
      <vt:lpstr>Tehtävä</vt:lpstr>
      <vt:lpstr>Ihmisoikeudet sekä juridisia että moraalisia</vt:lpstr>
      <vt:lpstr>Ihmisoikeuksien filosofista taustaa</vt:lpstr>
      <vt:lpstr>PowerPoint-esitys</vt:lpstr>
      <vt:lpstr>ET ja IO:t</vt:lpstr>
      <vt:lpstr>”Holokausti-lisäys”</vt:lpstr>
      <vt:lpstr>Lisäyksen sisältö</vt:lpstr>
      <vt:lpstr>Holmilan haaste</vt:lpstr>
      <vt:lpstr>Suomalainen ratkaisu</vt:lpstr>
      <vt:lpstr>Linkkejä luentojen sisältöä käsittelevään oheiskirjallisuuteen</vt:lpstr>
      <vt:lpstr>Compasito –  Lasten ihmisoikeuskasvatuksen käsikirja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Salmenkivi, Eero O A</dc:creator>
  <cp:lastModifiedBy>Salmenkivi, Eero O A</cp:lastModifiedBy>
  <cp:revision>270</cp:revision>
  <cp:lastPrinted>2003-08-18T12:35:25Z</cp:lastPrinted>
  <dcterms:created xsi:type="dcterms:W3CDTF">2003-08-13T09:52:38Z</dcterms:created>
  <dcterms:modified xsi:type="dcterms:W3CDTF">2016-06-05T18:55:36Z</dcterms:modified>
</cp:coreProperties>
</file>