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0" r:id="rId3"/>
    <p:sldId id="281" r:id="rId4"/>
    <p:sldId id="282" r:id="rId5"/>
    <p:sldId id="283" r:id="rId6"/>
    <p:sldId id="284" r:id="rId7"/>
    <p:sldId id="278" r:id="rId8"/>
    <p:sldId id="287" r:id="rId9"/>
    <p:sldId id="280" r:id="rId10"/>
    <p:sldId id="286" r:id="rId11"/>
    <p:sldId id="288" r:id="rId12"/>
    <p:sldId id="279" r:id="rId1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116"/>
    <a:srgbClr val="009E60"/>
    <a:srgbClr val="3A75C4"/>
    <a:srgbClr val="5BBF21"/>
    <a:srgbClr val="1E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 varScale="1">
        <p:scale>
          <a:sx n="108" d="100"/>
          <a:sy n="108" d="100"/>
        </p:scale>
        <p:origin x="1124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fi-FI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fi-FI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fi-FI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CCED0D-43E0-4E75-9B11-78531A8877A8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2986213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fi-FI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Muokkaa tekstin perustyylejä napsauttamalla</a:t>
            </a:r>
          </a:p>
          <a:p>
            <a:pPr lvl="1"/>
            <a:r>
              <a:rPr lang="en-US" altLang="fi-FI"/>
              <a:t>toinen taso</a:t>
            </a:r>
          </a:p>
          <a:p>
            <a:pPr lvl="2"/>
            <a:r>
              <a:rPr lang="en-US" altLang="fi-FI"/>
              <a:t>kolmas taso</a:t>
            </a:r>
          </a:p>
          <a:p>
            <a:pPr lvl="3"/>
            <a:r>
              <a:rPr lang="en-US" altLang="fi-FI"/>
              <a:t>neljäs taso</a:t>
            </a:r>
          </a:p>
          <a:p>
            <a:pPr lvl="4"/>
            <a:r>
              <a:rPr lang="en-US" altLang="fi-FI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fi-FI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D7AC6C-3DED-4F88-A0DA-B89CA083F9E0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2959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8" name="Picture 1048" descr="xkansi_tk_kayttaytym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pPr lvl="0"/>
            <a:r>
              <a:rPr lang="en-US" altLang="fi-FI" noProof="0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fi-FI" noProof="0"/>
              <a:t>Muokkaa alaotsikon perustyyliä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B88188-1015-4952-B0CF-49B563D25B73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18592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3F3342-4ECE-4E8C-9A7D-91D2068C833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60390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84A310-FC11-431A-9E4C-2EF4772EA4F5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32821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A7020C-BA3D-4EA5-BCB0-7A598989A81A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29564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542155-6B2A-45BD-BBA7-4B1098222A2E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31677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818B5D-C35C-4F10-8302-C704F60B3088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16150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0DD447-5844-4720-8FD8-40DFF7A41363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17685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8541B1-7C63-422D-8387-A35C901C9955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93428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4345F5-E7FF-4CF0-A856-DC030E2BF209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59395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7DD9B-492C-4232-88AF-1969F1A7E91F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85025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Muokkaa tekstin perustyylejä napsauttamalla</a:t>
            </a:r>
          </a:p>
          <a:p>
            <a:pPr lvl="1"/>
            <a:r>
              <a:rPr lang="en-US" altLang="fi-FI"/>
              <a:t>toinen taso</a:t>
            </a:r>
          </a:p>
          <a:p>
            <a:pPr lvl="2"/>
            <a:r>
              <a:rPr lang="en-US" altLang="fi-FI"/>
              <a:t>kolmas taso</a:t>
            </a:r>
          </a:p>
          <a:p>
            <a:pPr lvl="3"/>
            <a:r>
              <a:rPr lang="en-US" altLang="fi-FI"/>
              <a:t>neljäs taso</a:t>
            </a:r>
          </a:p>
          <a:p>
            <a:pPr lvl="4"/>
            <a:r>
              <a:rPr lang="en-US" altLang="fi-FI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6F1B5FF4-820C-4F49-AB6C-B2521BF75A28}" type="slidenum">
              <a:rPr lang="en-US" altLang="fi-FI"/>
              <a:pPr/>
              <a:t>‹#›</a:t>
            </a:fld>
            <a:endParaRPr lang="en-US" altLang="fi-FI"/>
          </a:p>
        </p:txBody>
      </p:sp>
      <p:pic>
        <p:nvPicPr>
          <p:cNvPr id="4108" name="Picture 1036" descr="rgb-vaaka-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50925" indent="-1905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3pPr>
      <a:lvl4pPr marL="1622425" indent="-152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4pPr>
      <a:lvl5pPr marL="20034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5pPr>
      <a:lvl6pPr marL="24606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6pPr>
      <a:lvl7pPr marL="29178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7pPr>
      <a:lvl8pPr marL="33750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8pPr>
      <a:lvl9pPr marL="3832225" indent="-9842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perusteet.opintopolku.fi/#/fi/perusopetus/419550/sisallot/502088?valittu=42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helsinki.fi/etdidaktiikka/" TargetMode="External"/><Relationship Id="rId2" Type="http://schemas.openxmlformats.org/officeDocument/2006/relationships/hyperlink" Target="http://www.helsinki.fi/e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t-opetus.fi/oppikirjat/" TargetMode="External"/><Relationship Id="rId4" Type="http://schemas.openxmlformats.org/officeDocument/2006/relationships/hyperlink" Target="http://www.edu.fi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2781300"/>
            <a:ext cx="5410200" cy="1143000"/>
          </a:xfrm>
        </p:spPr>
        <p:txBody>
          <a:bodyPr/>
          <a:lstStyle/>
          <a:p>
            <a:r>
              <a:rPr lang="en-US" altLang="fi-FI" sz="3000"/>
              <a:t>Päättävä epätieteellinen jälkikirjoitus elämänkatsomustiedon monialaiseen harjoitteluun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fi-FI"/>
          </a:p>
          <a:p>
            <a:endParaRPr lang="en-US" altLang="fi-FI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356100" y="4652963"/>
            <a:ext cx="3744913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spcBef>
                <a:spcPct val="50000"/>
              </a:spcBef>
            </a:pPr>
            <a:r>
              <a:rPr lang="en-US" altLang="fi-FI" sz="1600" b="1" dirty="0" err="1">
                <a:latin typeface="Arial" charset="0"/>
              </a:rPr>
              <a:t>Yliopistonlehtori</a:t>
            </a:r>
            <a:r>
              <a:rPr lang="en-US" altLang="fi-FI" sz="1600" b="1" dirty="0">
                <a:latin typeface="Arial" charset="0"/>
              </a:rPr>
              <a:t> </a:t>
            </a:r>
            <a:r>
              <a:rPr lang="en-US" altLang="fi-FI" sz="1600" b="1" dirty="0" err="1">
                <a:latin typeface="Arial" charset="0"/>
              </a:rPr>
              <a:t>Eero</a:t>
            </a:r>
            <a:r>
              <a:rPr lang="en-US" altLang="fi-FI" sz="1600" b="1" dirty="0">
                <a:latin typeface="Arial" charset="0"/>
              </a:rPr>
              <a:t> </a:t>
            </a:r>
            <a:r>
              <a:rPr lang="en-US" altLang="fi-FI" sz="1600" b="1" dirty="0" err="1">
                <a:latin typeface="Arial" charset="0"/>
              </a:rPr>
              <a:t>Salmenkivi</a:t>
            </a:r>
            <a:endParaRPr lang="en-US" altLang="fi-FI" sz="1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/>
              <a:t>Arviointi</a:t>
            </a:r>
            <a:r>
              <a:rPr lang="en-GB" altLang="fi-FI" dirty="0"/>
              <a:t> (</a:t>
            </a:r>
            <a:r>
              <a:rPr lang="en-GB" altLang="fi-FI" dirty="0" err="1"/>
              <a:t>ratkaisuja</a:t>
            </a:r>
            <a:r>
              <a:rPr lang="en-GB" altLang="fi-FI" dirty="0"/>
              <a:t>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2600"/>
              </a:lnSpc>
            </a:pPr>
            <a:r>
              <a:rPr lang="fi-FI" dirty="0"/>
              <a:t>POPS:ssa 6. luokan jälkeen hyvän </a:t>
            </a:r>
            <a:r>
              <a:rPr lang="fi-FI" dirty="0" smtClean="0"/>
              <a:t>osaamisen </a:t>
            </a:r>
            <a:r>
              <a:rPr lang="fi-FI" dirty="0"/>
              <a:t>kriteerit.</a:t>
            </a:r>
          </a:p>
          <a:p>
            <a:pPr lvl="1">
              <a:lnSpc>
                <a:spcPts val="2600"/>
              </a:lnSpc>
            </a:pPr>
            <a:r>
              <a:rPr lang="fi-FI" dirty="0"/>
              <a:t>E-perusteissa aina kunkin tavoitekohdan lopussa</a:t>
            </a:r>
            <a:br>
              <a:rPr lang="fi-FI" dirty="0"/>
            </a:br>
            <a:r>
              <a:rPr lang="fi-FI" dirty="0"/>
              <a:t>(</a:t>
            </a:r>
            <a:r>
              <a:rPr lang="fi-FI" dirty="0">
                <a:hlinkClick r:id="rId2"/>
              </a:rPr>
              <a:t>https://eperusteet.opintopolku.fi/#/fi/perusopetus/419550/sisallot/502088?valittu=428</a:t>
            </a:r>
            <a:r>
              <a:rPr lang="fi-FI" dirty="0"/>
              <a:t>) ....</a:t>
            </a:r>
          </a:p>
          <a:p>
            <a:pPr>
              <a:lnSpc>
                <a:spcPts val="2600"/>
              </a:lnSpc>
            </a:pPr>
            <a:r>
              <a:rPr lang="fi-FI" dirty="0"/>
              <a:t>Painopiste on osaamlsessa, ei osaamattomuusalueiden etsimisessä (ns. autenttinen arviointi).</a:t>
            </a:r>
          </a:p>
          <a:p>
            <a:pPr>
              <a:lnSpc>
                <a:spcPts val="2600"/>
              </a:lnSpc>
            </a:pPr>
            <a:r>
              <a:rPr lang="fi-FI" dirty="0"/>
              <a:t>Erityisesti, jos jotain tavoitteita ei ole opetettu, vika on open ja oppilas ei saa siitä honoa arvosanaa. </a:t>
            </a:r>
          </a:p>
          <a:p>
            <a:pPr>
              <a:lnSpc>
                <a:spcPts val="2600"/>
              </a:lnSpc>
            </a:pPr>
            <a:r>
              <a:rPr lang="fi-FI" dirty="0"/>
              <a:t>Huom: arviointikriteerit mielessä jo opetuksen suunnittelussa ja toteutuksessa</a:t>
            </a:r>
            <a:r>
              <a:rPr lang="fi-FI" dirty="0" smtClean="0"/>
              <a:t>.</a:t>
            </a:r>
          </a:p>
          <a:p>
            <a:pPr>
              <a:lnSpc>
                <a:spcPts val="2600"/>
              </a:lnSpc>
            </a:pPr>
            <a:endParaRPr lang="fi-FI" dirty="0"/>
          </a:p>
          <a:p>
            <a:pPr>
              <a:lnSpc>
                <a:spcPts val="2600"/>
              </a:lnSpc>
            </a:pPr>
            <a:r>
              <a:rPr lang="fi-FI" dirty="0" smtClean="0"/>
              <a:t>Seuraavalla </a:t>
            </a:r>
            <a:r>
              <a:rPr lang="fi-FI" smtClean="0"/>
              <a:t>dialla joitain </a:t>
            </a:r>
            <a:r>
              <a:rPr lang="fi-FI" dirty="0" smtClean="0"/>
              <a:t>ideoita, tarkemmin arvioinnista </a:t>
            </a:r>
            <a:endParaRPr lang="fi-FI" dirty="0"/>
          </a:p>
          <a:p>
            <a:pPr>
              <a:lnSpc>
                <a:spcPts val="2600"/>
              </a:lnSpc>
            </a:pPr>
            <a:r>
              <a:rPr lang="fi-FI" dirty="0" smtClean="0"/>
              <a:t>erillisillä dioilla.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4753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10400" cy="838200"/>
          </a:xfrm>
        </p:spPr>
        <p:txBody>
          <a:bodyPr/>
          <a:lstStyle/>
          <a:p>
            <a:r>
              <a:rPr lang="fi-FI" altLang="fi-FI" smtClean="0"/>
              <a:t>Arvioinnin kohteita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990600"/>
            <a:ext cx="70104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i-FI" altLang="fi-FI" smtClean="0"/>
              <a:t>Yhteistä toimintaa arvioitaessa voidaan huomiota kiinnittää esimerkiksi</a:t>
            </a:r>
          </a:p>
          <a:p>
            <a:r>
              <a:rPr lang="fi-FI" altLang="fi-FI" smtClean="0"/>
              <a:t>yhteistyön sujumiseen</a:t>
            </a:r>
          </a:p>
          <a:p>
            <a:r>
              <a:rPr lang="fi-FI" altLang="fi-FI" smtClean="0"/>
              <a:t>rakentavien ehdotusten tekemiseen</a:t>
            </a:r>
          </a:p>
          <a:p>
            <a:r>
              <a:rPr lang="fi-FI" altLang="fi-FI" smtClean="0"/>
              <a:t>keskusteluun osallistumiseen</a:t>
            </a:r>
          </a:p>
          <a:p>
            <a:r>
              <a:rPr lang="fi-FI" altLang="fi-FI" smtClean="0"/>
              <a:t>erilaisten mielipiteitten tuottamiseen ja näkökulmien esittämiseen</a:t>
            </a:r>
          </a:p>
          <a:p>
            <a:r>
              <a:rPr lang="fi-FI" altLang="fi-FI" smtClean="0"/>
              <a:t>ehdotusten ja mielipiteitten perustelemiseen</a:t>
            </a:r>
          </a:p>
          <a:p>
            <a:r>
              <a:rPr lang="fi-FI" altLang="fi-FI" smtClean="0"/>
              <a:t>toisten kuuntelemiseen ja kunnioittamiseen</a:t>
            </a:r>
          </a:p>
          <a:p>
            <a:r>
              <a:rPr lang="fi-FI" altLang="fi-FI" smtClean="0"/>
              <a:t>kykyyn ymmärtää toisen näkökulmaa </a:t>
            </a:r>
          </a:p>
          <a:p>
            <a:r>
              <a:rPr lang="fi-FI" altLang="fi-FI" smtClean="0"/>
              <a:t>kykyyn asettua toisen asemaan</a:t>
            </a:r>
          </a:p>
          <a:p>
            <a:r>
              <a:rPr lang="fi-FI" altLang="fi-FI" smtClean="0"/>
              <a:t>käsiteltyjen aiheitten kiinnostavuuteen </a:t>
            </a:r>
          </a:p>
          <a:p>
            <a:r>
              <a:rPr lang="fi-FI" altLang="fi-FI" smtClean="0"/>
              <a:t>ryhmän jäsenten tasapuoliseen kohteluun</a:t>
            </a:r>
          </a:p>
          <a:p>
            <a:r>
              <a:rPr lang="fi-FI" altLang="fi-FI" smtClean="0"/>
              <a:t>yhteisen toiminnan tuottamaan iloon</a:t>
            </a:r>
          </a:p>
        </p:txBody>
      </p:sp>
    </p:spTree>
    <p:extLst>
      <p:ext uri="{BB962C8B-B14F-4D97-AF65-F5344CB8AC3E}">
        <p14:creationId xmlns:p14="http://schemas.microsoft.com/office/powerpoint/2010/main" val="17373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/>
              <a:t>Muuta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Onko kysyttävää?</a:t>
            </a:r>
          </a:p>
          <a:p>
            <a:endParaRPr lang="fi-FI" altLang="fi-FI"/>
          </a:p>
          <a:p>
            <a:r>
              <a:rPr lang="fi-FI" altLang="fi-FI"/>
              <a:t>Antoisaa ET-opetusta!</a:t>
            </a:r>
            <a:endParaRPr lang="en-GB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/>
              <a:t>Huomioita harjoittelun jälkeen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GB" altLang="fi-FI" dirty="0" err="1"/>
              <a:t>Harjoittelu</a:t>
            </a:r>
            <a:r>
              <a:rPr lang="en-GB" altLang="fi-FI" dirty="0"/>
              <a:t> on </a:t>
            </a:r>
            <a:r>
              <a:rPr lang="en-GB" altLang="fi-FI" dirty="0" err="1"/>
              <a:t>ollut</a:t>
            </a:r>
            <a:r>
              <a:rPr lang="en-GB" altLang="fi-FI" dirty="0"/>
              <a:t> </a:t>
            </a:r>
            <a:r>
              <a:rPr lang="en-GB" altLang="fi-FI" dirty="0" err="1"/>
              <a:t>valmentautumista</a:t>
            </a:r>
            <a:r>
              <a:rPr lang="en-GB" altLang="fi-FI" dirty="0"/>
              <a:t> </a:t>
            </a:r>
            <a:r>
              <a:rPr lang="en-GB" altLang="fi-FI" dirty="0" err="1"/>
              <a:t>eri</a:t>
            </a:r>
            <a:r>
              <a:rPr lang="en-GB" altLang="fi-FI" dirty="0"/>
              <a:t> </a:t>
            </a:r>
            <a:r>
              <a:rPr lang="en-GB" altLang="fi-FI" dirty="0" err="1"/>
              <a:t>aineiden</a:t>
            </a:r>
            <a:r>
              <a:rPr lang="en-GB" altLang="fi-FI" dirty="0"/>
              <a:t>, </a:t>
            </a:r>
            <a:r>
              <a:rPr lang="en-GB" altLang="fi-FI" dirty="0" err="1"/>
              <a:t>myös</a:t>
            </a:r>
            <a:r>
              <a:rPr lang="en-GB" altLang="fi-FI" dirty="0"/>
              <a:t> </a:t>
            </a:r>
            <a:r>
              <a:rPr lang="en-GB" altLang="fi-FI" dirty="0" err="1"/>
              <a:t>ET:n</a:t>
            </a:r>
            <a:r>
              <a:rPr lang="en-GB" altLang="fi-FI" dirty="0"/>
              <a:t>, </a:t>
            </a:r>
            <a:r>
              <a:rPr lang="en-GB" altLang="fi-FI" dirty="0" err="1"/>
              <a:t>tuntien</a:t>
            </a:r>
            <a:r>
              <a:rPr lang="en-GB" altLang="fi-FI" dirty="0"/>
              <a:t> </a:t>
            </a:r>
            <a:r>
              <a:rPr lang="en-GB" altLang="fi-FI" dirty="0" err="1"/>
              <a:t>pitämiseen</a:t>
            </a:r>
            <a:r>
              <a:rPr lang="en-GB" altLang="fi-FI" dirty="0"/>
              <a:t> </a:t>
            </a:r>
            <a:r>
              <a:rPr lang="en-GB" altLang="fi-FI" dirty="0" err="1"/>
              <a:t>yksiläksyisessä</a:t>
            </a:r>
            <a:r>
              <a:rPr lang="en-GB" altLang="fi-FI" dirty="0"/>
              <a:t> </a:t>
            </a:r>
            <a:r>
              <a:rPr lang="en-GB" altLang="fi-FI" dirty="0" err="1"/>
              <a:t>ryhmässä</a:t>
            </a:r>
            <a:r>
              <a:rPr lang="en-GB" altLang="fi-FI" dirty="0"/>
              <a:t>. Kun </a:t>
            </a:r>
            <a:r>
              <a:rPr lang="en-GB" altLang="fi-FI" dirty="0" err="1"/>
              <a:t>ET:stä</a:t>
            </a:r>
            <a:r>
              <a:rPr lang="en-GB" altLang="fi-FI" dirty="0"/>
              <a:t> </a:t>
            </a:r>
            <a:r>
              <a:rPr lang="en-GB" altLang="fi-FI" dirty="0" err="1"/>
              <a:t>vastaa</a:t>
            </a:r>
            <a:r>
              <a:rPr lang="en-GB" altLang="fi-FI" dirty="0"/>
              <a:t> </a:t>
            </a:r>
            <a:r>
              <a:rPr lang="en-GB" altLang="fi-FI" dirty="0" err="1"/>
              <a:t>laajemmin</a:t>
            </a:r>
            <a:r>
              <a:rPr lang="en-GB" altLang="fi-FI" dirty="0"/>
              <a:t>, </a:t>
            </a:r>
            <a:r>
              <a:rPr lang="en-GB" altLang="fi-FI" dirty="0" err="1"/>
              <a:t>tulee</a:t>
            </a:r>
            <a:r>
              <a:rPr lang="en-GB" altLang="fi-FI" dirty="0"/>
              <a:t> </a:t>
            </a:r>
            <a:r>
              <a:rPr lang="en-GB" altLang="fi-FI" dirty="0" err="1"/>
              <a:t>mukaan</a:t>
            </a:r>
            <a:r>
              <a:rPr lang="en-GB" altLang="fi-FI" dirty="0"/>
              <a:t> </a:t>
            </a:r>
            <a:r>
              <a:rPr lang="en-GB" altLang="fi-FI" dirty="0" err="1"/>
              <a:t>muita</a:t>
            </a:r>
            <a:r>
              <a:rPr lang="en-GB" altLang="fi-FI" dirty="0"/>
              <a:t> </a:t>
            </a:r>
            <a:r>
              <a:rPr lang="en-GB" altLang="fi-FI" dirty="0" err="1"/>
              <a:t>seikkoja</a:t>
            </a:r>
            <a:r>
              <a:rPr lang="en-GB" altLang="fi-FI" dirty="0"/>
              <a:t>, </a:t>
            </a:r>
            <a:r>
              <a:rPr lang="en-GB" altLang="fi-FI" dirty="0" err="1"/>
              <a:t>joista</a:t>
            </a:r>
            <a:r>
              <a:rPr lang="en-GB" altLang="fi-FI" dirty="0"/>
              <a:t> </a:t>
            </a:r>
            <a:r>
              <a:rPr lang="en-GB" altLang="fi-FI" dirty="0" err="1"/>
              <a:t>tässä</a:t>
            </a:r>
            <a:r>
              <a:rPr lang="en-GB" altLang="fi-FI" dirty="0"/>
              <a:t> </a:t>
            </a:r>
            <a:r>
              <a:rPr lang="en-GB" altLang="fi-FI" dirty="0" err="1"/>
              <a:t>lyhyt</a:t>
            </a:r>
            <a:r>
              <a:rPr lang="en-GB" altLang="fi-FI" dirty="0"/>
              <a:t> </a:t>
            </a:r>
            <a:r>
              <a:rPr lang="en-GB" altLang="fi-FI" dirty="0" err="1"/>
              <a:t>koonti</a:t>
            </a:r>
            <a:r>
              <a:rPr lang="en-GB" altLang="fi-FI" dirty="0"/>
              <a:t>: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en-GB" altLang="fi-FI" dirty="0" err="1"/>
              <a:t>Moniläksyinen</a:t>
            </a:r>
            <a:r>
              <a:rPr lang="en-GB" altLang="fi-FI" dirty="0"/>
              <a:t> </a:t>
            </a:r>
            <a:r>
              <a:rPr lang="en-GB" altLang="fi-FI" dirty="0" err="1"/>
              <a:t>yhdysryhmäopetus</a:t>
            </a:r>
            <a:endParaRPr lang="en-GB" altLang="fi-FI" dirty="0"/>
          </a:p>
          <a:p>
            <a:pPr marL="381000" indent="-381000">
              <a:buFont typeface="Wingdings" pitchFamily="2" charset="2"/>
              <a:buAutoNum type="arabicPeriod"/>
            </a:pPr>
            <a:r>
              <a:rPr lang="en-GB" altLang="fi-FI" dirty="0" err="1"/>
              <a:t>Suunnittelu</a:t>
            </a:r>
            <a:endParaRPr lang="en-GB" altLang="fi-FI" dirty="0"/>
          </a:p>
          <a:p>
            <a:pPr marL="381000" indent="-381000">
              <a:buFont typeface="Wingdings" pitchFamily="2" charset="2"/>
              <a:buAutoNum type="arabicPeriod"/>
            </a:pPr>
            <a:r>
              <a:rPr lang="en-GB" altLang="fi-FI" dirty="0"/>
              <a:t>ET </a:t>
            </a:r>
            <a:r>
              <a:rPr lang="en-GB" altLang="fi-FI" dirty="0" err="1"/>
              <a:t>tilat</a:t>
            </a:r>
            <a:r>
              <a:rPr lang="en-GB" altLang="fi-FI" dirty="0"/>
              <a:t> </a:t>
            </a:r>
            <a:r>
              <a:rPr lang="en-GB" altLang="fi-FI" dirty="0" err="1"/>
              <a:t>ja</a:t>
            </a:r>
            <a:r>
              <a:rPr lang="en-GB" altLang="fi-FI" dirty="0"/>
              <a:t> </a:t>
            </a:r>
            <a:r>
              <a:rPr lang="en-GB" altLang="fi-FI" dirty="0" err="1"/>
              <a:t>oppimateriaalit</a:t>
            </a:r>
            <a:endParaRPr lang="en-GB" altLang="fi-FI" dirty="0"/>
          </a:p>
          <a:p>
            <a:pPr marL="381000" indent="-381000">
              <a:buFont typeface="Wingdings" pitchFamily="2" charset="2"/>
              <a:buAutoNum type="arabicPeriod"/>
            </a:pPr>
            <a:r>
              <a:rPr lang="en-GB" altLang="fi-FI" dirty="0" err="1"/>
              <a:t>Arviointi</a:t>
            </a:r>
            <a:r>
              <a:rPr lang="en-GB" altLang="fi-FI" dirty="0"/>
              <a:t> </a:t>
            </a:r>
            <a:r>
              <a:rPr lang="en-GB" altLang="fi-FI" dirty="0" smtClean="0"/>
              <a:t>(</a:t>
            </a:r>
            <a:r>
              <a:rPr lang="en-GB" altLang="fi-FI" dirty="0" err="1" smtClean="0"/>
              <a:t>vähän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alkua</a:t>
            </a:r>
            <a:r>
              <a:rPr lang="en-GB" altLang="fi-FI" dirty="0" smtClean="0"/>
              <a:t>) </a:t>
            </a:r>
            <a:endParaRPr lang="en-GB" altLang="fi-FI" dirty="0"/>
          </a:p>
          <a:p>
            <a:pPr marL="381000" indent="-381000"/>
            <a:endParaRPr lang="en-GB" altLang="fi-FI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Yhdysryhmät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Jos opetusryhmässä on monta ”läksykuntaa”, pitää kullekin suunnitella oma opetus.</a:t>
            </a:r>
          </a:p>
          <a:p>
            <a:r>
              <a:rPr lang="fi-FI" altLang="fi-FI"/>
              <a:t>On etua, jos opetukseen (erityisesti tuntien alkuun ja loppuun) saada yhteisiä osioita, esim. keskusteluja.</a:t>
            </a:r>
          </a:p>
          <a:p>
            <a:r>
              <a:rPr lang="fi-FI" altLang="fi-FI"/>
              <a:t>Toinen tärkeä asia on saada oppilaat opettamaan toisiaan. </a:t>
            </a:r>
          </a:p>
          <a:p>
            <a:r>
              <a:rPr lang="fi-FI" altLang="fi-FI"/>
              <a:t>Pienet oppilaat, erityisesti luku- ja kirjoitustaidottomat, vievät käytännössä tunnin kuluessa pääosan opettajan ajasta →</a:t>
            </a:r>
            <a:r>
              <a:rPr lang="fi-FI" altLang="fi-FI">
                <a:sym typeface="CommonBullets" pitchFamily="34" charset="2"/>
              </a:rPr>
              <a:t> muille ryhmille pitää olla varattuna itsenäistä työskentelyä.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>
                <a:sym typeface="CommonBullets" pitchFamily="34" charset="2"/>
              </a:rPr>
              <a:t>Muistettava ydinasia yhdysryhmäopetuksen suunnittelussa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dirty="0">
                <a:sym typeface="CommonBullets" pitchFamily="34" charset="2"/>
              </a:rPr>
              <a:t>O</a:t>
            </a:r>
            <a:r>
              <a:rPr lang="fi-FI" altLang="fi-FI" b="1" dirty="0">
                <a:sym typeface="CommonBullets" pitchFamily="34" charset="2"/>
              </a:rPr>
              <a:t>petuksen sisältöjen vuosivaihtelu oppilaan näkökulmasta. </a:t>
            </a:r>
            <a:br>
              <a:rPr lang="fi-FI" altLang="fi-FI" b="1" dirty="0">
                <a:sym typeface="CommonBullets" pitchFamily="34" charset="2"/>
              </a:rPr>
            </a:br>
            <a:r>
              <a:rPr lang="fi-FI" altLang="fi-FI" dirty="0">
                <a:sym typeface="CommonBullets" pitchFamily="34" charset="2"/>
              </a:rPr>
              <a:t>Oppilaan oikeus OPS:n mukaiseen opetukseen edellyttää koko alueen läpikäyntiä jollain tavoin. Tämä ei ole mahdollista, jos joka vuosi samat keskustelut.</a:t>
            </a:r>
          </a:p>
          <a:p>
            <a:r>
              <a:rPr lang="fi-FI" altLang="fi-FI" dirty="0">
                <a:sym typeface="CommonBullets" pitchFamily="34" charset="2"/>
              </a:rPr>
              <a:t>ET opettajan on tavallistakin tarkemmin pidettävä kirjaa siitä, mitä kunakin vuonna on opetettu, jotta toisto vältetään. (Jonkinlainen kertaus voi olla perusteltua ja sitä on isommissa yhdysryhmissä mahdoton välttää, mutta </a:t>
            </a:r>
            <a:r>
              <a:rPr lang="fi-FI" altLang="fi-FI" dirty="0" smtClean="0">
                <a:sym typeface="CommonBullets" pitchFamily="34" charset="2"/>
              </a:rPr>
              <a:t>jonkinlaisesta vuosivaihtelusta </a:t>
            </a:r>
            <a:r>
              <a:rPr lang="fi-FI" altLang="fi-FI" dirty="0">
                <a:sym typeface="CommonBullets" pitchFamily="34" charset="2"/>
              </a:rPr>
              <a:t>on huolehdittava.)</a:t>
            </a:r>
            <a:endParaRPr lang="fi-FI" altLang="fi-FI" dirty="0"/>
          </a:p>
          <a:p>
            <a:endParaRPr lang="fi-FI" alt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Yhdysryhmät ja tilat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05000"/>
            <a:ext cx="70104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i-FI" altLang="fi-FI"/>
              <a:t>Luokkatilan järjestely etukäteen toimiviksi yksiköiksi, esim:</a:t>
            </a:r>
          </a:p>
          <a:p>
            <a:pPr>
              <a:buFont typeface="Wingdings" pitchFamily="2" charset="2"/>
              <a:buNone/>
            </a:pPr>
            <a:endParaRPr lang="fi-FI" altLang="fi-FI"/>
          </a:p>
          <a:p>
            <a:pPr>
              <a:buFont typeface="Wingdings" pitchFamily="2" charset="2"/>
              <a:buNone/>
            </a:pPr>
            <a:endParaRPr lang="fi-FI" altLang="fi-FI"/>
          </a:p>
          <a:p>
            <a:pPr>
              <a:buFont typeface="Wingdings" pitchFamily="2" charset="2"/>
              <a:buNone/>
            </a:pPr>
            <a:r>
              <a:rPr lang="fi-FI" altLang="fi-FI"/>
              <a:t>				Opettaja</a:t>
            </a:r>
          </a:p>
          <a:p>
            <a:pPr>
              <a:buFont typeface="Wingdings" pitchFamily="2" charset="2"/>
              <a:buNone/>
            </a:pPr>
            <a:endParaRPr lang="fi-FI" altLang="fi-FI"/>
          </a:p>
          <a:p>
            <a:pPr>
              <a:buFont typeface="Wingdings" pitchFamily="2" charset="2"/>
              <a:buNone/>
            </a:pPr>
            <a:r>
              <a:rPr lang="fi-FI" altLang="fi-FI"/>
              <a:t>		      1-2 pöytä		 5-6  pöytä 	</a:t>
            </a:r>
          </a:p>
          <a:p>
            <a:pPr>
              <a:buFont typeface="Wingdings" pitchFamily="2" charset="2"/>
              <a:buNone/>
            </a:pPr>
            <a:endParaRPr lang="fi-FI" altLang="fi-FI"/>
          </a:p>
          <a:p>
            <a:pPr>
              <a:buFont typeface="Wingdings" pitchFamily="2" charset="2"/>
              <a:buNone/>
            </a:pPr>
            <a:r>
              <a:rPr lang="fi-FI" altLang="fi-FI"/>
              <a:t>				3-4 pöytä</a:t>
            </a:r>
          </a:p>
        </p:txBody>
      </p:sp>
      <p:sp>
        <p:nvSpPr>
          <p:cNvPr id="52228" name="PubBanner"/>
          <p:cNvSpPr>
            <a:spLocks noEditPoints="1" noChangeArrowheads="1"/>
          </p:cNvSpPr>
          <p:nvPr/>
        </p:nvSpPr>
        <p:spPr bwMode="auto">
          <a:xfrm rot="7636644">
            <a:off x="5619750" y="3676650"/>
            <a:ext cx="1543050" cy="1200150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fi-FI"/>
          </a:p>
        </p:txBody>
      </p:sp>
      <p:sp>
        <p:nvSpPr>
          <p:cNvPr id="52229" name="PubBanner"/>
          <p:cNvSpPr>
            <a:spLocks noEditPoints="1" noChangeArrowheads="1"/>
          </p:cNvSpPr>
          <p:nvPr/>
        </p:nvSpPr>
        <p:spPr bwMode="auto">
          <a:xfrm rot="-10796791">
            <a:off x="3733800" y="4953000"/>
            <a:ext cx="1543050" cy="1200150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fi-FI"/>
          </a:p>
        </p:txBody>
      </p:sp>
      <p:sp>
        <p:nvSpPr>
          <p:cNvPr id="52230" name="PubBanner"/>
          <p:cNvSpPr>
            <a:spLocks noEditPoints="1" noChangeArrowheads="1"/>
          </p:cNvSpPr>
          <p:nvPr/>
        </p:nvSpPr>
        <p:spPr bwMode="auto">
          <a:xfrm rot="13980312">
            <a:off x="1733550" y="3752850"/>
            <a:ext cx="1543050" cy="1200150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ET ja tilat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dirty="0"/>
              <a:t>ET tarvitsee kunnon tilan siinä kuin muutkin </a:t>
            </a:r>
            <a:r>
              <a:rPr lang="fi-FI" altLang="fi-FI" dirty="0" smtClean="0"/>
              <a:t>oppiaineet,</a:t>
            </a:r>
            <a:r>
              <a:rPr lang="fi-FI" altLang="fi-FI" dirty="0" smtClean="0">
                <a:sym typeface="CommonBullets" pitchFamily="34" charset="2"/>
              </a:rPr>
              <a:t> </a:t>
            </a:r>
            <a:r>
              <a:rPr lang="fi-FI" altLang="fi-FI" dirty="0">
                <a:sym typeface="CommonBullets" pitchFamily="34" charset="2"/>
              </a:rPr>
              <a:t>puutteellisiin tiloihin ei tarvitse eikä </a:t>
            </a:r>
            <a:r>
              <a:rPr lang="fi-FI" altLang="fi-FI" dirty="0" smtClean="0">
                <a:sym typeface="CommonBullets" pitchFamily="34" charset="2"/>
              </a:rPr>
              <a:t>pidä </a:t>
            </a:r>
            <a:r>
              <a:rPr lang="fi-FI" altLang="fi-FI" dirty="0">
                <a:sym typeface="CommonBullets" pitchFamily="34" charset="2"/>
              </a:rPr>
              <a:t>suostua</a:t>
            </a:r>
            <a:r>
              <a:rPr lang="fi-FI" altLang="fi-FI" dirty="0"/>
              <a:t>.</a:t>
            </a:r>
          </a:p>
          <a:p>
            <a:r>
              <a:rPr lang="fi-FI" altLang="fi-FI" dirty="0"/>
              <a:t>Itse asiassa tilavaatimukset ovat suuremmat, koska monille oppilaille tämä on ensimmäinen aine oman tutun luokan (ja ryhmän) ulkopuolella.</a:t>
            </a:r>
          </a:p>
          <a:p>
            <a:r>
              <a:rPr lang="fi-FI" altLang="fi-FI" dirty="0"/>
              <a:t>Tilan järjestämiseen (ja siivoamiseen) pitää varata hiukan ylimääräistä aikaa.</a:t>
            </a:r>
          </a:p>
          <a:p>
            <a:r>
              <a:rPr lang="fi-FI" altLang="fi-FI" dirty="0"/>
              <a:t>Ihanteellista olisi saada rakennetuksi jonkinlainen oma ET-tila, </a:t>
            </a:r>
            <a:r>
              <a:rPr lang="fi-FI" altLang="fi-FI" dirty="0" smtClean="0"/>
              <a:t>mikä </a:t>
            </a:r>
            <a:r>
              <a:rPr lang="fi-FI" altLang="fi-FI" dirty="0"/>
              <a:t>voi olla myös </a:t>
            </a:r>
            <a:endParaRPr lang="fi-FI" altLang="fi-FI" dirty="0" smtClean="0"/>
          </a:p>
          <a:p>
            <a:r>
              <a:rPr lang="fi-FI" altLang="fi-FI" dirty="0" smtClean="0"/>
              <a:t>parilla </a:t>
            </a:r>
            <a:r>
              <a:rPr lang="fi-FI" altLang="fi-FI" dirty="0"/>
              <a:t>pienellä asialla (esim. julisteita, kynttilä, jokin huonekalu (”satutuoli</a:t>
            </a:r>
            <a:r>
              <a:rPr lang="fi-FI" altLang="fi-FI" dirty="0" smtClean="0"/>
              <a:t>”), ei käytössä VNK:ssa) </a:t>
            </a:r>
            <a:r>
              <a:rPr lang="fi-FI" altLang="fi-FI" dirty="0"/>
              <a:t>muunnettu tavallinen luokka. </a:t>
            </a:r>
            <a:r>
              <a:rPr lang="fi-FI" altLang="fi-FI" dirty="0" smtClean="0"/>
              <a:t>Tavoitteena </a:t>
            </a:r>
            <a:r>
              <a:rPr lang="fi-FI" altLang="fi-FI" dirty="0"/>
              <a:t>identiteetin kasvattaminen ja </a:t>
            </a:r>
            <a:r>
              <a:rPr lang="fi-FI" altLang="fi-FI" dirty="0" smtClean="0"/>
              <a:t>turvallisuuden </a:t>
            </a:r>
            <a:r>
              <a:rPr lang="fi-FI" altLang="fi-FI" dirty="0"/>
              <a:t>tunne.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Oppimateriaalit</a:t>
            </a:r>
            <a:endParaRPr lang="en-GB" altLang="fi-FI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b="1" dirty="0"/>
              <a:t>Tiedot:</a:t>
            </a:r>
          </a:p>
          <a:p>
            <a:pPr lvl="1"/>
            <a:r>
              <a:rPr lang="fi-FI" altLang="fi-FI" dirty="0" smtClean="0">
                <a:hlinkClick r:id="rId2"/>
              </a:rPr>
              <a:t>www.helsinki.fi/et</a:t>
            </a:r>
            <a:r>
              <a:rPr lang="fi-FI" altLang="fi-FI" dirty="0" smtClean="0"/>
              <a:t> </a:t>
            </a:r>
            <a:r>
              <a:rPr lang="fi-FI" altLang="fi-FI" dirty="0" smtClean="0"/>
              <a:t>(ajetaan alas)</a:t>
            </a:r>
            <a:endParaRPr lang="fi-FI" altLang="fi-FI" dirty="0" smtClean="0"/>
          </a:p>
          <a:p>
            <a:pPr lvl="1"/>
            <a:r>
              <a:rPr lang="fi-FI" altLang="fi-FI" dirty="0">
                <a:hlinkClick r:id="rId3"/>
              </a:rPr>
              <a:t>https://blogs.helsinki.fi/etdidaktiikka/</a:t>
            </a:r>
            <a:endParaRPr lang="fi-FI" altLang="fi-FI" dirty="0" smtClean="0"/>
          </a:p>
          <a:p>
            <a:pPr lvl="1"/>
            <a:r>
              <a:rPr lang="fi-FI" altLang="fi-FI" dirty="0" smtClean="0">
                <a:hlinkClick r:id="rId4"/>
              </a:rPr>
              <a:t>www.edu.fi</a:t>
            </a:r>
            <a:r>
              <a:rPr lang="fi-FI" altLang="fi-FI" dirty="0" smtClean="0"/>
              <a:t> (ajettu alas, mutta tulee uudestaan)</a:t>
            </a:r>
            <a:endParaRPr lang="fi-FI" altLang="fi-FI" dirty="0" smtClean="0"/>
          </a:p>
          <a:p>
            <a:pPr lvl="1"/>
            <a:r>
              <a:rPr lang="fi-FI" altLang="fi-FI" dirty="0" smtClean="0">
                <a:hlinkClick r:id="rId5"/>
              </a:rPr>
              <a:t>https://et-opetus.fi/</a:t>
            </a:r>
            <a:endParaRPr lang="fi-FI" altLang="fi-FI" dirty="0" smtClean="0"/>
          </a:p>
          <a:p>
            <a:pPr lvl="1"/>
            <a:endParaRPr lang="fi-FI" altLang="fi-FI" dirty="0" smtClean="0"/>
          </a:p>
          <a:p>
            <a:r>
              <a:rPr lang="fi-FI" altLang="fi-FI" dirty="0" smtClean="0"/>
              <a:t>Kouluun </a:t>
            </a:r>
            <a:r>
              <a:rPr lang="fi-FI" altLang="fi-FI" dirty="0"/>
              <a:t>kannattaa kerätä materiaalipaketti</a:t>
            </a:r>
          </a:p>
          <a:p>
            <a:endParaRPr lang="fi-FI" altLang="fi-FI" dirty="0"/>
          </a:p>
          <a:p>
            <a:r>
              <a:rPr lang="fi-FI" altLang="fi-FI" dirty="0"/>
              <a:t>Opettajan kannattaa kerätä itselleen materiaalipaketti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/>
              <a:t>Arviointi</a:t>
            </a:r>
            <a:r>
              <a:rPr lang="en-GB" altLang="fi-FI" dirty="0"/>
              <a:t> (</a:t>
            </a:r>
            <a:r>
              <a:rPr lang="en-GB" altLang="fi-FI" dirty="0" err="1"/>
              <a:t>ongelmia</a:t>
            </a:r>
            <a:r>
              <a:rPr lang="en-GB" altLang="fi-FI" dirty="0"/>
              <a:t>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fi-FI" altLang="fi-FI" dirty="0"/>
              <a:t>Ydinongelma: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altLang="fi-FI" dirty="0"/>
              <a:t>ET-opetuksen tavoitteissa on paljon asenteita. Arviointi edellyttää näiden tavoitteiden saavuttamisen arviointia.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fi-FI" altLang="fi-FI" dirty="0"/>
              <a:t>Toisaalta oppilaan persoonaa ei pidä arvioida (”ei mennä nahan alle”).</a:t>
            </a:r>
          </a:p>
          <a:p>
            <a:pPr marL="381000" indent="-381000"/>
            <a:r>
              <a:rPr lang="en-GB" altLang="fi-FI" dirty="0"/>
              <a:t>1+2 on </a:t>
            </a:r>
            <a:r>
              <a:rPr lang="en-GB" altLang="fi-FI" dirty="0" err="1"/>
              <a:t>hyvin</a:t>
            </a:r>
            <a:r>
              <a:rPr lang="en-GB" altLang="fi-FI" dirty="0"/>
              <a:t> </a:t>
            </a:r>
            <a:r>
              <a:rPr lang="en-GB" altLang="fi-FI" dirty="0" err="1"/>
              <a:t>jännitteinen</a:t>
            </a:r>
            <a:r>
              <a:rPr lang="en-GB" altLang="fi-FI" dirty="0"/>
              <a:t> </a:t>
            </a:r>
            <a:r>
              <a:rPr lang="en-GB" altLang="fi-FI" dirty="0" err="1"/>
              <a:t>vaatimus</a:t>
            </a:r>
            <a:r>
              <a:rPr lang="en-GB" altLang="fi-FI" dirty="0"/>
              <a:t>.</a:t>
            </a:r>
          </a:p>
          <a:p>
            <a:pPr marL="381000" indent="-381000"/>
            <a:r>
              <a:rPr lang="en-GB" altLang="fi-FI" dirty="0" err="1"/>
              <a:t>Lisäongelmia</a:t>
            </a:r>
            <a:r>
              <a:rPr lang="en-GB" altLang="fi-FI" dirty="0"/>
              <a:t>: </a:t>
            </a:r>
            <a:r>
              <a:rPr lang="en-GB" altLang="fi-FI" dirty="0" err="1"/>
              <a:t>yhdysryhmäarviointi</a:t>
            </a:r>
            <a:r>
              <a:rPr lang="en-GB" alt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228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i-FI" dirty="0" err="1"/>
              <a:t>Arviointi</a:t>
            </a:r>
            <a:r>
              <a:rPr lang="en-GB" altLang="fi-FI" dirty="0"/>
              <a:t> (</a:t>
            </a:r>
            <a:r>
              <a:rPr lang="en-GB" altLang="fi-FI" dirty="0" err="1"/>
              <a:t>ratkaisuja</a:t>
            </a:r>
            <a:r>
              <a:rPr lang="en-GB" altLang="fi-FI" dirty="0"/>
              <a:t>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GB" altLang="fi-FI" dirty="0" err="1"/>
              <a:t>Arvioinnin</a:t>
            </a:r>
            <a:r>
              <a:rPr lang="en-GB" altLang="fi-FI" dirty="0"/>
              <a:t> </a:t>
            </a:r>
            <a:r>
              <a:rPr lang="en-GB" altLang="fi-FI" dirty="0" err="1"/>
              <a:t>ohjeena</a:t>
            </a:r>
            <a:r>
              <a:rPr lang="en-GB" altLang="fi-FI" dirty="0"/>
              <a:t> POPS.</a:t>
            </a:r>
          </a:p>
          <a:p>
            <a:pPr marL="0" indent="0">
              <a:buNone/>
            </a:pPr>
            <a:r>
              <a:rPr lang="fi-FI" b="1" dirty="0"/>
              <a:t>Oppilaan oppimisen arviointi elämänkatsomustiedossa vuosiluokilla 1-2</a:t>
            </a:r>
          </a:p>
          <a:p>
            <a:pPr>
              <a:lnSpc>
                <a:spcPts val="2600"/>
              </a:lnSpc>
            </a:pPr>
            <a:r>
              <a:rPr lang="fi-FI" dirty="0"/>
              <a:t>Oppimisen arviointi on oppilaita ohjaavaa ja kannustavaa. Monipuolinen palaute rakentuu osaksi työskentelyä ja yhteisiä keskusteluja. ....</a:t>
            </a:r>
          </a:p>
          <a:p>
            <a:pPr>
              <a:lnSpc>
                <a:spcPts val="2600"/>
              </a:lnSpc>
            </a:pPr>
            <a:r>
              <a:rPr lang="fi-FI" dirty="0"/>
              <a:t>Oppimisprosessin kannalta keskeisiä arvioinnin ja palautteen antamisen kohteita elämänkatsomustiedossa ovat</a:t>
            </a:r>
          </a:p>
          <a:p>
            <a:pPr marL="457200" indent="-457200">
              <a:lnSpc>
                <a:spcPts val="2600"/>
              </a:lnSpc>
              <a:buFont typeface="+mj-lt"/>
              <a:buAutoNum type="arabicPeriod"/>
            </a:pPr>
            <a:r>
              <a:rPr lang="fi-FI" dirty="0"/>
              <a:t>edistyminen lähiympäristön katsomuksellisten ilmiöiden tunnistamisessa ja nimeämisessä</a:t>
            </a:r>
          </a:p>
          <a:p>
            <a:pPr marL="457200" indent="-457200">
              <a:lnSpc>
                <a:spcPts val="2600"/>
              </a:lnSpc>
              <a:buFont typeface="+mj-lt"/>
              <a:buAutoNum type="arabicPeriod"/>
            </a:pPr>
            <a:r>
              <a:rPr lang="fi-FI" dirty="0"/>
              <a:t>edistyminen ryhmässä toimimisen taidoissa</a:t>
            </a:r>
          </a:p>
          <a:p>
            <a:pPr marL="457200" indent="-457200">
              <a:lnSpc>
                <a:spcPts val="2600"/>
              </a:lnSpc>
              <a:buFont typeface="+mj-lt"/>
              <a:buAutoNum type="arabicPeriod"/>
            </a:pPr>
            <a:r>
              <a:rPr lang="fi-FI" dirty="0"/>
              <a:t>edistymien ajatusten ilmaisemisessa ja toisten kuuntelemisessa.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447</Words>
  <Application>Microsoft Office PowerPoint</Application>
  <PresentationFormat>Näytössä katseltava diaesitys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CommonBullets</vt:lpstr>
      <vt:lpstr>Times New Roman</vt:lpstr>
      <vt:lpstr>Wingdings</vt:lpstr>
      <vt:lpstr>Default Design</vt:lpstr>
      <vt:lpstr>Päättävä epätieteellinen jälkikirjoitus elämänkatsomustiedon monialaiseen harjoitteluun</vt:lpstr>
      <vt:lpstr>Huomioita harjoittelun jälkeen</vt:lpstr>
      <vt:lpstr>Yhdysryhmät</vt:lpstr>
      <vt:lpstr>Muistettava ydinasia yhdysryhmäopetuksen suunnittelussa</vt:lpstr>
      <vt:lpstr>Yhdysryhmät ja tilat</vt:lpstr>
      <vt:lpstr>ET ja tilat</vt:lpstr>
      <vt:lpstr>Oppimateriaalit</vt:lpstr>
      <vt:lpstr>Arviointi (ongelmia)</vt:lpstr>
      <vt:lpstr>Arviointi (ratkaisuja)</vt:lpstr>
      <vt:lpstr>Arviointi (ratkaisuja)</vt:lpstr>
      <vt:lpstr>Arvioinnin kohteita</vt:lpstr>
      <vt:lpstr>Muuta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Salmenkivi, Eero O A</dc:creator>
  <cp:lastModifiedBy>Salmenkivi, Eero O A</cp:lastModifiedBy>
  <cp:revision>62</cp:revision>
  <cp:lastPrinted>2003-08-18T12:35:25Z</cp:lastPrinted>
  <dcterms:created xsi:type="dcterms:W3CDTF">2003-08-13T09:52:38Z</dcterms:created>
  <dcterms:modified xsi:type="dcterms:W3CDTF">2019-12-03T19:51:43Z</dcterms:modified>
</cp:coreProperties>
</file>