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52" r:id="rId2"/>
    <p:sldId id="367" r:id="rId3"/>
    <p:sldId id="385" r:id="rId4"/>
    <p:sldId id="386" r:id="rId5"/>
    <p:sldId id="393" r:id="rId6"/>
    <p:sldId id="396" r:id="rId7"/>
    <p:sldId id="394" r:id="rId8"/>
    <p:sldId id="395" r:id="rId9"/>
    <p:sldId id="397" r:id="rId10"/>
    <p:sldId id="392" r:id="rId11"/>
    <p:sldId id="387" r:id="rId12"/>
    <p:sldId id="399" r:id="rId13"/>
    <p:sldId id="401" r:id="rId14"/>
    <p:sldId id="402" r:id="rId15"/>
    <p:sldId id="403" r:id="rId16"/>
    <p:sldId id="404" r:id="rId17"/>
    <p:sldId id="405" r:id="rId18"/>
    <p:sldId id="406" r:id="rId19"/>
    <p:sldId id="388" r:id="rId20"/>
    <p:sldId id="389" r:id="rId21"/>
  </p:sldIdLst>
  <p:sldSz cx="9144000" cy="6858000" type="screen4x3"/>
  <p:notesSz cx="9872663" cy="674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90">
          <p15:clr>
            <a:srgbClr val="A4A3A4"/>
          </p15:clr>
        </p15:guide>
        <p15:guide id="2" pos="374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EDA4"/>
    <a:srgbClr val="FEEEAC"/>
    <a:srgbClr val="FCD116"/>
    <a:srgbClr val="009E60"/>
    <a:srgbClr val="3A75C4"/>
    <a:srgbClr val="5BBF21"/>
    <a:srgbClr val="1E1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1" autoAdjust="0"/>
  </p:normalViewPr>
  <p:slideViewPr>
    <p:cSldViewPr>
      <p:cViewPr varScale="1">
        <p:scale>
          <a:sx n="95" d="100"/>
          <a:sy n="95" d="100"/>
        </p:scale>
        <p:origin x="610" y="58"/>
      </p:cViewPr>
      <p:guideLst>
        <p:guide orient="horz" pos="890"/>
        <p:guide pos="374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7325" cy="33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4" tIns="45768" rIns="91534" bIns="45768" numCol="1" anchor="t" anchorCtr="0" compatLnSpc="1">
            <a:prstTxWarp prst="textNoShape">
              <a:avLst/>
            </a:prstTxWarp>
          </a:bodyPr>
          <a:lstStyle>
            <a:lvl1pPr defTabSz="915083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92229" y="0"/>
            <a:ext cx="4278880" cy="33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4" tIns="45768" rIns="91534" bIns="45768" numCol="1" anchor="t" anchorCtr="0" compatLnSpc="1">
            <a:prstTxWarp prst="textNoShape">
              <a:avLst/>
            </a:prstTxWarp>
          </a:bodyPr>
          <a:lstStyle>
            <a:lvl1pPr algn="r" defTabSz="915083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3462"/>
            <a:ext cx="4277325" cy="33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4" tIns="45768" rIns="91534" bIns="45768" numCol="1" anchor="b" anchorCtr="0" compatLnSpc="1">
            <a:prstTxWarp prst="textNoShape">
              <a:avLst/>
            </a:prstTxWarp>
          </a:bodyPr>
          <a:lstStyle>
            <a:lvl1pPr defTabSz="915083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92229" y="6403462"/>
            <a:ext cx="4278880" cy="33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4" tIns="45768" rIns="91534" bIns="45768" numCol="1" anchor="b" anchorCtr="0" compatLnSpc="1">
            <a:prstTxWarp prst="textNoShape">
              <a:avLst/>
            </a:prstTxWarp>
          </a:bodyPr>
          <a:lstStyle>
            <a:lvl1pPr algn="r" defTabSz="915083">
              <a:defRPr sz="1200"/>
            </a:lvl1pPr>
          </a:lstStyle>
          <a:p>
            <a:pPr>
              <a:defRPr/>
            </a:pPr>
            <a:fld id="{953C0A88-231E-471A-9F21-86A425FA4A8F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12831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77325" cy="33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4" tIns="45768" rIns="91534" bIns="45768" numCol="1" anchor="t" anchorCtr="0" compatLnSpc="1">
            <a:prstTxWarp prst="textNoShape">
              <a:avLst/>
            </a:prstTxWarp>
          </a:bodyPr>
          <a:lstStyle>
            <a:lvl1pPr defTabSz="91508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95338" y="0"/>
            <a:ext cx="4277325" cy="33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4" tIns="45768" rIns="91534" bIns="45768" numCol="1" anchor="t" anchorCtr="0" compatLnSpc="1">
            <a:prstTxWarp prst="textNoShape">
              <a:avLst/>
            </a:prstTxWarp>
          </a:bodyPr>
          <a:lstStyle>
            <a:lvl1pPr algn="r" defTabSz="91508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1200" y="506413"/>
            <a:ext cx="3370263" cy="25273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4905" y="3202505"/>
            <a:ext cx="7242854" cy="3033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4" tIns="45768" rIns="91534" bIns="457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Muokkaa tekstin perustyylejä napsauttamalla</a:t>
            </a:r>
          </a:p>
          <a:p>
            <a:pPr lvl="1"/>
            <a:r>
              <a:rPr lang="en-US" noProof="0" smtClean="0"/>
              <a:t>toinen taso</a:t>
            </a:r>
          </a:p>
          <a:p>
            <a:pPr lvl="2"/>
            <a:r>
              <a:rPr lang="en-US" noProof="0" smtClean="0"/>
              <a:t>kolmas taso</a:t>
            </a:r>
          </a:p>
          <a:p>
            <a:pPr lvl="3"/>
            <a:r>
              <a:rPr lang="en-US" noProof="0" smtClean="0"/>
              <a:t>neljäs taso</a:t>
            </a:r>
          </a:p>
          <a:p>
            <a:pPr lvl="4"/>
            <a:r>
              <a:rPr lang="en-US" noProof="0" smtClean="0"/>
              <a:t>viides taso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05008"/>
            <a:ext cx="4277325" cy="33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4" tIns="45768" rIns="91534" bIns="45768" numCol="1" anchor="b" anchorCtr="0" compatLnSpc="1">
            <a:prstTxWarp prst="textNoShape">
              <a:avLst/>
            </a:prstTxWarp>
          </a:bodyPr>
          <a:lstStyle>
            <a:lvl1pPr defTabSz="915083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95338" y="6405008"/>
            <a:ext cx="4277325" cy="33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34" tIns="45768" rIns="91534" bIns="45768" numCol="1" anchor="b" anchorCtr="0" compatLnSpc="1">
            <a:prstTxWarp prst="textNoShape">
              <a:avLst/>
            </a:prstTxWarp>
          </a:bodyPr>
          <a:lstStyle>
            <a:lvl1pPr algn="r" defTabSz="915083">
              <a:defRPr sz="1200"/>
            </a:lvl1pPr>
          </a:lstStyle>
          <a:p>
            <a:pPr>
              <a:defRPr/>
            </a:pPr>
            <a:fld id="{1527D473-E145-4BBA-ADE0-E15412E66E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4729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083">
              <a:defRPr sz="2300">
                <a:solidFill>
                  <a:schemeClr val="tx1"/>
                </a:solidFill>
                <a:latin typeface="Times New Roman" pitchFamily="18" charset="0"/>
              </a:defRPr>
            </a:lvl1pPr>
            <a:lvl2pPr marL="725862" indent="-279178" defTabSz="915083">
              <a:defRPr sz="2300">
                <a:solidFill>
                  <a:schemeClr val="tx1"/>
                </a:solidFill>
                <a:latin typeface="Times New Roman" pitchFamily="18" charset="0"/>
              </a:defRPr>
            </a:lvl2pPr>
            <a:lvl3pPr marL="1116711" indent="-223342" defTabSz="915083">
              <a:defRPr sz="2300">
                <a:solidFill>
                  <a:schemeClr val="tx1"/>
                </a:solidFill>
                <a:latin typeface="Times New Roman" pitchFamily="18" charset="0"/>
              </a:defRPr>
            </a:lvl3pPr>
            <a:lvl4pPr marL="1563395" indent="-223342" defTabSz="915083">
              <a:defRPr sz="2300">
                <a:solidFill>
                  <a:schemeClr val="tx1"/>
                </a:solidFill>
                <a:latin typeface="Times New Roman" pitchFamily="18" charset="0"/>
              </a:defRPr>
            </a:lvl4pPr>
            <a:lvl5pPr marL="2010080" indent="-223342" defTabSz="915083">
              <a:defRPr sz="2300">
                <a:solidFill>
                  <a:schemeClr val="tx1"/>
                </a:solidFill>
                <a:latin typeface="Times New Roman" pitchFamily="18" charset="0"/>
              </a:defRPr>
            </a:lvl5pPr>
            <a:lvl6pPr marL="2456764" indent="-223342" defTabSz="91508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6pPr>
            <a:lvl7pPr marL="2903449" indent="-223342" defTabSz="91508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7pPr>
            <a:lvl8pPr marL="3350133" indent="-223342" defTabSz="91508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8pPr>
            <a:lvl9pPr marL="3796817" indent="-223342" defTabSz="915083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AA5B3815-15EE-4C77-9736-10A7122B35D1}" type="slidenum">
              <a:rPr lang="en-US" sz="1200"/>
              <a:pPr/>
              <a:t>1</a:t>
            </a:fld>
            <a:endParaRPr lang="en-US" sz="120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i-FI" smtClean="0"/>
          </a:p>
        </p:txBody>
      </p:sp>
    </p:spTree>
    <p:extLst>
      <p:ext uri="{BB962C8B-B14F-4D97-AF65-F5344CB8AC3E}">
        <p14:creationId xmlns:p14="http://schemas.microsoft.com/office/powerpoint/2010/main" val="1389330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27D473-E145-4BBA-ADE0-E15412E66E65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220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48" descr="xkansi_tk_kayttaytymi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098675"/>
            <a:ext cx="5410200" cy="1143000"/>
          </a:xfrm>
        </p:spPr>
        <p:txBody>
          <a:bodyPr/>
          <a:lstStyle>
            <a:lvl1pPr>
              <a:defRPr>
                <a:solidFill>
                  <a:srgbClr val="1E1C77"/>
                </a:solidFill>
              </a:defRPr>
            </a:lvl1pPr>
          </a:lstStyle>
          <a:p>
            <a:r>
              <a:rPr lang="en-US"/>
              <a:t>Muokkaa otsikon perustyyliä napsauttamalla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68700"/>
            <a:ext cx="5410200" cy="13843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Muokkaa alaotsikon perustyyliä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0425681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293CE-FA2A-4812-BDCD-A37AB87DB4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59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7086600" y="152400"/>
            <a:ext cx="1752600" cy="6400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1828800" y="152400"/>
            <a:ext cx="5105400" cy="6400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0A30B-A122-4A56-BD3C-F7EC92AD88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25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98E01-DE97-4168-A5BB-57C7B6AD78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56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415B5-D511-407D-9704-B0AF222BE8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73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18288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5410200" y="1600200"/>
            <a:ext cx="3429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D63F9C-EEF1-4696-83A8-DB8C17650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9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3C4826-BA98-4095-A227-68EEF64DD2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428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8EC7A-9E71-45EF-86BB-A0B179778E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88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FB08B9-74CB-4B20-B747-DFFB22D21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778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8B8C4-7A81-4013-BD06-4BBBF7C707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083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50354-3178-4669-90C4-6593DB6C8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90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28800" y="152400"/>
            <a:ext cx="7010400" cy="111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otsikon perustyyliä napsauttamalla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28800" y="1600200"/>
            <a:ext cx="70104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Muokkaa tekstin perustyylejä napsauttamalla</a:t>
            </a:r>
          </a:p>
          <a:p>
            <a:pPr lvl="1"/>
            <a:r>
              <a:rPr lang="en-US" smtClean="0"/>
              <a:t>toinen taso</a:t>
            </a:r>
          </a:p>
          <a:p>
            <a:pPr lvl="2"/>
            <a:r>
              <a:rPr lang="en-US" smtClean="0"/>
              <a:t>kolmas taso</a:t>
            </a:r>
          </a:p>
          <a:p>
            <a:pPr lvl="3"/>
            <a:r>
              <a:rPr lang="en-US" smtClean="0"/>
              <a:t>neljäs taso</a:t>
            </a:r>
          </a:p>
          <a:p>
            <a:pPr lvl="4"/>
            <a:r>
              <a:rPr lang="en-US" smtClean="0"/>
              <a:t>viides taso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162800" y="6629400"/>
            <a:ext cx="19050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+mn-lt"/>
              </a:defRPr>
            </a:lvl1pPr>
          </a:lstStyle>
          <a:p>
            <a:pPr>
              <a:defRPr/>
            </a:pPr>
            <a:fld id="{145876B8-ADB1-40AD-8D67-E0DD22991F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29" name="Picture 1036" descr="rgb-vaaka-logo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477838"/>
            <a:ext cx="723900" cy="696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5pPr>
      <a:lvl6pPr marL="4572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6pPr>
      <a:lvl7pPr marL="9144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7pPr>
      <a:lvl8pPr marL="1371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8pPr>
      <a:lvl9pPr marL="18288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Arial" charset="0"/>
        </a:defRPr>
      </a:lvl9pPr>
    </p:titleStyle>
    <p:bodyStyle>
      <a:lvl1pPr marL="282575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855663" indent="-282575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12747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6938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1129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701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30273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845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941763" indent="-228600" algn="l" rtl="0" eaLnBrk="0" fontAlgn="base" hangingPunct="0">
        <a:lnSpc>
          <a:spcPts val="3000"/>
        </a:lnSpc>
        <a:spcBef>
          <a:spcPct val="0"/>
        </a:spcBef>
        <a:spcAft>
          <a:spcPct val="0"/>
        </a:spcAft>
        <a:buClr>
          <a:srgbClr val="FCD116"/>
        </a:buClr>
        <a:buSzPct val="11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elsinki.fi/okl/uutiset/uutinen-2015-vk5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2997200"/>
            <a:ext cx="5903912" cy="1071563"/>
          </a:xfrm>
        </p:spPr>
        <p:txBody>
          <a:bodyPr/>
          <a:lstStyle/>
          <a:p>
            <a:r>
              <a:rPr lang="fi-FI" sz="2800" smtClean="0"/>
              <a:t>Muista opetusmuodoista</a:t>
            </a:r>
            <a:endParaRPr lang="en-US" sz="2800" smtClean="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63625" y="5029200"/>
            <a:ext cx="69373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endParaRPr lang="en-GB" sz="1600" b="1">
              <a:latin typeface="Arial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284663" y="5229225"/>
            <a:ext cx="41052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sz="1800" b="1">
                <a:latin typeface="Arial" charset="0"/>
              </a:rPr>
              <a:t>Yliopistonlehtori Eero Salmenkivi Soveltavan kasvatustieteen laitos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Problem Based Learning (PBL)</a:t>
            </a:r>
            <a:endParaRPr lang="en-GB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PBL = </a:t>
            </a:r>
            <a:r>
              <a:rPr lang="fi-FI" dirty="0" err="1" smtClean="0"/>
              <a:t>Problem</a:t>
            </a:r>
            <a:r>
              <a:rPr lang="fi-FI" dirty="0" smtClean="0"/>
              <a:t> </a:t>
            </a:r>
            <a:r>
              <a:rPr lang="fi-FI" dirty="0" err="1" smtClean="0"/>
              <a:t>Based</a:t>
            </a:r>
            <a:r>
              <a:rPr lang="fi-FI" dirty="0" smtClean="0"/>
              <a:t> Learning = Ongelmakeskeinen/ongelmalähtöinen/ongelma-perustainen </a:t>
            </a:r>
            <a:r>
              <a:rPr lang="fi-FI" dirty="0" err="1" smtClean="0"/>
              <a:t>oppimininene</a:t>
            </a:r>
            <a:endParaRPr lang="fi-FI" dirty="0" smtClean="0"/>
          </a:p>
          <a:p>
            <a:r>
              <a:rPr lang="fi-FI" dirty="0" smtClean="0"/>
              <a:t>Keskeistä on ajatus oppimisen tilannesidonnaisuudesta. Paras oppiminen uskotaan saavutettavan mahdollisimman aitoja ongelmia ratkomalla.</a:t>
            </a:r>
          </a:p>
          <a:p>
            <a:r>
              <a:rPr lang="fi-FI" dirty="0" smtClean="0"/>
              <a:t>PBL liittyy usein korkeakoulutukseen ja/tai ammattikoulutukseen, siinä oppimisen lähtökohtana on konstruoitu tai aito, usein asiantuntijatyöhön liittyvä ongelma, esimerkiksi lääketieteen potilastapaus, jossa </a:t>
            </a:r>
            <a:br>
              <a:rPr lang="fi-FI" dirty="0" smtClean="0"/>
            </a:br>
            <a:r>
              <a:rPr lang="fi-FI" dirty="0" smtClean="0"/>
              <a:t>3–5 opiskelijan ryhmä alkaa ratkoa ongelmaa opettajan toimiessa resurssina tai </a:t>
            </a:r>
            <a:r>
              <a:rPr lang="fi-FI" dirty="0" err="1" smtClean="0"/>
              <a:t>tuutorina</a:t>
            </a:r>
            <a:r>
              <a:rPr lang="fi-FI" dirty="0" smtClean="0"/>
              <a:t>.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434879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PBL prosessin vaiheet</a:t>
            </a:r>
            <a:endParaRPr lang="en-GB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fi-FI" smtClean="0"/>
              <a:t>1. Ongelman esittäminen</a:t>
            </a:r>
          </a:p>
          <a:p>
            <a:pPr>
              <a:buFont typeface="Wingdings" pitchFamily="2" charset="2"/>
              <a:buNone/>
            </a:pPr>
            <a:r>
              <a:rPr lang="fi-FI" smtClean="0"/>
              <a:t>2. Ongelman analysointi ja määritteleminen</a:t>
            </a:r>
          </a:p>
          <a:p>
            <a:pPr>
              <a:buFont typeface="Wingdings" pitchFamily="2" charset="2"/>
              <a:buNone/>
            </a:pPr>
            <a:r>
              <a:rPr lang="fi-FI" smtClean="0"/>
              <a:t>3. Olemassa olevan tiedon kartoittaminen</a:t>
            </a:r>
          </a:p>
          <a:p>
            <a:pPr>
              <a:buFont typeface="Wingdings" pitchFamily="2" charset="2"/>
              <a:buNone/>
            </a:pPr>
            <a:r>
              <a:rPr lang="fi-FI" smtClean="0"/>
              <a:t>4. Jatkoselvittelyiden ja tiedonhankinnan tarpeen määrittely</a:t>
            </a:r>
          </a:p>
          <a:p>
            <a:pPr>
              <a:buFont typeface="Wingdings" pitchFamily="2" charset="2"/>
              <a:buNone/>
            </a:pPr>
            <a:r>
              <a:rPr lang="fi-FI" smtClean="0"/>
              <a:t>5. Tiedon etsiminen ja muiden ryhmien konsultointi</a:t>
            </a:r>
          </a:p>
          <a:p>
            <a:pPr>
              <a:buFont typeface="Wingdings" pitchFamily="2" charset="2"/>
              <a:buNone/>
            </a:pPr>
            <a:r>
              <a:rPr lang="fi-FI" smtClean="0"/>
              <a:t>6. Ratkaisuvaihtoehtojen hahmottelu</a:t>
            </a:r>
          </a:p>
          <a:p>
            <a:pPr>
              <a:buFont typeface="Wingdings" pitchFamily="2" charset="2"/>
              <a:buNone/>
            </a:pPr>
            <a:r>
              <a:rPr lang="fi-FI" smtClean="0"/>
              <a:t>7. Loppupäätelmät ja raportointi</a:t>
            </a:r>
          </a:p>
          <a:p>
            <a:pPr>
              <a:buFont typeface="Wingdings" pitchFamily="2" charset="2"/>
              <a:buNone/>
            </a:pPr>
            <a:r>
              <a:rPr lang="fi-FI" smtClean="0"/>
              <a:t>8. Koko prosessin arviointi</a:t>
            </a:r>
          </a:p>
          <a:p>
            <a:pPr>
              <a:buFont typeface="Wingdings" pitchFamily="2" charset="2"/>
              <a:buNone/>
            </a:pPr>
            <a:endParaRPr lang="fi-FI" smtClean="0"/>
          </a:p>
          <a:p>
            <a:r>
              <a:rPr lang="fi-FI" smtClean="0"/>
              <a:t>Olennaista (kuten esim. tutkivassa oppimisessa) on löytää käsitteellisesti haastavia, moniulotteisia ja aidosta elämästä nousevia ongelmia, jotka eivät ylitä oppijoiden kehitys- ja osaamistasoa.</a:t>
            </a:r>
            <a:endParaRPr lang="en-GB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Tutkiva oppiminen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Yleisivistävässä</a:t>
            </a:r>
            <a:r>
              <a:rPr lang="fi-FI" dirty="0" smtClean="0"/>
              <a:t> koulussa on huonosti mahdollisuuksia </a:t>
            </a:r>
            <a:r>
              <a:rPr lang="fi-FI" dirty="0" err="1" smtClean="0"/>
              <a:t>PBL:än</a:t>
            </a:r>
            <a:r>
              <a:rPr lang="fi-FI" dirty="0" smtClean="0"/>
              <a:t> ja tutkiva oppiminen on sitä lähellä.</a:t>
            </a:r>
          </a:p>
          <a:p>
            <a:r>
              <a:rPr lang="fi-FI" dirty="0" smtClean="0"/>
              <a:t>Tämä oli ilmiöoppimista edeltävä </a:t>
            </a:r>
            <a:r>
              <a:rPr lang="fi-FI" dirty="0" err="1" smtClean="0"/>
              <a:t>hypetetty</a:t>
            </a:r>
            <a:r>
              <a:rPr lang="fi-FI" dirty="0" smtClean="0"/>
              <a:t> ratkaisu, joten verkossa ym. on kaiken tasoista matskua.</a:t>
            </a:r>
          </a:p>
          <a:p>
            <a:pPr lvl="1"/>
            <a:r>
              <a:rPr lang="fi-FI" dirty="0" smtClean="0"/>
              <a:t>Tämän takia tämäkin usein määrittyy negatiivisesti, se ei ole sitä ja tätä huono, mitä muu opetus ja oppiminen </a:t>
            </a:r>
            <a:r>
              <a:rPr lang="fi-FI" dirty="0" smtClean="0"/>
              <a:t>on (</a:t>
            </a:r>
            <a:r>
              <a:rPr lang="fi-FI" dirty="0" err="1" smtClean="0"/>
              <a:t>ks</a:t>
            </a:r>
            <a:r>
              <a:rPr lang="fi-FI" dirty="0" smtClean="0"/>
              <a:t> jatkossa esim erot projektityöskentelyyn!).</a:t>
            </a:r>
            <a:endParaRPr lang="fi-FI" dirty="0" smtClean="0"/>
          </a:p>
          <a:p>
            <a:r>
              <a:rPr lang="fi-FI" dirty="0" smtClean="0"/>
              <a:t>Itse ajatus lienee kuitenkin hyvin kestävä</a:t>
            </a:r>
          </a:p>
          <a:p>
            <a:pPr lvl="1"/>
            <a:r>
              <a:rPr lang="fi-FI" dirty="0" smtClean="0"/>
              <a:t>Kuten ilmiöissäkin on terve ytimensä.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875162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Tutkiva oppiminen </a:t>
            </a:r>
            <a:r>
              <a:rPr lang="fi-FI" dirty="0"/>
              <a:t>(jatkuu)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Perusajatukset:</a:t>
            </a:r>
            <a:endParaRPr lang="fi-FI" dirty="0"/>
          </a:p>
          <a:p>
            <a:pPr lvl="0"/>
            <a:r>
              <a:rPr lang="fi-FI" dirty="0"/>
              <a:t>ymmärtämiseen tähtäävä oppiminen</a:t>
            </a:r>
          </a:p>
          <a:p>
            <a:pPr lvl="1"/>
            <a:r>
              <a:rPr lang="fi-FI" dirty="0" smtClean="0"/>
              <a:t>jatkuvat </a:t>
            </a:r>
            <a:r>
              <a:rPr lang="fi-FI" dirty="0"/>
              <a:t>"miksi"-kysymykset</a:t>
            </a:r>
          </a:p>
          <a:p>
            <a:r>
              <a:rPr lang="fi-FI" dirty="0"/>
              <a:t>oppiminen ongelmanratkaisuna</a:t>
            </a:r>
          </a:p>
          <a:p>
            <a:r>
              <a:rPr lang="fi-FI" dirty="0"/>
              <a:t>omien ennakkokäsitysten pohtiminen ja esittäminen</a:t>
            </a:r>
          </a:p>
          <a:p>
            <a:pPr lvl="1"/>
            <a:r>
              <a:rPr lang="fi-FI" dirty="0" smtClean="0"/>
              <a:t>tavoitteena </a:t>
            </a:r>
            <a:r>
              <a:rPr lang="fi-FI" dirty="0"/>
              <a:t>tulla tietoisiksi niistä</a:t>
            </a:r>
          </a:p>
          <a:p>
            <a:r>
              <a:rPr lang="fi-FI" dirty="0"/>
              <a:t>huomion kohdistaminen keskeisiin käsitteisiin tai "suuriin ideoihin"</a:t>
            </a:r>
          </a:p>
          <a:p>
            <a:r>
              <a:rPr lang="fi-FI" dirty="0"/>
              <a:t>pyrkimyksenä ilmiöiden selittäminen</a:t>
            </a:r>
          </a:p>
          <a:p>
            <a:pPr lvl="1"/>
            <a:r>
              <a:rPr lang="fi-FI" dirty="0" smtClean="0"/>
              <a:t>ei </a:t>
            </a:r>
            <a:r>
              <a:rPr lang="fi-FI" dirty="0"/>
              <a:t>ainoastaan </a:t>
            </a:r>
            <a:r>
              <a:rPr lang="fi-FI" dirty="0" smtClean="0"/>
              <a:t>kuvaaminen</a:t>
            </a:r>
          </a:p>
          <a:p>
            <a:pPr lvl="1"/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42384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Tutkiva oppiminen </a:t>
            </a:r>
            <a:r>
              <a:rPr lang="fi-FI" dirty="0"/>
              <a:t>(jatkuu)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39552" y="1600200"/>
            <a:ext cx="8299648" cy="4953000"/>
          </a:xfrm>
        </p:spPr>
        <p:txBody>
          <a:bodyPr/>
          <a:lstStyle/>
          <a:p>
            <a:pPr marL="0" indent="0">
              <a:buNone/>
            </a:pPr>
            <a:r>
              <a:rPr lang="fi-FI" b="1" dirty="0"/>
              <a:t>Erot perinteiseen projektityöskentelyyn</a:t>
            </a:r>
            <a:r>
              <a:rPr lang="fi-FI" b="1" dirty="0" smtClean="0"/>
              <a:t>:</a:t>
            </a:r>
          </a:p>
          <a:p>
            <a:pPr lvl="1"/>
            <a:r>
              <a:rPr lang="fi-FI" dirty="0"/>
              <a:t>tyypillinen </a:t>
            </a:r>
            <a:r>
              <a:rPr lang="fi-FI" dirty="0" err="1" smtClean="0"/>
              <a:t>hype</a:t>
            </a:r>
            <a:r>
              <a:rPr lang="fi-FI" dirty="0" smtClean="0"/>
              <a:t>-otsikko</a:t>
            </a:r>
            <a:endParaRPr lang="fi-FI" dirty="0"/>
          </a:p>
          <a:p>
            <a:r>
              <a:rPr lang="fi-FI" dirty="0"/>
              <a:t>projektit evät lähde ongelmista, tai ongelmat on valmiiksi annettu</a:t>
            </a:r>
          </a:p>
          <a:p>
            <a:r>
              <a:rPr lang="fi-FI" dirty="0"/>
              <a:t>oppilasta ei ohjata nostamaan esiin arvokkaita </a:t>
            </a:r>
            <a:r>
              <a:rPr lang="fi-FI" dirty="0" smtClean="0"/>
              <a:t>ongelmia</a:t>
            </a:r>
          </a:p>
          <a:p>
            <a:pPr lvl="1"/>
            <a:r>
              <a:rPr lang="fi-FI" dirty="0" smtClean="0"/>
              <a:t>tässä siis kuten FILA</a:t>
            </a:r>
            <a:endParaRPr lang="fi-FI" dirty="0"/>
          </a:p>
          <a:p>
            <a:r>
              <a:rPr lang="fi-FI" dirty="0"/>
              <a:t>omia ajatuksia ei esitetä, vaan pyritään toistamaan muissa tietolähteissä ollutta</a:t>
            </a:r>
          </a:p>
          <a:p>
            <a:pPr lvl="1"/>
            <a:r>
              <a:rPr lang="fi-FI" dirty="0" smtClean="0"/>
              <a:t>kuitenkin </a:t>
            </a:r>
            <a:r>
              <a:rPr lang="fi-FI" dirty="0"/>
              <a:t>tarkoituksena </a:t>
            </a:r>
            <a:r>
              <a:rPr lang="fi-FI" dirty="0" smtClean="0"/>
              <a:t>pitäisi olla rohkaista </a:t>
            </a:r>
            <a:r>
              <a:rPr lang="fi-FI" dirty="0"/>
              <a:t>ajatteluun ja </a:t>
            </a:r>
            <a:r>
              <a:rPr lang="fi-FI" dirty="0" smtClean="0"/>
              <a:t>tiedon arviointiin</a:t>
            </a:r>
            <a:endParaRPr lang="fi-FI" dirty="0"/>
          </a:p>
          <a:p>
            <a:r>
              <a:rPr lang="fi-FI" dirty="0"/>
              <a:t>tekemällä oppiminen tai projektioppiminen harvoin johtavat </a:t>
            </a:r>
            <a:r>
              <a:rPr lang="fi-FI" dirty="0" smtClean="0"/>
              <a:t>olennaisiin muutoksiin oppimistuloksissa</a:t>
            </a:r>
          </a:p>
          <a:p>
            <a:pPr lvl="1"/>
            <a:r>
              <a:rPr lang="fi-FI" dirty="0" smtClean="0"/>
              <a:t>ilman viitteitä tyypillinen </a:t>
            </a:r>
            <a:r>
              <a:rPr lang="fi-FI" dirty="0" err="1" smtClean="0"/>
              <a:t>hype</a:t>
            </a:r>
            <a:r>
              <a:rPr lang="fi-FI" dirty="0" smtClean="0"/>
              <a:t>-kommentti (kuten myös edellinen)</a:t>
            </a:r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40179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Tutkiva oppiminen </a:t>
            </a:r>
            <a:r>
              <a:rPr lang="fi-FI" dirty="0"/>
              <a:t>(jatkuu)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2900"/>
              </a:lnSpc>
              <a:buNone/>
            </a:pPr>
            <a:r>
              <a:rPr lang="fi-FI" b="1" dirty="0" smtClean="0"/>
              <a:t>Tutkimusprosessin osatekijät (</a:t>
            </a:r>
            <a:r>
              <a:rPr lang="fi-FI" b="1" dirty="0" err="1" smtClean="0"/>
              <a:t>vrt</a:t>
            </a:r>
            <a:r>
              <a:rPr lang="fi-FI" b="1" dirty="0" smtClean="0"/>
              <a:t> PBL ja FILA):</a:t>
            </a:r>
            <a:endParaRPr lang="fi-FI" dirty="0"/>
          </a:p>
          <a:p>
            <a:pPr>
              <a:lnSpc>
                <a:spcPts val="2900"/>
              </a:lnSpc>
            </a:pPr>
            <a:r>
              <a:rPr lang="fi-FI" dirty="0"/>
              <a:t>kontekstin eli asiayhteyden luominen</a:t>
            </a:r>
          </a:p>
          <a:p>
            <a:pPr lvl="1">
              <a:lnSpc>
                <a:spcPts val="2900"/>
              </a:lnSpc>
            </a:pPr>
            <a:r>
              <a:rPr lang="fi-FI" dirty="0" smtClean="0"/>
              <a:t>opiskelun </a:t>
            </a:r>
            <a:r>
              <a:rPr lang="fi-FI" dirty="0"/>
              <a:t>kohde ankkuroidaan aitoihin ongelmiin ja todelliseen elämään</a:t>
            </a:r>
          </a:p>
          <a:p>
            <a:pPr>
              <a:lnSpc>
                <a:spcPts val="2900"/>
              </a:lnSpc>
            </a:pPr>
            <a:r>
              <a:rPr lang="fi-FI" dirty="0"/>
              <a:t>oppimisprosessi käynnistyy tutkimusongelman asettamisesta</a:t>
            </a:r>
          </a:p>
          <a:p>
            <a:pPr>
              <a:lnSpc>
                <a:spcPts val="2900"/>
              </a:lnSpc>
            </a:pPr>
            <a:r>
              <a:rPr lang="fi-FI" dirty="0"/>
              <a:t>omien "työskentelyteorioiden", hypoteesien, oletusten luominen</a:t>
            </a:r>
          </a:p>
          <a:p>
            <a:pPr>
              <a:lnSpc>
                <a:spcPts val="2900"/>
              </a:lnSpc>
            </a:pPr>
            <a:r>
              <a:rPr lang="fi-FI" dirty="0"/>
              <a:t>hypoteesien ja teorioiden kriittinen arviointi</a:t>
            </a:r>
          </a:p>
          <a:p>
            <a:pPr>
              <a:lnSpc>
                <a:spcPts val="2900"/>
              </a:lnSpc>
            </a:pPr>
            <a:r>
              <a:rPr lang="fi-FI" dirty="0"/>
              <a:t>uuden syventävän tiedon hankkiminen</a:t>
            </a:r>
          </a:p>
          <a:p>
            <a:pPr>
              <a:lnSpc>
                <a:spcPts val="2900"/>
              </a:lnSpc>
            </a:pPr>
            <a:r>
              <a:rPr lang="fi-FI" dirty="0"/>
              <a:t>tarkentuvien kysymysten asettaminen</a:t>
            </a:r>
          </a:p>
          <a:p>
            <a:pPr>
              <a:lnSpc>
                <a:spcPts val="2900"/>
              </a:lnSpc>
            </a:pPr>
            <a:r>
              <a:rPr lang="fi-FI" dirty="0"/>
              <a:t>asteittain tarkentuvien teorioiden ja selitysten luominen</a:t>
            </a:r>
          </a:p>
          <a:p>
            <a:pPr lvl="0">
              <a:lnSpc>
                <a:spcPts val="2900"/>
              </a:lnSpc>
            </a:pPr>
            <a:r>
              <a:rPr lang="fi-FI" dirty="0"/>
              <a:t>jaettu asiantuntijuus</a:t>
            </a:r>
          </a:p>
          <a:p>
            <a:pPr lvl="1"/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78306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Tutkiva oppiminen </a:t>
            </a:r>
            <a:r>
              <a:rPr lang="fi-FI" dirty="0"/>
              <a:t>(jatkuu)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Opettajan </a:t>
            </a:r>
            <a:r>
              <a:rPr lang="fi-FI" b="1" dirty="0" smtClean="0"/>
              <a:t>tehtävä</a:t>
            </a:r>
            <a:endParaRPr lang="fi-FI" b="1" dirty="0"/>
          </a:p>
          <a:p>
            <a:pPr lvl="0"/>
            <a:r>
              <a:rPr lang="fi-FI" dirty="0"/>
              <a:t>opettaja toimii oppimisen ohjaajana</a:t>
            </a:r>
          </a:p>
          <a:p>
            <a:pPr lvl="0"/>
            <a:r>
              <a:rPr lang="fi-FI" dirty="0"/>
              <a:t>opettaja asettaa oppilaille tehtäviä, jotka ovat perinteisesti kuuluneet </a:t>
            </a:r>
            <a:r>
              <a:rPr lang="fi-FI" dirty="0" smtClean="0"/>
              <a:t>opettajalle</a:t>
            </a:r>
          </a:p>
          <a:p>
            <a:pPr lvl="1"/>
            <a:r>
              <a:rPr lang="fi-FI" dirty="0" smtClean="0"/>
              <a:t>kognitiivisia</a:t>
            </a:r>
            <a:r>
              <a:rPr lang="fi-FI" dirty="0"/>
              <a:t>: kyseleminen, selittäminen</a:t>
            </a:r>
          </a:p>
          <a:p>
            <a:pPr lvl="1"/>
            <a:r>
              <a:rPr lang="fi-FI" dirty="0"/>
              <a:t>metakognitiivisia: toiminnan suunnittelu, oppimisprosessin seuranta, arviointi</a:t>
            </a:r>
          </a:p>
          <a:p>
            <a:pPr lvl="1"/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37844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Tutkiva oppiminen </a:t>
            </a:r>
            <a:r>
              <a:rPr lang="fi-FI" dirty="0"/>
              <a:t>(jatkuu)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b="1" dirty="0"/>
              <a:t>Käytännön vinkkejä:</a:t>
            </a:r>
            <a:endParaRPr lang="fi-FI" dirty="0"/>
          </a:p>
          <a:p>
            <a:r>
              <a:rPr lang="fi-FI" dirty="0"/>
              <a:t>Aihepiirin tulisi olla riittävän haastava ja käsitteellisesti merkityksellinen</a:t>
            </a:r>
          </a:p>
          <a:p>
            <a:r>
              <a:rPr lang="fi-FI" dirty="0"/>
              <a:t>Oppilailla pitää olla mahdollisuus syventyä monimutkaisen ongelman analysoimiseen pitkäksi </a:t>
            </a:r>
            <a:r>
              <a:rPr lang="fi-FI" dirty="0" smtClean="0"/>
              <a:t>aikaa.</a:t>
            </a:r>
            <a:endParaRPr lang="fi-FI" dirty="0"/>
          </a:p>
          <a:p>
            <a:pPr lvl="0"/>
            <a:r>
              <a:rPr lang="fi-FI" dirty="0"/>
              <a:t>Yhden projektin pituus optimaalisesti 5-7 viikkoa </a:t>
            </a:r>
            <a:r>
              <a:rPr lang="fi-FI" dirty="0" smtClean="0"/>
              <a:t>(lukion jakso) </a:t>
            </a:r>
          </a:p>
          <a:p>
            <a:pPr lvl="1"/>
            <a:r>
              <a:rPr lang="fi-FI" dirty="0" smtClean="0"/>
              <a:t>samaan </a:t>
            </a:r>
            <a:r>
              <a:rPr lang="fi-FI" dirty="0"/>
              <a:t>aikaan voidaan opiskella toki </a:t>
            </a:r>
            <a:r>
              <a:rPr lang="fi-FI" dirty="0" smtClean="0"/>
              <a:t>muutakin</a:t>
            </a:r>
            <a:endParaRPr lang="fi-FI" dirty="0"/>
          </a:p>
          <a:p>
            <a:pPr lvl="0"/>
            <a:r>
              <a:rPr lang="fi-FI" dirty="0"/>
              <a:t>Aluksi voi olla hedelmällistä harjoitella suppeamman projektin </a:t>
            </a:r>
            <a:r>
              <a:rPr lang="fi-FI" dirty="0" smtClean="0"/>
              <a:t>avulla.</a:t>
            </a:r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5137786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Käsitteiden opettaminen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Käsitteellinen muutos luonnontieteiden didaktiikan merkittävä tutkimusalue.</a:t>
            </a:r>
          </a:p>
          <a:p>
            <a:r>
              <a:rPr lang="fi-FI" dirty="0" smtClean="0"/>
              <a:t>Käsitteiden opettamisesta filosofiassa ja ET:ssä (FILA-tyyliin) on omat diat.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92290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Dilemma-didaktiikka</a:t>
            </a:r>
            <a:endParaRPr lang="en-GB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Filosofian opetuksen ja moraalikasvatujksen eri tasoilla käytetty metodi, jossa haetaan ratkaisua tiettyyn probleemaan. ('Dilemma' termiä ei tässä tule tulkita etymologisesti niin, että probleemaan on tasan kaksi ratkaisua; kreikk. dyas = kaksi, lemma = erillinen (väittämä/apulause)).</a:t>
            </a:r>
          </a:p>
          <a:p>
            <a:r>
              <a:rPr lang="fi-FI" smtClean="0"/>
              <a:t>Ratkaisua voidaan hakea ryhmissä tai yhteisesti keskustellen.</a:t>
            </a:r>
          </a:p>
          <a:p>
            <a:r>
              <a:rPr lang="fi-FI" smtClean="0"/>
              <a:t>Olennaista on oivallus, että dilemman analyysi on paljon muuta kuin joko myöntävän tai kieltävän vastauksen antaminen.</a:t>
            </a:r>
          </a:p>
          <a:p>
            <a:r>
              <a:rPr lang="fi-FI" smtClean="0"/>
              <a:t>Klassikkoja: Heinzin dilemma, pelastusvenedilemma</a:t>
            </a:r>
            <a:endParaRPr lang="en-GB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Teoreettinen tausta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Monenlaisia</a:t>
            </a:r>
            <a:r>
              <a:rPr lang="en-GB" dirty="0" smtClean="0"/>
              <a:t> </a:t>
            </a:r>
            <a:r>
              <a:rPr lang="en-GB" dirty="0" err="1" smtClean="0"/>
              <a:t>ajatuksia</a:t>
            </a:r>
            <a:r>
              <a:rPr lang="en-GB" dirty="0" smtClean="0"/>
              <a:t>, Dewey (</a:t>
            </a:r>
            <a:r>
              <a:rPr lang="en-GB" dirty="0" err="1" smtClean="0"/>
              <a:t>Lipman</a:t>
            </a:r>
            <a:r>
              <a:rPr lang="en-GB" dirty="0" smtClean="0"/>
              <a:t> </a:t>
            </a:r>
            <a:r>
              <a:rPr lang="en-GB" dirty="0" err="1" smtClean="0"/>
              <a:t>ym</a:t>
            </a:r>
            <a:r>
              <a:rPr lang="en-GB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"learning by doing"</a:t>
            </a:r>
            <a:endParaRPr lang="fi-FI" dirty="0" smtClean="0"/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"community of inquiry"</a:t>
            </a:r>
          </a:p>
          <a:p>
            <a:pPr lvl="1">
              <a:buFont typeface="Wingdings" pitchFamily="2" charset="2"/>
              <a:buChar char="§"/>
            </a:pPr>
            <a:endParaRPr lang="en-GB" dirty="0" smtClean="0"/>
          </a:p>
          <a:p>
            <a:r>
              <a:rPr lang="en-GB" dirty="0" err="1" smtClean="0"/>
              <a:t>Yleinen</a:t>
            </a:r>
            <a:r>
              <a:rPr lang="en-GB" dirty="0" smtClean="0"/>
              <a:t> </a:t>
            </a:r>
            <a:r>
              <a:rPr lang="en-GB" dirty="0" err="1" smtClean="0"/>
              <a:t>yhteinen</a:t>
            </a:r>
            <a:r>
              <a:rPr lang="en-GB" dirty="0" smtClean="0"/>
              <a:t> </a:t>
            </a:r>
            <a:r>
              <a:rPr lang="en-GB" dirty="0" err="1" smtClean="0"/>
              <a:t>nimittäjä</a:t>
            </a:r>
            <a:r>
              <a:rPr lang="en-GB" dirty="0" smtClean="0"/>
              <a:t>: </a:t>
            </a:r>
            <a:r>
              <a:rPr lang="en-GB" dirty="0" err="1" smtClean="0"/>
              <a:t>pääseminen</a:t>
            </a:r>
            <a:r>
              <a:rPr lang="en-GB" dirty="0" smtClean="0"/>
              <a:t> </a:t>
            </a:r>
            <a:r>
              <a:rPr lang="en-GB" dirty="0" err="1" smtClean="0"/>
              <a:t>eroon</a:t>
            </a:r>
            <a:r>
              <a:rPr lang="en-GB" dirty="0" smtClean="0"/>
              <a:t> </a:t>
            </a:r>
            <a:r>
              <a:rPr lang="en-GB" dirty="0" err="1" smtClean="0"/>
              <a:t>opetuksen</a:t>
            </a:r>
            <a:r>
              <a:rPr lang="en-GB" dirty="0" smtClean="0"/>
              <a:t> </a:t>
            </a:r>
            <a:r>
              <a:rPr lang="en-GB" dirty="0" err="1" smtClean="0"/>
              <a:t>huonosta</a:t>
            </a:r>
            <a:r>
              <a:rPr lang="en-GB" dirty="0" smtClean="0"/>
              <a:t> </a:t>
            </a:r>
            <a:r>
              <a:rPr lang="en-GB" dirty="0" err="1" smtClean="0"/>
              <a:t>transferista</a:t>
            </a:r>
            <a:r>
              <a:rPr lang="en-GB" dirty="0" smtClean="0"/>
              <a:t> </a:t>
            </a:r>
            <a:r>
              <a:rPr lang="en-GB" dirty="0" err="1" smtClean="0"/>
              <a:t>siirtovaikutuksesta</a:t>
            </a:r>
            <a:r>
              <a:rPr lang="en-GB" dirty="0" smtClean="0"/>
              <a:t> </a:t>
            </a:r>
            <a:r>
              <a:rPr lang="en-GB" dirty="0" err="1" smtClean="0"/>
              <a:t>eli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eroon</a:t>
            </a:r>
            <a:r>
              <a:rPr lang="en-GB" dirty="0" smtClean="0"/>
              <a:t> </a:t>
            </a:r>
            <a:r>
              <a:rPr lang="en-GB" dirty="0" err="1" smtClean="0"/>
              <a:t>siitä</a:t>
            </a:r>
            <a:r>
              <a:rPr lang="en-GB" dirty="0" smtClean="0"/>
              <a:t>, </a:t>
            </a:r>
            <a:r>
              <a:rPr lang="en-GB" dirty="0" err="1" smtClean="0"/>
              <a:t>että</a:t>
            </a:r>
            <a:r>
              <a:rPr lang="en-GB" dirty="0" smtClean="0"/>
              <a:t> </a:t>
            </a:r>
            <a:r>
              <a:rPr lang="en-GB" dirty="0" err="1" smtClean="0"/>
              <a:t>tutkimusten</a:t>
            </a:r>
            <a:r>
              <a:rPr lang="en-GB" dirty="0" smtClean="0"/>
              <a:t> </a:t>
            </a:r>
            <a:r>
              <a:rPr lang="en-GB" dirty="0" err="1" smtClean="0"/>
              <a:t>mukaan</a:t>
            </a:r>
            <a:r>
              <a:rPr lang="en-GB" dirty="0" smtClean="0"/>
              <a:t> </a:t>
            </a:r>
            <a:r>
              <a:rPr lang="en-GB" dirty="0" err="1" smtClean="0"/>
              <a:t>koulussa</a:t>
            </a:r>
            <a:r>
              <a:rPr lang="en-GB" dirty="0" smtClean="0"/>
              <a:t> </a:t>
            </a:r>
            <a:r>
              <a:rPr lang="en-GB" dirty="0" err="1" smtClean="0"/>
              <a:t>opittu</a:t>
            </a:r>
            <a:r>
              <a:rPr lang="en-GB" dirty="0" smtClean="0"/>
              <a:t> </a:t>
            </a:r>
            <a:r>
              <a:rPr lang="en-GB" dirty="0" err="1" smtClean="0"/>
              <a:t>siirtyy</a:t>
            </a:r>
            <a:r>
              <a:rPr lang="en-GB" dirty="0" smtClean="0"/>
              <a:t> </a:t>
            </a:r>
            <a:r>
              <a:rPr lang="en-GB" dirty="0" err="1" smtClean="0"/>
              <a:t>huonosti</a:t>
            </a:r>
            <a:r>
              <a:rPr lang="en-GB" dirty="0" smtClean="0"/>
              <a:t> </a:t>
            </a:r>
            <a:r>
              <a:rPr lang="en-GB" dirty="0" err="1" smtClean="0"/>
              <a:t>käytäntöön</a:t>
            </a:r>
            <a:r>
              <a:rPr lang="en-GB" dirty="0" smtClean="0"/>
              <a:t> </a:t>
            </a:r>
          </a:p>
          <a:p>
            <a:pPr lvl="1"/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ylipäätään</a:t>
            </a:r>
            <a:r>
              <a:rPr lang="en-GB" dirty="0" smtClean="0"/>
              <a:t> </a:t>
            </a:r>
            <a:r>
              <a:rPr lang="en-GB" dirty="0" err="1" smtClean="0"/>
              <a:t>toisiin</a:t>
            </a:r>
            <a:r>
              <a:rPr lang="en-GB" dirty="0" smtClean="0"/>
              <a:t> </a:t>
            </a:r>
            <a:r>
              <a:rPr lang="en-GB" dirty="0" err="1" smtClean="0"/>
              <a:t>konteksteihin</a:t>
            </a:r>
            <a:r>
              <a:rPr lang="en-GB" dirty="0" smtClean="0"/>
              <a:t>,</a:t>
            </a:r>
          </a:p>
          <a:p>
            <a:pPr lvl="1"/>
            <a:r>
              <a:rPr lang="en-GB" dirty="0" err="1" smtClean="0"/>
              <a:t>jopa</a:t>
            </a:r>
            <a:r>
              <a:rPr lang="en-GB" dirty="0" smtClean="0"/>
              <a:t> </a:t>
            </a:r>
            <a:r>
              <a:rPr lang="en-GB" dirty="0" err="1" smtClean="0"/>
              <a:t>oppiaineesta</a:t>
            </a:r>
            <a:r>
              <a:rPr lang="en-GB" dirty="0" smtClean="0"/>
              <a:t> </a:t>
            </a:r>
            <a:r>
              <a:rPr lang="en-GB" dirty="0" err="1" smtClean="0"/>
              <a:t>toiseen</a:t>
            </a:r>
            <a:r>
              <a:rPr lang="en-GB" dirty="0" smtClean="0"/>
              <a:t> </a:t>
            </a:r>
            <a:r>
              <a:rPr lang="en-GB" dirty="0" err="1" smtClean="0"/>
              <a:t>siirtyminen</a:t>
            </a:r>
            <a:r>
              <a:rPr lang="en-GB" dirty="0" smtClean="0"/>
              <a:t> on </a:t>
            </a:r>
            <a:r>
              <a:rPr lang="en-GB" dirty="0" err="1" smtClean="0"/>
              <a:t>usein</a:t>
            </a:r>
            <a:r>
              <a:rPr lang="en-GB" dirty="0" smtClean="0"/>
              <a:t> </a:t>
            </a:r>
            <a:r>
              <a:rPr lang="en-GB" dirty="0" err="1" smtClean="0"/>
              <a:t>ongelma</a:t>
            </a:r>
            <a:r>
              <a:rPr lang="en-GB" dirty="0" smtClean="0"/>
              <a:t>.</a:t>
            </a:r>
          </a:p>
          <a:p>
            <a:pPr lvl="1">
              <a:buFont typeface="Wingdings" pitchFamily="2" charset="2"/>
              <a:buChar char="§"/>
            </a:pP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Määritelmä-didaktiikka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600200"/>
            <a:ext cx="8012112" cy="4953000"/>
          </a:xfrm>
        </p:spPr>
        <p:txBody>
          <a:bodyPr/>
          <a:lstStyle/>
          <a:p>
            <a:r>
              <a:rPr lang="en-GB" dirty="0" err="1" smtClean="0"/>
              <a:t>Haetaan</a:t>
            </a:r>
            <a:r>
              <a:rPr lang="en-GB" dirty="0" smtClean="0"/>
              <a:t> </a:t>
            </a:r>
            <a:r>
              <a:rPr lang="en-GB" dirty="0" err="1" smtClean="0"/>
              <a:t>jonkin</a:t>
            </a:r>
            <a:r>
              <a:rPr lang="en-GB" dirty="0" smtClean="0"/>
              <a:t> </a:t>
            </a:r>
            <a:r>
              <a:rPr lang="fi-FI" dirty="0" smtClean="0"/>
              <a:t>käsitteellisesti haastavan, moniulotteisen ja aidosti kiinnostavan (vrt. tutkiva oppiminen, </a:t>
            </a:r>
            <a:r>
              <a:rPr lang="fi-FI" dirty="0" smtClean="0"/>
              <a:t>PBL, FILA) </a:t>
            </a:r>
            <a:r>
              <a:rPr lang="fi-FI" dirty="0" smtClean="0"/>
              <a:t>asian määritelmää Platonin dialogien tyyliin.</a:t>
            </a:r>
          </a:p>
          <a:p>
            <a:r>
              <a:rPr lang="fi-FI" dirty="0" smtClean="0"/>
              <a:t>Toimii usein muun opetuksen apuvälineenä.</a:t>
            </a:r>
          </a:p>
          <a:p>
            <a:r>
              <a:rPr lang="fi-FI" dirty="0" smtClean="0"/>
              <a:t>Filosofialle ominainen menetelmä.</a:t>
            </a:r>
          </a:p>
          <a:p>
            <a:r>
              <a:rPr lang="fi-FI" dirty="0" smtClean="0"/>
              <a:t>Keinoina</a:t>
            </a:r>
            <a:r>
              <a:rPr lang="en-GB" dirty="0" smtClean="0"/>
              <a:t> </a:t>
            </a:r>
            <a:r>
              <a:rPr lang="en-GB" dirty="0" err="1" smtClean="0"/>
              <a:t>sopivat</a:t>
            </a:r>
            <a:r>
              <a:rPr lang="en-GB" dirty="0" smtClean="0"/>
              <a:t> (</a:t>
            </a:r>
            <a:r>
              <a:rPr lang="en-GB" dirty="0" err="1" smtClean="0"/>
              <a:t>vrt</a:t>
            </a:r>
            <a:r>
              <a:rPr lang="en-GB" dirty="0"/>
              <a:t>.</a:t>
            </a:r>
            <a:r>
              <a:rPr lang="en-GB" dirty="0" smtClean="0"/>
              <a:t> </a:t>
            </a:r>
            <a:r>
              <a:rPr lang="en-GB" dirty="0" err="1" smtClean="0"/>
              <a:t>käsite-didaktiikka</a:t>
            </a:r>
            <a:r>
              <a:rPr lang="en-GB" dirty="0" smtClean="0"/>
              <a:t>):</a:t>
            </a:r>
            <a:endParaRPr lang="en-GB" dirty="0" smtClean="0"/>
          </a:p>
          <a:p>
            <a:pPr lvl="1">
              <a:buFont typeface="Wingdings" pitchFamily="2" charset="2"/>
              <a:buChar char="§"/>
            </a:pPr>
            <a:r>
              <a:rPr lang="en-GB" dirty="0" err="1" smtClean="0"/>
              <a:t>sopivien</a:t>
            </a:r>
            <a:r>
              <a:rPr lang="en-GB" dirty="0" smtClean="0"/>
              <a:t> </a:t>
            </a:r>
            <a:r>
              <a:rPr lang="en-GB" dirty="0" err="1" smtClean="0"/>
              <a:t>esimerkkien</a:t>
            </a:r>
            <a:r>
              <a:rPr lang="en-GB" dirty="0" smtClean="0"/>
              <a:t> </a:t>
            </a:r>
            <a:r>
              <a:rPr lang="en-GB" dirty="0" err="1" smtClean="0"/>
              <a:t>löytäminen</a:t>
            </a:r>
            <a:r>
              <a:rPr lang="en-GB" dirty="0" smtClean="0"/>
              <a:t> (</a:t>
            </a:r>
            <a:r>
              <a:rPr lang="en-GB" dirty="0" err="1" smtClean="0"/>
              <a:t>mitä</a:t>
            </a:r>
            <a:r>
              <a:rPr lang="en-GB" dirty="0" smtClean="0"/>
              <a:t> on </a:t>
            </a:r>
            <a:r>
              <a:rPr lang="en-GB" dirty="0" err="1" smtClean="0"/>
              <a:t>hyve</a:t>
            </a:r>
            <a:r>
              <a:rPr lang="en-GB" dirty="0" smtClean="0"/>
              <a:t>, </a:t>
            </a:r>
            <a:r>
              <a:rPr lang="en-GB" dirty="0" err="1" smtClean="0"/>
              <a:t>esimerkiksi</a:t>
            </a:r>
            <a:r>
              <a:rPr lang="en-GB" dirty="0" smtClean="0"/>
              <a:t> </a:t>
            </a:r>
            <a:r>
              <a:rPr lang="en-GB" dirty="0" err="1" smtClean="0"/>
              <a:t>rohkeus</a:t>
            </a:r>
            <a:r>
              <a:rPr lang="en-GB" dirty="0" smtClean="0"/>
              <a:t>, </a:t>
            </a:r>
            <a:r>
              <a:rPr lang="en-GB" dirty="0" err="1" smtClean="0"/>
              <a:t>anteliaisuus</a:t>
            </a:r>
            <a:r>
              <a:rPr lang="en-GB" dirty="0" smtClean="0"/>
              <a:t>, </a:t>
            </a:r>
            <a:r>
              <a:rPr lang="en-GB" dirty="0" err="1" smtClean="0"/>
              <a:t>oikeuden-mukaisuus</a:t>
            </a:r>
            <a:r>
              <a:rPr lang="en-GB" dirty="0" smtClean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/>
              <a:t>raja-/</a:t>
            </a:r>
            <a:r>
              <a:rPr lang="en-GB" dirty="0" err="1" smtClean="0"/>
              <a:t>naapurikäsitteiden</a:t>
            </a:r>
            <a:r>
              <a:rPr lang="en-GB" dirty="0" smtClean="0"/>
              <a:t> </a:t>
            </a:r>
            <a:r>
              <a:rPr lang="en-GB" dirty="0" err="1" smtClean="0"/>
              <a:t>etsiminen</a:t>
            </a:r>
            <a:r>
              <a:rPr lang="en-GB" dirty="0" smtClean="0"/>
              <a:t> (</a:t>
            </a:r>
            <a:r>
              <a:rPr lang="en-GB" dirty="0" err="1" smtClean="0"/>
              <a:t>miten</a:t>
            </a:r>
            <a:r>
              <a:rPr lang="en-GB" dirty="0" smtClean="0"/>
              <a:t> </a:t>
            </a:r>
            <a:r>
              <a:rPr lang="en-GB" dirty="0" err="1" smtClean="0"/>
              <a:t>tietos</a:t>
            </a:r>
            <a:r>
              <a:rPr lang="en-GB" dirty="0" smtClean="0"/>
              <a:t> </a:t>
            </a:r>
            <a:r>
              <a:rPr lang="en-GB" dirty="0" err="1" smtClean="0"/>
              <a:t>eroaa</a:t>
            </a:r>
            <a:r>
              <a:rPr lang="en-GB" dirty="0" smtClean="0"/>
              <a:t> </a:t>
            </a:r>
            <a:r>
              <a:rPr lang="en-GB" dirty="0" err="1" smtClean="0"/>
              <a:t>luulosta</a:t>
            </a:r>
            <a:r>
              <a:rPr lang="en-GB" dirty="0" smtClean="0"/>
              <a:t>, </a:t>
            </a:r>
            <a:r>
              <a:rPr lang="en-GB" dirty="0" err="1" smtClean="0"/>
              <a:t>uskomuksesta</a:t>
            </a:r>
            <a:r>
              <a:rPr lang="en-GB" dirty="0" smtClean="0"/>
              <a:t>, </a:t>
            </a:r>
            <a:r>
              <a:rPr lang="en-GB" dirty="0" err="1" smtClean="0"/>
              <a:t>varmuudesta</a:t>
            </a:r>
            <a:r>
              <a:rPr lang="en-GB" dirty="0" smtClean="0"/>
              <a:t> </a:t>
            </a:r>
            <a:r>
              <a:rPr lang="en-GB" dirty="0" err="1" smtClean="0"/>
              <a:t>jne</a:t>
            </a:r>
            <a:r>
              <a:rPr lang="en-GB" dirty="0" smtClean="0"/>
              <a:t>.)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err="1" smtClean="0"/>
              <a:t>vastakohtien</a:t>
            </a:r>
            <a:r>
              <a:rPr lang="en-GB" dirty="0" smtClean="0"/>
              <a:t> </a:t>
            </a:r>
            <a:r>
              <a:rPr lang="en-GB" dirty="0" err="1" smtClean="0"/>
              <a:t>löytäminen</a:t>
            </a:r>
            <a:r>
              <a:rPr lang="en-GB" dirty="0" smtClean="0"/>
              <a:t>: </a:t>
            </a:r>
            <a:r>
              <a:rPr lang="en-GB" dirty="0" err="1" smtClean="0"/>
              <a:t>onko</a:t>
            </a:r>
            <a:r>
              <a:rPr lang="en-GB" dirty="0" smtClean="0"/>
              <a:t> </a:t>
            </a:r>
            <a:r>
              <a:rPr lang="en-GB" dirty="0" err="1" smtClean="0"/>
              <a:t>saituudella</a:t>
            </a:r>
            <a:r>
              <a:rPr lang="en-GB" dirty="0" smtClean="0"/>
              <a:t> </a:t>
            </a:r>
            <a:r>
              <a:rPr lang="en-GB" dirty="0" err="1" smtClean="0"/>
              <a:t>yksi</a:t>
            </a:r>
            <a:r>
              <a:rPr lang="en-GB" dirty="0" smtClean="0"/>
              <a:t> </a:t>
            </a:r>
            <a:r>
              <a:rPr lang="en-GB" dirty="0" err="1" smtClean="0"/>
              <a:t>vai</a:t>
            </a:r>
            <a:r>
              <a:rPr lang="en-GB" dirty="0" smtClean="0"/>
              <a:t> </a:t>
            </a:r>
            <a:r>
              <a:rPr lang="en-GB" dirty="0" err="1" smtClean="0"/>
              <a:t>useampi</a:t>
            </a:r>
            <a:r>
              <a:rPr lang="en-GB" dirty="0" smtClean="0"/>
              <a:t> </a:t>
            </a:r>
            <a:r>
              <a:rPr lang="en-GB" dirty="0" err="1" smtClean="0"/>
              <a:t>vastakohta</a:t>
            </a:r>
            <a:r>
              <a:rPr lang="en-GB" dirty="0" smtClean="0"/>
              <a:t> (</a:t>
            </a:r>
            <a:r>
              <a:rPr lang="en-GB" dirty="0" err="1" smtClean="0"/>
              <a:t>esim</a:t>
            </a:r>
            <a:r>
              <a:rPr lang="en-GB" dirty="0" smtClean="0"/>
              <a:t>. </a:t>
            </a:r>
            <a:r>
              <a:rPr lang="en-GB" dirty="0" err="1" smtClean="0"/>
              <a:t>anteliaisuus</a:t>
            </a:r>
            <a:r>
              <a:rPr lang="en-GB" dirty="0" smtClean="0"/>
              <a:t>, </a:t>
            </a:r>
            <a:r>
              <a:rPr lang="en-GB" dirty="0" err="1" smtClean="0"/>
              <a:t>löyhäkätisyys</a:t>
            </a:r>
            <a:r>
              <a:rPr lang="en-GB" dirty="0" smtClean="0"/>
              <a:t>); </a:t>
            </a:r>
            <a:r>
              <a:rPr lang="en-GB" dirty="0" err="1" smtClean="0"/>
              <a:t>onko</a:t>
            </a:r>
            <a:r>
              <a:rPr lang="en-GB" dirty="0" smtClean="0"/>
              <a:t> </a:t>
            </a:r>
            <a:r>
              <a:rPr lang="en-GB" dirty="0" err="1" smtClean="0"/>
              <a:t>saituudella</a:t>
            </a:r>
            <a:r>
              <a:rPr lang="en-GB" dirty="0" smtClean="0"/>
              <a:t>, </a:t>
            </a:r>
            <a:r>
              <a:rPr lang="en-GB" dirty="0" err="1" smtClean="0"/>
              <a:t>pihiydellä</a:t>
            </a:r>
            <a:r>
              <a:rPr lang="en-GB" dirty="0" smtClean="0"/>
              <a:t> </a:t>
            </a:r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ahneudella</a:t>
            </a:r>
            <a:r>
              <a:rPr lang="en-GB" dirty="0" smtClean="0"/>
              <a:t> </a:t>
            </a:r>
            <a:r>
              <a:rPr lang="en-GB" dirty="0" err="1" smtClean="0"/>
              <a:t>sama</a:t>
            </a:r>
            <a:r>
              <a:rPr lang="en-GB" dirty="0" smtClean="0"/>
              <a:t> </a:t>
            </a:r>
            <a:r>
              <a:rPr lang="en-GB" dirty="0" err="1" smtClean="0"/>
              <a:t>vai</a:t>
            </a:r>
            <a:r>
              <a:rPr lang="en-GB" dirty="0" smtClean="0"/>
              <a:t> </a:t>
            </a:r>
            <a:r>
              <a:rPr lang="en-GB" dirty="0" err="1" smtClean="0"/>
              <a:t>eri</a:t>
            </a:r>
            <a:r>
              <a:rPr lang="en-GB" dirty="0" smtClean="0"/>
              <a:t> </a:t>
            </a:r>
            <a:r>
              <a:rPr lang="en-GB" dirty="0" err="1" smtClean="0"/>
              <a:t>vastakohta</a:t>
            </a:r>
            <a:r>
              <a:rPr lang="en-GB" dirty="0" smtClean="0"/>
              <a:t>´.</a:t>
            </a:r>
          </a:p>
          <a:p>
            <a:pPr lvl="1">
              <a:buFont typeface="Wingdings" pitchFamily="2" charset="2"/>
              <a:buChar char="§"/>
            </a:pPr>
            <a:endParaRPr lang="fi-FI" dirty="0" smtClean="0"/>
          </a:p>
          <a:p>
            <a:pPr lvl="1">
              <a:buFont typeface="Wingdings" pitchFamily="2" charset="2"/>
              <a:buChar char="§"/>
            </a:pPr>
            <a:endParaRPr lang="en-GB" dirty="0" smtClean="0"/>
          </a:p>
          <a:p>
            <a:pPr lvl="1">
              <a:buFont typeface="Wingdings" pitchFamily="2" charset="2"/>
              <a:buChar char="§"/>
            </a:pPr>
            <a:endParaRPr lang="en-GB" dirty="0" smtClean="0"/>
          </a:p>
          <a:p>
            <a:pPr lvl="1">
              <a:buFont typeface="Wingdings" pitchFamily="2" charset="2"/>
              <a:buChar char="§"/>
            </a:pPr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Eri malleja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/>
            <a:r>
              <a:rPr lang="en-GB" dirty="0" err="1" smtClean="0"/>
              <a:t>Projektityöt</a:t>
            </a:r>
            <a:endParaRPr lang="en-GB" dirty="0" smtClean="0"/>
          </a:p>
          <a:p>
            <a:pPr marL="381000" indent="-381000"/>
            <a:r>
              <a:rPr lang="en-GB" dirty="0" err="1" smtClean="0"/>
              <a:t>Ilmiöoppiminen</a:t>
            </a:r>
            <a:endParaRPr lang="en-GB" dirty="0" smtClean="0"/>
          </a:p>
          <a:p>
            <a:pPr marL="381000" indent="-381000"/>
            <a:r>
              <a:rPr lang="en-GB" dirty="0" smtClean="0"/>
              <a:t>PBL: Problem based learning</a:t>
            </a:r>
          </a:p>
          <a:p>
            <a:pPr marL="381000" indent="-381000"/>
            <a:r>
              <a:rPr lang="en-GB" dirty="0" err="1"/>
              <a:t>Tutkiva</a:t>
            </a:r>
            <a:r>
              <a:rPr lang="en-GB" dirty="0"/>
              <a:t> </a:t>
            </a:r>
            <a:r>
              <a:rPr lang="en-GB" dirty="0" err="1" smtClean="0"/>
              <a:t>oppiminen</a:t>
            </a:r>
            <a:endParaRPr lang="en-GB" dirty="0" smtClean="0"/>
          </a:p>
          <a:p>
            <a:pPr marL="381000" indent="-381000"/>
            <a:r>
              <a:rPr lang="en-GB" dirty="0" smtClean="0"/>
              <a:t>Dilemma-</a:t>
            </a:r>
            <a:r>
              <a:rPr lang="en-GB" dirty="0" err="1" smtClean="0"/>
              <a:t>didaktiikka</a:t>
            </a:r>
            <a:endParaRPr lang="en-GB" dirty="0" smtClean="0"/>
          </a:p>
          <a:p>
            <a:pPr marL="381000" indent="-381000"/>
            <a:r>
              <a:rPr lang="en-GB" dirty="0" err="1" smtClean="0"/>
              <a:t>Määritelmädidaktiikka</a:t>
            </a:r>
            <a:endParaRPr lang="en-GB" dirty="0"/>
          </a:p>
          <a:p>
            <a:pPr marL="0" indent="0">
              <a:buNone/>
            </a:pPr>
            <a:r>
              <a:rPr lang="en-GB" dirty="0" err="1" smtClean="0"/>
              <a:t>ehkä</a:t>
            </a:r>
            <a:r>
              <a:rPr lang="en-GB" dirty="0" smtClean="0"/>
              <a:t> </a:t>
            </a:r>
            <a:r>
              <a:rPr lang="en-GB" dirty="0" err="1" smtClean="0"/>
              <a:t>myös</a:t>
            </a:r>
            <a:endParaRPr lang="en-GB" dirty="0" smtClean="0"/>
          </a:p>
          <a:p>
            <a:pPr marL="381000" indent="-381000"/>
            <a:r>
              <a:rPr lang="en-GB" dirty="0" err="1" smtClean="0"/>
              <a:t>käsitteiden</a:t>
            </a:r>
            <a:r>
              <a:rPr lang="en-GB" dirty="0" smtClean="0"/>
              <a:t> </a:t>
            </a:r>
            <a:r>
              <a:rPr lang="en-GB" dirty="0" err="1" smtClean="0"/>
              <a:t>opettaminen</a:t>
            </a:r>
            <a:endParaRPr lang="en-GB" dirty="0" smtClean="0"/>
          </a:p>
          <a:p>
            <a:pPr marL="381000" indent="-381000"/>
            <a:endParaRPr lang="en-GB" dirty="0" smtClean="0"/>
          </a:p>
          <a:p>
            <a:pPr marL="381000" indent="-381000">
              <a:buFont typeface="Wingdings" pitchFamily="2" charset="2"/>
              <a:buNone/>
            </a:pPr>
            <a:endParaRPr lang="en-GB" dirty="0" smtClean="0"/>
          </a:p>
          <a:p>
            <a:pPr marL="381000" indent="-381000"/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Projektityöskentely</a:t>
            </a:r>
            <a:endParaRPr lang="en-GB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 smtClean="0"/>
              <a:t>Tässä kattokäsitteenä ja ”vanhanaikaisena” versiona.</a:t>
            </a:r>
          </a:p>
          <a:p>
            <a:r>
              <a:rPr lang="fi-FI" dirty="0" smtClean="0"/>
              <a:t>Tehdään projekti, jolla </a:t>
            </a:r>
            <a:r>
              <a:rPr lang="fi-FI" dirty="0"/>
              <a:t>on selkeät </a:t>
            </a:r>
            <a:endParaRPr lang="fi-FI" dirty="0" smtClean="0"/>
          </a:p>
          <a:p>
            <a:pPr marL="1030288" lvl="1" indent="-457200">
              <a:buFont typeface="+mj-lt"/>
              <a:buAutoNum type="arabicPeriod"/>
            </a:pPr>
            <a:r>
              <a:rPr lang="fi-FI" dirty="0"/>
              <a:t>tavoitteet, </a:t>
            </a:r>
            <a:endParaRPr lang="fi-FI" dirty="0" smtClean="0"/>
          </a:p>
          <a:p>
            <a:pPr marL="1030288" lvl="1" indent="-457200">
              <a:buFont typeface="+mj-lt"/>
              <a:buAutoNum type="arabicPeriod"/>
            </a:pPr>
            <a:r>
              <a:rPr lang="fi-FI" dirty="0" smtClean="0"/>
              <a:t>aikataulu </a:t>
            </a:r>
            <a:r>
              <a:rPr lang="fi-FI" dirty="0"/>
              <a:t>ja </a:t>
            </a:r>
            <a:endParaRPr lang="fi-FI" dirty="0" smtClean="0"/>
          </a:p>
          <a:p>
            <a:pPr marL="1030288" lvl="1" indent="-457200">
              <a:buFont typeface="+mj-lt"/>
              <a:buAutoNum type="arabicPeriod"/>
            </a:pPr>
            <a:r>
              <a:rPr lang="fi-FI" dirty="0" smtClean="0"/>
              <a:t>resurssit (yleensä </a:t>
            </a:r>
            <a:r>
              <a:rPr lang="fi-FI" dirty="0" smtClean="0"/>
              <a:t>resurssikin </a:t>
            </a:r>
            <a:r>
              <a:rPr lang="fi-FI" dirty="0" smtClean="0"/>
              <a:t>määritetään aikana). </a:t>
            </a:r>
          </a:p>
          <a:p>
            <a:pPr marL="1030288" lvl="1" indent="-457200">
              <a:buFont typeface="+mj-lt"/>
              <a:buAutoNum type="arabicPeriod"/>
            </a:pPr>
            <a:endParaRPr lang="fi-FI" dirty="0"/>
          </a:p>
          <a:p>
            <a:r>
              <a:rPr lang="fi-FI" dirty="0" smtClean="0"/>
              <a:t>Käytännössä </a:t>
            </a:r>
            <a:r>
              <a:rPr lang="fi-FI" dirty="0"/>
              <a:t>oppiminen voi tapahtua konkreettisten </a:t>
            </a:r>
            <a:r>
              <a:rPr lang="fi-FI" dirty="0" smtClean="0"/>
              <a:t>tuotanto-, tutkimus-, tai kehittämisprojektien puitteissa (ammatillinen koulutus).</a:t>
            </a:r>
          </a:p>
          <a:p>
            <a:r>
              <a:rPr lang="fi-FI" dirty="0" smtClean="0"/>
              <a:t>Yleissivistävässä </a:t>
            </a:r>
            <a:r>
              <a:rPr lang="fi-FI" dirty="0" smtClean="0"/>
              <a:t>koulutuksessa </a:t>
            </a:r>
            <a:r>
              <a:rPr lang="fi-FI" dirty="0" smtClean="0"/>
              <a:t>lähinnä teemapäivät ja </a:t>
            </a:r>
            <a:br>
              <a:rPr lang="fi-FI" dirty="0" smtClean="0"/>
            </a:br>
            <a:r>
              <a:rPr lang="fi-FI" dirty="0" smtClean="0"/>
              <a:t>-viikot.</a:t>
            </a:r>
          </a:p>
          <a:p>
            <a:r>
              <a:rPr lang="fi-FI" dirty="0" smtClean="0"/>
              <a:t>Voi olla oppiaineeseen sidottu tai oppiainerajat ylittävä.</a:t>
            </a:r>
            <a:endParaRPr lang="fi-FI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Ilmiöoppiminen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Ilmiöoppiminen on uusi muodikas suuntaus (esim. </a:t>
            </a:r>
            <a:r>
              <a:rPr lang="fi-FI" dirty="0" err="1" smtClean="0"/>
              <a:t>Hgin</a:t>
            </a:r>
            <a:r>
              <a:rPr lang="fi-FI" dirty="0" smtClean="0"/>
              <a:t> opetusvirasto).</a:t>
            </a:r>
          </a:p>
          <a:p>
            <a:r>
              <a:rPr lang="fi-FI" dirty="0" smtClean="0"/>
              <a:t>Asia on sinänsä tärkeä.</a:t>
            </a:r>
          </a:p>
          <a:p>
            <a:pPr lvl="1"/>
            <a:r>
              <a:rPr lang="fi-FI" dirty="0" smtClean="0"/>
              <a:t>Oppiainejakoisuudella on suuria etuja, esim.</a:t>
            </a:r>
          </a:p>
          <a:p>
            <a:pPr lvl="2"/>
            <a:r>
              <a:rPr lang="fi-FI" dirty="0" smtClean="0"/>
              <a:t>indoktrinaation väheneminen sekä yhden näkökulman dominanssia vähentämällä että tiedetaustan kautta</a:t>
            </a:r>
          </a:p>
          <a:p>
            <a:pPr lvl="2"/>
            <a:r>
              <a:rPr lang="fi-FI" dirty="0" smtClean="0"/>
              <a:t>todellisuuden käsitteellistämiselle on arkikokemuksen ylittävä malli</a:t>
            </a:r>
          </a:p>
          <a:p>
            <a:pPr lvl="1"/>
            <a:r>
              <a:rPr lang="fi-FI" dirty="0" smtClean="0"/>
              <a:t>Mutta: siitä maksetaan kallis hinta:</a:t>
            </a:r>
          </a:p>
          <a:p>
            <a:pPr lvl="2"/>
            <a:r>
              <a:rPr lang="fi-FI" dirty="0" smtClean="0"/>
              <a:t>oppilaat selvästi alkavat jakaa oppimisen oppiaineisiin, vaikka todellisuus ei siten jakaudu.</a:t>
            </a:r>
          </a:p>
        </p:txBody>
      </p:sp>
    </p:spTree>
    <p:extLst>
      <p:ext uri="{BB962C8B-B14F-4D97-AF65-F5344CB8AC3E}">
        <p14:creationId xmlns:p14="http://schemas.microsoft.com/office/powerpoint/2010/main" val="3343499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Ilmiöoppiminen (jatkuu)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Asiaa käsitellään tarkemmin kevään </a:t>
            </a:r>
            <a:r>
              <a:rPr lang="fi-FI" dirty="0" err="1" smtClean="0"/>
              <a:t>OAKssa</a:t>
            </a:r>
            <a:r>
              <a:rPr lang="fi-FI" dirty="0" smtClean="0"/>
              <a:t>.</a:t>
            </a:r>
          </a:p>
          <a:p>
            <a:r>
              <a:rPr lang="fi-FI" dirty="0" smtClean="0"/>
              <a:t>Järkevä pikaesitys </a:t>
            </a:r>
            <a:r>
              <a:rPr lang="fi-FI" dirty="0" smtClean="0">
                <a:hlinkClick r:id="rId2"/>
              </a:rPr>
              <a:t>Hannele Cantellilta</a:t>
            </a:r>
            <a:r>
              <a:rPr lang="fi-FI" dirty="0" smtClean="0"/>
              <a:t>.</a:t>
            </a:r>
          </a:p>
          <a:p>
            <a:pPr lvl="1"/>
            <a:r>
              <a:rPr lang="fi-FI" dirty="0" smtClean="0"/>
              <a:t>sisältää erottelun </a:t>
            </a:r>
          </a:p>
          <a:p>
            <a:pPr marL="1503363" lvl="2" indent="-457200">
              <a:buFont typeface="+mj-lt"/>
              <a:buAutoNum type="arabicPeriod"/>
            </a:pPr>
            <a:r>
              <a:rPr lang="fi-FI" dirty="0" smtClean="0"/>
              <a:t>tiedonalalähtöiseen eheyttämiseen</a:t>
            </a:r>
          </a:p>
          <a:p>
            <a:pPr marL="1503363" lvl="2" indent="-457200">
              <a:buFont typeface="+mj-lt"/>
              <a:buAutoNum type="arabicPeriod"/>
            </a:pPr>
            <a:r>
              <a:rPr lang="fi-FI" dirty="0" smtClean="0"/>
              <a:t>ilmiöoppimiseen</a:t>
            </a:r>
          </a:p>
        </p:txBody>
      </p:sp>
    </p:spTree>
    <p:extLst>
      <p:ext uri="{BB962C8B-B14F-4D97-AF65-F5344CB8AC3E}">
        <p14:creationId xmlns:p14="http://schemas.microsoft.com/office/powerpoint/2010/main" val="2774759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Ilmiöoppiminen </a:t>
            </a:r>
            <a:r>
              <a:rPr lang="fi-FI" dirty="0"/>
              <a:t>(jatkuu)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Hypenä</a:t>
            </a:r>
            <a:r>
              <a:rPr lang="fi-FI" dirty="0" smtClean="0"/>
              <a:t> ilmiöoppiminen ei yleensä määrittele itseään vaan muuta oppimista, joka sen edustajien mukaan toivottoman surkeaa (n. 1970-luvun tasolla) ja josta ilmiöt pelastavat, esim.:</a:t>
            </a:r>
          </a:p>
          <a:p>
            <a:r>
              <a:rPr lang="fi-FI" dirty="0" smtClean="0"/>
              <a:t>”Ilmiö on </a:t>
            </a:r>
            <a:r>
              <a:rPr lang="fi-FI" dirty="0"/>
              <a:t>erilainen tapa oppia. I</a:t>
            </a:r>
            <a:r>
              <a:rPr lang="fi-FI" dirty="0" smtClean="0"/>
              <a:t>lmiössä joutuu oppimaan ja työskentelemään</a:t>
            </a:r>
            <a:r>
              <a:rPr lang="fi-FI" dirty="0"/>
              <a:t>, </a:t>
            </a:r>
            <a:r>
              <a:rPr lang="fi-FI" dirty="0" smtClean="0"/>
              <a:t>ei </a:t>
            </a:r>
            <a:r>
              <a:rPr lang="fi-FI" dirty="0"/>
              <a:t>vain </a:t>
            </a:r>
            <a:r>
              <a:rPr lang="fi-FI" dirty="0" smtClean="0"/>
              <a:t>pänttäämään kirjoja</a:t>
            </a:r>
            <a:r>
              <a:rPr lang="fi-FI" dirty="0"/>
              <a:t>. Oppiminen on näin tehokasta ja </a:t>
            </a:r>
            <a:r>
              <a:rPr lang="fi-FI" dirty="0" smtClean="0"/>
              <a:t>asiat jäävät </a:t>
            </a:r>
            <a:r>
              <a:rPr lang="fi-FI" dirty="0"/>
              <a:t>hyvin mieleen</a:t>
            </a:r>
            <a:r>
              <a:rPr lang="fi-FI" dirty="0" smtClean="0"/>
              <a:t>.”</a:t>
            </a:r>
          </a:p>
          <a:p>
            <a:r>
              <a:rPr lang="fi-FI" dirty="0" smtClean="0"/>
              <a:t>”On paljon ihmisiä, jolla on negatiivisia koulukokemuksia. Silti heistä tuli menestyviä yrittäjiä tai suuria mestareita.”</a:t>
            </a:r>
          </a:p>
          <a:p>
            <a:r>
              <a:rPr lang="fi-FI" dirty="0" smtClean="0"/>
              <a:t>”On erilaisia </a:t>
            </a:r>
            <a:r>
              <a:rPr lang="fi-FI" dirty="0" err="1" smtClean="0"/>
              <a:t>ankeuttajia</a:t>
            </a:r>
            <a:r>
              <a:rPr lang="fi-FI" dirty="0" smtClean="0"/>
              <a:t>, esim </a:t>
            </a:r>
            <a:r>
              <a:rPr lang="fi-FI" dirty="0" err="1" smtClean="0"/>
              <a:t>pedikalisaatio</a:t>
            </a:r>
            <a:r>
              <a:rPr lang="fi-FI" dirty="0" smtClean="0"/>
              <a:t>, määritelty mahdollinen, joko-tai-ajattelu (Anne </a:t>
            </a:r>
            <a:r>
              <a:rPr lang="fi-FI" dirty="0" err="1" smtClean="0"/>
              <a:t>Röngäs</a:t>
            </a:r>
            <a:r>
              <a:rPr lang="fi-FI" dirty="0" smtClean="0"/>
              <a:t>).”</a:t>
            </a:r>
          </a:p>
        </p:txBody>
      </p:sp>
    </p:spTree>
    <p:extLst>
      <p:ext uri="{BB962C8B-B14F-4D97-AF65-F5344CB8AC3E}">
        <p14:creationId xmlns:p14="http://schemas.microsoft.com/office/powerpoint/2010/main" val="4041270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Ilmiöoppiminen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Ilmiöpohjaisissa </a:t>
            </a:r>
            <a:r>
              <a:rPr lang="fi-FI" dirty="0"/>
              <a:t>kokonaisuuksissa tarkastellaan todellisen maailman ilmiöitä oppiainerajat ylittäen</a:t>
            </a:r>
            <a:r>
              <a:rPr lang="fi-FI" dirty="0" smtClean="0"/>
              <a:t>.</a:t>
            </a:r>
          </a:p>
          <a:p>
            <a:pPr lvl="1"/>
            <a:r>
              <a:rPr lang="fi-FI" dirty="0" smtClean="0"/>
              <a:t>Piiloviestejä</a:t>
            </a:r>
          </a:p>
          <a:p>
            <a:pPr marL="1030288" lvl="1" indent="-457200">
              <a:buFont typeface="+mj-lt"/>
              <a:buAutoNum type="arabicPeriod"/>
            </a:pPr>
            <a:r>
              <a:rPr lang="fi-FI" dirty="0" smtClean="0"/>
              <a:t>Oppiaineet eivät käsittele todellisen maailman ongelmia.</a:t>
            </a:r>
          </a:p>
          <a:p>
            <a:pPr marL="1030288" lvl="1" indent="-457200">
              <a:buFont typeface="+mj-lt"/>
              <a:buAutoNum type="arabicPeriod"/>
            </a:pPr>
            <a:r>
              <a:rPr lang="fi-FI" dirty="0" smtClean="0"/>
              <a:t>Oppiaineet käsittelevät suppeita aiheita.</a:t>
            </a:r>
          </a:p>
          <a:p>
            <a:pPr marL="1030288" lvl="1" indent="-457200">
              <a:buFont typeface="+mj-lt"/>
              <a:buAutoNum type="arabicPeriod"/>
            </a:pPr>
            <a:endParaRPr lang="fi-FI" dirty="0" smtClean="0"/>
          </a:p>
          <a:p>
            <a:r>
              <a:rPr lang="fi-FI" dirty="0" smtClean="0"/>
              <a:t>Helsingissä lv. 15–16 ”ilmiö”-koulutuskokonaisuus huipentui suureen </a:t>
            </a:r>
            <a:r>
              <a:rPr lang="fi-FI" dirty="0"/>
              <a:t>”Lego-robotti Battleen”, jossa koulut kisailevat keskenään rakentamillaan roboteilla.</a:t>
            </a:r>
          </a:p>
        </p:txBody>
      </p:sp>
    </p:spTree>
    <p:extLst>
      <p:ext uri="{BB962C8B-B14F-4D97-AF65-F5344CB8AC3E}">
        <p14:creationId xmlns:p14="http://schemas.microsoft.com/office/powerpoint/2010/main" val="1391794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fi-FI" dirty="0" smtClean="0"/>
              <a:t>Ilmiöitä (alan guruilta) 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Keskiaika</a:t>
            </a:r>
          </a:p>
          <a:p>
            <a:r>
              <a:rPr lang="fi-FI" dirty="0" smtClean="0"/>
              <a:t>Suomalaisia sotakirjailijoita ja heidän tuotantonsa esittelyä</a:t>
            </a:r>
          </a:p>
          <a:p>
            <a:r>
              <a:rPr lang="fi-FI" dirty="0" smtClean="0"/>
              <a:t>Itämeri</a:t>
            </a:r>
          </a:p>
          <a:p>
            <a:r>
              <a:rPr lang="fi-FI" dirty="0" smtClean="0"/>
              <a:t>Toinen todellisuus: juutalaisuus, kristinusko ja islam</a:t>
            </a:r>
          </a:p>
          <a:p>
            <a:r>
              <a:rPr lang="fi-FI" dirty="0" smtClean="0"/>
              <a:t>Hyvä elämä (lukion ET1, silloin kun tämä oli lukion ilmiö)</a:t>
            </a:r>
          </a:p>
          <a:p>
            <a:r>
              <a:rPr lang="fi-FI" dirty="0" smtClean="0"/>
              <a:t>Vesi</a:t>
            </a:r>
          </a:p>
          <a:p>
            <a:r>
              <a:rPr lang="fi-FI" dirty="0" smtClean="0"/>
              <a:t>Hyvän elämän elementtejä</a:t>
            </a:r>
          </a:p>
          <a:p>
            <a:r>
              <a:rPr lang="fi-FI" dirty="0" smtClean="0"/>
              <a:t>Sota</a:t>
            </a:r>
          </a:p>
          <a:p>
            <a:r>
              <a:rPr lang="fi-FI" dirty="0" smtClean="0"/>
              <a:t>Kaupungit ja maisema</a:t>
            </a:r>
          </a:p>
          <a:p>
            <a:r>
              <a:rPr lang="fi-FI" dirty="0" smtClean="0"/>
              <a:t>Tieto ja totuus</a:t>
            </a:r>
          </a:p>
          <a:p>
            <a:r>
              <a:rPr lang="fi-FI" dirty="0" smtClean="0"/>
              <a:t>Hiljaisia </a:t>
            </a:r>
            <a:r>
              <a:rPr lang="fi-FI" dirty="0" err="1" smtClean="0"/>
              <a:t>vaíkuttajia</a:t>
            </a:r>
            <a:r>
              <a:rPr lang="fi-FI" dirty="0" smtClean="0"/>
              <a:t> ja suuria ajattelijoita</a:t>
            </a:r>
          </a:p>
          <a:p>
            <a:r>
              <a:rPr lang="fi-FI" dirty="0" smtClean="0"/>
              <a:t>Kuolema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235852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1E1C77"/>
      </a:dk2>
      <a:lt2>
        <a:srgbClr val="8C8A87"/>
      </a:lt2>
      <a:accent1>
        <a:srgbClr val="1E1C77"/>
      </a:accent1>
      <a:accent2>
        <a:srgbClr val="009E60"/>
      </a:accent2>
      <a:accent3>
        <a:srgbClr val="FFFFFF"/>
      </a:accent3>
      <a:accent4>
        <a:srgbClr val="000000"/>
      </a:accent4>
      <a:accent5>
        <a:srgbClr val="ABABBD"/>
      </a:accent5>
      <a:accent6>
        <a:srgbClr val="008F56"/>
      </a:accent6>
      <a:hlink>
        <a:srgbClr val="FCA311"/>
      </a:hlink>
      <a:folHlink>
        <a:srgbClr val="5E68C4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4820</TotalTime>
  <Words>1055</Words>
  <Application>Microsoft Office PowerPoint</Application>
  <PresentationFormat>Näytössä katseltava diaesitys (4:3)</PresentationFormat>
  <Paragraphs>160</Paragraphs>
  <Slides>20</Slides>
  <Notes>2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Wingdings</vt:lpstr>
      <vt:lpstr>Default Design</vt:lpstr>
      <vt:lpstr>Muista opetusmuodoista</vt:lpstr>
      <vt:lpstr>Teoreettinen tausta</vt:lpstr>
      <vt:lpstr>Eri malleja</vt:lpstr>
      <vt:lpstr>Projektityöskentely</vt:lpstr>
      <vt:lpstr>Ilmiöoppiminen</vt:lpstr>
      <vt:lpstr>Ilmiöoppiminen (jatkuu)</vt:lpstr>
      <vt:lpstr>Ilmiöoppiminen (jatkuu)</vt:lpstr>
      <vt:lpstr>Ilmiöoppiminen</vt:lpstr>
      <vt:lpstr>Ilmiöitä (alan guruilta) </vt:lpstr>
      <vt:lpstr>Problem Based Learning (PBL)</vt:lpstr>
      <vt:lpstr>PBL prosessin vaiheet</vt:lpstr>
      <vt:lpstr>Tutkiva oppiminen</vt:lpstr>
      <vt:lpstr>Tutkiva oppiminen (jatkuu)</vt:lpstr>
      <vt:lpstr>Tutkiva oppiminen (jatkuu)</vt:lpstr>
      <vt:lpstr>Tutkiva oppiminen (jatkuu)</vt:lpstr>
      <vt:lpstr>Tutkiva oppiminen (jatkuu)</vt:lpstr>
      <vt:lpstr>Tutkiva oppiminen (jatkuu)</vt:lpstr>
      <vt:lpstr>Käsitteiden opettaminen</vt:lpstr>
      <vt:lpstr>Dilemma-didaktiikka</vt:lpstr>
      <vt:lpstr>Määritelmä-didaktiikka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 dian otsikkoa</dc:title>
  <dc:creator>Salmenkivi, Eero O A</dc:creator>
  <cp:lastModifiedBy>Salmenkivi, Eero O A</cp:lastModifiedBy>
  <cp:revision>278</cp:revision>
  <cp:lastPrinted>2016-10-13T06:59:55Z</cp:lastPrinted>
  <dcterms:created xsi:type="dcterms:W3CDTF">2003-08-13T09:52:38Z</dcterms:created>
  <dcterms:modified xsi:type="dcterms:W3CDTF">2016-10-13T06:59:56Z</dcterms:modified>
</cp:coreProperties>
</file>