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339" r:id="rId3"/>
    <p:sldId id="340" r:id="rId4"/>
    <p:sldId id="341" r:id="rId5"/>
    <p:sldId id="343" r:id="rId6"/>
    <p:sldId id="344" r:id="rId7"/>
    <p:sldId id="345" r:id="rId8"/>
    <p:sldId id="346" r:id="rId9"/>
  </p:sldIdLst>
  <p:sldSz cx="9144000" cy="6858000" type="screen4x3"/>
  <p:notesSz cx="9942513" cy="68103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D116"/>
    <a:srgbClr val="009E60"/>
    <a:srgbClr val="3A75C4"/>
    <a:srgbClr val="5BBF21"/>
    <a:srgbClr val="1E1C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68" autoAdjust="0"/>
    <p:restoredTop sz="94660"/>
  </p:normalViewPr>
  <p:slideViewPr>
    <p:cSldViewPr>
      <p:cViewPr varScale="1">
        <p:scale>
          <a:sx n="100" d="100"/>
          <a:sy n="100" d="100"/>
        </p:scale>
        <p:origin x="68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8475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2450" y="0"/>
            <a:ext cx="4308475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69063"/>
            <a:ext cx="43084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2450" y="6469063"/>
            <a:ext cx="43084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5B124890-AB96-4F23-BCBC-FF0D48D61F7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0570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8475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4038" y="0"/>
            <a:ext cx="4308475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8663" y="511175"/>
            <a:ext cx="3405187" cy="25542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5563" y="3235325"/>
            <a:ext cx="7291387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Muokkaa tekstin perustyylejä napsauttamalla</a:t>
            </a:r>
          </a:p>
          <a:p>
            <a:pPr lvl="1"/>
            <a:r>
              <a:rPr lang="en-US" noProof="0" smtClean="0"/>
              <a:t>toinen taso</a:t>
            </a:r>
          </a:p>
          <a:p>
            <a:pPr lvl="2"/>
            <a:r>
              <a:rPr lang="en-US" noProof="0" smtClean="0"/>
              <a:t>kolmas taso</a:t>
            </a:r>
          </a:p>
          <a:p>
            <a:pPr lvl="3"/>
            <a:r>
              <a:rPr lang="en-US" noProof="0" smtClean="0"/>
              <a:t>neljäs taso</a:t>
            </a:r>
          </a:p>
          <a:p>
            <a:pPr lvl="4"/>
            <a:r>
              <a:rPr lang="en-US" noProof="0" smtClean="0"/>
              <a:t>viides taso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70650"/>
            <a:ext cx="43084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4038" y="6470650"/>
            <a:ext cx="43084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B734C2DE-1D1D-42E3-98F4-D84351C6D3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9623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Tähän tehtävä silloin kun </a:t>
            </a:r>
            <a:r>
              <a:rPr lang="fi-FI" dirty="0" err="1" smtClean="0"/>
              <a:t>yhtenisessä</a:t>
            </a:r>
            <a:r>
              <a:rPr lang="fi-FI" dirty="0" smtClean="0"/>
              <a:t> ryhmässä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A7A5E4-CD27-408D-A836-22043429939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913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Tähän tehtävä silloin kun </a:t>
            </a:r>
            <a:r>
              <a:rPr lang="fi-FI" dirty="0" err="1" smtClean="0"/>
              <a:t>yhtenisessä</a:t>
            </a:r>
            <a:r>
              <a:rPr lang="fi-FI" dirty="0" smtClean="0"/>
              <a:t> ryhmässä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A7A5E4-CD27-408D-A836-22043429939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7324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Tähän tehtävä silloin kun </a:t>
            </a:r>
            <a:r>
              <a:rPr lang="fi-FI" dirty="0" err="1" smtClean="0"/>
              <a:t>yhtenisessä</a:t>
            </a:r>
            <a:r>
              <a:rPr lang="fi-FI" dirty="0" smtClean="0"/>
              <a:t> ryhmässä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A7A5E4-CD27-408D-A836-22043429939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958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48" descr="xkansi_tk_kayttaytym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2098675"/>
            <a:ext cx="5410200" cy="1143000"/>
          </a:xfrm>
        </p:spPr>
        <p:txBody>
          <a:bodyPr/>
          <a:lstStyle>
            <a:lvl1pPr>
              <a:defRPr>
                <a:solidFill>
                  <a:srgbClr val="1E1C77"/>
                </a:solidFill>
              </a:defRPr>
            </a:lvl1pPr>
          </a:lstStyle>
          <a:p>
            <a:r>
              <a:rPr lang="en-US"/>
              <a:t>Muokkaa otsikon perustyyliä napsauttamalla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568700"/>
            <a:ext cx="5410200" cy="13843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Muokkaa alaotsikon perustyyliä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749406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8D949-5D3D-413E-A74F-2E7A28195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237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152400"/>
            <a:ext cx="175260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8800" y="152400"/>
            <a:ext cx="510540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D7108-0138-4967-AAF9-83CE5349A3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30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828800" y="152400"/>
            <a:ext cx="7010400" cy="6400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9AB81-938B-4978-BFC9-304FF1156E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466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4F65DB-C9AD-44F1-ACFA-D18DD59418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496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21221-2888-40A1-8641-D384C0684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754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800" y="1600200"/>
            <a:ext cx="3429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0200" y="1600200"/>
            <a:ext cx="3429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98F5C-2914-4933-BE2F-B1654AFB69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870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0C606-CFCD-4C8D-8199-08659B09B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824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A0D49-2AEB-4865-A4EF-DDA1456D68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376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893D0-F2AA-4CB8-B37B-9E1C12E071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926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77A99-943F-415F-963E-040BBA6AB8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397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640F0-5150-4254-A7D6-03F407101E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377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52400"/>
            <a:ext cx="7010400" cy="111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 smtClean="0"/>
              <a:t>Muokkaa otsikon perustyyliä napsauttamalla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8800" y="1600200"/>
            <a:ext cx="70104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 smtClean="0"/>
              <a:t>Muokkaa tekstin perustyylejä napsauttamalla</a:t>
            </a:r>
          </a:p>
          <a:p>
            <a:pPr lvl="1"/>
            <a:r>
              <a:rPr lang="en-US" altLang="fi-FI" smtClean="0"/>
              <a:t>toinen taso</a:t>
            </a:r>
          </a:p>
          <a:p>
            <a:pPr lvl="2"/>
            <a:r>
              <a:rPr lang="en-US" altLang="fi-FI" smtClean="0"/>
              <a:t>kolmas taso</a:t>
            </a:r>
          </a:p>
          <a:p>
            <a:pPr lvl="3"/>
            <a:r>
              <a:rPr lang="en-US" altLang="fi-FI" smtClean="0"/>
              <a:t>neljäs taso</a:t>
            </a:r>
          </a:p>
          <a:p>
            <a:pPr lvl="4"/>
            <a:r>
              <a:rPr lang="en-US" altLang="fi-FI" smtClean="0"/>
              <a:t>viides taso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629400"/>
            <a:ext cx="19050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0B994B26-2233-4D9A-AA52-3F5E1167F1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3077" name="Picture 1036" descr="rgb-vaaka-logo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13" y="477838"/>
            <a:ext cx="723900" cy="69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282575" indent="-282575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SzPct val="11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1905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SzPct val="8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2pPr>
      <a:lvl3pPr marL="1050925" indent="-1905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Char char="-"/>
        <a:defRPr>
          <a:solidFill>
            <a:schemeClr val="tx1"/>
          </a:solidFill>
          <a:latin typeface="+mn-lt"/>
        </a:defRPr>
      </a:lvl3pPr>
      <a:lvl4pPr marL="1622425" indent="-1524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Char char="-"/>
        <a:defRPr>
          <a:solidFill>
            <a:schemeClr val="tx1"/>
          </a:solidFill>
          <a:latin typeface="+mn-lt"/>
        </a:defRPr>
      </a:lvl4pPr>
      <a:lvl5pPr marL="2003425" indent="-98425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Char char="-"/>
        <a:defRPr>
          <a:solidFill>
            <a:schemeClr val="tx1"/>
          </a:solidFill>
          <a:latin typeface="+mn-lt"/>
        </a:defRPr>
      </a:lvl5pPr>
      <a:lvl6pPr marL="2460625" indent="-98425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Char char="-"/>
        <a:defRPr>
          <a:solidFill>
            <a:schemeClr val="tx1"/>
          </a:solidFill>
          <a:latin typeface="+mn-lt"/>
        </a:defRPr>
      </a:lvl6pPr>
      <a:lvl7pPr marL="2917825" indent="-98425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Char char="-"/>
        <a:defRPr>
          <a:solidFill>
            <a:schemeClr val="tx1"/>
          </a:solidFill>
          <a:latin typeface="+mn-lt"/>
        </a:defRPr>
      </a:lvl7pPr>
      <a:lvl8pPr marL="3375025" indent="-98425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Char char="-"/>
        <a:defRPr>
          <a:solidFill>
            <a:schemeClr val="tx1"/>
          </a:solidFill>
          <a:latin typeface="+mn-lt"/>
        </a:defRPr>
      </a:lvl8pPr>
      <a:lvl9pPr marL="3832225" indent="-98425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Char char="-"/>
        <a:defRPr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2988" y="2852738"/>
            <a:ext cx="5410200" cy="1143000"/>
          </a:xfrm>
        </p:spPr>
        <p:txBody>
          <a:bodyPr/>
          <a:lstStyle/>
          <a:p>
            <a:r>
              <a:rPr lang="en-US" altLang="fi-FI" dirty="0" err="1" smtClean="0"/>
              <a:t>Elämänkatsomustiedon</a:t>
            </a:r>
            <a:r>
              <a:rPr lang="en-US" altLang="fi-FI" dirty="0" smtClean="0"/>
              <a:t> </a:t>
            </a:r>
            <a:r>
              <a:rPr lang="en-US" altLang="fi-FI" dirty="0" err="1" smtClean="0"/>
              <a:t>ainedidaktiikka</a:t>
            </a:r>
            <a:r>
              <a:rPr lang="en-US" altLang="fi-FI" dirty="0" smtClean="0"/>
              <a:t>, </a:t>
            </a:r>
            <a:r>
              <a:rPr lang="en-US" altLang="fi-FI" dirty="0" smtClean="0"/>
              <a:t/>
            </a:r>
            <a:br>
              <a:rPr lang="en-US" altLang="fi-FI" dirty="0" smtClean="0"/>
            </a:br>
            <a:r>
              <a:rPr lang="en-US" altLang="fi-FI" dirty="0" smtClean="0"/>
              <a:t>ET </a:t>
            </a:r>
            <a:r>
              <a:rPr lang="en-US" altLang="fi-FI" dirty="0" err="1" smtClean="0"/>
              <a:t>pähkinänkuoressä</a:t>
            </a:r>
            <a:r>
              <a:rPr lang="en-US" altLang="fi-FI" dirty="0" smtClean="0"/>
              <a:t/>
            </a:r>
            <a:br>
              <a:rPr lang="en-US" altLang="fi-FI" dirty="0" smtClean="0"/>
            </a:br>
            <a:r>
              <a:rPr lang="en-US" altLang="fi-FI" b="0" dirty="0" smtClean="0"/>
              <a:t>[</a:t>
            </a:r>
            <a:r>
              <a:rPr lang="en-US" altLang="fi-FI" b="0" dirty="0" err="1" smtClean="0"/>
              <a:t>Johdatus</a:t>
            </a:r>
            <a:r>
              <a:rPr lang="en-US" altLang="fi-FI" b="0" dirty="0" smtClean="0"/>
              <a:t> </a:t>
            </a:r>
            <a:r>
              <a:rPr lang="en-US" altLang="fi-FI" b="0" dirty="0" err="1" smtClean="0"/>
              <a:t>EToon</a:t>
            </a:r>
            <a:r>
              <a:rPr lang="en-US" altLang="fi-FI" b="0" dirty="0" smtClean="0"/>
              <a:t> (2015 ja </a:t>
            </a:r>
            <a:r>
              <a:rPr lang="en-US" altLang="fi-FI" b="0" dirty="0" err="1" smtClean="0"/>
              <a:t>aiemmin</a:t>
            </a:r>
            <a:r>
              <a:rPr lang="en-US" altLang="fi-FI" b="0" dirty="0" smtClean="0"/>
              <a:t> LO-</a:t>
            </a:r>
            <a:r>
              <a:rPr lang="en-US" altLang="fi-FI" b="0" dirty="0" err="1" smtClean="0"/>
              <a:t>perus</a:t>
            </a:r>
            <a:r>
              <a:rPr lang="en-US" altLang="fi-FI" b="0" dirty="0" smtClean="0"/>
              <a:t>-) </a:t>
            </a:r>
            <a:r>
              <a:rPr lang="en-US" altLang="fi-FI" b="0" dirty="0" err="1" smtClean="0"/>
              <a:t>kurssin</a:t>
            </a:r>
            <a:r>
              <a:rPr lang="en-US" altLang="fi-FI" b="0" dirty="0" smtClean="0"/>
              <a:t> </a:t>
            </a:r>
            <a:r>
              <a:rPr lang="en-US" altLang="fi-FI" b="0" dirty="0" err="1" smtClean="0"/>
              <a:t>kertausta</a:t>
            </a:r>
            <a:r>
              <a:rPr lang="en-US" altLang="fi-FI" b="0" dirty="0" smtClean="0"/>
              <a:t>]</a:t>
            </a:r>
            <a:endParaRPr lang="en-US" altLang="fi-FI" b="0" dirty="0" smtClean="0"/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1065213" y="5029200"/>
            <a:ext cx="6935787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fi-FI" sz="1600" b="1" dirty="0"/>
              <a:t>Eero </a:t>
            </a:r>
            <a:r>
              <a:rPr lang="en-US" altLang="fi-FI" sz="1600" b="1" dirty="0" smtClean="0"/>
              <a:t>Salmenkivi</a:t>
            </a:r>
            <a:endParaRPr lang="en-US" altLang="fi-FI" sz="1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i-FI" smtClean="0"/>
              <a:t>Niiniluodon maailmankatsomuksen käsite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15100" y="2133600"/>
            <a:ext cx="2089150" cy="574675"/>
          </a:xfrm>
          <a:noFill/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GB" altLang="fi-FI" b="1" smtClean="0"/>
              <a:t>Etiikka, arvot</a:t>
            </a:r>
          </a:p>
        </p:txBody>
      </p:sp>
      <p:sp>
        <p:nvSpPr>
          <p:cNvPr id="114692" name="Rectangle 4"/>
          <p:cNvSpPr>
            <a:spLocks noChangeArrowheads="1"/>
          </p:cNvSpPr>
          <p:nvPr/>
        </p:nvSpPr>
        <p:spPr bwMode="auto">
          <a:xfrm>
            <a:off x="3562350" y="3716338"/>
            <a:ext cx="3744913" cy="576262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282575" indent="-282575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ts val="3000"/>
              </a:lnSpc>
              <a:buClr>
                <a:srgbClr val="FCD116"/>
              </a:buClr>
              <a:buSzPct val="110000"/>
              <a:buFont typeface="Wingdings" pitchFamily="2" charset="2"/>
              <a:buNone/>
            </a:pPr>
            <a:r>
              <a:rPr lang="en-GB" altLang="fi-FI" sz="2800" b="1"/>
              <a:t>Maailmankatsomus</a:t>
            </a:r>
          </a:p>
        </p:txBody>
      </p:sp>
      <p:sp>
        <p:nvSpPr>
          <p:cNvPr id="114693" name="Rectangle 5"/>
          <p:cNvSpPr>
            <a:spLocks noChangeArrowheads="1"/>
          </p:cNvSpPr>
          <p:nvPr/>
        </p:nvSpPr>
        <p:spPr bwMode="auto">
          <a:xfrm>
            <a:off x="4498975" y="5084763"/>
            <a:ext cx="3560763" cy="739775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altLang="fi-FI"/>
              <a:t>Jonkinlainen tieto-oppi: </a:t>
            </a:r>
            <a:br>
              <a:rPr lang="en-GB" altLang="fi-FI"/>
            </a:br>
            <a:r>
              <a:rPr lang="en-GB" altLang="fi-FI" b="1"/>
              <a:t>mistä katsomus on peräisin</a:t>
            </a:r>
          </a:p>
        </p:txBody>
      </p:sp>
      <p:sp>
        <p:nvSpPr>
          <p:cNvPr id="114694" name="Rectangle 6"/>
          <p:cNvSpPr>
            <a:spLocks noChangeArrowheads="1"/>
          </p:cNvSpPr>
          <p:nvPr/>
        </p:nvSpPr>
        <p:spPr bwMode="auto">
          <a:xfrm>
            <a:off x="898525" y="4292600"/>
            <a:ext cx="3168650" cy="1349375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GB" altLang="fi-FI"/>
              <a:t>Yksilön maailmankatsomusta sanotaan </a:t>
            </a:r>
            <a:r>
              <a:rPr lang="en-GB" altLang="fi-FI" b="1"/>
              <a:t>elämänkatsomuksesi</a:t>
            </a:r>
          </a:p>
        </p:txBody>
      </p:sp>
      <p:sp>
        <p:nvSpPr>
          <p:cNvPr id="114695" name="Rectangle 7"/>
          <p:cNvSpPr>
            <a:spLocks noChangeArrowheads="1"/>
          </p:cNvSpPr>
          <p:nvPr/>
        </p:nvSpPr>
        <p:spPr bwMode="auto">
          <a:xfrm>
            <a:off x="971550" y="1916113"/>
            <a:ext cx="4464050" cy="1349375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GB" altLang="fi-FI" b="1"/>
              <a:t>Maailmankuva</a:t>
            </a:r>
          </a:p>
          <a:p>
            <a:pPr algn="ctr">
              <a:buClr>
                <a:schemeClr val="hlink"/>
              </a:buClr>
              <a:buSzPct val="85000"/>
              <a:buFont typeface="Wingdings" pitchFamily="2" charset="2"/>
              <a:buChar char="§"/>
            </a:pPr>
            <a:r>
              <a:rPr lang="en-GB" altLang="fi-FI"/>
              <a:t> kuva luonnosta (ja yliluonnollisesta)</a:t>
            </a:r>
          </a:p>
          <a:p>
            <a:pPr algn="ctr">
              <a:buClr>
                <a:schemeClr val="hlink"/>
              </a:buClr>
              <a:buSzPct val="85000"/>
              <a:buFont typeface="Wingdings" pitchFamily="2" charset="2"/>
              <a:buChar char="§"/>
            </a:pPr>
            <a:r>
              <a:rPr lang="en-GB" altLang="fi-FI"/>
              <a:t> kuva ihmisestä (ja yhteiskunnasta)</a:t>
            </a:r>
          </a:p>
          <a:p>
            <a:pPr algn="ctr">
              <a:buClr>
                <a:schemeClr val="hlink"/>
              </a:buClr>
              <a:buSzPct val="85000"/>
              <a:buFont typeface="Wingdings" pitchFamily="2" charset="2"/>
              <a:buChar char="§"/>
            </a:pPr>
            <a:r>
              <a:rPr lang="en-GB" altLang="fi-FI"/>
              <a:t> kuva itsestä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4408488" y="5222875"/>
            <a:ext cx="180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GB" altLang="fi-FI"/>
          </a:p>
        </p:txBody>
      </p:sp>
      <p:cxnSp>
        <p:nvCxnSpPr>
          <p:cNvPr id="114697" name="AutoShape 9"/>
          <p:cNvCxnSpPr>
            <a:cxnSpLocks noChangeShapeType="1"/>
            <a:stCxn id="114692" idx="0"/>
            <a:endCxn id="114695" idx="2"/>
          </p:cNvCxnSpPr>
          <p:nvPr/>
        </p:nvCxnSpPr>
        <p:spPr bwMode="auto">
          <a:xfrm flipH="1" flipV="1">
            <a:off x="3203575" y="3284538"/>
            <a:ext cx="2232025" cy="412750"/>
          </a:xfrm>
          <a:prstGeom prst="straightConnector1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4698" name="AutoShape 10"/>
          <p:cNvCxnSpPr>
            <a:cxnSpLocks noChangeShapeType="1"/>
            <a:stCxn id="114691" idx="2"/>
            <a:endCxn id="114692" idx="0"/>
          </p:cNvCxnSpPr>
          <p:nvPr/>
        </p:nvCxnSpPr>
        <p:spPr bwMode="auto">
          <a:xfrm flipH="1">
            <a:off x="5435600" y="2727325"/>
            <a:ext cx="2124075" cy="969963"/>
          </a:xfrm>
          <a:prstGeom prst="straightConnector1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4699" name="AutoShape 11"/>
          <p:cNvCxnSpPr>
            <a:cxnSpLocks noChangeShapeType="1"/>
            <a:stCxn id="114692" idx="2"/>
            <a:endCxn id="114693" idx="0"/>
          </p:cNvCxnSpPr>
          <p:nvPr/>
        </p:nvCxnSpPr>
        <p:spPr bwMode="auto">
          <a:xfrm>
            <a:off x="5435600" y="4311650"/>
            <a:ext cx="844550" cy="754063"/>
          </a:xfrm>
          <a:prstGeom prst="straightConnector1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4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4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46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46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4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4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4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4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469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469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46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4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4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4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build="p" animBg="1"/>
      <p:bldP spid="114692" grpId="0" animBg="1"/>
      <p:bldP spid="114693" grpId="0" animBg="1"/>
      <p:bldP spid="114694" grpId="0" animBg="1"/>
      <p:bldP spid="11469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Suomen 1900-luvun </a:t>
            </a:r>
            <a:r>
              <a:rPr lang="fi-FI" dirty="0" smtClean="0"/>
              <a:t>uskonnon-/katsomusopetuksen malli</a:t>
            </a:r>
            <a:endParaRPr lang="fi-FI" dirty="0" smtClean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fi-FI" dirty="0" smtClean="0"/>
              <a:t>Laki kansakoulun järjestysmuodon perusteista (1923):</a:t>
            </a:r>
          </a:p>
          <a:p>
            <a:pPr>
              <a:defRPr/>
            </a:pPr>
            <a:r>
              <a:rPr lang="fi-FI" dirty="0" smtClean="0"/>
              <a:t>oppilaille annetaan </a:t>
            </a:r>
            <a:r>
              <a:rPr lang="fi-FI" b="1" dirty="0" smtClean="0"/>
              <a:t>enemmistön tunnustuksen mukaista uskonnon opetusta </a:t>
            </a:r>
          </a:p>
          <a:p>
            <a:pPr>
              <a:defRPr/>
            </a:pPr>
            <a:r>
              <a:rPr lang="fi-FI" b="1" dirty="0" smtClean="0"/>
              <a:t>koulun uskonnonopetuksesta vapautetuille </a:t>
            </a:r>
            <a:r>
              <a:rPr lang="fi-FI" dirty="0" smtClean="0"/>
              <a:t>oppilaille</a:t>
            </a:r>
          </a:p>
          <a:p>
            <a:pPr lvl="1">
              <a:defRPr/>
            </a:pPr>
            <a:r>
              <a:rPr lang="fi-FI" dirty="0" smtClean="0">
                <a:ea typeface="+mn-ea"/>
                <a:cs typeface="+mn-cs"/>
              </a:rPr>
              <a:t>Oman </a:t>
            </a:r>
            <a:r>
              <a:rPr lang="fi-FI" dirty="0"/>
              <a:t>uskonnon </a:t>
            </a:r>
            <a:r>
              <a:rPr lang="fi-FI" dirty="0" smtClean="0">
                <a:ea typeface="+mn-ea"/>
                <a:cs typeface="+mn-cs"/>
              </a:rPr>
              <a:t>tunnustuksen mukaista opetusta (lähinnä ortodoksit) tai</a:t>
            </a:r>
          </a:p>
          <a:p>
            <a:pPr lvl="1">
              <a:defRPr/>
            </a:pPr>
            <a:r>
              <a:rPr lang="fi-FI" dirty="0" smtClean="0">
                <a:ea typeface="+mn-ea"/>
                <a:cs typeface="+mn-cs"/>
              </a:rPr>
              <a:t>uskonnonhistorian ja siveysopin opetusta.</a:t>
            </a:r>
          </a:p>
          <a:p>
            <a:pPr>
              <a:defRPr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4107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ET:n synty</a:t>
            </a:r>
          </a:p>
        </p:txBody>
      </p:sp>
      <p:sp>
        <p:nvSpPr>
          <p:cNvPr id="15363" name="Sisällön paikkamerkki 2"/>
          <p:cNvSpPr>
            <a:spLocks noGrp="1"/>
          </p:cNvSpPr>
          <p:nvPr>
            <p:ph idx="1"/>
          </p:nvPr>
        </p:nvSpPr>
        <p:spPr>
          <a:xfrm>
            <a:off x="1476375" y="1600200"/>
            <a:ext cx="7362825" cy="4953000"/>
          </a:xfrm>
        </p:spPr>
        <p:txBody>
          <a:bodyPr/>
          <a:lstStyle/>
          <a:p>
            <a:r>
              <a:rPr lang="fi-FI" dirty="0" smtClean="0"/>
              <a:t>Vapaa-ajattelijoiden liiton pj. Erkki Hartikainen teki 1978 kantelun YK:n ihmisoikeuskomitealle uskontojen historian OPS:n kristillisyydestä (sisältö oli Uutta Testamenttia!).</a:t>
            </a:r>
          </a:p>
          <a:p>
            <a:r>
              <a:rPr lang="fi-FI" dirty="0" smtClean="0"/>
              <a:t>Suomi muutti mallia ja loi uuden oppiaineen.</a:t>
            </a:r>
          </a:p>
          <a:p>
            <a:r>
              <a:rPr lang="fi-FI" dirty="0" smtClean="0"/>
              <a:t>1985 </a:t>
            </a:r>
            <a:r>
              <a:rPr lang="fi-FI" dirty="0" smtClean="0"/>
              <a:t>koululainsäädännön ja OPS-uudistuksessa ET kouluihin uskonnon rinnalle (kerralla!).</a:t>
            </a:r>
          </a:p>
        </p:txBody>
      </p:sp>
    </p:spTree>
    <p:extLst>
      <p:ext uri="{BB962C8B-B14F-4D97-AF65-F5344CB8AC3E}">
        <p14:creationId xmlns:p14="http://schemas.microsoft.com/office/powerpoint/2010/main" val="24334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828800" y="1700808"/>
            <a:ext cx="7010400" cy="4852392"/>
          </a:xfrm>
        </p:spPr>
        <p:txBody>
          <a:bodyPr/>
          <a:lstStyle/>
          <a:p>
            <a:pPr>
              <a:buFont typeface="Wingdings" charset="2"/>
              <a:buChar char="n"/>
              <a:defRPr/>
            </a:pPr>
            <a:r>
              <a:rPr lang="fi-FI" dirty="0"/>
              <a:t>Uskontojen historia ja siveysoppi oli oppiaine uskonnonopetuksesta vapautetuille (katsomuksesta riippumatta).</a:t>
            </a:r>
          </a:p>
          <a:p>
            <a:pPr>
              <a:buFont typeface="Wingdings" charset="2"/>
              <a:buChar char="n"/>
              <a:defRPr/>
            </a:pPr>
            <a:r>
              <a:rPr lang="fi-FI" dirty="0" smtClean="0"/>
              <a:t>Toisin </a:t>
            </a:r>
            <a:r>
              <a:rPr lang="fi-FI" dirty="0" smtClean="0"/>
              <a:t>kuin kaikille luterilaisesta opetuksesta vapautetuille tehty uskonnon historia ja siveysoppi, ET luotiin </a:t>
            </a:r>
            <a:r>
              <a:rPr lang="fi-FI" dirty="0" smtClean="0"/>
              <a:t>alun perin nimenomaan </a:t>
            </a:r>
            <a:r>
              <a:rPr lang="fi-FI" dirty="0" smtClean="0"/>
              <a:t>(jollain tavoin) aatteellisesti uskonnottomien </a:t>
            </a:r>
            <a:r>
              <a:rPr lang="fi-FI" dirty="0" smtClean="0"/>
              <a:t>oppiaineeksi (esim. Hartikainen oli mukana työryhmässä).</a:t>
            </a:r>
            <a:endParaRPr lang="fi-FI" dirty="0" smtClean="0"/>
          </a:p>
        </p:txBody>
      </p:sp>
      <p:sp>
        <p:nvSpPr>
          <p:cNvPr id="4" name="Otsikko 1"/>
          <p:cNvSpPr>
            <a:spLocks noGrp="1"/>
          </p:cNvSpPr>
          <p:nvPr>
            <p:ph type="title"/>
          </p:nvPr>
        </p:nvSpPr>
        <p:spPr>
          <a:xfrm>
            <a:off x="1828800" y="152400"/>
            <a:ext cx="7010400" cy="1116013"/>
          </a:xfrm>
        </p:spPr>
        <p:txBody>
          <a:bodyPr/>
          <a:lstStyle/>
          <a:p>
            <a:r>
              <a:rPr lang="fi-FI" dirty="0" smtClean="0"/>
              <a:t>ET aatteellisesti uskonnottomille</a:t>
            </a:r>
          </a:p>
        </p:txBody>
      </p:sp>
    </p:spTree>
    <p:extLst>
      <p:ext uri="{BB962C8B-B14F-4D97-AF65-F5344CB8AC3E}">
        <p14:creationId xmlns:p14="http://schemas.microsoft.com/office/powerpoint/2010/main" val="240251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ET ja </a:t>
            </a:r>
            <a:r>
              <a:rPr lang="fi-FI" dirty="0" err="1" smtClean="0"/>
              <a:t>monikulttuuristuminen</a:t>
            </a:r>
            <a:endParaRPr lang="fi-FI" dirty="0" smtClean="0"/>
          </a:p>
        </p:txBody>
      </p:sp>
      <p:sp>
        <p:nvSpPr>
          <p:cNvPr id="18435" name="Sisällön paikkamerkki 2"/>
          <p:cNvSpPr>
            <a:spLocks noGrp="1"/>
          </p:cNvSpPr>
          <p:nvPr>
            <p:ph idx="1"/>
          </p:nvPr>
        </p:nvSpPr>
        <p:spPr>
          <a:xfrm>
            <a:off x="1828800" y="1600200"/>
            <a:ext cx="7010400" cy="4953000"/>
          </a:xfrm>
        </p:spPr>
        <p:txBody>
          <a:bodyPr/>
          <a:lstStyle/>
          <a:p>
            <a:r>
              <a:rPr lang="fi-FI" dirty="0" smtClean="0"/>
              <a:t>Katsomusopetusta säätelee uskontokuntaan kuuluminen eikä uskominen. </a:t>
            </a:r>
          </a:p>
          <a:p>
            <a:r>
              <a:rPr lang="fi-FI" dirty="0" smtClean="0"/>
              <a:t>Tätä useat muut paitsi (pohjoismaiset) luterilaiset eivät koe  luontevaksi → paljon ns. pienryhmäisten (ei ev.-lut. eikä ortodoksi) uskontojen oppilaita et:ssä.</a:t>
            </a:r>
          </a:p>
          <a:p>
            <a:r>
              <a:rPr lang="fi-FI" dirty="0" smtClean="0"/>
              <a:t>Tämä oli laitonta (mutta yleistä) vuosina 1985–2003.</a:t>
            </a:r>
          </a:p>
          <a:p>
            <a:r>
              <a:rPr lang="fi-FI" dirty="0" smtClean="0"/>
              <a:t>1.8.2003 uusi uskonnonvapauslaki ja koululakien muutokset avasivat ET:n niille uskontokuntiin kuuluvilla, joille "omaa uskonnon opetusta ei järjestetä".</a:t>
            </a:r>
          </a:p>
          <a:p>
            <a:pPr lvl="1"/>
            <a:r>
              <a:rPr lang="fi-FI" dirty="0" smtClean="0"/>
              <a:t>Jollei ole ev.-</a:t>
            </a:r>
            <a:r>
              <a:rPr lang="fi-FI" dirty="0" err="1" smtClean="0"/>
              <a:t>lut</a:t>
            </a:r>
            <a:r>
              <a:rPr lang="fi-FI" dirty="0" smtClean="0"/>
              <a:t> tai ortodoksi, tämän saa (periaatteessa) valita → ET avautuu, jollei kuulu valtakirkkoihin.</a:t>
            </a:r>
          </a:p>
        </p:txBody>
      </p:sp>
    </p:spTree>
    <p:extLst>
      <p:ext uri="{BB962C8B-B14F-4D97-AF65-F5344CB8AC3E}">
        <p14:creationId xmlns:p14="http://schemas.microsoft.com/office/powerpoint/2010/main" val="245656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828800" y="1700808"/>
            <a:ext cx="7010400" cy="4852392"/>
          </a:xfrm>
        </p:spPr>
        <p:txBody>
          <a:bodyPr/>
          <a:lstStyle/>
          <a:p>
            <a:pPr>
              <a:buFont typeface="Wingdings" charset="2"/>
              <a:buChar char="n"/>
              <a:defRPr/>
            </a:pPr>
            <a:r>
              <a:rPr lang="fi-FI" dirty="0" smtClean="0"/>
              <a:t>Mallin ongelmana, jos ET on ateistien ym. ”oma” oppiaine samaan tapaan kuin ”omat uskonnot”, että on suuri ryhmä, joka ei halua sen enempää ”omaa” uskontoa kuin ”omaa” aatteellista uskonnottomuuttakaan.</a:t>
            </a:r>
          </a:p>
          <a:p>
            <a:pPr>
              <a:buFont typeface="Wingdings" charset="2"/>
              <a:buChar char="n"/>
              <a:defRPr/>
            </a:pPr>
            <a:r>
              <a:rPr lang="fi-FI" dirty="0" smtClean="0"/>
              <a:t>Mitä tehdään ”kaatoluokalle”?</a:t>
            </a:r>
          </a:p>
          <a:p>
            <a:pPr lvl="1">
              <a:buFont typeface="Wingdings" charset="2"/>
              <a:buChar char="n"/>
              <a:defRPr/>
            </a:pPr>
            <a:r>
              <a:rPr lang="fi-FI" dirty="0" smtClean="0"/>
              <a:t>Uskontodialogi yms. puheessa tämä ryhmä unohdetaan silloinkin (harvoin), kun vapaa-ajattelijat ja humanistit muistetaan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4" name="Otsikko 1"/>
          <p:cNvSpPr>
            <a:spLocks noGrp="1"/>
          </p:cNvSpPr>
          <p:nvPr>
            <p:ph type="title"/>
          </p:nvPr>
        </p:nvSpPr>
        <p:spPr>
          <a:xfrm>
            <a:off x="1828800" y="152400"/>
            <a:ext cx="7010400" cy="1116013"/>
          </a:xfrm>
        </p:spPr>
        <p:txBody>
          <a:bodyPr/>
          <a:lstStyle/>
          <a:p>
            <a:r>
              <a:rPr lang="fi-FI" dirty="0" smtClean="0"/>
              <a:t>Mallin looginen </a:t>
            </a:r>
            <a:r>
              <a:rPr lang="fi-FI" dirty="0" smtClean="0"/>
              <a:t>ongelma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14081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828800" y="1700808"/>
            <a:ext cx="7010400" cy="4852392"/>
          </a:xfrm>
        </p:spPr>
        <p:txBody>
          <a:bodyPr/>
          <a:lstStyle/>
          <a:p>
            <a:pPr>
              <a:buFont typeface="Wingdings" charset="2"/>
              <a:buChar char="n"/>
              <a:defRPr/>
            </a:pPr>
            <a:r>
              <a:rPr lang="fi-FI" dirty="0" smtClean="0"/>
              <a:t>Käytännön </a:t>
            </a:r>
            <a:r>
              <a:rPr lang="fi-FI" dirty="0"/>
              <a:t>ratkaisuna </a:t>
            </a:r>
            <a:r>
              <a:rPr lang="fi-FI" dirty="0" err="1"/>
              <a:t>ET:llä</a:t>
            </a:r>
            <a:r>
              <a:rPr lang="fi-FI" dirty="0"/>
              <a:t> on kaksi tehtävää: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fi-FI" dirty="0"/>
              <a:t>Toimia aatteellisesti uskonnottomien oppiaineena.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fi-FI" dirty="0"/>
              <a:t>Toimia oppiaineena kaikille niille, joilla e ole muuta katsomusainetta</a:t>
            </a:r>
            <a:r>
              <a:rPr lang="fi-FI" dirty="0" smtClean="0"/>
              <a:t>.</a:t>
            </a:r>
          </a:p>
          <a:p>
            <a:pPr>
              <a:defRPr/>
            </a:pPr>
            <a:r>
              <a:rPr lang="fi-FI" dirty="0" smtClean="0"/>
              <a:t>Pääkorostus </a:t>
            </a:r>
            <a:r>
              <a:rPr lang="fi-FI" dirty="0" err="1" smtClean="0"/>
              <a:t>OPS:issa</a:t>
            </a:r>
            <a:r>
              <a:rPr lang="fi-FI" dirty="0" smtClean="0"/>
              <a:t> = neutraali eettinen ja yleiskasvatuksellisuus, joka kelpaa kaikille.</a:t>
            </a:r>
          </a:p>
          <a:p>
            <a:pPr>
              <a:defRPr/>
            </a:pPr>
            <a:r>
              <a:rPr lang="fi-FI" dirty="0" smtClean="0"/>
              <a:t>Mutta tasapainoilua (</a:t>
            </a:r>
            <a:r>
              <a:rPr lang="fi-FI" dirty="0" err="1" smtClean="0"/>
              <a:t>aattellisesti</a:t>
            </a:r>
            <a:r>
              <a:rPr lang="fi-FI" dirty="0" smtClean="0"/>
              <a:t>) uskonnottomien oman oppiaineen suuntaan.</a:t>
            </a:r>
          </a:p>
          <a:p>
            <a:pPr>
              <a:defRPr/>
            </a:pPr>
            <a:r>
              <a:rPr lang="fi-FI" dirty="0" smtClean="0"/>
              <a:t>Vrt. ev.-lut. uskonto on myös kaikille avoin, mutta se on silti (vai onko?) ev.-lut. oppilaiden oma uskonto (ainakin ehkä </a:t>
            </a:r>
            <a:r>
              <a:rPr lang="fi-FI" smtClean="0"/>
              <a:t>väljästi yleiskristillinen/yleisuskonnollinen).</a:t>
            </a:r>
            <a:endParaRPr lang="fi-FI" dirty="0"/>
          </a:p>
        </p:txBody>
      </p:sp>
      <p:sp>
        <p:nvSpPr>
          <p:cNvPr id="4" name="Otsikko 1"/>
          <p:cNvSpPr>
            <a:spLocks noGrp="1"/>
          </p:cNvSpPr>
          <p:nvPr>
            <p:ph type="title"/>
          </p:nvPr>
        </p:nvSpPr>
        <p:spPr>
          <a:xfrm>
            <a:off x="1828800" y="152400"/>
            <a:ext cx="7010400" cy="1116013"/>
          </a:xfrm>
        </p:spPr>
        <p:txBody>
          <a:bodyPr/>
          <a:lstStyle/>
          <a:p>
            <a:r>
              <a:rPr lang="fi-FI" dirty="0" smtClean="0"/>
              <a:t>ET:n 2-rooli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310535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1E1C77"/>
      </a:dk2>
      <a:lt2>
        <a:srgbClr val="8C8A87"/>
      </a:lt2>
      <a:accent1>
        <a:srgbClr val="1E1C77"/>
      </a:accent1>
      <a:accent2>
        <a:srgbClr val="009E60"/>
      </a:accent2>
      <a:accent3>
        <a:srgbClr val="FFFFFF"/>
      </a:accent3>
      <a:accent4>
        <a:srgbClr val="000000"/>
      </a:accent4>
      <a:accent5>
        <a:srgbClr val="ABABBD"/>
      </a:accent5>
      <a:accent6>
        <a:srgbClr val="008F56"/>
      </a:accent6>
      <a:hlink>
        <a:srgbClr val="FCA311"/>
      </a:hlink>
      <a:folHlink>
        <a:srgbClr val="5E68C4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00008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00008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3150</TotalTime>
  <Words>423</Words>
  <Application>Microsoft Office PowerPoint</Application>
  <PresentationFormat>Näytössä katseltava diaesitys (4:3)</PresentationFormat>
  <Paragraphs>47</Paragraphs>
  <Slides>8</Slides>
  <Notes>3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Wingdings</vt:lpstr>
      <vt:lpstr>Default Design</vt:lpstr>
      <vt:lpstr>Elämänkatsomustiedon ainedidaktiikka,  ET pähkinänkuoressä [Johdatus EToon (2015 ja aiemmin LO-perus-) kurssin kertausta]</vt:lpstr>
      <vt:lpstr>Niiniluodon maailmankatsomuksen käsite</vt:lpstr>
      <vt:lpstr>Suomen 1900-luvun uskonnon-/katsomusopetuksen malli</vt:lpstr>
      <vt:lpstr>ET:n synty</vt:lpstr>
      <vt:lpstr>ET aatteellisesti uskonnottomille</vt:lpstr>
      <vt:lpstr>ET ja monikulttuuristuminen</vt:lpstr>
      <vt:lpstr>Mallin looginen ongelma</vt:lpstr>
      <vt:lpstr>ET:n 2-rooli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 dian otsikkoa</dc:title>
  <dc:creator>Salmenkivi, Eero O A</dc:creator>
  <cp:lastModifiedBy>Salmenkivi, Eero O A</cp:lastModifiedBy>
  <cp:revision>87</cp:revision>
  <cp:lastPrinted>2003-08-18T12:35:25Z</cp:lastPrinted>
  <dcterms:created xsi:type="dcterms:W3CDTF">2003-08-13T09:52:38Z</dcterms:created>
  <dcterms:modified xsi:type="dcterms:W3CDTF">2017-09-04T17:00:45Z</dcterms:modified>
</cp:coreProperties>
</file>