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7" r:id="rId2"/>
    <p:sldId id="285" r:id="rId3"/>
    <p:sldId id="286" r:id="rId4"/>
    <p:sldId id="291" r:id="rId5"/>
    <p:sldId id="295" r:id="rId6"/>
    <p:sldId id="292" r:id="rId7"/>
    <p:sldId id="293" r:id="rId8"/>
    <p:sldId id="283" r:id="rId9"/>
    <p:sldId id="287" r:id="rId10"/>
    <p:sldId id="290" r:id="rId11"/>
    <p:sldId id="289" r:id="rId12"/>
    <p:sldId id="294" r:id="rId13"/>
    <p:sldId id="297" r:id="rId14"/>
    <p:sldId id="300" r:id="rId15"/>
    <p:sldId id="298" r:id="rId16"/>
    <p:sldId id="299" r:id="rId17"/>
    <p:sldId id="296" r:id="rId18"/>
    <p:sldId id="301" r:id="rId19"/>
    <p:sldId id="302" r:id="rId20"/>
    <p:sldId id="303" r:id="rId21"/>
    <p:sldId id="305" r:id="rId22"/>
    <p:sldId id="306" r:id="rId23"/>
    <p:sldId id="307" r:id="rId24"/>
    <p:sldId id="308" r:id="rId25"/>
    <p:sldId id="311" r:id="rId26"/>
    <p:sldId id="312" r:id="rId27"/>
    <p:sldId id="310" r:id="rId28"/>
  </p:sldIdLst>
  <p:sldSz cx="9144000" cy="6858000" type="screen4x3"/>
  <p:notesSz cx="9942513" cy="68103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D116"/>
    <a:srgbClr val="009E60"/>
    <a:srgbClr val="3A75C4"/>
    <a:srgbClr val="5BBF21"/>
    <a:srgbClr val="1E1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26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847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2450" y="0"/>
            <a:ext cx="430847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69063"/>
            <a:ext cx="43084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2450" y="6469063"/>
            <a:ext cx="43084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02E805B7-03E0-4C84-BE02-FB7E322076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636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847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4038" y="0"/>
            <a:ext cx="430847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3268663" y="511175"/>
            <a:ext cx="3405187" cy="2554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5563" y="3235325"/>
            <a:ext cx="7291387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Muokkaa tekstin perustyylejä napsauttamalla</a:t>
            </a:r>
          </a:p>
          <a:p>
            <a:pPr lvl="1"/>
            <a:r>
              <a:rPr lang="en-US" noProof="0" smtClean="0"/>
              <a:t>toinen taso</a:t>
            </a:r>
          </a:p>
          <a:p>
            <a:pPr lvl="2"/>
            <a:r>
              <a:rPr lang="en-US" noProof="0" smtClean="0"/>
              <a:t>kolmas taso</a:t>
            </a:r>
          </a:p>
          <a:p>
            <a:pPr lvl="3"/>
            <a:r>
              <a:rPr lang="en-US" noProof="0" smtClean="0"/>
              <a:t>neljäs taso</a:t>
            </a:r>
          </a:p>
          <a:p>
            <a:pPr lvl="4"/>
            <a:r>
              <a:rPr lang="en-US" noProof="0" smtClean="0"/>
              <a:t>viides taso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70650"/>
            <a:ext cx="43084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4038" y="6470650"/>
            <a:ext cx="43084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C7B69C4C-B5B3-463B-8B6A-A3C4FFBAD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75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48" descr="xkansi_tk_kayttaytym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098675"/>
            <a:ext cx="5410200" cy="1143000"/>
          </a:xfrm>
        </p:spPr>
        <p:txBody>
          <a:bodyPr/>
          <a:lstStyle>
            <a:lvl1pPr>
              <a:defRPr>
                <a:solidFill>
                  <a:srgbClr val="1E1C77"/>
                </a:solidFill>
              </a:defRPr>
            </a:lvl1pPr>
          </a:lstStyle>
          <a:p>
            <a:r>
              <a:rPr lang="en-US"/>
              <a:t>Muokkaa otsikon perustyyliä napsauttamalla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568700"/>
            <a:ext cx="5410200" cy="13843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Muokkaa alaotsikon perustyyliä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556324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287C2-4AB8-4901-B8EE-2D52F93BA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2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7086600" y="152400"/>
            <a:ext cx="1752600" cy="64008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1828800" y="152400"/>
            <a:ext cx="5105400" cy="64008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1F10F-E9AE-41D5-8D72-CC12290A1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42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29F49-499D-4042-A128-F5055DF8E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99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CAD82-A0E9-4690-B3EC-059D22CDBC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85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828800" y="1600200"/>
            <a:ext cx="3429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410200" y="1600200"/>
            <a:ext cx="3429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E31A5-63A9-497E-BAEA-EFE991E825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03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717ED-4EBD-4E32-897B-93CBEFE58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99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ED0EE-66B5-4899-8643-84471E8E6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88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AE702-7FED-44E6-9194-0184CAEF75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355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FB44E-5BF1-4138-98C5-DAF769CFB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666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61D94-68BF-43E9-A2BD-89536632C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17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52400"/>
            <a:ext cx="7010400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1600200"/>
            <a:ext cx="7010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Muokkaa tekstin perustyylejä napsauttamalla</a:t>
            </a:r>
          </a:p>
          <a:p>
            <a:pPr lvl="1"/>
            <a:r>
              <a:rPr lang="en-US" smtClean="0"/>
              <a:t>toinen taso</a:t>
            </a:r>
          </a:p>
          <a:p>
            <a:pPr lvl="2"/>
            <a:r>
              <a:rPr lang="en-US" smtClean="0"/>
              <a:t>kolmas taso</a:t>
            </a:r>
          </a:p>
          <a:p>
            <a:pPr lvl="3"/>
            <a:r>
              <a:rPr lang="en-US" smtClean="0"/>
              <a:t>neljäs taso</a:t>
            </a:r>
          </a:p>
          <a:p>
            <a:pPr lvl="4"/>
            <a:r>
              <a:rPr lang="en-US" smtClean="0"/>
              <a:t>viides taso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629400"/>
            <a:ext cx="19050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8AD304BA-6943-4C86-8B87-80550BD22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9" name="Picture 1036" descr="rgb-vaaka-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3" y="477838"/>
            <a:ext cx="72390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282575" indent="-28257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1905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8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050925" indent="-1905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Char char="-"/>
        <a:defRPr>
          <a:solidFill>
            <a:schemeClr val="tx1"/>
          </a:solidFill>
          <a:latin typeface="+mn-lt"/>
        </a:defRPr>
      </a:lvl3pPr>
      <a:lvl4pPr marL="1622425" indent="-1524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Char char="-"/>
        <a:defRPr>
          <a:solidFill>
            <a:schemeClr val="tx1"/>
          </a:solidFill>
          <a:latin typeface="+mn-lt"/>
        </a:defRPr>
      </a:lvl4pPr>
      <a:lvl5pPr marL="2003425" indent="-9842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Char char="-"/>
        <a:defRPr>
          <a:solidFill>
            <a:schemeClr val="tx1"/>
          </a:solidFill>
          <a:latin typeface="+mn-lt"/>
        </a:defRPr>
      </a:lvl5pPr>
      <a:lvl6pPr marL="2460625" indent="-9842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Char char="-"/>
        <a:defRPr>
          <a:solidFill>
            <a:schemeClr val="tx1"/>
          </a:solidFill>
          <a:latin typeface="+mn-lt"/>
        </a:defRPr>
      </a:lvl6pPr>
      <a:lvl7pPr marL="2917825" indent="-9842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Char char="-"/>
        <a:defRPr>
          <a:solidFill>
            <a:schemeClr val="tx1"/>
          </a:solidFill>
          <a:latin typeface="+mn-lt"/>
        </a:defRPr>
      </a:lvl7pPr>
      <a:lvl8pPr marL="3375025" indent="-9842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Char char="-"/>
        <a:defRPr>
          <a:solidFill>
            <a:schemeClr val="tx1"/>
          </a:solidFill>
          <a:latin typeface="+mn-lt"/>
        </a:defRPr>
      </a:lvl8pPr>
      <a:lvl9pPr marL="3832225" indent="-9842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Char char="-"/>
        <a:defRPr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smtClean="0"/>
              <a:t>Filosofian klassikot ja lukio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Yliopistonlehtori Eero Salmenkivi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065213" y="5029200"/>
            <a:ext cx="6935787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 smtClean="0"/>
              <a:t>Opettajankoulutuslaitos</a:t>
            </a:r>
            <a:endParaRPr lang="en-US" sz="1600" b="1" dirty="0"/>
          </a:p>
          <a:p>
            <a:pPr>
              <a:spcBef>
                <a:spcPct val="50000"/>
              </a:spcBef>
            </a:pPr>
            <a:r>
              <a:rPr lang="en-US" sz="1600" b="1" dirty="0" err="1"/>
              <a:t>Käyttäytymistieteellinen</a:t>
            </a:r>
            <a:r>
              <a:rPr lang="en-US" sz="1600" b="1" dirty="0"/>
              <a:t> </a:t>
            </a:r>
            <a:r>
              <a:rPr lang="en-US" sz="1600" b="1" dirty="0" err="1"/>
              <a:t>tiedekunta</a:t>
            </a:r>
            <a:endParaRPr lang="en-US" sz="1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en-GB" sz="2000" smtClean="0"/>
              <a:t>Geistesgeschichte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484313"/>
            <a:ext cx="7154441" cy="4953000"/>
          </a:xfrm>
        </p:spPr>
        <p:txBody>
          <a:bodyPr/>
          <a:lstStyle/>
          <a:p>
            <a:r>
              <a:rPr lang="en-GB" dirty="0" err="1" smtClean="0"/>
              <a:t>Filosofian</a:t>
            </a:r>
            <a:r>
              <a:rPr lang="en-GB" dirty="0" smtClean="0"/>
              <a:t> historian </a:t>
            </a:r>
            <a:r>
              <a:rPr lang="en-GB" dirty="0" err="1" smtClean="0"/>
              <a:t>tietoinen</a:t>
            </a:r>
            <a:r>
              <a:rPr lang="en-GB" dirty="0" smtClean="0"/>
              <a:t> </a:t>
            </a:r>
            <a:r>
              <a:rPr lang="en-GB" dirty="0" err="1" smtClean="0"/>
              <a:t>kirjoittaminen</a:t>
            </a:r>
            <a:r>
              <a:rPr lang="en-GB" dirty="0" smtClean="0"/>
              <a:t> </a:t>
            </a:r>
            <a:r>
              <a:rPr lang="en-GB" dirty="0" err="1" smtClean="0"/>
              <a:t>nykyajan</a:t>
            </a:r>
            <a:r>
              <a:rPr lang="en-GB" dirty="0" smtClean="0"/>
              <a:t> </a:t>
            </a:r>
            <a:r>
              <a:rPr lang="en-GB" dirty="0" err="1" smtClean="0"/>
              <a:t>filosofian</a:t>
            </a:r>
            <a:r>
              <a:rPr lang="en-GB" dirty="0" smtClean="0"/>
              <a:t> </a:t>
            </a:r>
            <a:r>
              <a:rPr lang="en-GB" dirty="0" err="1" smtClean="0"/>
              <a:t>kysymyksistä</a:t>
            </a:r>
            <a:r>
              <a:rPr lang="en-GB" dirty="0" smtClean="0"/>
              <a:t> </a:t>
            </a:r>
            <a:r>
              <a:rPr lang="en-GB" dirty="0" err="1" smtClean="0"/>
              <a:t>käsin</a:t>
            </a:r>
            <a:endParaRPr lang="en-GB" dirty="0" smtClean="0"/>
          </a:p>
          <a:p>
            <a:r>
              <a:rPr lang="en-GB" dirty="0" err="1" smtClean="0"/>
              <a:t>Rortyn</a:t>
            </a:r>
            <a:r>
              <a:rPr lang="en-GB" dirty="0" smtClean="0"/>
              <a:t> </a:t>
            </a:r>
            <a:r>
              <a:rPr lang="en-GB" dirty="0" err="1" smtClean="0"/>
              <a:t>esimerkkejä</a:t>
            </a:r>
            <a:r>
              <a:rPr lang="en-GB" dirty="0" smtClean="0"/>
              <a:t>, </a:t>
            </a:r>
            <a:r>
              <a:rPr lang="en-GB" dirty="0" err="1" smtClean="0"/>
              <a:t>paradigamaattinen</a:t>
            </a:r>
            <a:r>
              <a:rPr lang="en-GB" dirty="0" smtClean="0"/>
              <a:t> = Hegel, </a:t>
            </a:r>
            <a:r>
              <a:rPr lang="en-GB" dirty="0" err="1" smtClean="0"/>
              <a:t>muita</a:t>
            </a:r>
            <a:r>
              <a:rPr lang="en-GB" dirty="0" smtClean="0"/>
              <a:t> Heidegger, </a:t>
            </a:r>
            <a:r>
              <a:rPr lang="en-GB" dirty="0" err="1" smtClean="0"/>
              <a:t>Reichenbach</a:t>
            </a:r>
            <a:r>
              <a:rPr lang="en-GB" dirty="0" smtClean="0"/>
              <a:t>, Foucault, </a:t>
            </a:r>
            <a:r>
              <a:rPr lang="en-GB" dirty="0" err="1" smtClean="0"/>
              <a:t>MacIntyre</a:t>
            </a:r>
            <a:endParaRPr lang="en-GB" dirty="0" smtClean="0"/>
          </a:p>
          <a:p>
            <a:r>
              <a:rPr lang="en-GB" dirty="0" err="1" smtClean="0"/>
              <a:t>Myös</a:t>
            </a:r>
            <a:r>
              <a:rPr lang="en-GB" dirty="0" smtClean="0"/>
              <a:t>: </a:t>
            </a:r>
            <a:r>
              <a:rPr lang="en-GB" dirty="0" err="1" smtClean="0"/>
              <a:t>Aristoteles</a:t>
            </a:r>
            <a:r>
              <a:rPr lang="en-GB" dirty="0" smtClean="0"/>
              <a:t>, </a:t>
            </a:r>
            <a:r>
              <a:rPr lang="en-GB" dirty="0" err="1" smtClean="0"/>
              <a:t>Rorty</a:t>
            </a:r>
            <a:r>
              <a:rPr lang="en-GB" dirty="0" smtClean="0"/>
              <a:t>, Taylor</a:t>
            </a:r>
          </a:p>
          <a:p>
            <a:r>
              <a:rPr lang="en-GB" dirty="0" err="1" smtClean="0"/>
              <a:t>Yleinen</a:t>
            </a:r>
            <a:r>
              <a:rPr lang="en-GB" dirty="0" smtClean="0"/>
              <a:t> </a:t>
            </a:r>
            <a:r>
              <a:rPr lang="en-GB" dirty="0" err="1" smtClean="0"/>
              <a:t>ajatusten</a:t>
            </a:r>
            <a:r>
              <a:rPr lang="en-GB" dirty="0" smtClean="0"/>
              <a:t> </a:t>
            </a:r>
            <a:r>
              <a:rPr lang="en-GB" dirty="0" err="1" smtClean="0"/>
              <a:t>historia</a:t>
            </a:r>
            <a:r>
              <a:rPr lang="en-GB" dirty="0" smtClean="0"/>
              <a:t> </a:t>
            </a:r>
            <a:r>
              <a:rPr lang="en-GB" dirty="0" err="1" smtClean="0"/>
              <a:t>ja</a:t>
            </a:r>
            <a:r>
              <a:rPr lang="en-GB" dirty="0" smtClean="0"/>
              <a:t> </a:t>
            </a:r>
            <a:r>
              <a:rPr lang="en-GB" dirty="0" err="1" smtClean="0"/>
              <a:t>historialliset</a:t>
            </a:r>
            <a:r>
              <a:rPr lang="en-GB" dirty="0" smtClean="0"/>
              <a:t> </a:t>
            </a:r>
            <a:r>
              <a:rPr lang="en-GB" dirty="0" err="1" smtClean="0"/>
              <a:t>rekonstruktiot</a:t>
            </a:r>
            <a:r>
              <a:rPr lang="en-GB" dirty="0" smtClean="0"/>
              <a:t> </a:t>
            </a:r>
            <a:r>
              <a:rPr lang="en-GB" dirty="0" err="1" smtClean="0"/>
              <a:t>klassikoista</a:t>
            </a:r>
            <a:r>
              <a:rPr lang="en-GB" dirty="0" smtClean="0"/>
              <a:t> </a:t>
            </a:r>
            <a:r>
              <a:rPr lang="en-GB" dirty="0" err="1" smtClean="0"/>
              <a:t>toimivat</a:t>
            </a:r>
            <a:r>
              <a:rPr lang="en-GB" dirty="0" smtClean="0"/>
              <a:t> </a:t>
            </a:r>
            <a:r>
              <a:rPr lang="en-GB" dirty="0" err="1" smtClean="0"/>
              <a:t>tulkinnan</a:t>
            </a:r>
            <a:r>
              <a:rPr lang="en-GB" dirty="0" smtClean="0"/>
              <a:t> </a:t>
            </a:r>
            <a:r>
              <a:rPr lang="en-GB" dirty="0" err="1" smtClean="0"/>
              <a:t>rajat</a:t>
            </a:r>
            <a:r>
              <a:rPr lang="en-GB" dirty="0" smtClean="0"/>
              <a:t> </a:t>
            </a:r>
            <a:r>
              <a:rPr lang="en-GB" dirty="0" err="1" smtClean="0"/>
              <a:t>asettavana</a:t>
            </a:r>
            <a:r>
              <a:rPr lang="en-GB" dirty="0" smtClean="0"/>
              <a:t> </a:t>
            </a:r>
            <a:r>
              <a:rPr lang="en-GB" dirty="0" err="1" smtClean="0"/>
              <a:t>omanatuntona</a:t>
            </a:r>
            <a:r>
              <a:rPr lang="en-GB" dirty="0" smtClean="0"/>
              <a:t> </a:t>
            </a:r>
            <a:r>
              <a:rPr lang="en-GB" dirty="0" err="1" smtClean="0"/>
              <a:t>Geistesgeschitelle</a:t>
            </a:r>
            <a:endParaRPr lang="en-GB" dirty="0" smtClean="0"/>
          </a:p>
          <a:p>
            <a:r>
              <a:rPr lang="en-GB" dirty="0" err="1" smtClean="0"/>
              <a:t>Ongelmana</a:t>
            </a:r>
            <a:r>
              <a:rPr lang="en-GB" dirty="0" smtClean="0"/>
              <a:t> </a:t>
            </a:r>
            <a:r>
              <a:rPr lang="en-GB" dirty="0" err="1" smtClean="0"/>
              <a:t>lukiossa</a:t>
            </a:r>
            <a:r>
              <a:rPr lang="en-GB" dirty="0" smtClean="0"/>
              <a:t>: </a:t>
            </a:r>
            <a:r>
              <a:rPr lang="en-GB" dirty="0" err="1" smtClean="0"/>
              <a:t>Geistesgeschite</a:t>
            </a:r>
            <a:r>
              <a:rPr lang="en-GB" dirty="0" smtClean="0"/>
              <a:t> </a:t>
            </a:r>
            <a:r>
              <a:rPr lang="en-GB" dirty="0" err="1" smtClean="0"/>
              <a:t>usein</a:t>
            </a:r>
            <a:r>
              <a:rPr lang="en-GB" dirty="0" smtClean="0"/>
              <a:t> </a:t>
            </a:r>
            <a:r>
              <a:rPr lang="en-GB" dirty="0" err="1" smtClean="0"/>
              <a:t>tietoisesti</a:t>
            </a:r>
            <a:r>
              <a:rPr lang="en-GB" dirty="0" smtClean="0"/>
              <a:t> </a:t>
            </a:r>
            <a:r>
              <a:rPr lang="en-GB" dirty="0" err="1" smtClean="0"/>
              <a:t>puolueellinen</a:t>
            </a:r>
            <a:r>
              <a:rPr lang="en-GB" dirty="0" smtClean="0"/>
              <a:t> </a:t>
            </a:r>
            <a:r>
              <a:rPr lang="en-GB" dirty="0" err="1" smtClean="0"/>
              <a:t>filosofian</a:t>
            </a:r>
            <a:r>
              <a:rPr lang="en-GB" dirty="0" smtClean="0"/>
              <a:t> </a:t>
            </a:r>
            <a:r>
              <a:rPr lang="en-GB" dirty="0" err="1" smtClean="0"/>
              <a:t>rajaus</a:t>
            </a:r>
            <a:r>
              <a:rPr lang="en-GB" dirty="0" smtClean="0"/>
              <a:t>; </a:t>
            </a:r>
            <a:r>
              <a:rPr lang="en-GB" dirty="0" err="1" smtClean="0"/>
              <a:t>opettajien</a:t>
            </a:r>
            <a:r>
              <a:rPr lang="en-GB" dirty="0" smtClean="0"/>
              <a:t> </a:t>
            </a:r>
            <a:r>
              <a:rPr lang="en-GB" dirty="0" err="1" smtClean="0"/>
              <a:t>käsitykset</a:t>
            </a:r>
            <a:r>
              <a:rPr lang="en-GB" dirty="0" smtClean="0"/>
              <a:t> </a:t>
            </a:r>
            <a:r>
              <a:rPr lang="en-GB" dirty="0" err="1" smtClean="0"/>
              <a:t>filosofiasta</a:t>
            </a:r>
            <a:r>
              <a:rPr lang="en-GB" dirty="0" smtClean="0"/>
              <a:t> </a:t>
            </a:r>
            <a:r>
              <a:rPr lang="en-GB" dirty="0" err="1" smtClean="0"/>
              <a:t>tuskin</a:t>
            </a:r>
            <a:r>
              <a:rPr lang="en-GB" dirty="0" smtClean="0"/>
              <a:t> </a:t>
            </a:r>
            <a:r>
              <a:rPr lang="en-GB" dirty="0" err="1" smtClean="0"/>
              <a:t>voi</a:t>
            </a:r>
            <a:r>
              <a:rPr lang="en-GB" dirty="0" smtClean="0"/>
              <a:t> </a:t>
            </a:r>
            <a:r>
              <a:rPr lang="en-GB" dirty="0" err="1" smtClean="0"/>
              <a:t>varioida</a:t>
            </a:r>
            <a:r>
              <a:rPr lang="en-GB" dirty="0" smtClean="0"/>
              <a:t> </a:t>
            </a:r>
            <a:r>
              <a:rPr lang="en-GB" dirty="0" err="1" smtClean="0"/>
              <a:t>näin</a:t>
            </a:r>
            <a:r>
              <a:rPr lang="en-GB" dirty="0" smtClean="0"/>
              <a:t> </a:t>
            </a:r>
            <a:r>
              <a:rPr lang="en-GB" dirty="0" err="1" smtClean="0"/>
              <a:t>paljon</a:t>
            </a:r>
            <a:r>
              <a:rPr lang="en-GB" dirty="0" smtClean="0"/>
              <a:t> (</a:t>
            </a:r>
            <a:r>
              <a:rPr lang="en-GB" dirty="0" err="1" smtClean="0"/>
              <a:t>yo-kirjoitukset</a:t>
            </a:r>
            <a:r>
              <a:rPr lang="en-GB" dirty="0"/>
              <a:t> </a:t>
            </a:r>
            <a:r>
              <a:rPr lang="en-GB" dirty="0" smtClean="0"/>
              <a:t>= n. </a:t>
            </a:r>
            <a:r>
              <a:rPr lang="en-GB" dirty="0" err="1" smtClean="0"/>
              <a:t>yhteinen</a:t>
            </a:r>
            <a:r>
              <a:rPr lang="en-GB" dirty="0" smtClean="0"/>
              <a:t> </a:t>
            </a:r>
            <a:r>
              <a:rPr lang="en-GB" dirty="0" err="1" smtClean="0"/>
              <a:t>yleissivistys</a:t>
            </a:r>
            <a:r>
              <a:rPr lang="en-GB" dirty="0" smtClean="0"/>
              <a:t> &amp; </a:t>
            </a:r>
            <a:r>
              <a:rPr lang="en-GB" dirty="0" err="1" smtClean="0"/>
              <a:t>opettajien</a:t>
            </a:r>
            <a:r>
              <a:rPr lang="en-GB" dirty="0" smtClean="0"/>
              <a:t> </a:t>
            </a:r>
            <a:r>
              <a:rPr lang="en-GB" dirty="0" err="1" smtClean="0"/>
              <a:t>puuttuva</a:t>
            </a:r>
            <a:r>
              <a:rPr lang="en-GB" dirty="0" smtClean="0"/>
              <a:t> </a:t>
            </a:r>
            <a:r>
              <a:rPr lang="en-GB" dirty="0" err="1" smtClean="0"/>
              <a:t>kompetenssi</a:t>
            </a:r>
            <a:r>
              <a:rPr lang="en-GB" dirty="0" smtClean="0"/>
              <a:t>)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Doxografia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600200"/>
            <a:ext cx="7435850" cy="4953000"/>
          </a:xfrm>
        </p:spPr>
        <p:txBody>
          <a:bodyPr/>
          <a:lstStyle/>
          <a:p>
            <a:r>
              <a:rPr lang="fi-FI" dirty="0" smtClean="0"/>
              <a:t>Yleiset filosofian historian oppikirjat </a:t>
            </a:r>
          </a:p>
          <a:p>
            <a:r>
              <a:rPr lang="fi-FI" dirty="0" smtClean="0"/>
              <a:t>vanha kaanon, mutta uusitaan kysymyksenasettelu:</a:t>
            </a:r>
          </a:p>
          <a:p>
            <a:pPr lvl="1"/>
            <a:r>
              <a:rPr lang="fi-FI" dirty="0" smtClean="0"/>
              <a:t>Samoista henkilöistä kirjoitetaan ensin, mitä X ajatteli hyvästä, sitten mitä X piti tietona ja vihdoin mikä oli X:n merkityksen (tai autenttisen olemisen) teoria. </a:t>
            </a:r>
          </a:p>
          <a:p>
            <a:r>
              <a:rPr lang="fi-FI" dirty="0" smtClean="0"/>
              <a:t>Joukko, joka otetaan mukaan X:n paikalle, on alkupään osalta aina sama, vaikkei joukolla tosiasiassa olisi mitään yhteistä. </a:t>
            </a:r>
          </a:p>
          <a:p>
            <a:r>
              <a:rPr lang="fi-FI" dirty="0" err="1" smtClean="0"/>
              <a:t>Doksografia</a:t>
            </a:r>
            <a:r>
              <a:rPr lang="fi-FI" dirty="0" smtClean="0"/>
              <a:t> on puolivillaista ja pitäisi kokonaan hylätä</a:t>
            </a:r>
          </a:p>
          <a:p>
            <a:endParaRPr lang="fi-FI" dirty="0" smtClean="0"/>
          </a:p>
          <a:p>
            <a:r>
              <a:rPr lang="en-GB" dirty="0" err="1" smtClean="0"/>
              <a:t>Ongelmana</a:t>
            </a:r>
            <a:r>
              <a:rPr lang="en-GB" dirty="0" smtClean="0"/>
              <a:t> </a:t>
            </a:r>
            <a:r>
              <a:rPr lang="en-GB" dirty="0" err="1" smtClean="0"/>
              <a:t>lukiossa</a:t>
            </a:r>
            <a:r>
              <a:rPr lang="en-GB" dirty="0" smtClean="0"/>
              <a:t>: Jos </a:t>
            </a:r>
            <a:r>
              <a:rPr lang="en-GB" dirty="0" err="1" smtClean="0"/>
              <a:t>doxografia</a:t>
            </a:r>
            <a:r>
              <a:rPr lang="en-GB" dirty="0" smtClean="0"/>
              <a:t> </a:t>
            </a:r>
            <a:r>
              <a:rPr lang="fi-FI" dirty="0" smtClean="0"/>
              <a:t>hylätään, miten määritetään "yleissivistävät perustiedot filosofiasta"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Opetuksen kannalta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/>
            <a:r>
              <a:rPr lang="en-GB" dirty="0" err="1" smtClean="0"/>
              <a:t>Rortyn</a:t>
            </a:r>
            <a:r>
              <a:rPr lang="en-GB" dirty="0" smtClean="0"/>
              <a:t> </a:t>
            </a:r>
            <a:r>
              <a:rPr lang="en-GB" dirty="0" err="1" smtClean="0"/>
              <a:t>ajatus</a:t>
            </a:r>
            <a:r>
              <a:rPr lang="en-GB" dirty="0" smtClean="0"/>
              <a:t> </a:t>
            </a:r>
            <a:r>
              <a:rPr lang="en-GB" dirty="0" err="1" smtClean="0"/>
              <a:t>doksografian</a:t>
            </a:r>
            <a:r>
              <a:rPr lang="en-GB" dirty="0" smtClean="0"/>
              <a:t> </a:t>
            </a:r>
            <a:r>
              <a:rPr lang="en-GB" dirty="0" err="1" smtClean="0"/>
              <a:t>toimimattomuudesta</a:t>
            </a:r>
            <a:r>
              <a:rPr lang="en-GB" dirty="0" smtClean="0"/>
              <a:t> </a:t>
            </a:r>
            <a:r>
              <a:rPr lang="en-GB" dirty="0" err="1" smtClean="0"/>
              <a:t>saa</a:t>
            </a:r>
            <a:r>
              <a:rPr lang="en-GB" dirty="0" smtClean="0"/>
              <a:t> </a:t>
            </a:r>
            <a:r>
              <a:rPr lang="en-GB" dirty="0" err="1" smtClean="0"/>
              <a:t>lisää</a:t>
            </a:r>
            <a:r>
              <a:rPr lang="en-GB" dirty="0" smtClean="0"/>
              <a:t> </a:t>
            </a:r>
            <a:r>
              <a:rPr lang="en-GB" dirty="0" err="1" smtClean="0"/>
              <a:t>tukea</a:t>
            </a:r>
            <a:r>
              <a:rPr lang="en-GB" dirty="0" smtClean="0"/>
              <a:t> </a:t>
            </a:r>
            <a:r>
              <a:rPr lang="en-GB" dirty="0" err="1" smtClean="0"/>
              <a:t>didaktisista</a:t>
            </a:r>
            <a:r>
              <a:rPr lang="en-GB" dirty="0" smtClean="0"/>
              <a:t> </a:t>
            </a:r>
            <a:r>
              <a:rPr lang="en-GB" dirty="0" err="1" smtClean="0"/>
              <a:t>näkökohdista</a:t>
            </a:r>
            <a:endParaRPr lang="en-GB" dirty="0" smtClean="0"/>
          </a:p>
          <a:p>
            <a:pPr marL="822325" lvl="1" indent="-342900"/>
            <a:r>
              <a:rPr lang="en-GB" dirty="0" err="1" smtClean="0"/>
              <a:t>vaikka</a:t>
            </a:r>
            <a:r>
              <a:rPr lang="en-GB" dirty="0" smtClean="0"/>
              <a:t> </a:t>
            </a:r>
            <a:r>
              <a:rPr lang="en-GB" dirty="0" err="1" smtClean="0"/>
              <a:t>doksografinen</a:t>
            </a:r>
            <a:r>
              <a:rPr lang="en-GB" dirty="0" smtClean="0"/>
              <a:t> </a:t>
            </a:r>
            <a:r>
              <a:rPr lang="en-GB" dirty="0" err="1" smtClean="0"/>
              <a:t>kokoelma</a:t>
            </a:r>
            <a:r>
              <a:rPr lang="en-GB" dirty="0" smtClean="0"/>
              <a:t> </a:t>
            </a:r>
            <a:r>
              <a:rPr lang="en-GB" dirty="0" err="1" smtClean="0"/>
              <a:t>lukiossa</a:t>
            </a:r>
            <a:r>
              <a:rPr lang="en-GB" dirty="0" smtClean="0"/>
              <a:t> </a:t>
            </a:r>
            <a:r>
              <a:rPr lang="en-GB" dirty="0" err="1" smtClean="0"/>
              <a:t>typistettäisiin</a:t>
            </a:r>
            <a:r>
              <a:rPr lang="en-GB" dirty="0" smtClean="0"/>
              <a:t> </a:t>
            </a:r>
            <a:r>
              <a:rPr lang="en-GB" dirty="0" err="1" smtClean="0"/>
              <a:t>edellä</a:t>
            </a:r>
            <a:r>
              <a:rPr lang="en-GB" dirty="0" smtClean="0"/>
              <a:t> </a:t>
            </a:r>
            <a:r>
              <a:rPr lang="en-GB" dirty="0" err="1" smtClean="0"/>
              <a:t>esitettyyn</a:t>
            </a:r>
            <a:r>
              <a:rPr lang="en-GB" dirty="0" smtClean="0"/>
              <a:t> </a:t>
            </a:r>
            <a:r>
              <a:rPr lang="en-GB" dirty="0" err="1" smtClean="0"/>
              <a:t>viiteen</a:t>
            </a:r>
            <a:r>
              <a:rPr lang="en-GB" dirty="0" smtClean="0"/>
              <a:t> '</a:t>
            </a:r>
            <a:r>
              <a:rPr lang="en-GB" dirty="0" err="1" smtClean="0"/>
              <a:t>huippuun</a:t>
            </a:r>
            <a:r>
              <a:rPr lang="en-GB" dirty="0" smtClean="0"/>
              <a:t>', </a:t>
            </a:r>
            <a:r>
              <a:rPr lang="en-GB" dirty="0" err="1" smtClean="0"/>
              <a:t>lukiolaiselle</a:t>
            </a:r>
            <a:r>
              <a:rPr lang="en-GB" dirty="0" smtClean="0"/>
              <a:t> </a:t>
            </a:r>
            <a:r>
              <a:rPr lang="en-GB" dirty="0" err="1" smtClean="0"/>
              <a:t>tulee</a:t>
            </a:r>
            <a:r>
              <a:rPr lang="en-GB" dirty="0" smtClean="0"/>
              <a:t> </a:t>
            </a:r>
            <a:r>
              <a:rPr lang="en-GB" dirty="0" err="1" smtClean="0"/>
              <a:t>pakollisella</a:t>
            </a:r>
            <a:r>
              <a:rPr lang="en-GB" dirty="0" smtClean="0"/>
              <a:t> </a:t>
            </a:r>
            <a:r>
              <a:rPr lang="en-GB" dirty="0" err="1" smtClean="0"/>
              <a:t>kurssilla</a:t>
            </a:r>
            <a:r>
              <a:rPr lang="en-GB" dirty="0" smtClean="0"/>
              <a:t> </a:t>
            </a:r>
            <a:r>
              <a:rPr lang="en-GB" dirty="0" err="1" smtClean="0"/>
              <a:t>liikaa</a:t>
            </a:r>
            <a:r>
              <a:rPr lang="en-GB" dirty="0" smtClean="0"/>
              <a:t> </a:t>
            </a:r>
            <a:r>
              <a:rPr lang="en-GB" dirty="0" err="1" smtClean="0"/>
              <a:t>mieleen</a:t>
            </a:r>
            <a:r>
              <a:rPr lang="en-GB" dirty="0" smtClean="0"/>
              <a:t> </a:t>
            </a:r>
            <a:r>
              <a:rPr lang="en-GB" dirty="0" err="1" smtClean="0"/>
              <a:t>painettavaa</a:t>
            </a:r>
            <a:r>
              <a:rPr lang="en-GB" dirty="0" smtClean="0"/>
              <a:t>, </a:t>
            </a:r>
            <a:r>
              <a:rPr lang="en-GB" dirty="0" err="1" smtClean="0"/>
              <a:t>jos</a:t>
            </a:r>
            <a:r>
              <a:rPr lang="en-GB" dirty="0" smtClean="0"/>
              <a:t> </a:t>
            </a:r>
            <a:r>
              <a:rPr lang="en-GB" dirty="0" err="1" smtClean="0"/>
              <a:t>klassikoita</a:t>
            </a:r>
            <a:r>
              <a:rPr lang="en-GB" dirty="0" smtClean="0"/>
              <a:t> </a:t>
            </a:r>
            <a:r>
              <a:rPr lang="en-GB" dirty="0" err="1" smtClean="0"/>
              <a:t>esitetään</a:t>
            </a:r>
            <a:r>
              <a:rPr lang="en-GB" dirty="0" smtClean="0"/>
              <a:t> </a:t>
            </a:r>
            <a:r>
              <a:rPr lang="en-GB" dirty="0" err="1" smtClean="0"/>
              <a:t>henkilöinä</a:t>
            </a:r>
            <a:r>
              <a:rPr lang="en-GB" dirty="0" smtClean="0"/>
              <a:t>, </a:t>
            </a:r>
            <a:r>
              <a:rPr lang="en-GB" dirty="0" err="1" smtClean="0"/>
              <a:t>muutenkin</a:t>
            </a:r>
            <a:r>
              <a:rPr lang="en-GB" dirty="0" smtClean="0"/>
              <a:t> </a:t>
            </a:r>
            <a:r>
              <a:rPr lang="en-GB" dirty="0" err="1" smtClean="0"/>
              <a:t>kuin</a:t>
            </a:r>
            <a:r>
              <a:rPr lang="en-GB" dirty="0" smtClean="0"/>
              <a:t> </a:t>
            </a:r>
            <a:r>
              <a:rPr lang="en-GB" dirty="0" err="1" smtClean="0"/>
              <a:t>tiettyjen</a:t>
            </a:r>
            <a:r>
              <a:rPr lang="en-GB" dirty="0" smtClean="0"/>
              <a:t> </a:t>
            </a:r>
            <a:r>
              <a:rPr lang="en-GB" dirty="0" err="1" smtClean="0"/>
              <a:t>ajatusrakennelmien</a:t>
            </a:r>
            <a:r>
              <a:rPr lang="en-GB" dirty="0" smtClean="0"/>
              <a:t> </a:t>
            </a:r>
            <a:r>
              <a:rPr lang="en-GB" dirty="0" err="1" smtClean="0"/>
              <a:t>esittäjinä</a:t>
            </a:r>
            <a:r>
              <a:rPr lang="en-GB" dirty="0" smtClean="0"/>
              <a:t>. </a:t>
            </a:r>
            <a:r>
              <a:rPr lang="en-GB" dirty="0" err="1" smtClean="0"/>
              <a:t>koska</a:t>
            </a:r>
            <a:r>
              <a:rPr lang="en-GB" dirty="0" smtClean="0"/>
              <a:t> </a:t>
            </a:r>
            <a:r>
              <a:rPr lang="en-GB" dirty="0" err="1" smtClean="0"/>
              <a:t>lukiolaisille</a:t>
            </a:r>
            <a:r>
              <a:rPr lang="en-GB" dirty="0" smtClean="0"/>
              <a:t> </a:t>
            </a:r>
            <a:r>
              <a:rPr lang="en-GB" dirty="0" err="1" smtClean="0"/>
              <a:t>pitää</a:t>
            </a:r>
            <a:r>
              <a:rPr lang="en-GB" dirty="0" smtClean="0"/>
              <a:t> </a:t>
            </a:r>
            <a:r>
              <a:rPr lang="en-GB" dirty="0" err="1" smtClean="0"/>
              <a:t>selvittää</a:t>
            </a:r>
            <a:r>
              <a:rPr lang="en-GB" dirty="0" smtClean="0"/>
              <a:t> </a:t>
            </a:r>
            <a:r>
              <a:rPr lang="en-GB" dirty="0" err="1" smtClean="0"/>
              <a:t>nuo</a:t>
            </a:r>
            <a:r>
              <a:rPr lang="en-GB" dirty="0" smtClean="0"/>
              <a:t> </a:t>
            </a:r>
            <a:r>
              <a:rPr lang="en-GB" dirty="0" err="1" smtClean="0"/>
              <a:t>ajatusrakennelmat</a:t>
            </a:r>
            <a:r>
              <a:rPr lang="en-GB" dirty="0" smtClean="0"/>
              <a:t> (</a:t>
            </a:r>
            <a:r>
              <a:rPr lang="en-GB" dirty="0" err="1" smtClean="0"/>
              <a:t>mahdollisesti</a:t>
            </a:r>
            <a:r>
              <a:rPr lang="en-GB" dirty="0" smtClean="0"/>
              <a:t> </a:t>
            </a:r>
            <a:r>
              <a:rPr lang="en-GB" dirty="0" err="1" smtClean="0"/>
              <a:t>muun</a:t>
            </a:r>
            <a:r>
              <a:rPr lang="en-GB" dirty="0" smtClean="0"/>
              <a:t> </a:t>
            </a:r>
            <a:r>
              <a:rPr lang="en-GB" dirty="0" err="1" smtClean="0"/>
              <a:t>pakollisen</a:t>
            </a:r>
            <a:r>
              <a:rPr lang="en-GB" dirty="0" smtClean="0"/>
              <a:t> </a:t>
            </a:r>
            <a:r>
              <a:rPr lang="en-GB" dirty="0" err="1" smtClean="0"/>
              <a:t>aineiston</a:t>
            </a:r>
            <a:r>
              <a:rPr lang="en-GB" dirty="0" smtClean="0"/>
              <a:t> </a:t>
            </a:r>
            <a:r>
              <a:rPr lang="en-GB" dirty="0" err="1" smtClean="0"/>
              <a:t>lisäksi</a:t>
            </a:r>
            <a:r>
              <a:rPr lang="en-GB" dirty="0" smtClean="0"/>
              <a:t>; </a:t>
            </a:r>
            <a:r>
              <a:rPr lang="en-GB" dirty="0" err="1" smtClean="0"/>
              <a:t>huom</a:t>
            </a:r>
            <a:r>
              <a:rPr lang="en-GB" dirty="0" smtClean="0"/>
              <a:t>. </a:t>
            </a:r>
            <a:r>
              <a:rPr lang="en-GB" dirty="0" err="1" smtClean="0"/>
              <a:t>ero</a:t>
            </a:r>
            <a:r>
              <a:rPr lang="en-GB" dirty="0" smtClean="0"/>
              <a:t> 1994/2003 OPS-</a:t>
            </a:r>
            <a:r>
              <a:rPr lang="en-GB" dirty="0" err="1" smtClean="0"/>
              <a:t>perusteet</a:t>
            </a:r>
            <a:r>
              <a:rPr lang="en-GB" dirty="0" smtClean="0"/>
              <a:t>)</a:t>
            </a:r>
          </a:p>
          <a:p>
            <a:pPr marL="822325" lvl="1" indent="-342900"/>
            <a:r>
              <a:rPr lang="en-GB" dirty="0" err="1" smtClean="0"/>
              <a:t>näin</a:t>
            </a:r>
            <a:r>
              <a:rPr lang="en-GB" dirty="0" smtClean="0"/>
              <a:t> </a:t>
            </a:r>
            <a:r>
              <a:rPr lang="en-GB" dirty="0" err="1" smtClean="0"/>
              <a:t>laajan</a:t>
            </a:r>
            <a:r>
              <a:rPr lang="en-GB" dirty="0" smtClean="0"/>
              <a:t> </a:t>
            </a:r>
            <a:r>
              <a:rPr lang="en-GB" dirty="0" err="1" smtClean="0"/>
              <a:t>aineiston</a:t>
            </a:r>
            <a:r>
              <a:rPr lang="en-GB" dirty="0" smtClean="0"/>
              <a:t> </a:t>
            </a:r>
            <a:r>
              <a:rPr lang="en-GB" dirty="0" err="1" smtClean="0"/>
              <a:t>läpikäynti</a:t>
            </a:r>
            <a:r>
              <a:rPr lang="en-GB" dirty="0" smtClean="0"/>
              <a:t> </a:t>
            </a:r>
            <a:r>
              <a:rPr lang="en-GB" dirty="0" err="1" smtClean="0"/>
              <a:t>ei</a:t>
            </a:r>
            <a:r>
              <a:rPr lang="en-GB" dirty="0" smtClean="0"/>
              <a:t> </a:t>
            </a:r>
            <a:r>
              <a:rPr lang="en-GB" dirty="0" err="1" smtClean="0"/>
              <a:t>mahdollista</a:t>
            </a:r>
            <a:r>
              <a:rPr lang="en-GB" dirty="0" smtClean="0"/>
              <a:t> </a:t>
            </a:r>
            <a:r>
              <a:rPr lang="en-GB" dirty="0" err="1" smtClean="0"/>
              <a:t>mielekkäitä</a:t>
            </a:r>
            <a:r>
              <a:rPr lang="en-GB" dirty="0" smtClean="0"/>
              <a:t> </a:t>
            </a:r>
            <a:r>
              <a:rPr lang="en-GB" dirty="0" err="1" smtClean="0"/>
              <a:t>työtapoja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Tulkinta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Edellä</a:t>
            </a:r>
            <a:r>
              <a:rPr lang="en-GB" dirty="0" smtClean="0"/>
              <a:t> </a:t>
            </a:r>
            <a:r>
              <a:rPr lang="en-GB" dirty="0" err="1" smtClean="0"/>
              <a:t>olevan</a:t>
            </a:r>
            <a:r>
              <a:rPr lang="en-GB" dirty="0" smtClean="0"/>
              <a:t> </a:t>
            </a:r>
            <a:r>
              <a:rPr lang="en-GB" dirty="0" err="1" smtClean="0"/>
              <a:t>nojalla</a:t>
            </a:r>
            <a:r>
              <a:rPr lang="en-GB" dirty="0" smtClean="0"/>
              <a:t> OPS-</a:t>
            </a:r>
            <a:r>
              <a:rPr lang="en-GB" dirty="0" err="1" smtClean="0"/>
              <a:t>tavoitetta</a:t>
            </a:r>
            <a:r>
              <a:rPr lang="en-GB" dirty="0" smtClean="0"/>
              <a:t> ("</a:t>
            </a:r>
            <a:r>
              <a:rPr lang="fi-FI" dirty="0" smtClean="0"/>
              <a:t>hallitsee yleissivistävät perustiedot sekä filosofian historiasta että nykysuuntauksista") </a:t>
            </a:r>
            <a:r>
              <a:rPr lang="en-GB" dirty="0" err="1" smtClean="0"/>
              <a:t>ei</a:t>
            </a:r>
            <a:r>
              <a:rPr lang="en-GB" dirty="0" smtClean="0"/>
              <a:t> </a:t>
            </a:r>
            <a:r>
              <a:rPr lang="en-GB" dirty="0" err="1" smtClean="0"/>
              <a:t>voi</a:t>
            </a:r>
            <a:r>
              <a:rPr lang="en-GB" dirty="0" smtClean="0"/>
              <a:t> </a:t>
            </a:r>
            <a:r>
              <a:rPr lang="en-GB" dirty="0" err="1" smtClean="0"/>
              <a:t>ymmärtää</a:t>
            </a:r>
            <a:r>
              <a:rPr lang="en-GB" dirty="0" smtClean="0"/>
              <a:t> </a:t>
            </a:r>
            <a:r>
              <a:rPr lang="en-GB" dirty="0" err="1" smtClean="0"/>
              <a:t>missään</a:t>
            </a:r>
            <a:r>
              <a:rPr lang="en-GB" dirty="0" smtClean="0"/>
              <a:t> </a:t>
            </a:r>
            <a:r>
              <a:rPr lang="en-GB" dirty="0" err="1" smtClean="0"/>
              <a:t>kattavassa</a:t>
            </a:r>
            <a:r>
              <a:rPr lang="en-GB" dirty="0" smtClean="0"/>
              <a:t> </a:t>
            </a:r>
            <a:r>
              <a:rPr lang="en-GB" dirty="0" err="1" smtClean="0"/>
              <a:t>mielessä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 </a:t>
            </a:r>
            <a:r>
              <a:rPr lang="fi-FI" dirty="0" smtClean="0"/>
              <a:t>→ tämän on tulkittava tarkoittavan: tietää jotain filosofian historiasta ja nykysuuntauksista</a:t>
            </a:r>
            <a:br>
              <a:rPr lang="fi-FI" dirty="0" smtClean="0"/>
            </a:br>
            <a:r>
              <a:rPr lang="fi-FI" dirty="0" smtClean="0"/>
              <a:t> → </a:t>
            </a:r>
            <a:r>
              <a:rPr lang="en-GB" dirty="0" err="1" smtClean="0"/>
              <a:t>kehäistä</a:t>
            </a:r>
            <a:r>
              <a:rPr lang="en-GB" dirty="0" smtClean="0"/>
              <a:t> </a:t>
            </a:r>
            <a:r>
              <a:rPr lang="en-GB" dirty="0" err="1" smtClean="0"/>
              <a:t>rakennetta</a:t>
            </a:r>
            <a:r>
              <a:rPr lang="en-GB" dirty="0" smtClean="0"/>
              <a:t> (</a:t>
            </a:r>
            <a:r>
              <a:rPr lang="en-GB" dirty="0" err="1" smtClean="0"/>
              <a:t>filosofia</a:t>
            </a:r>
            <a:r>
              <a:rPr lang="en-GB" dirty="0" smtClean="0"/>
              <a:t> </a:t>
            </a:r>
            <a:r>
              <a:rPr lang="en-GB" dirty="0" err="1" smtClean="0"/>
              <a:t>määrittää</a:t>
            </a:r>
            <a:r>
              <a:rPr lang="en-GB" dirty="0" smtClean="0"/>
              <a:t> </a:t>
            </a:r>
            <a:r>
              <a:rPr lang="en-GB" dirty="0" err="1" smtClean="0"/>
              <a:t>mitä</a:t>
            </a:r>
            <a:r>
              <a:rPr lang="en-GB" dirty="0" smtClean="0"/>
              <a:t> </a:t>
            </a:r>
            <a:r>
              <a:rPr lang="en-GB" dirty="0" err="1" smtClean="0"/>
              <a:t>filosofian</a:t>
            </a:r>
            <a:r>
              <a:rPr lang="en-GB" dirty="0" smtClean="0"/>
              <a:t> </a:t>
            </a:r>
            <a:r>
              <a:rPr lang="en-GB" dirty="0" err="1" smtClean="0"/>
              <a:t>historiaan</a:t>
            </a:r>
            <a:r>
              <a:rPr lang="en-GB" dirty="0" smtClean="0"/>
              <a:t> </a:t>
            </a:r>
            <a:r>
              <a:rPr lang="en-GB" dirty="0" err="1" smtClean="0"/>
              <a:t>kuuluu</a:t>
            </a:r>
            <a:r>
              <a:rPr lang="en-GB" dirty="0" smtClean="0"/>
              <a:t> </a:t>
            </a:r>
            <a:r>
              <a:rPr lang="en-GB" dirty="0" err="1" smtClean="0"/>
              <a:t>ja</a:t>
            </a:r>
            <a:r>
              <a:rPr lang="en-GB" dirty="0" smtClean="0"/>
              <a:t> </a:t>
            </a:r>
            <a:r>
              <a:rPr lang="en-GB" dirty="0" err="1" smtClean="0"/>
              <a:t>päinvastoin</a:t>
            </a:r>
            <a:r>
              <a:rPr lang="en-GB" dirty="0" smtClean="0"/>
              <a:t>) </a:t>
            </a:r>
            <a:r>
              <a:rPr lang="en-GB" dirty="0" err="1" smtClean="0"/>
              <a:t>ei</a:t>
            </a:r>
            <a:r>
              <a:rPr lang="en-GB" dirty="0" smtClean="0"/>
              <a:t> </a:t>
            </a:r>
            <a:r>
              <a:rPr lang="en-GB" dirty="0" err="1" smtClean="0"/>
              <a:t>voida</a:t>
            </a:r>
            <a:r>
              <a:rPr lang="en-GB" dirty="0" smtClean="0"/>
              <a:t> </a:t>
            </a:r>
            <a:r>
              <a:rPr lang="en-GB" dirty="0" err="1" smtClean="0"/>
              <a:t>lähestyä</a:t>
            </a:r>
            <a:r>
              <a:rPr lang="en-GB" dirty="0" smtClean="0"/>
              <a:t> </a:t>
            </a:r>
            <a:r>
              <a:rPr lang="en-GB" dirty="0" err="1" smtClean="0"/>
              <a:t>kokonaisuudesta</a:t>
            </a:r>
            <a:r>
              <a:rPr lang="en-GB" dirty="0" smtClean="0"/>
              <a:t> (</a:t>
            </a:r>
            <a:r>
              <a:rPr lang="en-GB" dirty="0" err="1" smtClean="0"/>
              <a:t>esim</a:t>
            </a:r>
            <a:r>
              <a:rPr lang="en-GB" dirty="0" smtClean="0"/>
              <a:t>. </a:t>
            </a:r>
            <a:r>
              <a:rPr lang="en-GB" dirty="0" err="1" smtClean="0"/>
              <a:t>klassikko-kaanonista</a:t>
            </a:r>
            <a:r>
              <a:rPr lang="en-GB" dirty="0" smtClean="0"/>
              <a:t>) </a:t>
            </a:r>
            <a:r>
              <a:rPr lang="en-GB" dirty="0" err="1" smtClean="0"/>
              <a:t>käsin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Seuraus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Lukio-opetuksen, erityisesti pakollisen kurssin, tarpeisiin on valittava tietyt rajatut tekstit tai ajatuskulut, jotka tuovat esiin klassikoiden ajankohtaisuuden ja konstitutiivisen roolin, mutta eivät muut doksografiaksi</a:t>
            </a:r>
            <a:br>
              <a:rPr lang="en-GB" smtClean="0"/>
            </a:br>
            <a:r>
              <a:rPr lang="fi-FI" smtClean="0"/>
              <a:t>→ </a:t>
            </a:r>
            <a:r>
              <a:rPr lang="en-GB" smtClean="0"/>
              <a:t>suomalaiselle lukio-opetukselle on syytä luoda oma </a:t>
            </a:r>
            <a:r>
              <a:rPr lang="en-GB" i="1" smtClean="0"/>
              <a:t>Didaktiksgeschichte, </a:t>
            </a:r>
            <a:r>
              <a:rPr lang="en-GB" smtClean="0"/>
              <a:t>johon valikoidaan (lyhyet!) tekstit tai ajatuskulut (ei henkilöitä!) OPS:n tavoitteiden pohjalta</a:t>
            </a:r>
            <a:br>
              <a:rPr lang="en-GB" smtClean="0"/>
            </a:b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OPS-tavoitteet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Tältä</a:t>
            </a:r>
            <a:r>
              <a:rPr lang="en-GB" dirty="0" smtClean="0"/>
              <a:t> </a:t>
            </a:r>
            <a:r>
              <a:rPr lang="en-GB" dirty="0" err="1" smtClean="0"/>
              <a:t>pohjalta</a:t>
            </a:r>
            <a:r>
              <a:rPr lang="en-GB" dirty="0" smtClean="0"/>
              <a:t> </a:t>
            </a:r>
            <a:r>
              <a:rPr lang="en-GB" dirty="0" err="1" smtClean="0"/>
              <a:t>edellä</a:t>
            </a:r>
            <a:r>
              <a:rPr lang="en-GB" dirty="0" smtClean="0"/>
              <a:t> </a:t>
            </a:r>
            <a:r>
              <a:rPr lang="en-GB" dirty="0" err="1" smtClean="0"/>
              <a:t>olevat</a:t>
            </a:r>
            <a:r>
              <a:rPr lang="en-GB" dirty="0" smtClean="0"/>
              <a:t> </a:t>
            </a:r>
            <a:r>
              <a:rPr lang="en-GB" dirty="0" err="1" smtClean="0"/>
              <a:t>yleistavoitteet</a:t>
            </a:r>
            <a:r>
              <a:rPr lang="en-GB" dirty="0" smtClean="0"/>
              <a:t> 2 (</a:t>
            </a:r>
            <a:r>
              <a:rPr lang="fi-FI" dirty="0" smtClean="0"/>
              <a:t>osaa jäsentää käsitteellisesti ja perustella) ja 4 (em. filosofinen yleissivistys)</a:t>
            </a:r>
            <a:r>
              <a:rPr lang="en-GB" dirty="0" smtClean="0"/>
              <a:t> </a:t>
            </a:r>
            <a:r>
              <a:rPr lang="en-GB" dirty="0" err="1" smtClean="0"/>
              <a:t>liudentuvat</a:t>
            </a:r>
            <a:r>
              <a:rPr lang="en-GB" dirty="0" smtClean="0"/>
              <a:t> </a:t>
            </a:r>
            <a:r>
              <a:rPr lang="en-GB" dirty="0" err="1" smtClean="0"/>
              <a:t>tavoitteisiin</a:t>
            </a:r>
            <a:r>
              <a:rPr lang="en-GB" dirty="0" smtClean="0"/>
              <a:t> 1 </a:t>
            </a:r>
            <a:r>
              <a:rPr lang="en-GB" dirty="0" err="1" smtClean="0"/>
              <a:t>ja</a:t>
            </a:r>
            <a:r>
              <a:rPr lang="en-GB" dirty="0" smtClean="0"/>
              <a:t> 3, </a:t>
            </a:r>
            <a:r>
              <a:rPr lang="en-GB" dirty="0" err="1" smtClean="0"/>
              <a:t>joiden</a:t>
            </a:r>
            <a:r>
              <a:rPr lang="en-GB" dirty="0" smtClean="0"/>
              <a:t> </a:t>
            </a:r>
            <a:r>
              <a:rPr lang="en-GB" dirty="0" err="1" smtClean="0"/>
              <a:t>ytimessä</a:t>
            </a:r>
            <a:r>
              <a:rPr lang="en-GB" dirty="0" smtClean="0"/>
              <a:t> on </a:t>
            </a:r>
            <a:r>
              <a:rPr lang="en-GB" dirty="0" err="1" smtClean="0"/>
              <a:t>kysymys</a:t>
            </a:r>
            <a:r>
              <a:rPr lang="en-GB" dirty="0" smtClean="0"/>
              <a:t>, </a:t>
            </a:r>
            <a:r>
              <a:rPr lang="fi-FI" dirty="0" smtClean="0"/>
              <a:t>mitä filosofia on.</a:t>
            </a:r>
          </a:p>
          <a:p>
            <a:r>
              <a:rPr lang="fi-FI" dirty="0" smtClean="0"/>
              <a:t>Filosofian luonnetta koskeva määritelmällinen kysymys sisältää tärkeimpänä elementtinä 1) tuntuman filosofointiin toimintana, 2) jonkinlaisen määritelmän alkeet ja 3) esimerkkejä ja motivoivia sovelluksia.</a:t>
            </a:r>
          </a:p>
          <a:p>
            <a:r>
              <a:rPr lang="en-GB" dirty="0" err="1" smtClean="0"/>
              <a:t>Uudemmissa</a:t>
            </a:r>
            <a:r>
              <a:rPr lang="en-GB" dirty="0" smtClean="0"/>
              <a:t> </a:t>
            </a:r>
            <a:r>
              <a:rPr lang="en-GB" dirty="0" err="1" smtClean="0"/>
              <a:t>suomalaisissa</a:t>
            </a:r>
            <a:r>
              <a:rPr lang="en-GB" dirty="0" smtClean="0"/>
              <a:t> </a:t>
            </a:r>
            <a:r>
              <a:rPr lang="en-GB" dirty="0" err="1" smtClean="0"/>
              <a:t>filosofian</a:t>
            </a:r>
            <a:r>
              <a:rPr lang="en-GB" dirty="0" smtClean="0"/>
              <a:t> </a:t>
            </a:r>
            <a:r>
              <a:rPr lang="en-GB" dirty="0" err="1" smtClean="0"/>
              <a:t>lukiokirjoissa</a:t>
            </a:r>
            <a:r>
              <a:rPr lang="en-GB" dirty="0" smtClean="0"/>
              <a:t> on </a:t>
            </a:r>
            <a:r>
              <a:rPr lang="en-GB" dirty="0" err="1" smtClean="0"/>
              <a:t>luovuttu</a:t>
            </a:r>
            <a:r>
              <a:rPr lang="en-GB" dirty="0" smtClean="0"/>
              <a:t> </a:t>
            </a:r>
            <a:r>
              <a:rPr lang="en-GB" dirty="0" err="1" smtClean="0"/>
              <a:t>aiemasta</a:t>
            </a:r>
            <a:r>
              <a:rPr lang="en-GB" dirty="0" smtClean="0"/>
              <a:t> </a:t>
            </a:r>
            <a:r>
              <a:rPr lang="en-GB" dirty="0" err="1" smtClean="0"/>
              <a:t>tavasta</a:t>
            </a:r>
            <a:r>
              <a:rPr lang="en-GB" dirty="0" smtClean="0"/>
              <a:t> </a:t>
            </a:r>
            <a:r>
              <a:rPr lang="en-GB" dirty="0" err="1" smtClean="0"/>
              <a:t>todeta</a:t>
            </a:r>
            <a:r>
              <a:rPr lang="en-GB" dirty="0" smtClean="0"/>
              <a:t> </a:t>
            </a:r>
            <a:r>
              <a:rPr lang="en-GB" dirty="0" err="1" smtClean="0"/>
              <a:t>filosofia</a:t>
            </a:r>
            <a:r>
              <a:rPr lang="en-GB" dirty="0" smtClean="0"/>
              <a:t> </a:t>
            </a:r>
            <a:r>
              <a:rPr lang="en-GB" dirty="0" err="1" smtClean="0"/>
              <a:t>ensin</a:t>
            </a:r>
            <a:r>
              <a:rPr lang="en-GB" dirty="0" smtClean="0"/>
              <a:t> </a:t>
            </a:r>
            <a:r>
              <a:rPr lang="en-GB" dirty="0" err="1" smtClean="0"/>
              <a:t>määrittelemättömäksi</a:t>
            </a:r>
            <a:r>
              <a:rPr lang="en-GB" dirty="0" smtClean="0"/>
              <a:t> </a:t>
            </a:r>
            <a:r>
              <a:rPr lang="en-GB" dirty="0" err="1" smtClean="0"/>
              <a:t>mysteeriksi</a:t>
            </a:r>
            <a:r>
              <a:rPr lang="en-GB" dirty="0" smtClean="0"/>
              <a:t> </a:t>
            </a:r>
            <a:r>
              <a:rPr lang="en-GB" dirty="0" err="1" smtClean="0"/>
              <a:t>ja</a:t>
            </a:r>
            <a:r>
              <a:rPr lang="en-GB" dirty="0" smtClean="0"/>
              <a:t> </a:t>
            </a:r>
            <a:r>
              <a:rPr lang="en-GB" dirty="0" err="1" smtClean="0"/>
              <a:t>sitten</a:t>
            </a:r>
            <a:r>
              <a:rPr lang="en-GB" dirty="0" smtClean="0"/>
              <a:t> </a:t>
            </a:r>
            <a:r>
              <a:rPr lang="en-GB" dirty="0" err="1" smtClean="0"/>
              <a:t>vasta</a:t>
            </a:r>
            <a:r>
              <a:rPr lang="en-GB" dirty="0" smtClean="0"/>
              <a:t> </a:t>
            </a:r>
            <a:r>
              <a:rPr lang="en-GB" dirty="0" err="1" smtClean="0"/>
              <a:t>ruveta</a:t>
            </a:r>
            <a:r>
              <a:rPr lang="en-GB" dirty="0" smtClean="0"/>
              <a:t> </a:t>
            </a:r>
            <a:r>
              <a:rPr lang="en-GB" dirty="0" err="1" smtClean="0"/>
              <a:t>kertomaan</a:t>
            </a:r>
            <a:r>
              <a:rPr lang="en-GB" dirty="0" smtClean="0"/>
              <a:t> </a:t>
            </a:r>
            <a:r>
              <a:rPr lang="en-GB" dirty="0" err="1" smtClean="0"/>
              <a:t>mitä</a:t>
            </a:r>
            <a:r>
              <a:rPr lang="en-GB" dirty="0" smtClean="0"/>
              <a:t> se on.</a:t>
            </a:r>
          </a:p>
          <a:p>
            <a:pPr lvl="1"/>
            <a:r>
              <a:rPr lang="en-GB" dirty="0" err="1" smtClean="0"/>
              <a:t>Tilalle</a:t>
            </a:r>
            <a:r>
              <a:rPr lang="en-GB" dirty="0" smtClean="0"/>
              <a:t> on </a:t>
            </a:r>
            <a:r>
              <a:rPr lang="en-GB" dirty="0" err="1" smtClean="0"/>
              <a:t>tullut</a:t>
            </a:r>
            <a:r>
              <a:rPr lang="en-GB" dirty="0" smtClean="0"/>
              <a:t>: </a:t>
            </a:r>
            <a:r>
              <a:rPr lang="en-GB" dirty="0" err="1" smtClean="0"/>
              <a:t>miksi</a:t>
            </a:r>
            <a:r>
              <a:rPr lang="en-GB" dirty="0" smtClean="0"/>
              <a:t> </a:t>
            </a:r>
            <a:r>
              <a:rPr lang="en-GB" dirty="0" err="1" smtClean="0"/>
              <a:t>opiskella</a:t>
            </a:r>
            <a:r>
              <a:rPr lang="en-GB" dirty="0" smtClean="0"/>
              <a:t> </a:t>
            </a:r>
            <a:r>
              <a:rPr lang="en-GB" dirty="0" err="1" smtClean="0"/>
              <a:t>filosofiaa</a:t>
            </a:r>
            <a:r>
              <a:rPr lang="en-GB" dirty="0" smtClean="0"/>
              <a:t>.</a:t>
            </a:r>
          </a:p>
          <a:p>
            <a:endParaRPr lang="fi-FI" dirty="0" smtClean="0"/>
          </a:p>
          <a:p>
            <a:endParaRPr 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OPS:n eri kurssit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600200"/>
            <a:ext cx="7010400" cy="4953000"/>
          </a:xfrm>
        </p:spPr>
        <p:txBody>
          <a:bodyPr/>
          <a:lstStyle/>
          <a:p>
            <a:pPr marL="381000" indent="-381000"/>
            <a:r>
              <a:rPr lang="en-GB" dirty="0" err="1" smtClean="0"/>
              <a:t>Vastuu</a:t>
            </a:r>
            <a:r>
              <a:rPr lang="en-GB" dirty="0" smtClean="0"/>
              <a:t> OPS-</a:t>
            </a:r>
            <a:r>
              <a:rPr lang="en-GB" dirty="0" err="1" smtClean="0"/>
              <a:t>persteiden</a:t>
            </a:r>
            <a:r>
              <a:rPr lang="en-GB" dirty="0" smtClean="0"/>
              <a:t> </a:t>
            </a:r>
            <a:r>
              <a:rPr lang="en-GB" dirty="0" err="1" smtClean="0"/>
              <a:t>kokonaistavoitteista</a:t>
            </a:r>
            <a:r>
              <a:rPr lang="en-GB" dirty="0" smtClean="0"/>
              <a:t> </a:t>
            </a:r>
            <a:r>
              <a:rPr lang="en-GB" dirty="0" err="1" smtClean="0"/>
              <a:t>jakautuu</a:t>
            </a:r>
            <a:r>
              <a:rPr lang="en-GB" dirty="0" smtClean="0"/>
              <a:t> </a:t>
            </a:r>
            <a:r>
              <a:rPr lang="en-GB" dirty="0" err="1" smtClean="0"/>
              <a:t>eri</a:t>
            </a:r>
            <a:r>
              <a:rPr lang="en-GB" dirty="0" smtClean="0"/>
              <a:t> </a:t>
            </a:r>
            <a:r>
              <a:rPr lang="en-GB" dirty="0" err="1" smtClean="0"/>
              <a:t>kursseille</a:t>
            </a:r>
            <a:r>
              <a:rPr lang="en-GB" dirty="0" smtClean="0"/>
              <a:t>, </a:t>
            </a:r>
            <a:r>
              <a:rPr lang="en-GB" dirty="0" err="1" smtClean="0"/>
              <a:t>jotka</a:t>
            </a:r>
            <a:r>
              <a:rPr lang="en-GB" dirty="0" smtClean="0"/>
              <a:t> </a:t>
            </a:r>
            <a:r>
              <a:rPr lang="en-GB" dirty="0" err="1" smtClean="0"/>
              <a:t>ovat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Kaikille</a:t>
            </a:r>
            <a:r>
              <a:rPr lang="en-GB" dirty="0" smtClean="0"/>
              <a:t> </a:t>
            </a:r>
            <a:r>
              <a:rPr lang="en-GB" dirty="0" err="1" smtClean="0"/>
              <a:t>yhteinen</a:t>
            </a:r>
            <a:r>
              <a:rPr lang="en-GB" dirty="0" smtClean="0"/>
              <a:t>:</a:t>
            </a:r>
          </a:p>
          <a:p>
            <a:pPr marL="381000" indent="-381000">
              <a:buFont typeface="Wingdings" pitchFamily="2" charset="2"/>
              <a:buAutoNum type="arabicPeriod"/>
            </a:pPr>
            <a:r>
              <a:rPr lang="fi-FI" dirty="0" smtClean="0"/>
              <a:t>Johdatus filosofiseen ajatteluun</a:t>
            </a:r>
            <a:br>
              <a:rPr lang="fi-FI" dirty="0" smtClean="0"/>
            </a:br>
            <a:r>
              <a:rPr lang="fi-FI" dirty="0" smtClean="0"/>
              <a:t>Syventävät:</a:t>
            </a:r>
          </a:p>
          <a:p>
            <a:pPr marL="381000" indent="-381000">
              <a:buFont typeface="Wingdings" pitchFamily="2" charset="2"/>
              <a:buAutoNum type="arabicPeriod"/>
            </a:pPr>
            <a:r>
              <a:rPr lang="fi-FI" dirty="0" smtClean="0"/>
              <a:t>Filosofinen etiikka </a:t>
            </a:r>
          </a:p>
          <a:p>
            <a:pPr marL="381000" indent="-381000">
              <a:buFont typeface="Wingdings" pitchFamily="2" charset="2"/>
              <a:buAutoNum type="arabicPeriod"/>
            </a:pPr>
            <a:r>
              <a:rPr lang="fi-FI" dirty="0" smtClean="0"/>
              <a:t>Tiedon ja todellisuuden filosofia </a:t>
            </a:r>
          </a:p>
          <a:p>
            <a:pPr marL="381000" indent="-381000">
              <a:buFont typeface="Wingdings" pitchFamily="2" charset="2"/>
              <a:buAutoNum type="arabicPeriod"/>
            </a:pPr>
            <a:r>
              <a:rPr lang="fi-FI" dirty="0" smtClean="0"/>
              <a:t>Yhteiskuntafilosofia</a:t>
            </a:r>
          </a:p>
          <a:p>
            <a:pPr marL="381000" indent="-381000">
              <a:buFont typeface="Wingdings" pitchFamily="2" charset="2"/>
              <a:buAutoNum type="arabicPeriod"/>
            </a:pPr>
            <a:endParaRPr lang="fi-FI" dirty="0" smtClean="0"/>
          </a:p>
          <a:p>
            <a:pPr marL="381000" indent="-381000"/>
            <a:r>
              <a:rPr lang="en-GB" dirty="0" smtClean="0"/>
              <a:t>Ns. </a:t>
            </a:r>
            <a:r>
              <a:rPr lang="en-GB" dirty="0" err="1" smtClean="0"/>
              <a:t>spiraaliperiaatteen</a:t>
            </a:r>
            <a:r>
              <a:rPr lang="en-GB" dirty="0" smtClean="0"/>
              <a:t> </a:t>
            </a:r>
            <a:r>
              <a:rPr lang="en-GB" dirty="0" err="1" smtClean="0"/>
              <a:t>mukaan</a:t>
            </a:r>
            <a:r>
              <a:rPr lang="en-GB" dirty="0" smtClean="0"/>
              <a:t> </a:t>
            </a:r>
            <a:r>
              <a:rPr lang="en-GB" dirty="0" err="1" smtClean="0"/>
              <a:t>yhteisellä</a:t>
            </a:r>
            <a:r>
              <a:rPr lang="en-GB" dirty="0" smtClean="0"/>
              <a:t> </a:t>
            </a:r>
            <a:r>
              <a:rPr lang="en-GB" dirty="0" err="1" smtClean="0"/>
              <a:t>kurssilla</a:t>
            </a:r>
            <a:r>
              <a:rPr lang="en-GB" dirty="0" smtClean="0"/>
              <a:t> </a:t>
            </a:r>
            <a:r>
              <a:rPr lang="en-GB" dirty="0" err="1" smtClean="0"/>
              <a:t>käsitellään</a:t>
            </a:r>
            <a:r>
              <a:rPr lang="en-GB" dirty="0" smtClean="0"/>
              <a:t> </a:t>
            </a:r>
            <a:r>
              <a:rPr lang="en-GB" dirty="0" err="1" smtClean="0"/>
              <a:t>pääosin</a:t>
            </a:r>
            <a:r>
              <a:rPr lang="en-GB" dirty="0" smtClean="0"/>
              <a:t> </a:t>
            </a:r>
            <a:r>
              <a:rPr lang="en-GB" dirty="0" err="1" smtClean="0"/>
              <a:t>osajoukko</a:t>
            </a:r>
            <a:r>
              <a:rPr lang="en-GB" dirty="0" smtClean="0"/>
              <a:t> </a:t>
            </a:r>
            <a:r>
              <a:rPr lang="en-GB" dirty="0" err="1" smtClean="0"/>
              <a:t>syventävien</a:t>
            </a:r>
            <a:r>
              <a:rPr lang="en-GB" dirty="0" smtClean="0"/>
              <a:t> </a:t>
            </a:r>
            <a:r>
              <a:rPr lang="en-GB" dirty="0" err="1" smtClean="0"/>
              <a:t>kurssien</a:t>
            </a:r>
            <a:r>
              <a:rPr lang="en-GB" dirty="0" smtClean="0"/>
              <a:t> </a:t>
            </a:r>
            <a:r>
              <a:rPr lang="en-GB" dirty="0" err="1" smtClean="0"/>
              <a:t>sisällöistä</a:t>
            </a:r>
            <a:r>
              <a:rPr lang="en-GB" dirty="0" smtClean="0"/>
              <a:t>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Pakollinen: Johdatus filosofiseen ajatteluun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fi-FI" b="1" dirty="0" smtClean="0"/>
              <a:t>Tavoitteet </a:t>
            </a:r>
          </a:p>
          <a:p>
            <a:pPr>
              <a:buFont typeface="Wingdings" pitchFamily="2" charset="2"/>
              <a:buNone/>
            </a:pPr>
            <a:r>
              <a:rPr lang="fi-FI" dirty="0" smtClean="0"/>
              <a:t>Kurssin tavoitteena on, että opiskelija </a:t>
            </a:r>
          </a:p>
          <a:p>
            <a:r>
              <a:rPr lang="fi-FI" dirty="0" smtClean="0"/>
              <a:t>hahmottaa filosofisia ongelmia ja niiden erilaisia mahdollisia ratkaisuja, ymmärtää, miten filosofiassa käsitteellistetään todellisuutta, tietämistä, toimintaa ja arvoja </a:t>
            </a:r>
          </a:p>
          <a:p>
            <a:r>
              <a:rPr lang="fi-FI" dirty="0" smtClean="0"/>
              <a:t>tunnistaa erilaisia filosofisia, tieteellisiä ja arkisia käsityksiä todellisuudesta, sen tietämisestä ja siinä toimimisesta </a:t>
            </a:r>
          </a:p>
          <a:p>
            <a:r>
              <a:rPr lang="fi-FI" dirty="0" smtClean="0"/>
              <a:t>hahmottaa </a:t>
            </a:r>
            <a:r>
              <a:rPr lang="fi-FI" i="1" dirty="0" smtClean="0"/>
              <a:t>kuvailevien ja normatiivisten väitteiden eroja</a:t>
            </a:r>
            <a:r>
              <a:rPr lang="fi-FI" dirty="0" smtClean="0"/>
              <a:t> ja osaa perustella käsityksiä hyvästä ja oikeasta. </a:t>
            </a:r>
          </a:p>
          <a:p>
            <a:endParaRPr lang="fi-FI" dirty="0" smtClean="0"/>
          </a:p>
          <a:p>
            <a:endParaRPr 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2275" y="836613"/>
            <a:ext cx="7146925" cy="57165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i-FI" i="1" dirty="0" smtClean="0"/>
              <a:t>Keskeiset sisällöt </a:t>
            </a:r>
            <a:endParaRPr lang="fi-FI" dirty="0" smtClean="0"/>
          </a:p>
          <a:p>
            <a:r>
              <a:rPr lang="fi-FI" dirty="0" smtClean="0"/>
              <a:t>mitä filosofia on, filosofisten kysymysten luonne ja niiden suhde käytännöllisiin, tieteellisiin ja uskonnollisiin kysymyksiin, filosofian keskeiset osa-alueet </a:t>
            </a:r>
          </a:p>
          <a:p>
            <a:r>
              <a:rPr lang="fi-FI" dirty="0" smtClean="0"/>
              <a:t>todellisuuden luonnetta koskevia filosofisia perusnäkemyksiä: hengen ja aineen suhde, vapaus ja välttämättömyys</a:t>
            </a:r>
          </a:p>
          <a:p>
            <a:r>
              <a:rPr lang="fi-FI" dirty="0" smtClean="0"/>
              <a:t>tietoa ja tietämistä koskevia filosofisia perusnäkemyksiä...</a:t>
            </a:r>
            <a:br>
              <a:rPr lang="fi-FI" dirty="0" smtClean="0"/>
            </a:br>
            <a:r>
              <a:rPr lang="fi-FI" dirty="0" smtClean="0"/>
              <a:t> klassikkoteksti → kurssi 3</a:t>
            </a:r>
          </a:p>
          <a:p>
            <a:r>
              <a:rPr lang="fi-FI" dirty="0" smtClean="0"/>
              <a:t>yksilön ja yhteiskunnan suhde filosofisena kysymyksenä...</a:t>
            </a:r>
            <a:br>
              <a:rPr lang="fi-FI" dirty="0" smtClean="0"/>
            </a:br>
            <a:r>
              <a:rPr lang="fi-FI" dirty="0" smtClean="0"/>
              <a:t> klassikkoteksti → kurssi 4</a:t>
            </a:r>
          </a:p>
          <a:p>
            <a:r>
              <a:rPr lang="fi-FI" dirty="0" smtClean="0"/>
              <a:t>hyvän ja oikean käsitteet, toimintaa ohjaavien moraalisten arvojen luonne ja suhde tosiasioihin sekä muihin arvoihin kuten kauneuteen, hyvää elämää ja onnellisuutta koskevia filosofisia näkemyksiä; klassikkoteksti → kurssi 2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Pakollisen kurssin klassikko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/>
            <a:r>
              <a:rPr lang="en-GB" dirty="0" err="1" smtClean="0"/>
              <a:t>Klassikkoteksti</a:t>
            </a:r>
            <a:r>
              <a:rPr lang="en-GB" dirty="0" smtClean="0"/>
              <a:t> </a:t>
            </a:r>
            <a:r>
              <a:rPr lang="en-GB" dirty="0" err="1" smtClean="0"/>
              <a:t>joko</a:t>
            </a:r>
            <a:r>
              <a:rPr lang="en-GB" dirty="0" smtClean="0"/>
              <a:t> </a:t>
            </a:r>
            <a:r>
              <a:rPr lang="en-GB" dirty="0" err="1" smtClean="0"/>
              <a:t>kysymykseen</a:t>
            </a:r>
            <a:r>
              <a:rPr lang="en-GB" dirty="0" smtClean="0"/>
              <a:t> </a:t>
            </a:r>
          </a:p>
          <a:p>
            <a:pPr marL="381000" indent="-381000">
              <a:buFont typeface="Wingdings" pitchFamily="2" charset="2"/>
              <a:buAutoNum type="arabicPeriod"/>
            </a:pPr>
            <a:r>
              <a:rPr lang="en-GB" dirty="0" err="1" smtClean="0"/>
              <a:t>mitä</a:t>
            </a:r>
            <a:r>
              <a:rPr lang="en-GB" dirty="0" smtClean="0"/>
              <a:t> </a:t>
            </a:r>
            <a:r>
              <a:rPr lang="en-GB" dirty="0" err="1" smtClean="0"/>
              <a:t>filosofia</a:t>
            </a:r>
            <a:r>
              <a:rPr lang="en-GB" dirty="0" smtClean="0"/>
              <a:t> on</a:t>
            </a:r>
            <a:br>
              <a:rPr lang="en-GB" dirty="0" smtClean="0"/>
            </a:br>
            <a:r>
              <a:rPr lang="en-GB" dirty="0" smtClean="0"/>
              <a:t>tai </a:t>
            </a:r>
            <a:r>
              <a:rPr lang="en-GB" dirty="0" err="1" smtClean="0"/>
              <a:t>erityiskysymyksiin</a:t>
            </a:r>
            <a:endParaRPr lang="en-GB" dirty="0" smtClean="0"/>
          </a:p>
          <a:p>
            <a:pPr marL="381000" indent="-381000">
              <a:buFont typeface="Wingdings" pitchFamily="2" charset="2"/>
              <a:buAutoNum type="arabicPeriod"/>
            </a:pPr>
            <a:r>
              <a:rPr lang="fi-FI" dirty="0" smtClean="0"/>
              <a:t>kuvailevien ja normatiivisten väitteiden ero</a:t>
            </a:r>
          </a:p>
          <a:p>
            <a:pPr marL="381000" indent="-381000">
              <a:buFont typeface="Wingdings" pitchFamily="2" charset="2"/>
              <a:buAutoNum type="arabicPeriod"/>
            </a:pPr>
            <a:r>
              <a:rPr lang="fi-FI" dirty="0" smtClean="0"/>
              <a:t>hengen ja aineen suhde</a:t>
            </a:r>
          </a:p>
          <a:p>
            <a:pPr marL="381000" indent="-381000">
              <a:buFont typeface="Wingdings" pitchFamily="2" charset="2"/>
              <a:buAutoNum type="arabicPeriod"/>
            </a:pPr>
            <a:r>
              <a:rPr lang="fi-FI" dirty="0" smtClean="0"/>
              <a:t>vapaus ja välttämättömyys</a:t>
            </a:r>
          </a:p>
          <a:p>
            <a:pPr marL="381000" indent="-381000">
              <a:buFont typeface="Wingdings" pitchFamily="2" charset="2"/>
              <a:buAutoNum type="arabicPeriod"/>
            </a:pPr>
            <a:endParaRPr lang="fi-FI" dirty="0" smtClean="0"/>
          </a:p>
          <a:p>
            <a:pPr marL="381000" indent="-381000"/>
            <a:r>
              <a:rPr lang="fi-FI" dirty="0" smtClean="0"/>
              <a:t>Painoarvoltaan 1 on tärkein (yleistavoitteet; kurssin sekä tavoitteissa että sisällöissä, muut joko – tai)</a:t>
            </a:r>
          </a:p>
          <a:p>
            <a:pPr marL="381000" indent="-381000"/>
            <a:endParaRPr lang="fi-FI" dirty="0" smtClean="0"/>
          </a:p>
          <a:p>
            <a:pPr marL="381000" indent="-381000"/>
            <a:endParaRPr lang="en-GB" dirty="0" smtClean="0"/>
          </a:p>
          <a:p>
            <a:pPr marL="381000" indent="-381000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Mikä on klassikko?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Latinan sana "</a:t>
            </a:r>
            <a:r>
              <a:rPr lang="fi-FI" dirty="0" err="1" smtClean="0"/>
              <a:t>classicus</a:t>
            </a:r>
            <a:r>
              <a:rPr lang="fi-FI" dirty="0" smtClean="0"/>
              <a:t>" viittaa sotaväkeen, sotatorveen tai laivastoon. Termissä "</a:t>
            </a:r>
            <a:r>
              <a:rPr lang="fi-FI" dirty="0" err="1" smtClean="0"/>
              <a:t>classis</a:t>
            </a:r>
            <a:r>
              <a:rPr lang="fi-FI" dirty="0" smtClean="0"/>
              <a:t>" on lisäksi merkitys osasto ja luokka, usein nimenomaan kansanluokka. (Pitkäranta 2001, 397; </a:t>
            </a:r>
            <a:r>
              <a:rPr lang="fi-FI" dirty="0" err="1" smtClean="0"/>
              <a:t>Streng</a:t>
            </a:r>
            <a:r>
              <a:rPr lang="fi-FI" dirty="0" smtClean="0"/>
              <a:t> 1955, 118). </a:t>
            </a:r>
          </a:p>
          <a:p>
            <a:r>
              <a:rPr lang="fi-FI" dirty="0" smtClean="0"/>
              <a:t>Kirjallisuudessa sosiaalinen merkitys laajenee yleisempään arvottavaan ja luokittelevaan (</a:t>
            </a:r>
            <a:r>
              <a:rPr lang="fi-FI" dirty="0" err="1" smtClean="0"/>
              <a:t>classificare</a:t>
            </a:r>
            <a:r>
              <a:rPr lang="fi-FI" dirty="0" smtClean="0"/>
              <a:t>) muotoon ilmeisesti </a:t>
            </a:r>
            <a:r>
              <a:rPr lang="fi-FI" dirty="0" err="1" smtClean="0"/>
              <a:t>Aulus</a:t>
            </a:r>
            <a:r>
              <a:rPr lang="fi-FI" dirty="0" smtClean="0"/>
              <a:t> </a:t>
            </a:r>
            <a:r>
              <a:rPr lang="fi-FI" dirty="0" err="1" smtClean="0"/>
              <a:t>Gelluksen</a:t>
            </a:r>
            <a:r>
              <a:rPr lang="fi-FI" dirty="0" smtClean="0"/>
              <a:t> teoksessa </a:t>
            </a:r>
            <a:r>
              <a:rPr lang="fi-FI" i="1" dirty="0" err="1" smtClean="0"/>
              <a:t>Noctes</a:t>
            </a:r>
            <a:r>
              <a:rPr lang="fi-FI" i="1" dirty="0" smtClean="0"/>
              <a:t> </a:t>
            </a:r>
            <a:r>
              <a:rPr lang="fi-FI" i="1" dirty="0" err="1" smtClean="0"/>
              <a:t>Atticae</a:t>
            </a:r>
            <a:r>
              <a:rPr lang="fi-FI" i="1" dirty="0" smtClean="0"/>
              <a:t> </a:t>
            </a:r>
            <a:r>
              <a:rPr lang="fi-FI" dirty="0" smtClean="0"/>
              <a:t>(19, 8 , 15; </a:t>
            </a:r>
            <a:r>
              <a:rPr lang="fi-FI" dirty="0" err="1" smtClean="0"/>
              <a:t>Stenzel</a:t>
            </a:r>
            <a:r>
              <a:rPr lang="fi-FI" dirty="0" smtClean="0"/>
              <a:t> 2008).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Mitä filosofia on -klassikkoja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Kyse</a:t>
            </a:r>
            <a:r>
              <a:rPr lang="en-GB" dirty="0" smtClean="0"/>
              <a:t> </a:t>
            </a:r>
            <a:r>
              <a:rPr lang="en-GB" dirty="0" err="1" smtClean="0"/>
              <a:t>ei</a:t>
            </a:r>
            <a:r>
              <a:rPr lang="en-GB" dirty="0" smtClean="0"/>
              <a:t> ole </a:t>
            </a:r>
            <a:r>
              <a:rPr lang="en-GB" dirty="0" err="1" smtClean="0"/>
              <a:t>osa-alueiden</a:t>
            </a:r>
            <a:r>
              <a:rPr lang="en-GB" dirty="0" smtClean="0"/>
              <a:t> </a:t>
            </a:r>
            <a:r>
              <a:rPr lang="en-GB" dirty="0" err="1" smtClean="0"/>
              <a:t>määrittelystä</a:t>
            </a:r>
            <a:endParaRPr lang="en-GB" dirty="0" smtClean="0"/>
          </a:p>
          <a:p>
            <a:pPr lvl="1"/>
            <a:r>
              <a:rPr lang="en-GB" dirty="0" err="1" smtClean="0"/>
              <a:t>Tässä</a:t>
            </a:r>
            <a:r>
              <a:rPr lang="en-GB" dirty="0" smtClean="0"/>
              <a:t> </a:t>
            </a:r>
            <a:r>
              <a:rPr lang="en-GB" dirty="0" err="1" smtClean="0"/>
              <a:t>ehkä</a:t>
            </a:r>
            <a:r>
              <a:rPr lang="en-GB" dirty="0" smtClean="0"/>
              <a:t> </a:t>
            </a:r>
            <a:r>
              <a:rPr lang="en-GB" dirty="0" err="1" smtClean="0"/>
              <a:t>kiistanalaisin</a:t>
            </a:r>
            <a:r>
              <a:rPr lang="en-GB" dirty="0" smtClean="0"/>
              <a:t> </a:t>
            </a:r>
            <a:r>
              <a:rPr lang="en-GB" dirty="0" err="1" smtClean="0"/>
              <a:t>etiikan</a:t>
            </a:r>
            <a:r>
              <a:rPr lang="en-GB" dirty="0" smtClean="0"/>
              <a:t> </a:t>
            </a:r>
            <a:r>
              <a:rPr lang="en-GB" dirty="0" err="1" smtClean="0"/>
              <a:t>ja</a:t>
            </a:r>
            <a:r>
              <a:rPr lang="en-GB" dirty="0" smtClean="0"/>
              <a:t> </a:t>
            </a:r>
            <a:r>
              <a:rPr lang="en-GB" dirty="0" err="1" smtClean="0"/>
              <a:t>yk-fil</a:t>
            </a:r>
            <a:r>
              <a:rPr lang="en-GB" dirty="0" smtClean="0"/>
              <a:t> </a:t>
            </a:r>
            <a:r>
              <a:rPr lang="en-GB" dirty="0" err="1" smtClean="0"/>
              <a:t>suhde</a:t>
            </a:r>
            <a:r>
              <a:rPr lang="en-GB" dirty="0" smtClean="0"/>
              <a:t>: </a:t>
            </a:r>
            <a:br>
              <a:rPr lang="en-GB" dirty="0" smtClean="0"/>
            </a:br>
            <a:r>
              <a:rPr lang="en-GB" dirty="0" err="1" smtClean="0"/>
              <a:t>OPSissa</a:t>
            </a:r>
            <a:r>
              <a:rPr lang="en-GB" dirty="0" smtClean="0"/>
              <a:t> </a:t>
            </a:r>
            <a:r>
              <a:rPr lang="en-GB" dirty="0" err="1" smtClean="0"/>
              <a:t>rinnakkaiset</a:t>
            </a:r>
            <a:r>
              <a:rPr lang="en-GB" dirty="0" smtClean="0"/>
              <a:t>, </a:t>
            </a:r>
            <a:r>
              <a:rPr lang="en-GB" dirty="0" err="1" smtClean="0"/>
              <a:t>Ariistoteleella</a:t>
            </a:r>
            <a:r>
              <a:rPr lang="en-GB" dirty="0" smtClean="0"/>
              <a:t> </a:t>
            </a:r>
            <a:r>
              <a:rPr lang="en-GB" dirty="0" err="1" smtClean="0"/>
              <a:t>etiikka</a:t>
            </a:r>
            <a:r>
              <a:rPr lang="en-GB" dirty="0" smtClean="0"/>
              <a:t> </a:t>
            </a:r>
            <a:r>
              <a:rPr lang="en-GB" dirty="0" err="1" smtClean="0"/>
              <a:t>politiikan</a:t>
            </a:r>
            <a:r>
              <a:rPr lang="en-GB" dirty="0" smtClean="0"/>
              <a:t> </a:t>
            </a:r>
            <a:r>
              <a:rPr lang="en-GB" dirty="0" err="1" smtClean="0"/>
              <a:t>osa</a:t>
            </a:r>
            <a:r>
              <a:rPr lang="en-GB" dirty="0" smtClean="0"/>
              <a:t>, </a:t>
            </a:r>
            <a:r>
              <a:rPr lang="en-GB" dirty="0" err="1" smtClean="0"/>
              <a:t>APAlla</a:t>
            </a:r>
            <a:r>
              <a:rPr lang="en-GB" dirty="0" smtClean="0"/>
              <a:t> (P=philosophical), social </a:t>
            </a:r>
            <a:r>
              <a:rPr lang="en-GB" dirty="0" err="1" smtClean="0"/>
              <a:t>ja</a:t>
            </a:r>
            <a:r>
              <a:rPr lang="en-GB" dirty="0" smtClean="0"/>
              <a:t> political </a:t>
            </a:r>
            <a:r>
              <a:rPr lang="en-GB" dirty="0" err="1" smtClean="0"/>
              <a:t>phil</a:t>
            </a:r>
            <a:r>
              <a:rPr lang="en-GB" dirty="0" smtClean="0"/>
              <a:t> on </a:t>
            </a:r>
            <a:r>
              <a:rPr lang="en-GB" dirty="0" err="1" smtClean="0"/>
              <a:t>etiikan</a:t>
            </a:r>
            <a:r>
              <a:rPr lang="en-GB" dirty="0" smtClean="0"/>
              <a:t> </a:t>
            </a:r>
            <a:r>
              <a:rPr lang="en-GB" dirty="0" err="1" smtClean="0"/>
              <a:t>osa</a:t>
            </a:r>
            <a:endParaRPr lang="en-GB" dirty="0" smtClean="0"/>
          </a:p>
          <a:p>
            <a:r>
              <a:rPr lang="en-GB" dirty="0" err="1" smtClean="0"/>
              <a:t>Kyse</a:t>
            </a:r>
            <a:r>
              <a:rPr lang="en-GB" dirty="0" smtClean="0"/>
              <a:t> </a:t>
            </a:r>
            <a:r>
              <a:rPr lang="en-GB" dirty="0" err="1" smtClean="0"/>
              <a:t>ei</a:t>
            </a:r>
            <a:r>
              <a:rPr lang="en-GB" dirty="0" smtClean="0"/>
              <a:t> ole </a:t>
            </a:r>
            <a:r>
              <a:rPr lang="en-GB" dirty="0" err="1" smtClean="0"/>
              <a:t>synteettisestä</a:t>
            </a:r>
            <a:r>
              <a:rPr lang="en-GB" dirty="0" smtClean="0"/>
              <a:t> </a:t>
            </a:r>
            <a:r>
              <a:rPr lang="en-GB" dirty="0" err="1" smtClean="0"/>
              <a:t>määrittelystä</a:t>
            </a:r>
            <a:r>
              <a:rPr lang="en-GB" dirty="0" smtClean="0"/>
              <a:t> (Robinson 1969) </a:t>
            </a:r>
            <a:r>
              <a:rPr lang="en-GB" dirty="0" err="1" smtClean="0"/>
              <a:t>siinä</a:t>
            </a:r>
            <a:r>
              <a:rPr lang="en-GB" dirty="0" smtClean="0"/>
              <a:t> </a:t>
            </a:r>
            <a:r>
              <a:rPr lang="en-GB" dirty="0" err="1" smtClean="0"/>
              <a:t>mielessä</a:t>
            </a:r>
            <a:r>
              <a:rPr lang="en-GB" dirty="0" smtClean="0"/>
              <a:t>, </a:t>
            </a:r>
            <a:r>
              <a:rPr lang="en-GB" dirty="0" err="1" smtClean="0"/>
              <a:t>että</a:t>
            </a:r>
            <a:r>
              <a:rPr lang="en-GB" dirty="0" smtClean="0"/>
              <a:t> </a:t>
            </a:r>
            <a:r>
              <a:rPr lang="en-GB" dirty="0" err="1" smtClean="0"/>
              <a:t>erotellaan</a:t>
            </a:r>
            <a:r>
              <a:rPr lang="en-GB" dirty="0" smtClean="0"/>
              <a:t> </a:t>
            </a:r>
            <a:r>
              <a:rPr lang="en-GB" dirty="0" err="1" smtClean="0"/>
              <a:t>filosofiaa</a:t>
            </a:r>
            <a:r>
              <a:rPr lang="en-GB" dirty="0" smtClean="0"/>
              <a:t> </a:t>
            </a:r>
            <a:r>
              <a:rPr lang="en-GB" dirty="0" err="1" smtClean="0"/>
              <a:t>muista</a:t>
            </a:r>
            <a:r>
              <a:rPr lang="en-GB" dirty="0" smtClean="0"/>
              <a:t> </a:t>
            </a:r>
            <a:r>
              <a:rPr lang="en-GB" dirty="0" err="1" smtClean="0"/>
              <a:t>aloista</a:t>
            </a:r>
            <a:r>
              <a:rPr lang="en-GB" dirty="0" smtClean="0"/>
              <a:t> (</a:t>
            </a:r>
            <a:r>
              <a:rPr lang="en-GB" dirty="0" err="1" smtClean="0"/>
              <a:t>tähän</a:t>
            </a:r>
            <a:r>
              <a:rPr lang="en-GB" dirty="0" smtClean="0"/>
              <a:t> on </a:t>
            </a:r>
            <a:r>
              <a:rPr lang="en-GB" dirty="0" err="1" smtClean="0"/>
              <a:t>parempia</a:t>
            </a:r>
            <a:r>
              <a:rPr lang="en-GB" dirty="0" smtClean="0"/>
              <a:t> </a:t>
            </a:r>
            <a:r>
              <a:rPr lang="en-GB" dirty="0" err="1" smtClean="0"/>
              <a:t>keinoja</a:t>
            </a:r>
            <a:r>
              <a:rPr lang="en-GB" dirty="0" smtClean="0"/>
              <a:t> </a:t>
            </a:r>
            <a:r>
              <a:rPr lang="en-GB" dirty="0" err="1" smtClean="0"/>
              <a:t>kuin</a:t>
            </a:r>
            <a:r>
              <a:rPr lang="en-GB" dirty="0" smtClean="0"/>
              <a:t> </a:t>
            </a:r>
            <a:r>
              <a:rPr lang="en-GB" dirty="0" err="1" smtClean="0"/>
              <a:t>klassikot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Ytimessä</a:t>
            </a:r>
            <a:r>
              <a:rPr lang="en-GB" dirty="0" smtClean="0"/>
              <a:t> </a:t>
            </a:r>
            <a:r>
              <a:rPr lang="en-GB" dirty="0" err="1" smtClean="0"/>
              <a:t>filosofoinnin</a:t>
            </a:r>
            <a:r>
              <a:rPr lang="en-GB" dirty="0" smtClean="0"/>
              <a:t> </a:t>
            </a:r>
            <a:r>
              <a:rPr lang="en-GB" dirty="0" err="1" smtClean="0"/>
              <a:t>luonne</a:t>
            </a:r>
            <a:endParaRPr lang="en-GB" dirty="0" smtClean="0"/>
          </a:p>
          <a:p>
            <a:r>
              <a:rPr lang="en-GB" dirty="0" err="1" smtClean="0"/>
              <a:t>Tavoite</a:t>
            </a:r>
            <a:r>
              <a:rPr lang="en-GB" dirty="0" smtClean="0"/>
              <a:t> </a:t>
            </a:r>
            <a:r>
              <a:rPr lang="en-GB" dirty="0" err="1" smtClean="0"/>
              <a:t>puhutella</a:t>
            </a:r>
            <a:r>
              <a:rPr lang="en-GB" dirty="0" smtClean="0"/>
              <a:t> </a:t>
            </a:r>
            <a:r>
              <a:rPr lang="en-GB" dirty="0" err="1" smtClean="0"/>
              <a:t>lukiolaista</a:t>
            </a:r>
            <a:r>
              <a:rPr lang="en-GB" dirty="0" smtClean="0"/>
              <a:t> </a:t>
            </a:r>
            <a:r>
              <a:rPr lang="en-GB" dirty="0" err="1" smtClean="0"/>
              <a:t>ja</a:t>
            </a:r>
            <a:r>
              <a:rPr lang="en-GB" dirty="0" smtClean="0"/>
              <a:t> </a:t>
            </a:r>
            <a:r>
              <a:rPr lang="en-GB" dirty="0" err="1" smtClean="0"/>
              <a:t>samalla</a:t>
            </a:r>
            <a:r>
              <a:rPr lang="en-GB" dirty="0" smtClean="0"/>
              <a:t> </a:t>
            </a:r>
            <a:r>
              <a:rPr lang="en-GB" dirty="0" err="1" smtClean="0"/>
              <a:t>näyttää</a:t>
            </a:r>
            <a:r>
              <a:rPr lang="en-GB" dirty="0" smtClean="0"/>
              <a:t> </a:t>
            </a:r>
            <a:r>
              <a:rPr lang="en-GB" dirty="0" err="1" smtClean="0"/>
              <a:t>tekstien</a:t>
            </a:r>
            <a:r>
              <a:rPr lang="en-GB" dirty="0" smtClean="0"/>
              <a:t> </a:t>
            </a:r>
            <a:r>
              <a:rPr lang="en-GB" dirty="0" err="1" smtClean="0"/>
              <a:t>ajankohtaisuuden</a:t>
            </a:r>
            <a:r>
              <a:rPr lang="en-GB" dirty="0" smtClean="0"/>
              <a:t> </a:t>
            </a:r>
            <a:r>
              <a:rPr lang="en-GB" dirty="0" err="1" smtClean="0"/>
              <a:t>kautta</a:t>
            </a:r>
            <a:r>
              <a:rPr lang="en-GB" dirty="0" smtClean="0"/>
              <a:t> </a:t>
            </a:r>
            <a:r>
              <a:rPr lang="en-GB" dirty="0" err="1" smtClean="0"/>
              <a:t>esimerkinomaisesti</a:t>
            </a:r>
            <a:r>
              <a:rPr lang="en-GB" dirty="0" smtClean="0"/>
              <a:t> </a:t>
            </a:r>
            <a:r>
              <a:rPr lang="en-GB" dirty="0" err="1" smtClean="0"/>
              <a:t>klassikoiden</a:t>
            </a:r>
            <a:r>
              <a:rPr lang="en-GB" dirty="0" smtClean="0"/>
              <a:t> </a:t>
            </a:r>
            <a:r>
              <a:rPr lang="en-GB" dirty="0" err="1" smtClean="0"/>
              <a:t>filosofiaa</a:t>
            </a:r>
            <a:r>
              <a:rPr lang="en-GB" dirty="0" smtClean="0"/>
              <a:t> </a:t>
            </a:r>
            <a:r>
              <a:rPr lang="en-GB" dirty="0" err="1" smtClean="0"/>
              <a:t>konstitutioiva</a:t>
            </a:r>
            <a:r>
              <a:rPr lang="en-GB" dirty="0" smtClean="0"/>
              <a:t> </a:t>
            </a:r>
            <a:r>
              <a:rPr lang="en-GB" dirty="0" err="1" smtClean="0"/>
              <a:t>luonne</a:t>
            </a:r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Klassikkoteksti-ehdokkaita</a:t>
            </a:r>
            <a:endParaRPr lang="en-GB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buFont typeface="Wingdings" pitchFamily="2" charset="2"/>
              <a:buAutoNum type="arabicPeriod"/>
            </a:pPr>
            <a:r>
              <a:rPr lang="en-GB" dirty="0" smtClean="0"/>
              <a:t>(</a:t>
            </a:r>
            <a:r>
              <a:rPr lang="en-GB" dirty="0" err="1" smtClean="0"/>
              <a:t>Platonin</a:t>
            </a:r>
            <a:r>
              <a:rPr lang="en-GB" dirty="0" smtClean="0"/>
              <a:t>) </a:t>
            </a:r>
            <a:r>
              <a:rPr lang="en-GB" dirty="0" err="1" smtClean="0"/>
              <a:t>Sokrates</a:t>
            </a:r>
            <a:endParaRPr lang="en-GB" dirty="0" smtClean="0"/>
          </a:p>
          <a:p>
            <a:pPr marL="822325" lvl="1" indent="-342900"/>
            <a:r>
              <a:rPr lang="en-GB" i="1" dirty="0" smtClean="0"/>
              <a:t>Apologia </a:t>
            </a:r>
            <a:r>
              <a:rPr lang="en-GB" dirty="0" smtClean="0"/>
              <a:t>(</a:t>
            </a:r>
            <a:r>
              <a:rPr lang="en-GB" dirty="0" err="1" smtClean="0"/>
              <a:t>katkelma</a:t>
            </a:r>
            <a:r>
              <a:rPr lang="en-GB" dirty="0" smtClean="0"/>
              <a:t>, </a:t>
            </a:r>
            <a:r>
              <a:rPr lang="en-GB" dirty="0" err="1" smtClean="0"/>
              <a:t>sisältäen</a:t>
            </a:r>
            <a:r>
              <a:rPr lang="en-GB" dirty="0" smtClean="0"/>
              <a:t> </a:t>
            </a:r>
            <a:r>
              <a:rPr lang="en-GB" dirty="0" err="1" smtClean="0"/>
              <a:t>ainakin</a:t>
            </a:r>
            <a:r>
              <a:rPr lang="en-GB" dirty="0" smtClean="0"/>
              <a:t> 38a): </a:t>
            </a:r>
          </a:p>
          <a:p>
            <a:pPr marL="1203325" lvl="2" indent="-342900"/>
            <a:r>
              <a:rPr lang="en-GB" dirty="0" err="1" smtClean="0"/>
              <a:t>tutkimaton</a:t>
            </a:r>
            <a:r>
              <a:rPr lang="en-GB" dirty="0" smtClean="0"/>
              <a:t> </a:t>
            </a:r>
            <a:r>
              <a:rPr lang="en-GB" dirty="0" err="1" smtClean="0"/>
              <a:t>elämä</a:t>
            </a:r>
            <a:r>
              <a:rPr lang="en-GB" dirty="0" smtClean="0"/>
              <a:t> </a:t>
            </a:r>
            <a:r>
              <a:rPr lang="en-GB" dirty="0" err="1" smtClean="0"/>
              <a:t>ei</a:t>
            </a:r>
            <a:r>
              <a:rPr lang="en-GB" dirty="0" smtClean="0"/>
              <a:t> ole </a:t>
            </a:r>
            <a:r>
              <a:rPr lang="en-GB" dirty="0" err="1" smtClean="0"/>
              <a:t>elämisen</a:t>
            </a:r>
            <a:r>
              <a:rPr lang="en-GB" dirty="0" smtClean="0"/>
              <a:t> </a:t>
            </a:r>
            <a:r>
              <a:rPr lang="en-GB" dirty="0" err="1" smtClean="0"/>
              <a:t>arvoista</a:t>
            </a:r>
            <a:r>
              <a:rPr lang="en-GB" dirty="0" smtClean="0"/>
              <a:t> </a:t>
            </a:r>
            <a:r>
              <a:rPr lang="en-GB" dirty="0" err="1" smtClean="0"/>
              <a:t>ja</a:t>
            </a:r>
            <a:endParaRPr lang="en-GB" dirty="0" smtClean="0"/>
          </a:p>
          <a:p>
            <a:pPr marL="1203325" lvl="2" indent="-342900"/>
            <a:r>
              <a:rPr lang="en-GB" dirty="0" err="1" smtClean="0"/>
              <a:t>tieto</a:t>
            </a:r>
            <a:r>
              <a:rPr lang="en-GB" dirty="0" smtClean="0"/>
              <a:t> </a:t>
            </a:r>
            <a:r>
              <a:rPr lang="en-GB" dirty="0" err="1" smtClean="0"/>
              <a:t>omasta</a:t>
            </a:r>
            <a:r>
              <a:rPr lang="en-GB" dirty="0" smtClean="0"/>
              <a:t> </a:t>
            </a:r>
            <a:r>
              <a:rPr lang="en-GB" dirty="0" err="1" smtClean="0"/>
              <a:t>tietämättömyydestä</a:t>
            </a:r>
            <a:endParaRPr lang="en-GB" dirty="0" smtClean="0"/>
          </a:p>
          <a:p>
            <a:pPr marL="822325" lvl="1" indent="-342900"/>
            <a:r>
              <a:rPr lang="en-GB" i="1" dirty="0" err="1" smtClean="0"/>
              <a:t>Kriton</a:t>
            </a:r>
            <a:r>
              <a:rPr lang="en-GB" dirty="0" smtClean="0"/>
              <a:t> (</a:t>
            </a:r>
            <a:r>
              <a:rPr lang="en-GB" dirty="0" err="1" smtClean="0"/>
              <a:t>katkelma</a:t>
            </a:r>
            <a:r>
              <a:rPr lang="en-GB" dirty="0" smtClean="0"/>
              <a:t> 48a–54e) </a:t>
            </a:r>
            <a:r>
              <a:rPr lang="en-GB" dirty="0" err="1" smtClean="0"/>
              <a:t>ja</a:t>
            </a:r>
            <a:r>
              <a:rPr lang="en-GB" dirty="0" smtClean="0"/>
              <a:t> </a:t>
            </a:r>
            <a:r>
              <a:rPr lang="en-GB" i="1" dirty="0" err="1" smtClean="0"/>
              <a:t>Faidon</a:t>
            </a:r>
            <a:r>
              <a:rPr lang="en-GB" i="1" dirty="0" smtClean="0"/>
              <a:t> </a:t>
            </a:r>
            <a:r>
              <a:rPr lang="en-GB" dirty="0" smtClean="0"/>
              <a:t>(</a:t>
            </a:r>
            <a:r>
              <a:rPr lang="en-GB" dirty="0" err="1" smtClean="0"/>
              <a:t>katkelma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89d–91 c),  </a:t>
            </a:r>
            <a:r>
              <a:rPr lang="en-GB" dirty="0" err="1" smtClean="0"/>
              <a:t>argumentin</a:t>
            </a:r>
            <a:r>
              <a:rPr lang="en-GB" dirty="0" smtClean="0"/>
              <a:t> </a:t>
            </a:r>
            <a:r>
              <a:rPr lang="en-GB" dirty="0" err="1" smtClean="0"/>
              <a:t>voima</a:t>
            </a:r>
            <a:r>
              <a:rPr lang="en-GB" dirty="0" smtClean="0"/>
              <a:t>:</a:t>
            </a:r>
          </a:p>
          <a:p>
            <a:pPr marL="1203325" lvl="2" indent="-342900"/>
            <a:r>
              <a:rPr lang="en-GB" dirty="0" err="1" smtClean="0"/>
              <a:t>argumentin</a:t>
            </a:r>
            <a:r>
              <a:rPr lang="en-GB" dirty="0" smtClean="0"/>
              <a:t> </a:t>
            </a:r>
            <a:r>
              <a:rPr lang="en-GB" dirty="0" err="1" smtClean="0"/>
              <a:t>seuraaminen</a:t>
            </a:r>
            <a:endParaRPr lang="en-GB" dirty="0" smtClean="0"/>
          </a:p>
          <a:p>
            <a:pPr marL="1203325" lvl="2" indent="-342900"/>
            <a:r>
              <a:rPr lang="en-GB" dirty="0" err="1" smtClean="0"/>
              <a:t>argumentin</a:t>
            </a:r>
            <a:r>
              <a:rPr lang="en-GB" dirty="0" smtClean="0"/>
              <a:t> </a:t>
            </a:r>
            <a:r>
              <a:rPr lang="en-GB" dirty="0" err="1" smtClean="0"/>
              <a:t>mukaan</a:t>
            </a:r>
            <a:r>
              <a:rPr lang="en-GB" dirty="0" smtClean="0"/>
              <a:t> </a:t>
            </a:r>
            <a:r>
              <a:rPr lang="en-GB" dirty="0" err="1" smtClean="0"/>
              <a:t>eläminen</a:t>
            </a:r>
            <a:endParaRPr lang="en-GB" dirty="0" smtClean="0"/>
          </a:p>
          <a:p>
            <a:pPr marL="822325" lvl="1" indent="-342900"/>
            <a:r>
              <a:rPr lang="en-GB" i="1" dirty="0" err="1" smtClean="0"/>
              <a:t>Valtion</a:t>
            </a:r>
            <a:r>
              <a:rPr lang="en-GB" i="1" dirty="0" smtClean="0"/>
              <a:t> </a:t>
            </a:r>
            <a:r>
              <a:rPr lang="en-GB" dirty="0" err="1" smtClean="0"/>
              <a:t>luolavertaus</a:t>
            </a:r>
            <a:r>
              <a:rPr lang="en-GB" dirty="0" smtClean="0"/>
              <a:t> (VII 514a–518b): </a:t>
            </a:r>
          </a:p>
          <a:p>
            <a:pPr marL="1203325" lvl="2" indent="-342900"/>
            <a:r>
              <a:rPr lang="en-GB" dirty="0" err="1" smtClean="0"/>
              <a:t>ajattelun</a:t>
            </a:r>
            <a:r>
              <a:rPr lang="en-GB" dirty="0" smtClean="0"/>
              <a:t> </a:t>
            </a:r>
            <a:r>
              <a:rPr lang="en-GB" dirty="0" err="1" smtClean="0"/>
              <a:t>vapauttava</a:t>
            </a:r>
            <a:r>
              <a:rPr lang="en-GB" dirty="0" smtClean="0"/>
              <a:t> </a:t>
            </a:r>
            <a:r>
              <a:rPr lang="en-GB" dirty="0" err="1" smtClean="0"/>
              <a:t>voima</a:t>
            </a:r>
            <a:endParaRPr lang="en-GB" dirty="0" smtClean="0"/>
          </a:p>
          <a:p>
            <a:pPr marL="822325" lvl="1" indent="-342900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Klassikkoteksti-ehdokkaita</a:t>
            </a:r>
            <a:endParaRPr lang="en-GB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buFont typeface="Wingdings" pitchFamily="2" charset="2"/>
              <a:buAutoNum type="arabicPeriod" startAt="2"/>
            </a:pPr>
            <a:r>
              <a:rPr lang="en-GB" dirty="0" smtClean="0"/>
              <a:t>Descartes: </a:t>
            </a:r>
            <a:r>
              <a:rPr lang="en-GB" dirty="0" err="1" smtClean="0"/>
              <a:t>Metodin</a:t>
            </a:r>
            <a:r>
              <a:rPr lang="en-GB" dirty="0" smtClean="0"/>
              <a:t> </a:t>
            </a:r>
            <a:r>
              <a:rPr lang="en-GB" dirty="0" err="1" smtClean="0"/>
              <a:t>esitys</a:t>
            </a:r>
            <a:r>
              <a:rPr lang="en-GB" dirty="0" smtClean="0"/>
              <a:t>, </a:t>
            </a:r>
            <a:r>
              <a:rPr lang="en-GB" dirty="0" err="1" smtClean="0"/>
              <a:t>osat</a:t>
            </a:r>
            <a:r>
              <a:rPr lang="en-GB" dirty="0" smtClean="0"/>
              <a:t> 2 – 4 </a:t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i="1" dirty="0" err="1" smtClean="0"/>
              <a:t>Teokset</a:t>
            </a:r>
            <a:r>
              <a:rPr lang="en-GB" i="1" dirty="0" smtClean="0"/>
              <a:t> </a:t>
            </a:r>
            <a:r>
              <a:rPr lang="en-GB" dirty="0" smtClean="0"/>
              <a:t>I, 126/131 – 141/145)</a:t>
            </a:r>
          </a:p>
          <a:p>
            <a:pPr marL="822325" lvl="1" indent="-342900"/>
            <a:r>
              <a:rPr lang="en-GB" dirty="0" err="1" smtClean="0"/>
              <a:t>kyseenalaistaminen</a:t>
            </a:r>
            <a:r>
              <a:rPr lang="en-GB" dirty="0" smtClean="0"/>
              <a:t>, </a:t>
            </a:r>
            <a:r>
              <a:rPr lang="en-GB" dirty="0" err="1" smtClean="0"/>
              <a:t>epäilyn</a:t>
            </a:r>
            <a:r>
              <a:rPr lang="en-GB" dirty="0" smtClean="0"/>
              <a:t> </a:t>
            </a:r>
            <a:r>
              <a:rPr lang="en-GB" dirty="0" err="1" smtClean="0"/>
              <a:t>metodi</a:t>
            </a:r>
            <a:r>
              <a:rPr lang="en-GB" dirty="0" smtClean="0"/>
              <a:t>, cogito</a:t>
            </a:r>
          </a:p>
          <a:p>
            <a:pPr marL="822325" lvl="1" indent="-342900"/>
            <a:r>
              <a:rPr lang="en-GB" dirty="0" err="1" smtClean="0"/>
              <a:t>jos</a:t>
            </a:r>
            <a:r>
              <a:rPr lang="en-GB" dirty="0" smtClean="0"/>
              <a:t> </a:t>
            </a:r>
            <a:r>
              <a:rPr lang="en-GB" dirty="0" err="1" smtClean="0"/>
              <a:t>luvut</a:t>
            </a:r>
            <a:r>
              <a:rPr lang="en-GB" dirty="0" smtClean="0"/>
              <a:t> </a:t>
            </a:r>
            <a:r>
              <a:rPr lang="en-GB" dirty="0" err="1" smtClean="0"/>
              <a:t>kokonaan</a:t>
            </a:r>
            <a:r>
              <a:rPr lang="en-GB" dirty="0" smtClean="0"/>
              <a:t>, </a:t>
            </a:r>
            <a:r>
              <a:rPr lang="en-GB" dirty="0" err="1" smtClean="0"/>
              <a:t>mukaan</a:t>
            </a:r>
            <a:r>
              <a:rPr lang="en-GB" dirty="0" smtClean="0"/>
              <a:t> </a:t>
            </a:r>
            <a:r>
              <a:rPr lang="en-GB" dirty="0" err="1" smtClean="0"/>
              <a:t>myös</a:t>
            </a:r>
            <a:r>
              <a:rPr lang="en-GB" dirty="0" smtClean="0"/>
              <a:t> </a:t>
            </a:r>
            <a:r>
              <a:rPr lang="en-GB" dirty="0" err="1" smtClean="0"/>
              <a:t>jumala-argumentti</a:t>
            </a:r>
            <a:endParaRPr lang="en-GB" dirty="0" smtClean="0"/>
          </a:p>
          <a:p>
            <a:pPr marL="822325" lvl="1" indent="-342900"/>
            <a:endParaRPr lang="en-GB" dirty="0" smtClean="0"/>
          </a:p>
          <a:p>
            <a:pPr marL="381000" indent="-381000">
              <a:buFont typeface="Wingdings" pitchFamily="2" charset="2"/>
              <a:buAutoNum type="arabicPeriod" startAt="2"/>
            </a:pPr>
            <a:r>
              <a:rPr lang="en-GB" dirty="0" smtClean="0"/>
              <a:t>Russell: </a:t>
            </a:r>
            <a:r>
              <a:rPr lang="en-GB" i="1" dirty="0" err="1" smtClean="0"/>
              <a:t>Filosofian</a:t>
            </a:r>
            <a:r>
              <a:rPr lang="en-GB" i="1" dirty="0" smtClean="0"/>
              <a:t> </a:t>
            </a:r>
            <a:r>
              <a:rPr lang="en-GB" i="1" dirty="0" err="1" smtClean="0"/>
              <a:t>ongelmia</a:t>
            </a:r>
            <a:r>
              <a:rPr lang="en-GB" dirty="0" smtClean="0"/>
              <a:t>, </a:t>
            </a:r>
            <a:r>
              <a:rPr lang="en-GB" dirty="0" err="1" smtClean="0"/>
              <a:t>luku</a:t>
            </a:r>
            <a:r>
              <a:rPr lang="en-GB" dirty="0" smtClean="0"/>
              <a:t> I </a:t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 err="1" smtClean="0"/>
              <a:t>Todellisuus</a:t>
            </a:r>
            <a:r>
              <a:rPr lang="en-GB" dirty="0" smtClean="0"/>
              <a:t> </a:t>
            </a:r>
            <a:r>
              <a:rPr lang="en-GB" dirty="0" err="1" smtClean="0"/>
              <a:t>ja</a:t>
            </a:r>
            <a:r>
              <a:rPr lang="en-GB" dirty="0" smtClean="0"/>
              <a:t> </a:t>
            </a:r>
            <a:r>
              <a:rPr lang="en-GB" dirty="0" err="1" smtClean="0"/>
              <a:t>näennäisyys</a:t>
            </a:r>
            <a:r>
              <a:rPr lang="en-GB" dirty="0" smtClean="0"/>
              <a:t>)</a:t>
            </a:r>
          </a:p>
          <a:p>
            <a:pPr marL="822325" lvl="1" indent="-342900"/>
            <a:r>
              <a:rPr lang="en-GB" dirty="0" err="1" smtClean="0"/>
              <a:t>jos</a:t>
            </a:r>
            <a:r>
              <a:rPr lang="en-GB" dirty="0" smtClean="0"/>
              <a:t> </a:t>
            </a:r>
            <a:r>
              <a:rPr lang="en-GB" dirty="0" err="1" smtClean="0"/>
              <a:t>koko</a:t>
            </a:r>
            <a:r>
              <a:rPr lang="en-GB" dirty="0" smtClean="0"/>
              <a:t> </a:t>
            </a:r>
            <a:r>
              <a:rPr lang="en-GB" dirty="0" err="1" smtClean="0"/>
              <a:t>luku</a:t>
            </a:r>
            <a:r>
              <a:rPr lang="en-GB" dirty="0" smtClean="0"/>
              <a:t> </a:t>
            </a:r>
            <a:r>
              <a:rPr lang="en-GB" dirty="0" err="1" smtClean="0"/>
              <a:t>kokonaan</a:t>
            </a:r>
            <a:r>
              <a:rPr lang="en-GB" dirty="0" smtClean="0"/>
              <a:t>, </a:t>
            </a:r>
            <a:r>
              <a:rPr lang="en-GB" dirty="0" err="1" smtClean="0"/>
              <a:t>tulee</a:t>
            </a:r>
            <a:r>
              <a:rPr lang="en-GB" dirty="0" smtClean="0"/>
              <a:t> </a:t>
            </a:r>
            <a:r>
              <a:rPr lang="en-GB" dirty="0" err="1" smtClean="0"/>
              <a:t>mukaan</a:t>
            </a:r>
            <a:r>
              <a:rPr lang="en-GB" dirty="0" smtClean="0"/>
              <a:t> sense-</a:t>
            </a:r>
            <a:r>
              <a:rPr lang="en-GB" dirty="0" err="1" smtClean="0"/>
              <a:t>datumit</a:t>
            </a:r>
            <a:r>
              <a:rPr lang="en-GB" dirty="0" smtClean="0"/>
              <a:t>, </a:t>
            </a:r>
            <a:r>
              <a:rPr lang="en-GB" dirty="0" err="1" smtClean="0"/>
              <a:t>toisaalta</a:t>
            </a:r>
            <a:r>
              <a:rPr lang="en-GB" dirty="0" smtClean="0"/>
              <a:t> </a:t>
            </a:r>
            <a:r>
              <a:rPr lang="en-GB" dirty="0" err="1" smtClean="0"/>
              <a:t>päästään</a:t>
            </a:r>
            <a:r>
              <a:rPr lang="en-GB" dirty="0" smtClean="0"/>
              <a:t> </a:t>
            </a:r>
            <a:r>
              <a:rPr lang="en-GB" dirty="0" err="1" smtClean="0"/>
              <a:t>käsittelemään</a:t>
            </a:r>
            <a:r>
              <a:rPr lang="en-GB" dirty="0" smtClean="0"/>
              <a:t> </a:t>
            </a:r>
            <a:r>
              <a:rPr lang="en-GB" dirty="0" err="1" smtClean="0"/>
              <a:t>myös</a:t>
            </a:r>
            <a:r>
              <a:rPr lang="en-GB" dirty="0" smtClean="0"/>
              <a:t> </a:t>
            </a:r>
            <a:r>
              <a:rPr lang="en-GB" dirty="0" err="1" smtClean="0"/>
              <a:t>OPSn</a:t>
            </a:r>
            <a:r>
              <a:rPr lang="en-GB" dirty="0" smtClean="0"/>
              <a:t> </a:t>
            </a:r>
            <a:r>
              <a:rPr lang="en-GB" dirty="0" err="1" smtClean="0"/>
              <a:t>sisältö</a:t>
            </a:r>
            <a:r>
              <a:rPr lang="en-GB" dirty="0" smtClean="0"/>
              <a:t> </a:t>
            </a:r>
            <a:r>
              <a:rPr lang="en-GB" dirty="0" err="1" smtClean="0"/>
              <a:t>kohtaa</a:t>
            </a:r>
            <a:r>
              <a:rPr lang="en-GB" dirty="0" smtClean="0"/>
              <a:t> </a:t>
            </a:r>
            <a:r>
              <a:rPr lang="en-GB" dirty="0" err="1" smtClean="0"/>
              <a:t>aine</a:t>
            </a:r>
            <a:r>
              <a:rPr lang="en-GB" dirty="0" smtClean="0"/>
              <a:t> </a:t>
            </a:r>
            <a:r>
              <a:rPr lang="en-GB" dirty="0" err="1" smtClean="0"/>
              <a:t>ja</a:t>
            </a:r>
            <a:r>
              <a:rPr lang="en-GB" dirty="0" smtClean="0"/>
              <a:t> </a:t>
            </a:r>
            <a:r>
              <a:rPr lang="en-GB" dirty="0" err="1" smtClean="0"/>
              <a:t>henki</a:t>
            </a:r>
            <a:endParaRPr lang="en-GB" dirty="0" smtClean="0"/>
          </a:p>
          <a:p>
            <a:pPr marL="381000" indent="-381000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Klassiset ajatuskulut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Laajempia klassisia ajatuskulkuja ei voida yleensä lukiossa esittää alkuperäisteksteihin perustuen.</a:t>
            </a:r>
          </a:p>
          <a:p>
            <a:r>
              <a:rPr lang="fi-FI" dirty="0" smtClean="0"/>
              <a:t>Opettaja esittää teorian esimerkiksi oppikirjaan perustuen.</a:t>
            </a:r>
          </a:p>
          <a:p>
            <a:r>
              <a:rPr lang="fi-FI" dirty="0" smtClean="0"/>
              <a:t>Lähtökohtana on aina, että opettaja on hahmottanut jonkin myös lukiolaista (ainakin teoriassa) kiinnostavan kysymyksen, johon klassinen ajatuskulku on vastaus.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3574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Tavoitteiden taso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Klassiselle ajatuskokonaisuudelle voidaan esittää joko minimi- tai maksimitavoite.</a:t>
            </a:r>
          </a:p>
          <a:p>
            <a:r>
              <a:rPr lang="fi-FI" dirty="0"/>
              <a:t>Minimitavoite: yhden johdonmukaisen ja hyvin perustellun </a:t>
            </a:r>
            <a:r>
              <a:rPr lang="fi-FI" dirty="0" smtClean="0"/>
              <a:t>argumentin oppiminen</a:t>
            </a:r>
          </a:p>
          <a:p>
            <a:r>
              <a:rPr lang="fi-FI" dirty="0" smtClean="0"/>
              <a:t>Maksimitavoite: merkittävän filosofisen kokonaisuuden </a:t>
            </a:r>
            <a:r>
              <a:rPr lang="fi-FI" dirty="0" smtClean="0"/>
              <a:t>oppiminen.</a:t>
            </a:r>
          </a:p>
          <a:p>
            <a:r>
              <a:rPr lang="fi-FI" dirty="0" smtClean="0"/>
              <a:t>Johdantokurssilla kannattaa </a:t>
            </a:r>
            <a:r>
              <a:rPr lang="fi-FI" dirty="0" err="1" smtClean="0"/>
              <a:t>tähädätä</a:t>
            </a:r>
            <a:r>
              <a:rPr lang="fi-FI" dirty="0" smtClean="0"/>
              <a:t> minimitavoitteisiin.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51913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Minimitavoite = oivallus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5696" y="1556792"/>
            <a:ext cx="7010400" cy="4953000"/>
          </a:xfrm>
        </p:spPr>
        <p:txBody>
          <a:bodyPr/>
          <a:lstStyle/>
          <a:p>
            <a:r>
              <a:rPr lang="fi-FI" dirty="0" smtClean="0"/>
              <a:t>Tavoitteena saada opiskelija ymmärtämään ongelma ja se, miksi filosofin kanta on oivaltava. Esimerkkejä:</a:t>
            </a:r>
          </a:p>
          <a:p>
            <a:r>
              <a:rPr lang="fi-FI" dirty="0" err="1" smtClean="0"/>
              <a:t>Parmenides</a:t>
            </a:r>
            <a:r>
              <a:rPr lang="fi-FI" dirty="0" smtClean="0"/>
              <a:t>: </a:t>
            </a:r>
            <a:r>
              <a:rPr lang="fi-FI" dirty="0"/>
              <a:t>tyhjästä ei synny </a:t>
            </a:r>
            <a:r>
              <a:rPr lang="fi-FI" dirty="0" smtClean="0"/>
              <a:t>mitään, vastaksena muutoksen ja pysyvyyden ongelmaan</a:t>
            </a:r>
            <a:endParaRPr lang="fi-FI" dirty="0"/>
          </a:p>
          <a:p>
            <a:r>
              <a:rPr lang="fi-FI" dirty="0" smtClean="0"/>
              <a:t>Platon: idea-oppi esim. vastauksena </a:t>
            </a:r>
            <a:r>
              <a:rPr lang="fi-FI" dirty="0" smtClean="0"/>
              <a:t>muutoksen ja pysyvyyden ongelmaan</a:t>
            </a:r>
            <a:endParaRPr lang="fi-FI" dirty="0"/>
          </a:p>
          <a:p>
            <a:r>
              <a:rPr lang="fi-FI" dirty="0" smtClean="0"/>
              <a:t>Aristoteles</a:t>
            </a:r>
            <a:r>
              <a:rPr lang="fi-FI" dirty="0"/>
              <a:t>: </a:t>
            </a:r>
            <a:r>
              <a:rPr lang="fi-FI" dirty="0" smtClean="0"/>
              <a:t>oppi 4 syystä, vastauksena kysymykseen, miten voidaan selittää</a:t>
            </a:r>
            <a:endParaRPr lang="fi-FI" dirty="0"/>
          </a:p>
          <a:p>
            <a:r>
              <a:rPr lang="fi-FI" dirty="0" smtClean="0"/>
              <a:t>Descartes</a:t>
            </a:r>
            <a:r>
              <a:rPr lang="fi-FI" dirty="0"/>
              <a:t>: </a:t>
            </a:r>
            <a:r>
              <a:rPr lang="fi-FI" dirty="0" err="1" smtClean="0"/>
              <a:t>cogito-oivallus</a:t>
            </a:r>
            <a:r>
              <a:rPr lang="fi-FI" dirty="0" smtClean="0"/>
              <a:t> vastauksena varman tiedon ongelmaan</a:t>
            </a:r>
            <a:endParaRPr lang="fi-FI" dirty="0"/>
          </a:p>
          <a:p>
            <a:r>
              <a:rPr lang="fi-FI" dirty="0" smtClean="0"/>
              <a:t>Kantin tieto-oppi ratkaisuna havainnon ja järjen rooliin tiedon perustana</a:t>
            </a:r>
          </a:p>
        </p:txBody>
      </p:sp>
    </p:spTree>
    <p:extLst>
      <p:ext uri="{BB962C8B-B14F-4D97-AF65-F5344CB8AC3E}">
        <p14:creationId xmlns:p14="http://schemas.microsoft.com/office/powerpoint/2010/main" val="3530087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Minimitavoite = oivallus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5696" y="1556792"/>
            <a:ext cx="7010400" cy="4953000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fi-FI" dirty="0" err="1" smtClean="0"/>
              <a:t>Huom</a:t>
            </a:r>
            <a:r>
              <a:rPr lang="fi-FI" dirty="0" smtClean="0"/>
              <a:t>: Näitä löytyy myös nykyfilosofiasta, </a:t>
            </a:r>
            <a:r>
              <a:rPr lang="fi-FI" dirty="0" err="1" smtClean="0"/>
              <a:t>esim</a:t>
            </a:r>
            <a:r>
              <a:rPr lang="fi-FI" dirty="0" smtClean="0"/>
              <a:t>:</a:t>
            </a:r>
          </a:p>
          <a:p>
            <a:pPr lvl="1">
              <a:lnSpc>
                <a:spcPts val="2800"/>
              </a:lnSpc>
            </a:pPr>
            <a:r>
              <a:rPr lang="fi-FI" dirty="0" smtClean="0"/>
              <a:t>Wittgensteinin </a:t>
            </a:r>
            <a:r>
              <a:rPr lang="fi-FI" dirty="0" err="1" smtClean="0"/>
              <a:t>Tractatuksen</a:t>
            </a:r>
            <a:r>
              <a:rPr lang="fi-FI" dirty="0" smtClean="0"/>
              <a:t> tosiseikka-ontologia atomistisen olio-ontologian ongelmien ratkaisuna.</a:t>
            </a:r>
          </a:p>
          <a:p>
            <a:pPr lvl="1">
              <a:lnSpc>
                <a:spcPts val="2800"/>
              </a:lnSpc>
            </a:pPr>
            <a:r>
              <a:rPr lang="fi-FI" dirty="0" err="1" smtClean="0"/>
              <a:t>Rawlsin</a:t>
            </a:r>
            <a:r>
              <a:rPr lang="fi-FI" dirty="0" smtClean="0"/>
              <a:t> tietämättömyyden verho ratkaisuna yhteiskunnan perustavan oikeudenmukaisuuden perustelemiseen. </a:t>
            </a:r>
          </a:p>
          <a:p>
            <a:pPr>
              <a:lnSpc>
                <a:spcPts val="2800"/>
              </a:lnSpc>
            </a:pPr>
            <a:r>
              <a:rPr lang="fi-FI" dirty="0" smtClean="0"/>
              <a:t>Tähän kategoriaan voi ottaa myös </a:t>
            </a:r>
            <a:r>
              <a:rPr lang="fi-FI" dirty="0" err="1" smtClean="0"/>
              <a:t>olkiukko.paradokseja</a:t>
            </a:r>
            <a:r>
              <a:rPr lang="fi-FI" dirty="0" smtClean="0"/>
              <a:t>:</a:t>
            </a:r>
          </a:p>
          <a:p>
            <a:pPr lvl="1">
              <a:lnSpc>
                <a:spcPts val="2800"/>
              </a:lnSpc>
            </a:pPr>
            <a:r>
              <a:rPr lang="fi-FI" dirty="0" smtClean="0"/>
              <a:t>skeptikon paradoksi</a:t>
            </a:r>
          </a:p>
          <a:p>
            <a:pPr lvl="1">
              <a:lnSpc>
                <a:spcPts val="2800"/>
              </a:lnSpc>
            </a:pPr>
            <a:r>
              <a:rPr lang="fi-FI" dirty="0" smtClean="0"/>
              <a:t>relativistin paradoksi</a:t>
            </a:r>
          </a:p>
          <a:p>
            <a:pPr>
              <a:lnSpc>
                <a:spcPts val="2800"/>
              </a:lnSpc>
            </a:pPr>
            <a:r>
              <a:rPr lang="fi-FI" dirty="0" smtClean="0"/>
              <a:t>Tällöin on kuitenkin tuotava esiin mahdollisuus puolustaa näitä kantoja perustellummin (vähättelemättä oivaltavaa argumenttia).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10182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Maksimitavoite = miten asiat liittyvät yhteen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Platonin </a:t>
            </a:r>
            <a:r>
              <a:rPr lang="fi-FI" dirty="0"/>
              <a:t>ideaopin eri ulottuvuuksien </a:t>
            </a:r>
            <a:r>
              <a:rPr lang="fi-FI" dirty="0" smtClean="0"/>
              <a:t>yhteys (muutos ja pysyvyys, tiedon ja merkityksellisen puheen mahdollisuus, etiikan ja politiikan järjellinen perustelu, ks. H. </a:t>
            </a:r>
            <a:r>
              <a:rPr lang="fi-FI" dirty="0" err="1" smtClean="0"/>
              <a:t>Cherniss</a:t>
            </a:r>
            <a:r>
              <a:rPr lang="fi-FI" dirty="0" smtClean="0"/>
              <a:t> The </a:t>
            </a:r>
            <a:r>
              <a:rPr lang="fi-FI" dirty="0" err="1"/>
              <a:t>P</a:t>
            </a:r>
            <a:r>
              <a:rPr lang="fi-FI" dirty="0" err="1" smtClean="0"/>
              <a:t>hilosophical</a:t>
            </a:r>
            <a:r>
              <a:rPr lang="fi-FI" dirty="0" smtClean="0"/>
              <a:t> </a:t>
            </a:r>
            <a:r>
              <a:rPr lang="fi-FI" dirty="0" err="1" smtClean="0"/>
              <a:t>Economy</a:t>
            </a:r>
            <a:r>
              <a:rPr lang="fi-FI" dirty="0" smtClean="0"/>
              <a:t> of </a:t>
            </a:r>
            <a:r>
              <a:rPr lang="fi-FI" dirty="0" err="1" smtClean="0"/>
              <a:t>Theory</a:t>
            </a:r>
            <a:r>
              <a:rPr lang="fi-FI" dirty="0" smtClean="0"/>
              <a:t> of </a:t>
            </a:r>
            <a:r>
              <a:rPr lang="fi-FI" dirty="0" err="1" smtClean="0"/>
              <a:t>Ideas</a:t>
            </a:r>
            <a:r>
              <a:rPr lang="fi-FI" dirty="0" smtClean="0"/>
              <a:t>.)</a:t>
            </a:r>
            <a:endParaRPr lang="fi-FI" dirty="0"/>
          </a:p>
          <a:p>
            <a:r>
              <a:rPr lang="fi-FI" dirty="0" smtClean="0"/>
              <a:t>Aristoteleen </a:t>
            </a:r>
            <a:r>
              <a:rPr lang="fi-FI" dirty="0"/>
              <a:t>tieteenteorian kokonaisrakenne (syllogistiikasta ja kategoriaopista yksittäisiin tieteisiin)</a:t>
            </a:r>
          </a:p>
          <a:p>
            <a:r>
              <a:rPr lang="fi-FI" dirty="0" smtClean="0"/>
              <a:t>Kantin </a:t>
            </a:r>
            <a:r>
              <a:rPr lang="fi-FI" dirty="0"/>
              <a:t>puhtaan ja käytännöllisen järjen kritiikkien </a:t>
            </a:r>
            <a:r>
              <a:rPr lang="fi-FI" dirty="0" smtClean="0"/>
              <a:t>yhteys</a:t>
            </a:r>
            <a:endParaRPr lang="fi-FI" dirty="0" smtClean="0"/>
          </a:p>
          <a:p>
            <a:r>
              <a:rPr lang="fi-FI" dirty="0" err="1" smtClean="0"/>
              <a:t>Hegelín</a:t>
            </a:r>
            <a:r>
              <a:rPr lang="fi-FI" dirty="0" smtClean="0"/>
              <a:t> tiedon ja todellisuuden dialektinen historiallisuus.</a:t>
            </a:r>
          </a:p>
          <a:p>
            <a:endParaRPr lang="fi-FI" dirty="0"/>
          </a:p>
          <a:p>
            <a:r>
              <a:rPr lang="fi-FI" dirty="0" smtClean="0"/>
              <a:t>Nämä ovat syventävilläkin kursseilla harvinaista herkkua ja edellyttävät, että opettaja tuntee aihepiirin riittävän hyvin, että pystyy jäsentämään sen selkeästi.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6683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Mikä on klassikko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/>
            <a:r>
              <a:rPr lang="fi-FI" dirty="0" smtClean="0"/>
              <a:t>Klassinen =</a:t>
            </a:r>
          </a:p>
          <a:p>
            <a:pPr marL="381000" indent="-381000">
              <a:buFont typeface="Wingdings" pitchFamily="2" charset="2"/>
              <a:buAutoNum type="arabicPeriod"/>
            </a:pPr>
            <a:r>
              <a:rPr lang="fi-FI" dirty="0" smtClean="0"/>
              <a:t>arvokas</a:t>
            </a:r>
          </a:p>
          <a:p>
            <a:pPr marL="381000" indent="-381000">
              <a:buFont typeface="Wingdings" pitchFamily="2" charset="2"/>
              <a:buAutoNum type="arabicPeriod"/>
            </a:pPr>
            <a:r>
              <a:rPr lang="fi-FI" dirty="0" smtClean="0"/>
              <a:t>tiettyyn aikakauteen tai ihanteelliseen kaanoniin kytkeytyvä</a:t>
            </a:r>
          </a:p>
          <a:p>
            <a:pPr marL="381000" indent="-381000">
              <a:buFont typeface="Wingdings" pitchFamily="2" charset="2"/>
              <a:buAutoNum type="arabicPeriod"/>
            </a:pPr>
            <a:endParaRPr lang="fi-FI" dirty="0" smtClean="0"/>
          </a:p>
          <a:p>
            <a:pPr marL="381000" indent="-381000"/>
            <a:r>
              <a:rPr lang="fi-FI" dirty="0" smtClean="0"/>
              <a:t>Klassikko on esimerkillinen</a:t>
            </a:r>
          </a:p>
          <a:p>
            <a:pPr marL="822325" lvl="1" indent="-342900"/>
            <a:r>
              <a:rPr lang="fi-FI" sz="2000" dirty="0" smtClean="0"/>
              <a:t>Kuuluu oikeaan kaanoniin (esim. renessanssissa yleisesti ajateltiin antiikin teksteillä lähtökohtaisesti olevan kiistaton arvo)</a:t>
            </a:r>
          </a:p>
          <a:p>
            <a:pPr marL="822325" lvl="1" indent="-342900"/>
            <a:r>
              <a:rPr lang="fi-FI" sz="2000" dirty="0" smtClean="0"/>
              <a:t>"ne kirjailijat, joita luetaan koulussa" (</a:t>
            </a:r>
            <a:r>
              <a:rPr lang="fi-FI" sz="2000" dirty="0" err="1" smtClean="0"/>
              <a:t>Stenzel</a:t>
            </a:r>
            <a:r>
              <a:rPr lang="fi-FI" sz="2000" dirty="0" smtClean="0"/>
              <a:t> 2008.) </a:t>
            </a:r>
            <a:endParaRPr lang="en-GB" sz="2000" dirty="0" smtClean="0"/>
          </a:p>
          <a:p>
            <a:pPr marL="381000" indent="-381000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Filosofia ja historia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/>
            <a:r>
              <a:rPr lang="en-GB" dirty="0" err="1" smtClean="0"/>
              <a:t>MacIntyre</a:t>
            </a:r>
            <a:r>
              <a:rPr lang="en-GB" dirty="0" smtClean="0"/>
              <a:t> (1984): </a:t>
            </a:r>
            <a:r>
              <a:rPr lang="en-GB" dirty="0" err="1" smtClean="0"/>
              <a:t>filosofiassa</a:t>
            </a:r>
            <a:r>
              <a:rPr lang="en-GB" dirty="0" smtClean="0"/>
              <a:t> </a:t>
            </a:r>
            <a:r>
              <a:rPr lang="en-GB" dirty="0" err="1" smtClean="0"/>
              <a:t>menneisyys</a:t>
            </a:r>
            <a:r>
              <a:rPr lang="en-GB" dirty="0" smtClean="0"/>
              <a:t> </a:t>
            </a:r>
            <a:r>
              <a:rPr lang="en-GB" dirty="0" err="1" smtClean="0"/>
              <a:t>määrittää</a:t>
            </a:r>
            <a:r>
              <a:rPr lang="en-GB" dirty="0" smtClean="0"/>
              <a:t> </a:t>
            </a:r>
            <a:r>
              <a:rPr lang="en-GB" dirty="0" err="1" smtClean="0"/>
              <a:t>sitä</a:t>
            </a:r>
            <a:r>
              <a:rPr lang="en-GB" dirty="0" smtClean="0"/>
              <a:t> </a:t>
            </a:r>
            <a:r>
              <a:rPr lang="en-GB" dirty="0" err="1" smtClean="0"/>
              <a:t>mitä</a:t>
            </a:r>
            <a:r>
              <a:rPr lang="en-GB" dirty="0" smtClean="0"/>
              <a:t> </a:t>
            </a:r>
            <a:r>
              <a:rPr lang="en-GB" dirty="0" err="1" smtClean="0"/>
              <a:t>filosofia</a:t>
            </a:r>
            <a:r>
              <a:rPr lang="en-GB" dirty="0" smtClean="0"/>
              <a:t> on, kun </a:t>
            </a:r>
            <a:r>
              <a:rPr lang="en-GB" dirty="0" err="1" smtClean="0"/>
              <a:t>taas</a:t>
            </a:r>
            <a:r>
              <a:rPr lang="en-GB" dirty="0" smtClean="0"/>
              <a:t> </a:t>
            </a:r>
            <a:r>
              <a:rPr lang="en-GB" dirty="0" err="1" smtClean="0"/>
              <a:t>luonnontieteessä</a:t>
            </a:r>
            <a:r>
              <a:rPr lang="en-GB" dirty="0" smtClean="0"/>
              <a:t> </a:t>
            </a:r>
            <a:r>
              <a:rPr lang="en-GB" dirty="0" err="1" smtClean="0"/>
              <a:t>nykyinen</a:t>
            </a:r>
            <a:r>
              <a:rPr lang="en-GB" dirty="0" smtClean="0"/>
              <a:t> </a:t>
            </a:r>
            <a:r>
              <a:rPr lang="en-GB" dirty="0" err="1" smtClean="0"/>
              <a:t>tiede</a:t>
            </a:r>
            <a:r>
              <a:rPr lang="en-GB" dirty="0" smtClean="0"/>
              <a:t> </a:t>
            </a:r>
            <a:r>
              <a:rPr lang="en-GB" dirty="0" err="1" smtClean="0"/>
              <a:t>määrittää</a:t>
            </a:r>
            <a:r>
              <a:rPr lang="en-GB" dirty="0" smtClean="0"/>
              <a:t>, </a:t>
            </a:r>
            <a:r>
              <a:rPr lang="en-GB" dirty="0" err="1" smtClean="0"/>
              <a:t>mikä</a:t>
            </a:r>
            <a:r>
              <a:rPr lang="en-GB" dirty="0" smtClean="0"/>
              <a:t> on </a:t>
            </a:r>
            <a:r>
              <a:rPr lang="en-GB" dirty="0" err="1" smtClean="0"/>
              <a:t>relevanttia</a:t>
            </a:r>
            <a:r>
              <a:rPr lang="en-GB" dirty="0" smtClean="0"/>
              <a:t> </a:t>
            </a:r>
            <a:r>
              <a:rPr lang="en-GB" dirty="0" err="1" smtClean="0"/>
              <a:t>mikä</a:t>
            </a:r>
            <a:r>
              <a:rPr lang="en-GB" dirty="0" smtClean="0"/>
              <a:t> vain </a:t>
            </a:r>
            <a:r>
              <a:rPr lang="en-GB" dirty="0" err="1" smtClean="0"/>
              <a:t>antikvaarista</a:t>
            </a:r>
            <a:r>
              <a:rPr lang="en-GB" dirty="0" smtClean="0"/>
              <a:t>.</a:t>
            </a:r>
          </a:p>
          <a:p>
            <a:pPr marL="381000" indent="-381000"/>
            <a:endParaRPr lang="en-GB" dirty="0" smtClean="0"/>
          </a:p>
          <a:p>
            <a:pPr marL="381000" indent="-381000"/>
            <a:r>
              <a:rPr lang="en-GB" dirty="0" err="1" smtClean="0"/>
              <a:t>Filosofian</a:t>
            </a:r>
            <a:r>
              <a:rPr lang="en-GB" dirty="0" smtClean="0"/>
              <a:t> </a:t>
            </a:r>
            <a:r>
              <a:rPr lang="en-GB" dirty="0" err="1" smtClean="0"/>
              <a:t>suhde</a:t>
            </a:r>
            <a:r>
              <a:rPr lang="en-GB" dirty="0" smtClean="0"/>
              <a:t> </a:t>
            </a:r>
            <a:r>
              <a:rPr lang="en-GB" dirty="0" err="1" smtClean="0"/>
              <a:t>historiaan</a:t>
            </a:r>
            <a:endParaRPr lang="en-GB" dirty="0" smtClean="0"/>
          </a:p>
          <a:p>
            <a:pPr marL="822325" lvl="1" indent="-342900"/>
            <a:r>
              <a:rPr lang="en-GB" sz="2000" dirty="0" err="1" smtClean="0"/>
              <a:t>ei</a:t>
            </a:r>
            <a:r>
              <a:rPr lang="en-GB" sz="2000" dirty="0" smtClean="0"/>
              <a:t> </a:t>
            </a:r>
            <a:r>
              <a:rPr lang="en-GB" sz="2000" dirty="0" err="1" smtClean="0"/>
              <a:t>kuten</a:t>
            </a:r>
            <a:r>
              <a:rPr lang="en-GB" sz="2000" dirty="0" smtClean="0"/>
              <a:t> </a:t>
            </a:r>
            <a:r>
              <a:rPr lang="en-GB" sz="2000" dirty="0" err="1" smtClean="0"/>
              <a:t>tiede</a:t>
            </a:r>
            <a:r>
              <a:rPr lang="en-GB" sz="2000" dirty="0" smtClean="0"/>
              <a:t>, </a:t>
            </a:r>
            <a:r>
              <a:rPr lang="en-GB" sz="2000" dirty="0" err="1" smtClean="0"/>
              <a:t>vaan</a:t>
            </a:r>
            <a:r>
              <a:rPr lang="en-GB" sz="2000" dirty="0" smtClean="0"/>
              <a:t> </a:t>
            </a:r>
            <a:r>
              <a:rPr lang="en-GB" sz="2000" dirty="0" err="1" smtClean="0"/>
              <a:t>kuten</a:t>
            </a:r>
            <a:r>
              <a:rPr lang="en-GB" sz="2000" dirty="0" smtClean="0"/>
              <a:t> </a:t>
            </a:r>
            <a:r>
              <a:rPr lang="en-GB" sz="2000" dirty="0" err="1" smtClean="0"/>
              <a:t>taide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 </a:t>
            </a:r>
            <a:r>
              <a:rPr lang="fi-FI" sz="2000" dirty="0" smtClean="0"/>
              <a:t>→ klassikot ajankohtaisia, ei antikvaarisia</a:t>
            </a:r>
          </a:p>
          <a:p>
            <a:pPr marL="822325" lvl="1" indent="-342900"/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Klassikko filosofiassa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/>
            <a:r>
              <a:rPr lang="en-GB" dirty="0" err="1" smtClean="0"/>
              <a:t>Klassikko</a:t>
            </a:r>
            <a:r>
              <a:rPr lang="en-GB" dirty="0" smtClean="0"/>
              <a:t> = </a:t>
            </a:r>
            <a:r>
              <a:rPr lang="en-GB" dirty="0" err="1" smtClean="0"/>
              <a:t>teos</a:t>
            </a:r>
            <a:endParaRPr lang="en-GB" dirty="0" smtClean="0"/>
          </a:p>
          <a:p>
            <a:pPr marL="822325" lvl="1" indent="-342900"/>
            <a:r>
              <a:rPr lang="en-GB" sz="2000" dirty="0" err="1" smtClean="0"/>
              <a:t>välillisesti</a:t>
            </a:r>
            <a:r>
              <a:rPr lang="en-GB" sz="2000" dirty="0" smtClean="0"/>
              <a:t> </a:t>
            </a:r>
            <a:r>
              <a:rPr lang="en-GB" sz="2000" dirty="0" err="1" smtClean="0"/>
              <a:t>henkilö</a:t>
            </a:r>
            <a:endParaRPr lang="en-GB" sz="2000" dirty="0" smtClean="0"/>
          </a:p>
          <a:p>
            <a:pPr marL="822325" lvl="1" indent="-342900"/>
            <a:r>
              <a:rPr lang="en-GB" sz="2000" dirty="0" err="1" smtClean="0"/>
              <a:t>teos</a:t>
            </a:r>
            <a:r>
              <a:rPr lang="en-GB" sz="2000" dirty="0" smtClean="0"/>
              <a:t> </a:t>
            </a:r>
            <a:r>
              <a:rPr lang="en-GB" sz="2000" dirty="0" err="1" smtClean="0"/>
              <a:t>lähinnä</a:t>
            </a:r>
            <a:r>
              <a:rPr lang="en-GB" sz="2000" dirty="0" smtClean="0"/>
              <a:t> </a:t>
            </a:r>
            <a:r>
              <a:rPr lang="en-GB" sz="2000" dirty="0" err="1" smtClean="0"/>
              <a:t>ajatuskulku</a:t>
            </a:r>
            <a:r>
              <a:rPr lang="en-GB" sz="2000" dirty="0" smtClean="0"/>
              <a:t>, </a:t>
            </a:r>
            <a:r>
              <a:rPr lang="en-GB" sz="2000" dirty="0" err="1" smtClean="0"/>
              <a:t>välillisesti</a:t>
            </a:r>
            <a:r>
              <a:rPr lang="en-GB" sz="2000" dirty="0" smtClean="0"/>
              <a:t> </a:t>
            </a:r>
            <a:r>
              <a:rPr lang="en-GB" sz="2000" dirty="0" err="1" smtClean="0"/>
              <a:t>teksti</a:t>
            </a:r>
            <a:endParaRPr lang="en-GB" sz="2000" dirty="0" smtClean="0"/>
          </a:p>
          <a:p>
            <a:pPr marL="822325" lvl="1" indent="-342900"/>
            <a:r>
              <a:rPr lang="en-GB" sz="2000" dirty="0" err="1" smtClean="0"/>
              <a:t>ajattelun</a:t>
            </a:r>
            <a:r>
              <a:rPr lang="en-GB" sz="2000" dirty="0" smtClean="0"/>
              <a:t> </a:t>
            </a:r>
            <a:r>
              <a:rPr lang="en-GB" sz="2000" dirty="0" err="1" smtClean="0"/>
              <a:t>tyyli</a:t>
            </a:r>
            <a:r>
              <a:rPr lang="en-GB" sz="2000" dirty="0" smtClean="0"/>
              <a:t> </a:t>
            </a:r>
            <a:r>
              <a:rPr lang="fi-FI" sz="2000" dirty="0" smtClean="0"/>
              <a:t>→ lisäperusteita henkilön kutsumiselle klassikoksi</a:t>
            </a:r>
          </a:p>
          <a:p>
            <a:pPr marL="381000" indent="-381000"/>
            <a:r>
              <a:rPr lang="fi-FI" dirty="0" smtClean="0"/>
              <a:t>Yliopistofilosofian ratkaisu klassikon ongelmaan: </a:t>
            </a:r>
            <a:r>
              <a:rPr lang="fi-FI" dirty="0" err="1" smtClean="0"/>
              <a:t>klasikkokurssi</a:t>
            </a:r>
            <a:r>
              <a:rPr lang="fi-FI" dirty="0" smtClean="0"/>
              <a:t> on teksti-/teoskurssi (teokset jäsentyy henkilöiden mukaan)</a:t>
            </a:r>
          </a:p>
          <a:p>
            <a:pPr marL="822325" lvl="1" indent="-342900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Filosofian kaanon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UNESCO 1995 kartoitus </a:t>
            </a:r>
            <a:r>
              <a:rPr lang="fi-FI" dirty="0" smtClean="0"/>
              <a:t>(pääasiassa yliopistoissa, vastaukset satunnaisia, tulokset olivat samanlaisia 1953, Elo &amp; Savolainen 1999 mukaan; 2007 ei vastaavaa kysymystä)</a:t>
            </a:r>
            <a:endParaRPr lang="fi-FI" dirty="0" smtClean="0"/>
          </a:p>
          <a:p>
            <a:pPr marL="381000" indent="-381000">
              <a:lnSpc>
                <a:spcPts val="1500"/>
              </a:lnSpc>
              <a:buFont typeface="Wingdings" pitchFamily="2" charset="2"/>
              <a:buNone/>
            </a:pPr>
            <a:endParaRPr lang="fi-FI" dirty="0" smtClean="0"/>
          </a:p>
          <a:p>
            <a:pPr marL="381000" indent="-381000">
              <a:buFont typeface="Wingdings" pitchFamily="2" charset="2"/>
              <a:buAutoNum type="arabicPeriod"/>
            </a:pPr>
            <a:r>
              <a:rPr lang="fi-FI" dirty="0" smtClean="0"/>
              <a:t>Platon (72), Aristoteles (71), Kant (68), Descartes (66), Hegel (64)</a:t>
            </a:r>
          </a:p>
          <a:p>
            <a:pPr marL="381000" indent="-381000">
              <a:buFont typeface="Wingdings" pitchFamily="2" charset="2"/>
              <a:buAutoNum type="arabicPeriod" startAt="6"/>
            </a:pPr>
            <a:r>
              <a:rPr lang="fi-FI" dirty="0" smtClean="0"/>
              <a:t>Hume (39), </a:t>
            </a:r>
            <a:r>
              <a:rPr lang="fi-FI" dirty="0" err="1" smtClean="0"/>
              <a:t>Spinoza</a:t>
            </a:r>
            <a:r>
              <a:rPr lang="fi-FI" dirty="0" smtClean="0"/>
              <a:t>	 (33), </a:t>
            </a:r>
            <a:r>
              <a:rPr lang="fi-FI" dirty="0" err="1" smtClean="0"/>
              <a:t>Leibniz</a:t>
            </a:r>
            <a:r>
              <a:rPr lang="fi-FI" dirty="0" smtClean="0"/>
              <a:t> (31), Marx (30), </a:t>
            </a:r>
            <a:r>
              <a:rPr lang="fi-FI" dirty="0" err="1" smtClean="0"/>
              <a:t>Locke</a:t>
            </a:r>
            <a:r>
              <a:rPr lang="fi-FI" dirty="0" smtClean="0"/>
              <a:t> &amp; Tuomas Akvinolainen (29), </a:t>
            </a:r>
          </a:p>
          <a:p>
            <a:pPr marL="381000" indent="-381000">
              <a:buFont typeface="Wingdings" pitchFamily="2" charset="2"/>
              <a:buAutoNum type="arabicPeriod" startAt="12"/>
            </a:pPr>
            <a:r>
              <a:rPr lang="fi-FI" dirty="0" err="1" smtClean="0"/>
              <a:t>Augustinus</a:t>
            </a:r>
            <a:r>
              <a:rPr lang="fi-FI" dirty="0" smtClean="0"/>
              <a:t> &amp; Wittgenstein (20), </a:t>
            </a:r>
            <a:r>
              <a:rPr lang="fi-FI" dirty="0" err="1" smtClean="0"/>
              <a:t>Rousseau</a:t>
            </a:r>
            <a:r>
              <a:rPr lang="fi-FI" dirty="0" smtClean="0"/>
              <a:t> (17), Sartre &amp; </a:t>
            </a:r>
            <a:r>
              <a:rPr lang="fi-FI" dirty="0" err="1" smtClean="0"/>
              <a:t>Berkeley</a:t>
            </a:r>
            <a:r>
              <a:rPr lang="fi-FI" dirty="0" smtClean="0"/>
              <a:t> (14) </a:t>
            </a:r>
            <a:r>
              <a:rPr lang="fi-FI" dirty="0" err="1" smtClean="0"/>
              <a:t>Hobbes</a:t>
            </a:r>
            <a:r>
              <a:rPr lang="fi-FI" dirty="0" smtClean="0"/>
              <a:t> (11) </a:t>
            </a:r>
            <a:br>
              <a:rPr lang="fi-FI" dirty="0" smtClean="0"/>
            </a:br>
            <a:r>
              <a:rPr lang="fi-FI" dirty="0" smtClean="0"/>
              <a:t>Tämän jälkeen </a:t>
            </a:r>
            <a:r>
              <a:rPr lang="fi-FI" dirty="0" smtClean="0"/>
              <a:t>hajaääniä</a:t>
            </a:r>
            <a:endParaRPr lang="fi-FI" dirty="0" smtClean="0"/>
          </a:p>
          <a:p>
            <a:pPr marL="381000" indent="-381000"/>
            <a:r>
              <a:rPr lang="en-GB" dirty="0" err="1" smtClean="0"/>
              <a:t>Samat</a:t>
            </a:r>
            <a:r>
              <a:rPr lang="en-GB" dirty="0" smtClean="0"/>
              <a:t> </a:t>
            </a:r>
            <a:r>
              <a:rPr lang="en-GB" dirty="0" err="1" smtClean="0"/>
              <a:t>nimet</a:t>
            </a:r>
            <a:r>
              <a:rPr lang="en-GB" dirty="0" smtClean="0"/>
              <a:t> </a:t>
            </a:r>
            <a:r>
              <a:rPr lang="en-GB" dirty="0" err="1" smtClean="0"/>
              <a:t>löytyvät</a:t>
            </a:r>
            <a:r>
              <a:rPr lang="en-GB" dirty="0" smtClean="0"/>
              <a:t> </a:t>
            </a:r>
            <a:r>
              <a:rPr lang="en-GB" dirty="0" err="1" smtClean="0"/>
              <a:t>yliopistojen</a:t>
            </a:r>
            <a:r>
              <a:rPr lang="en-GB" dirty="0" smtClean="0"/>
              <a:t> </a:t>
            </a:r>
            <a:r>
              <a:rPr lang="en-GB" dirty="0" err="1" smtClean="0"/>
              <a:t>klassikkokursseilta</a:t>
            </a:r>
            <a:r>
              <a:rPr lang="en-GB" dirty="0" smtClean="0"/>
              <a:t> (tai </a:t>
            </a:r>
            <a:r>
              <a:rPr lang="en-GB" dirty="0" err="1" smtClean="0"/>
              <a:t>filosofian</a:t>
            </a:r>
            <a:r>
              <a:rPr lang="en-GB" dirty="0" smtClean="0"/>
              <a:t> historian </a:t>
            </a:r>
            <a:r>
              <a:rPr lang="en-GB" dirty="0" err="1" smtClean="0"/>
              <a:t>kurssien</a:t>
            </a:r>
            <a:r>
              <a:rPr lang="en-GB" dirty="0" smtClean="0"/>
              <a:t> </a:t>
            </a:r>
            <a:r>
              <a:rPr lang="en-GB" dirty="0" err="1" smtClean="0"/>
              <a:t>tekstiosista</a:t>
            </a:r>
            <a:r>
              <a:rPr lang="en-GB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Kysymys kontekstista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Filosofian</a:t>
            </a:r>
            <a:r>
              <a:rPr lang="en-GB" dirty="0" smtClean="0"/>
              <a:t> </a:t>
            </a:r>
            <a:r>
              <a:rPr lang="en-GB" dirty="0" err="1" smtClean="0"/>
              <a:t>kysymykset</a:t>
            </a:r>
            <a:r>
              <a:rPr lang="en-GB" dirty="0" smtClean="0"/>
              <a:t> </a:t>
            </a:r>
            <a:r>
              <a:rPr lang="en-GB" dirty="0" err="1" smtClean="0"/>
              <a:t>eivät</a:t>
            </a:r>
            <a:r>
              <a:rPr lang="en-GB" dirty="0" smtClean="0"/>
              <a:t> ole </a:t>
            </a:r>
            <a:r>
              <a:rPr lang="en-GB" dirty="0" err="1" smtClean="0"/>
              <a:t>ikuisia</a:t>
            </a:r>
            <a:r>
              <a:rPr lang="en-GB" dirty="0" smtClean="0"/>
              <a:t>, </a:t>
            </a:r>
            <a:r>
              <a:rPr lang="en-GB" dirty="0" err="1" smtClean="0"/>
              <a:t>vaan</a:t>
            </a:r>
            <a:r>
              <a:rPr lang="en-GB" dirty="0" smtClean="0"/>
              <a:t> ne </a:t>
            </a:r>
            <a:r>
              <a:rPr lang="en-GB" dirty="0" err="1" smtClean="0"/>
              <a:t>ovat</a:t>
            </a:r>
            <a:r>
              <a:rPr lang="en-GB" dirty="0" smtClean="0"/>
              <a:t> </a:t>
            </a:r>
            <a:r>
              <a:rPr lang="en-GB" dirty="0" err="1" smtClean="0"/>
              <a:t>syntyneet</a:t>
            </a:r>
            <a:r>
              <a:rPr lang="en-GB" dirty="0" smtClean="0"/>
              <a:t> </a:t>
            </a:r>
            <a:r>
              <a:rPr lang="en-GB" dirty="0" err="1" smtClean="0"/>
              <a:t>tietyissä</a:t>
            </a:r>
            <a:r>
              <a:rPr lang="en-GB" dirty="0" smtClean="0"/>
              <a:t> </a:t>
            </a:r>
            <a:r>
              <a:rPr lang="en-GB" dirty="0" err="1" smtClean="0"/>
              <a:t>tilanteissa</a:t>
            </a:r>
            <a:r>
              <a:rPr lang="en-GB" dirty="0" smtClean="0"/>
              <a:t> </a:t>
            </a:r>
            <a:r>
              <a:rPr lang="en-GB" dirty="0" err="1" smtClean="0"/>
              <a:t>ja</a:t>
            </a:r>
            <a:r>
              <a:rPr lang="en-GB" dirty="0" smtClean="0"/>
              <a:t> </a:t>
            </a:r>
            <a:r>
              <a:rPr lang="en-GB" dirty="0" err="1" smtClean="0"/>
              <a:t>muuttuvat</a:t>
            </a:r>
            <a:r>
              <a:rPr lang="en-GB" dirty="0" smtClean="0"/>
              <a:t> </a:t>
            </a:r>
            <a:r>
              <a:rPr lang="en-GB" dirty="0" err="1" smtClean="0"/>
              <a:t>koko</a:t>
            </a:r>
            <a:r>
              <a:rPr lang="en-GB" dirty="0" smtClean="0"/>
              <a:t> </a:t>
            </a:r>
            <a:r>
              <a:rPr lang="en-GB" dirty="0" err="1" smtClean="0"/>
              <a:t>ajan</a:t>
            </a:r>
            <a:endParaRPr lang="en-GB" dirty="0" smtClean="0"/>
          </a:p>
          <a:p>
            <a:r>
              <a:rPr lang="en-GB" dirty="0" err="1" smtClean="0"/>
              <a:t>Filosofian</a:t>
            </a:r>
            <a:r>
              <a:rPr lang="en-GB" dirty="0" smtClean="0"/>
              <a:t> </a:t>
            </a:r>
            <a:r>
              <a:rPr lang="en-GB" dirty="0" err="1" smtClean="0"/>
              <a:t>historia</a:t>
            </a:r>
            <a:r>
              <a:rPr lang="en-GB" dirty="0" smtClean="0"/>
              <a:t> </a:t>
            </a:r>
            <a:r>
              <a:rPr lang="en-GB" dirty="0" err="1" smtClean="0"/>
              <a:t>ja</a:t>
            </a:r>
            <a:r>
              <a:rPr lang="en-GB" dirty="0" smtClean="0"/>
              <a:t> </a:t>
            </a:r>
            <a:r>
              <a:rPr lang="en-GB" dirty="0" err="1" smtClean="0"/>
              <a:t>klassikot</a:t>
            </a:r>
            <a:r>
              <a:rPr lang="en-GB" dirty="0" smtClean="0"/>
              <a:t> </a:t>
            </a:r>
            <a:r>
              <a:rPr lang="en-GB" dirty="0" err="1" smtClean="0"/>
              <a:t>määrittävät</a:t>
            </a:r>
            <a:r>
              <a:rPr lang="en-GB" dirty="0" smtClean="0"/>
              <a:t> </a:t>
            </a:r>
            <a:r>
              <a:rPr lang="en-GB" dirty="0" err="1" smtClean="0"/>
              <a:t>mitä</a:t>
            </a:r>
            <a:r>
              <a:rPr lang="en-GB" dirty="0" smtClean="0"/>
              <a:t> </a:t>
            </a:r>
            <a:r>
              <a:rPr lang="en-GB" dirty="0" err="1" smtClean="0"/>
              <a:t>filosofia</a:t>
            </a:r>
            <a:r>
              <a:rPr lang="en-GB" dirty="0" smtClean="0"/>
              <a:t> on</a:t>
            </a:r>
          </a:p>
          <a:p>
            <a:r>
              <a:rPr lang="en-GB" dirty="0" err="1" smtClean="0"/>
              <a:t>Vastaavasti</a:t>
            </a:r>
            <a:r>
              <a:rPr lang="en-GB" dirty="0" smtClean="0"/>
              <a:t>: se </a:t>
            </a:r>
            <a:r>
              <a:rPr lang="en-GB" dirty="0" err="1" smtClean="0"/>
              <a:t>miten</a:t>
            </a:r>
            <a:r>
              <a:rPr lang="en-GB" dirty="0" smtClean="0"/>
              <a:t> </a:t>
            </a:r>
            <a:r>
              <a:rPr lang="en-GB" dirty="0" err="1" smtClean="0"/>
              <a:t>filosofia</a:t>
            </a:r>
            <a:r>
              <a:rPr lang="en-GB" dirty="0" smtClean="0"/>
              <a:t> </a:t>
            </a:r>
            <a:r>
              <a:rPr lang="en-GB" dirty="0" err="1" smtClean="0"/>
              <a:t>ymmärretään</a:t>
            </a:r>
            <a:r>
              <a:rPr lang="en-GB" dirty="0" smtClean="0"/>
              <a:t> </a:t>
            </a:r>
            <a:r>
              <a:rPr lang="en-GB" dirty="0" err="1" smtClean="0"/>
              <a:t>määrittää</a:t>
            </a:r>
            <a:r>
              <a:rPr lang="en-GB" dirty="0" smtClean="0"/>
              <a:t>, </a:t>
            </a:r>
            <a:r>
              <a:rPr lang="en-GB" dirty="0" err="1" smtClean="0"/>
              <a:t>mitä</a:t>
            </a:r>
            <a:r>
              <a:rPr lang="en-GB" dirty="0" smtClean="0"/>
              <a:t> </a:t>
            </a:r>
            <a:r>
              <a:rPr lang="en-GB" dirty="0" err="1" smtClean="0"/>
              <a:t>filosofian</a:t>
            </a:r>
            <a:r>
              <a:rPr lang="en-GB" dirty="0" smtClean="0"/>
              <a:t> </a:t>
            </a:r>
            <a:r>
              <a:rPr lang="en-GB" dirty="0" err="1" smtClean="0"/>
              <a:t>historiaan</a:t>
            </a:r>
            <a:r>
              <a:rPr lang="en-GB" dirty="0" smtClean="0"/>
              <a:t> </a:t>
            </a:r>
            <a:r>
              <a:rPr lang="en-GB" dirty="0" err="1" smtClean="0"/>
              <a:t>kuuluu</a:t>
            </a:r>
            <a:r>
              <a:rPr lang="en-GB" dirty="0" smtClean="0"/>
              <a:t> </a:t>
            </a:r>
            <a:r>
              <a:rPr lang="en-GB" dirty="0" err="1" smtClean="0"/>
              <a:t>ja</a:t>
            </a:r>
            <a:r>
              <a:rPr lang="en-GB" dirty="0" smtClean="0"/>
              <a:t> </a:t>
            </a:r>
            <a:r>
              <a:rPr lang="en-GB" dirty="0" err="1" smtClean="0"/>
              <a:t>keitä</a:t>
            </a:r>
            <a:r>
              <a:rPr lang="en-GB" dirty="0" smtClean="0"/>
              <a:t> </a:t>
            </a:r>
            <a:r>
              <a:rPr lang="en-GB" dirty="0" err="1" smtClean="0"/>
              <a:t>klassikot</a:t>
            </a:r>
            <a:r>
              <a:rPr lang="en-GB" dirty="0" smtClean="0"/>
              <a:t> </a:t>
            </a:r>
            <a:r>
              <a:rPr lang="en-GB" dirty="0" err="1" smtClean="0"/>
              <a:t>ovat</a:t>
            </a:r>
            <a:endParaRPr lang="en-GB" dirty="0" smtClean="0"/>
          </a:p>
          <a:p>
            <a:r>
              <a:rPr lang="en-GB" dirty="0" err="1" smtClean="0"/>
              <a:t>Miten</a:t>
            </a:r>
            <a:r>
              <a:rPr lang="en-GB" dirty="0" smtClean="0"/>
              <a:t> </a:t>
            </a:r>
            <a:r>
              <a:rPr lang="en-GB" dirty="0" err="1" smtClean="0"/>
              <a:t>tätä</a:t>
            </a:r>
            <a:r>
              <a:rPr lang="en-GB" dirty="0" smtClean="0"/>
              <a:t> </a:t>
            </a:r>
            <a:r>
              <a:rPr lang="en-GB" dirty="0" err="1" smtClean="0"/>
              <a:t>kehäistä</a:t>
            </a:r>
            <a:r>
              <a:rPr lang="en-GB" dirty="0" smtClean="0"/>
              <a:t> </a:t>
            </a:r>
            <a:r>
              <a:rPr lang="en-GB" dirty="0" err="1" smtClean="0"/>
              <a:t>rakennetta</a:t>
            </a:r>
            <a:r>
              <a:rPr lang="en-GB" dirty="0" smtClean="0"/>
              <a:t> </a:t>
            </a:r>
            <a:r>
              <a:rPr lang="en-GB" dirty="0" err="1" smtClean="0"/>
              <a:t>voi</a:t>
            </a:r>
            <a:r>
              <a:rPr lang="en-GB" dirty="0" smtClean="0"/>
              <a:t> (tai </a:t>
            </a:r>
            <a:r>
              <a:rPr lang="en-GB" dirty="0" err="1" smtClean="0"/>
              <a:t>pitää</a:t>
            </a:r>
            <a:r>
              <a:rPr lang="en-GB" dirty="0" smtClean="0"/>
              <a:t>) </a:t>
            </a:r>
            <a:r>
              <a:rPr lang="en-GB" dirty="0" err="1" smtClean="0"/>
              <a:t>didaktisesti</a:t>
            </a:r>
            <a:r>
              <a:rPr lang="en-GB" dirty="0" smtClean="0"/>
              <a:t> </a:t>
            </a:r>
            <a:r>
              <a:rPr lang="en-GB" dirty="0" err="1" smtClean="0"/>
              <a:t>lähestyä</a:t>
            </a:r>
            <a:r>
              <a:rPr lang="en-GB" dirty="0" smtClean="0"/>
              <a:t>?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Lukion OPS-perusteet 2003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buFont typeface="Wingdings" pitchFamily="2" charset="2"/>
              <a:buNone/>
            </a:pPr>
            <a:r>
              <a:rPr lang="fi-FI" b="1" smtClean="0"/>
              <a:t>Opetuksen tavoitteet </a:t>
            </a:r>
            <a:endParaRPr lang="fi-FI" smtClean="0"/>
          </a:p>
          <a:p>
            <a:pPr marL="381000" indent="-381000">
              <a:buFont typeface="Wingdings" pitchFamily="2" charset="2"/>
              <a:buNone/>
            </a:pPr>
            <a:r>
              <a:rPr lang="fi-FI" smtClean="0"/>
              <a:t>Filosofian opetuksen tavoitteena on, että opiskelija</a:t>
            </a:r>
          </a:p>
          <a:p>
            <a:pPr marL="381000" indent="-381000">
              <a:buFont typeface="Wingdings" pitchFamily="2" charset="2"/>
              <a:buAutoNum type="arabicPeriod"/>
            </a:pPr>
            <a:r>
              <a:rPr lang="fi-FI" smtClean="0"/>
              <a:t>osaa hahmottaa filosofisia ongelmia ja niiden erilaisia mahdollisia ratkaisuja → mitä filosofia on </a:t>
            </a:r>
          </a:p>
          <a:p>
            <a:pPr marL="381000" indent="-381000">
              <a:buFont typeface="Wingdings" pitchFamily="2" charset="2"/>
              <a:buAutoNum type="arabicPeriod"/>
            </a:pPr>
            <a:r>
              <a:rPr lang="fi-FI" smtClean="0"/>
              <a:t>osaa jäsentää puhetta ja tekstiä käsitteellisesti sekä tunnistaa väitteitä ja niiden perusteluja</a:t>
            </a:r>
          </a:p>
          <a:p>
            <a:pPr marL="381000" indent="-381000">
              <a:buFont typeface="Wingdings" pitchFamily="2" charset="2"/>
              <a:buAutoNum type="arabicPeriod"/>
            </a:pPr>
            <a:r>
              <a:rPr lang="fi-FI" smtClean="0"/>
              <a:t>ymmärtää erilaisten filosofisten käsitysten perusteluja sekä pystyy keskustelemaan niistä johdonmukaisesti ja järkevästi → mitä filosofia on</a:t>
            </a:r>
          </a:p>
          <a:p>
            <a:pPr marL="381000" indent="-381000">
              <a:buFont typeface="Wingdings" pitchFamily="2" charset="2"/>
              <a:buAutoNum type="arabicPeriod"/>
            </a:pPr>
            <a:r>
              <a:rPr lang="fi-FI" smtClean="0"/>
              <a:t>hallitsee yleissivistävät perustiedot sekä filosofian historiasta että nykysuuntauksista ja osaa suhteuttaa niitä yhteiskunnan ja kulttuurin ilmiöihin → mitä filosofian historia on (mitä nykyfilosofia on)?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Mitä filosofian historia on?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buFont typeface="Wingdings" pitchFamily="2" charset="2"/>
              <a:buNone/>
            </a:pPr>
            <a:r>
              <a:rPr lang="en-GB" sz="2400" dirty="0" smtClean="0"/>
              <a:t>R. </a:t>
            </a:r>
            <a:r>
              <a:rPr lang="en-GB" sz="2400" dirty="0" err="1" smtClean="0"/>
              <a:t>Rorty</a:t>
            </a:r>
            <a:r>
              <a:rPr lang="en-GB" sz="2400" dirty="0" smtClean="0"/>
              <a:t> </a:t>
            </a:r>
            <a:r>
              <a:rPr lang="en-GB" sz="2100" dirty="0" smtClean="0"/>
              <a:t>(</a:t>
            </a:r>
            <a:r>
              <a:rPr lang="fi-FI" sz="2100" i="1" dirty="0" smtClean="0"/>
              <a:t>The </a:t>
            </a:r>
            <a:r>
              <a:rPr lang="fi-FI" sz="2100" i="1" dirty="0" err="1" smtClean="0"/>
              <a:t>historiography</a:t>
            </a:r>
            <a:r>
              <a:rPr lang="fi-FI" sz="2100" i="1" dirty="0" smtClean="0"/>
              <a:t> of </a:t>
            </a:r>
            <a:r>
              <a:rPr lang="fi-FI" sz="2100" i="1" dirty="0" err="1" smtClean="0"/>
              <a:t>philosophy</a:t>
            </a:r>
            <a:r>
              <a:rPr lang="fi-FI" sz="2100" i="1" dirty="0" smtClean="0"/>
              <a:t>: </a:t>
            </a:r>
            <a:r>
              <a:rPr lang="fi-FI" sz="2100" i="1" dirty="0" err="1" smtClean="0"/>
              <a:t>four</a:t>
            </a:r>
            <a:r>
              <a:rPr lang="fi-FI" sz="2100" i="1" dirty="0" smtClean="0"/>
              <a:t> </a:t>
            </a:r>
            <a:r>
              <a:rPr lang="fi-FI" sz="2100" i="1" dirty="0" err="1" smtClean="0"/>
              <a:t>genres</a:t>
            </a:r>
            <a:r>
              <a:rPr lang="fi-FI" sz="2100" i="1" dirty="0" smtClean="0"/>
              <a:t> </a:t>
            </a:r>
            <a:r>
              <a:rPr lang="en-GB" sz="2100" dirty="0" smtClean="0"/>
              <a:t>1984)</a:t>
            </a:r>
          </a:p>
          <a:p>
            <a:pPr marL="381000" indent="-381000">
              <a:lnSpc>
                <a:spcPts val="1500"/>
              </a:lnSpc>
              <a:buFont typeface="Wingdings" pitchFamily="2" charset="2"/>
              <a:buNone/>
            </a:pPr>
            <a:endParaRPr lang="en-GB" sz="2100" dirty="0" smtClean="0"/>
          </a:p>
          <a:p>
            <a:pPr marL="381000" indent="-381000"/>
            <a:r>
              <a:rPr lang="en-GB" dirty="0" err="1" smtClean="0"/>
              <a:t>Yksittäiseen</a:t>
            </a:r>
            <a:r>
              <a:rPr lang="en-GB" dirty="0" smtClean="0"/>
              <a:t> </a:t>
            </a:r>
            <a:r>
              <a:rPr lang="en-GB" dirty="0" err="1" smtClean="0"/>
              <a:t>ajattelijaan</a:t>
            </a:r>
            <a:r>
              <a:rPr lang="en-GB" dirty="0" smtClean="0"/>
              <a:t> tai </a:t>
            </a:r>
            <a:r>
              <a:rPr lang="en-GB" dirty="0" err="1" smtClean="0"/>
              <a:t>ajatuskulkuun</a:t>
            </a:r>
            <a:r>
              <a:rPr lang="en-GB" dirty="0" smtClean="0"/>
              <a:t> </a:t>
            </a:r>
            <a:r>
              <a:rPr lang="en-GB" dirty="0" err="1" smtClean="0"/>
              <a:t>kohdistuva</a:t>
            </a:r>
            <a:endParaRPr lang="en-GB" dirty="0" smtClean="0"/>
          </a:p>
          <a:p>
            <a:pPr marL="381000" indent="-381000">
              <a:buFont typeface="Wingdings" pitchFamily="2" charset="2"/>
              <a:buAutoNum type="arabicPeriod"/>
            </a:pPr>
            <a:r>
              <a:rPr lang="en-GB" dirty="0" err="1" smtClean="0"/>
              <a:t>Historiallinen</a:t>
            </a:r>
            <a:r>
              <a:rPr lang="en-GB" dirty="0" smtClean="0"/>
              <a:t> </a:t>
            </a:r>
            <a:r>
              <a:rPr lang="en-GB" dirty="0" err="1" smtClean="0"/>
              <a:t>rekonstruktio</a:t>
            </a:r>
            <a:endParaRPr lang="en-GB" dirty="0" smtClean="0"/>
          </a:p>
          <a:p>
            <a:pPr marL="822325" lvl="1" indent="-342900"/>
            <a:r>
              <a:rPr lang="en-GB" dirty="0" err="1" smtClean="0"/>
              <a:t>mitä</a:t>
            </a:r>
            <a:r>
              <a:rPr lang="en-GB" dirty="0" smtClean="0"/>
              <a:t> </a:t>
            </a:r>
            <a:r>
              <a:rPr lang="en-GB" dirty="0" err="1" smtClean="0"/>
              <a:t>suuri</a:t>
            </a:r>
            <a:r>
              <a:rPr lang="en-GB" dirty="0" smtClean="0"/>
              <a:t> </a:t>
            </a:r>
            <a:r>
              <a:rPr lang="en-GB" dirty="0" err="1" smtClean="0"/>
              <a:t>kuollut</a:t>
            </a:r>
            <a:r>
              <a:rPr lang="en-GB" dirty="0" smtClean="0"/>
              <a:t> </a:t>
            </a:r>
            <a:r>
              <a:rPr lang="en-GB" dirty="0" err="1" smtClean="0"/>
              <a:t>ajattelija</a:t>
            </a:r>
            <a:r>
              <a:rPr lang="en-GB" dirty="0" smtClean="0"/>
              <a:t> </a:t>
            </a:r>
            <a:r>
              <a:rPr lang="en-GB" dirty="0" err="1" smtClean="0"/>
              <a:t>olisi</a:t>
            </a:r>
            <a:r>
              <a:rPr lang="en-GB" dirty="0" smtClean="0"/>
              <a:t> </a:t>
            </a:r>
            <a:r>
              <a:rPr lang="en-GB" dirty="0" err="1" smtClean="0"/>
              <a:t>voinut</a:t>
            </a:r>
            <a:r>
              <a:rPr lang="en-GB" dirty="0" smtClean="0"/>
              <a:t> </a:t>
            </a:r>
            <a:r>
              <a:rPr lang="en-GB" dirty="0" err="1" smtClean="0"/>
              <a:t>sanoa</a:t>
            </a:r>
            <a:r>
              <a:rPr lang="en-GB" dirty="0" smtClean="0"/>
              <a:t> </a:t>
            </a:r>
            <a:r>
              <a:rPr lang="en-GB" dirty="0" err="1" smtClean="0"/>
              <a:t>aikalaisilleen</a:t>
            </a:r>
            <a:endParaRPr lang="en-GB" dirty="0" smtClean="0"/>
          </a:p>
          <a:p>
            <a:pPr marL="381000" indent="-381000">
              <a:buFont typeface="Wingdings" pitchFamily="2" charset="2"/>
              <a:buAutoNum type="arabicPeriod"/>
            </a:pPr>
            <a:r>
              <a:rPr lang="en-GB" dirty="0" err="1" smtClean="0"/>
              <a:t>Rationaalinen</a:t>
            </a:r>
            <a:r>
              <a:rPr lang="en-GB" dirty="0" smtClean="0"/>
              <a:t> </a:t>
            </a:r>
            <a:r>
              <a:rPr lang="en-GB" dirty="0" err="1" smtClean="0"/>
              <a:t>rekonstruktio</a:t>
            </a:r>
            <a:endParaRPr lang="en-GB" dirty="0" smtClean="0"/>
          </a:p>
          <a:p>
            <a:pPr marL="822325" lvl="1" indent="-342900"/>
            <a:r>
              <a:rPr lang="en-GB" dirty="0" err="1" smtClean="0"/>
              <a:t>mitä</a:t>
            </a:r>
            <a:r>
              <a:rPr lang="en-GB" dirty="0" smtClean="0"/>
              <a:t> </a:t>
            </a:r>
            <a:r>
              <a:rPr lang="en-GB" dirty="0" err="1" smtClean="0"/>
              <a:t>suuri</a:t>
            </a:r>
            <a:r>
              <a:rPr lang="en-GB" dirty="0" smtClean="0"/>
              <a:t> </a:t>
            </a:r>
            <a:r>
              <a:rPr lang="en-GB" dirty="0" err="1" smtClean="0"/>
              <a:t>kuollut</a:t>
            </a:r>
            <a:r>
              <a:rPr lang="en-GB" dirty="0" smtClean="0"/>
              <a:t> </a:t>
            </a:r>
            <a:r>
              <a:rPr lang="en-GB" dirty="0" err="1" smtClean="0"/>
              <a:t>ajattelija</a:t>
            </a:r>
            <a:r>
              <a:rPr lang="en-GB" dirty="0" smtClean="0"/>
              <a:t> </a:t>
            </a:r>
            <a:r>
              <a:rPr lang="en-GB" dirty="0" err="1" smtClean="0"/>
              <a:t>uudelleen</a:t>
            </a:r>
            <a:r>
              <a:rPr lang="en-GB" dirty="0" smtClean="0"/>
              <a:t> </a:t>
            </a:r>
            <a:r>
              <a:rPr lang="en-GB" dirty="0" err="1" smtClean="0"/>
              <a:t>koulutettuna</a:t>
            </a:r>
            <a:r>
              <a:rPr lang="en-GB" dirty="0" smtClean="0"/>
              <a:t> </a:t>
            </a:r>
            <a:r>
              <a:rPr lang="en-GB" dirty="0" err="1" smtClean="0"/>
              <a:t>nykyfilosofiaan</a:t>
            </a:r>
            <a:r>
              <a:rPr lang="en-GB" dirty="0" smtClean="0"/>
              <a:t> </a:t>
            </a:r>
            <a:r>
              <a:rPr lang="en-GB" dirty="0" err="1" smtClean="0"/>
              <a:t>olisi</a:t>
            </a:r>
            <a:r>
              <a:rPr lang="en-GB" dirty="0" smtClean="0"/>
              <a:t> </a:t>
            </a:r>
            <a:r>
              <a:rPr lang="en-GB" dirty="0" err="1" smtClean="0"/>
              <a:t>voinut</a:t>
            </a:r>
            <a:r>
              <a:rPr lang="en-GB" dirty="0" smtClean="0"/>
              <a:t> </a:t>
            </a:r>
            <a:r>
              <a:rPr lang="en-GB" dirty="0" err="1" smtClean="0"/>
              <a:t>sanoa</a:t>
            </a:r>
            <a:r>
              <a:rPr lang="en-GB" dirty="0" smtClean="0"/>
              <a:t> '</a:t>
            </a:r>
            <a:r>
              <a:rPr lang="en-GB" dirty="0" err="1" smtClean="0"/>
              <a:t>aavistelemastaan</a:t>
            </a:r>
            <a:r>
              <a:rPr lang="en-GB" dirty="0" smtClean="0"/>
              <a:t>' </a:t>
            </a:r>
            <a:r>
              <a:rPr lang="en-GB" dirty="0" err="1" smtClean="0"/>
              <a:t>nykyisin</a:t>
            </a:r>
            <a:r>
              <a:rPr lang="en-GB" dirty="0" smtClean="0"/>
              <a:t> </a:t>
            </a:r>
            <a:r>
              <a:rPr lang="en-GB" dirty="0" err="1" smtClean="0"/>
              <a:t>kiinnostavasta</a:t>
            </a:r>
            <a:r>
              <a:rPr lang="en-GB" dirty="0" smtClean="0"/>
              <a:t> </a:t>
            </a:r>
            <a:r>
              <a:rPr lang="en-GB" dirty="0" err="1" smtClean="0"/>
              <a:t>kysymyksestä</a:t>
            </a:r>
            <a:endParaRPr lang="en-GB" dirty="0" smtClean="0"/>
          </a:p>
          <a:p>
            <a:pPr marL="822325" lvl="1" indent="-342900">
              <a:lnSpc>
                <a:spcPts val="1500"/>
              </a:lnSpc>
            </a:pPr>
            <a:endParaRPr lang="en-GB" dirty="0" smtClean="0"/>
          </a:p>
          <a:p>
            <a:pPr marL="381000" indent="-381000"/>
            <a:r>
              <a:rPr lang="en-GB" dirty="0" err="1" smtClean="0"/>
              <a:t>Laajaan</a:t>
            </a:r>
            <a:r>
              <a:rPr lang="en-GB" dirty="0" smtClean="0"/>
              <a:t> </a:t>
            </a:r>
            <a:r>
              <a:rPr lang="en-GB" dirty="0" err="1" smtClean="0"/>
              <a:t>historialliseen</a:t>
            </a:r>
            <a:r>
              <a:rPr lang="en-GB" dirty="0" smtClean="0"/>
              <a:t> </a:t>
            </a:r>
            <a:r>
              <a:rPr lang="en-GB" dirty="0" err="1" smtClean="0"/>
              <a:t>seurantoon</a:t>
            </a:r>
            <a:r>
              <a:rPr lang="en-GB" dirty="0" smtClean="0"/>
              <a:t> </a:t>
            </a:r>
            <a:r>
              <a:rPr lang="en-GB" dirty="0" err="1" smtClean="0"/>
              <a:t>keskittyvä</a:t>
            </a:r>
            <a:endParaRPr lang="en-GB" dirty="0" smtClean="0"/>
          </a:p>
          <a:p>
            <a:pPr marL="381000" indent="-381000">
              <a:buFont typeface="Wingdings" pitchFamily="2" charset="2"/>
              <a:buAutoNum type="arabicPeriod" startAt="3"/>
            </a:pPr>
            <a:r>
              <a:rPr lang="en-GB" dirty="0" err="1" smtClean="0"/>
              <a:t>Geistesgeschichte</a:t>
            </a:r>
            <a:endParaRPr lang="en-GB" dirty="0" smtClean="0"/>
          </a:p>
          <a:p>
            <a:pPr marL="381000" indent="-381000">
              <a:buFont typeface="Wingdings" pitchFamily="2" charset="2"/>
              <a:buAutoNum type="arabicPeriod" startAt="3"/>
            </a:pPr>
            <a:r>
              <a:rPr lang="en-GB" dirty="0" err="1" smtClean="0"/>
              <a:t>Doxografia</a:t>
            </a:r>
            <a:endParaRPr lang="en-GB" dirty="0" smtClean="0"/>
          </a:p>
          <a:p>
            <a:pPr marL="381000" indent="-381000">
              <a:buFont typeface="Wingdings" pitchFamily="2" charset="2"/>
              <a:buAutoNum type="arabicPeriod" startAt="3"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1E1C77"/>
      </a:dk2>
      <a:lt2>
        <a:srgbClr val="8C8A87"/>
      </a:lt2>
      <a:accent1>
        <a:srgbClr val="1E1C77"/>
      </a:accent1>
      <a:accent2>
        <a:srgbClr val="009E60"/>
      </a:accent2>
      <a:accent3>
        <a:srgbClr val="FFFFFF"/>
      </a:accent3>
      <a:accent4>
        <a:srgbClr val="000000"/>
      </a:accent4>
      <a:accent5>
        <a:srgbClr val="ABABBD"/>
      </a:accent5>
      <a:accent6>
        <a:srgbClr val="008F56"/>
      </a:accent6>
      <a:hlink>
        <a:srgbClr val="FCA311"/>
      </a:hlink>
      <a:folHlink>
        <a:srgbClr val="5E68C4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2318</TotalTime>
  <Words>1280</Words>
  <Application>Microsoft Office PowerPoint</Application>
  <PresentationFormat>Näytössä katseltava diaesitys (4:3)</PresentationFormat>
  <Paragraphs>167</Paragraphs>
  <Slides>27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27</vt:i4>
      </vt:variant>
    </vt:vector>
  </HeadingPairs>
  <TitlesOfParts>
    <vt:vector size="31" baseType="lpstr">
      <vt:lpstr>Arial</vt:lpstr>
      <vt:lpstr>Wingdings</vt:lpstr>
      <vt:lpstr>Times New Roman</vt:lpstr>
      <vt:lpstr>Default Design</vt:lpstr>
      <vt:lpstr>Filosofian klassikot ja lukio</vt:lpstr>
      <vt:lpstr>Mikä on klassikko?</vt:lpstr>
      <vt:lpstr>Mikä on klassikko</vt:lpstr>
      <vt:lpstr>Filosofia ja historia</vt:lpstr>
      <vt:lpstr>Klassikko filosofiassa</vt:lpstr>
      <vt:lpstr>Filosofian kaanon</vt:lpstr>
      <vt:lpstr>Kysymys kontekstista</vt:lpstr>
      <vt:lpstr>Lukion OPS-perusteet 2003</vt:lpstr>
      <vt:lpstr>Mitä filosofian historia on?</vt:lpstr>
      <vt:lpstr>Geistesgeschichte</vt:lpstr>
      <vt:lpstr>Doxografia</vt:lpstr>
      <vt:lpstr>Opetuksen kannalta</vt:lpstr>
      <vt:lpstr>Tulkinta</vt:lpstr>
      <vt:lpstr>Seuraus</vt:lpstr>
      <vt:lpstr>OPS-tavoitteet</vt:lpstr>
      <vt:lpstr>OPS:n eri kurssit</vt:lpstr>
      <vt:lpstr>Pakollinen: Johdatus filosofiseen ajatteluun</vt:lpstr>
      <vt:lpstr>PowerPoint-esitys</vt:lpstr>
      <vt:lpstr>Pakollisen kurssin klassikko</vt:lpstr>
      <vt:lpstr>Mitä filosofia on -klassikkoja</vt:lpstr>
      <vt:lpstr>Klassikkoteksti-ehdokkaita</vt:lpstr>
      <vt:lpstr>Klassikkoteksti-ehdokkaita</vt:lpstr>
      <vt:lpstr>Klassiset ajatuskulut</vt:lpstr>
      <vt:lpstr>Tavoitteiden taso</vt:lpstr>
      <vt:lpstr>Minimitavoite = oivallus</vt:lpstr>
      <vt:lpstr>Minimitavoite = oivallus</vt:lpstr>
      <vt:lpstr>Maksimitavoite = miten asiat liittyvät yhteen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 dian otsikkoa</dc:title>
  <dc:creator>Salmenkivi, Eero O A</dc:creator>
  <cp:lastModifiedBy>Salmenkivi, Eero O A</cp:lastModifiedBy>
  <cp:revision>55</cp:revision>
  <cp:lastPrinted>2003-08-18T12:35:25Z</cp:lastPrinted>
  <dcterms:created xsi:type="dcterms:W3CDTF">2003-08-13T09:52:38Z</dcterms:created>
  <dcterms:modified xsi:type="dcterms:W3CDTF">2013-09-29T16:24:04Z</dcterms:modified>
</cp:coreProperties>
</file>