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91" r:id="rId2"/>
    <p:sldId id="392" r:id="rId3"/>
    <p:sldId id="393" r:id="rId4"/>
    <p:sldId id="394" r:id="rId5"/>
    <p:sldId id="395" r:id="rId6"/>
    <p:sldId id="396" r:id="rId7"/>
    <p:sldId id="397" r:id="rId8"/>
  </p:sldIdLst>
  <p:sldSz cx="9144000" cy="6858000" type="screen4x3"/>
  <p:notesSz cx="9872663" cy="67421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pos="37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A4"/>
    <a:srgbClr val="FEEEAC"/>
    <a:srgbClr val="FCD116"/>
    <a:srgbClr val="009E60"/>
    <a:srgbClr val="3A75C4"/>
    <a:srgbClr val="5BBF21"/>
    <a:srgbClr val="1E1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610" y="58"/>
      </p:cViewPr>
      <p:guideLst>
        <p:guide orient="horz" pos="890"/>
        <p:guide pos="37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4275853" cy="33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8" tIns="45280" rIns="90558" bIns="45280" numCol="1" anchor="t" anchorCtr="0" compatLnSpc="1">
            <a:prstTxWarp prst="textNoShape">
              <a:avLst/>
            </a:prstTxWarp>
          </a:bodyPr>
          <a:lstStyle>
            <a:lvl1pPr defTabSz="905922" eaLnBrk="0" hangingPunct="0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4512" y="2"/>
            <a:ext cx="4275853" cy="33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8" tIns="45280" rIns="90558" bIns="45280" numCol="1" anchor="t" anchorCtr="0" compatLnSpc="1">
            <a:prstTxWarp prst="textNoShape">
              <a:avLst/>
            </a:prstTxWarp>
          </a:bodyPr>
          <a:lstStyle>
            <a:lvl1pPr algn="r" defTabSz="905922" eaLnBrk="0" hangingPunct="0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03017"/>
            <a:ext cx="4275853" cy="33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8" tIns="45280" rIns="90558" bIns="45280" numCol="1" anchor="b" anchorCtr="0" compatLnSpc="1">
            <a:prstTxWarp prst="textNoShape">
              <a:avLst/>
            </a:prstTxWarp>
          </a:bodyPr>
          <a:lstStyle>
            <a:lvl1pPr defTabSz="905922" eaLnBrk="0" hangingPunct="0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4512" y="6403017"/>
            <a:ext cx="4275853" cy="33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8" tIns="45280" rIns="90558" bIns="45280" numCol="1" anchor="b" anchorCtr="0" compatLnSpc="1">
            <a:prstTxWarp prst="textNoShape">
              <a:avLst/>
            </a:prstTxWarp>
          </a:bodyPr>
          <a:lstStyle>
            <a:lvl1pPr algn="r" defTabSz="905922" eaLnBrk="0" hangingPunct="0">
              <a:defRPr sz="1200"/>
            </a:lvl1pPr>
          </a:lstStyle>
          <a:p>
            <a:pPr>
              <a:defRPr/>
            </a:pPr>
            <a:fld id="{53BDF1B1-D06D-48E4-AD61-82F1831D728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6145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4275853" cy="33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8" tIns="45280" rIns="90558" bIns="45280" numCol="1" anchor="t" anchorCtr="0" compatLnSpc="1">
            <a:prstTxWarp prst="textNoShape">
              <a:avLst/>
            </a:prstTxWarp>
          </a:bodyPr>
          <a:lstStyle>
            <a:lvl1pPr defTabSz="905922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6812" y="2"/>
            <a:ext cx="4275853" cy="338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8" tIns="45280" rIns="90558" bIns="45280" numCol="1" anchor="t" anchorCtr="0" compatLnSpc="1">
            <a:prstTxWarp prst="textNoShape">
              <a:avLst/>
            </a:prstTxWarp>
          </a:bodyPr>
          <a:lstStyle>
            <a:lvl1pPr algn="r" defTabSz="905922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49613" y="504825"/>
            <a:ext cx="3373437" cy="2530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356" y="3202585"/>
            <a:ext cx="7239954" cy="3033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8" tIns="45280" rIns="90558" bIns="45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Muokkaa tekstin perustyylejä napsauttamalla</a:t>
            </a:r>
          </a:p>
          <a:p>
            <a:pPr lvl="1"/>
            <a:r>
              <a:rPr lang="en-US" noProof="0" smtClean="0"/>
              <a:t>toinen taso</a:t>
            </a:r>
          </a:p>
          <a:p>
            <a:pPr lvl="2"/>
            <a:r>
              <a:rPr lang="en-US" noProof="0" smtClean="0"/>
              <a:t>kolmas taso</a:t>
            </a:r>
          </a:p>
          <a:p>
            <a:pPr lvl="3"/>
            <a:r>
              <a:rPr lang="en-US" noProof="0" smtClean="0"/>
              <a:t>neljäs taso</a:t>
            </a:r>
          </a:p>
          <a:p>
            <a:pPr lvl="4"/>
            <a:r>
              <a:rPr lang="en-US" noProof="0" smtClean="0"/>
              <a:t>viides taso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06245"/>
            <a:ext cx="4275853" cy="335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8" tIns="45280" rIns="90558" bIns="45280" numCol="1" anchor="b" anchorCtr="0" compatLnSpc="1">
            <a:prstTxWarp prst="textNoShape">
              <a:avLst/>
            </a:prstTxWarp>
          </a:bodyPr>
          <a:lstStyle>
            <a:lvl1pPr defTabSz="905922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6812" y="6406245"/>
            <a:ext cx="4275853" cy="335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58" tIns="45280" rIns="90558" bIns="45280" numCol="1" anchor="b" anchorCtr="0" compatLnSpc="1">
            <a:prstTxWarp prst="textNoShape">
              <a:avLst/>
            </a:prstTxWarp>
          </a:bodyPr>
          <a:lstStyle>
            <a:lvl1pPr algn="r" defTabSz="905922" eaLnBrk="0" hangingPunct="0">
              <a:defRPr sz="1200"/>
            </a:lvl1pPr>
          </a:lstStyle>
          <a:p>
            <a:pPr>
              <a:defRPr/>
            </a:pPr>
            <a:fld id="{D1EE3461-C61C-4409-BECB-B4B3B5547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69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92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33515" indent="-282121" defTabSz="90592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28484" indent="-225697" defTabSz="90592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579877" indent="-225697" defTabSz="90592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31271" indent="-225697" defTabSz="905922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482665" indent="-225697" defTabSz="9059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34058" indent="-225697" defTabSz="9059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385452" indent="-225697" defTabSz="9059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36845" indent="-225697" defTabSz="90592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4E42922-2C87-4F5E-8EB5-0B63FBED62C2}" type="slidenum">
              <a:rPr lang="en-US" altLang="fi-FI" sz="1200"/>
              <a:pPr/>
              <a:t>1</a:t>
            </a:fld>
            <a:endParaRPr lang="en-US" altLang="fi-FI" sz="12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altLang="fi-FI" smtClean="0"/>
          </a:p>
        </p:txBody>
      </p:sp>
    </p:spTree>
    <p:extLst>
      <p:ext uri="{BB962C8B-B14F-4D97-AF65-F5344CB8AC3E}">
        <p14:creationId xmlns:p14="http://schemas.microsoft.com/office/powerpoint/2010/main" val="857507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48" descr="xkansi_tk_kayttaytym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098675"/>
            <a:ext cx="5410200" cy="1143000"/>
          </a:xfrm>
        </p:spPr>
        <p:txBody>
          <a:bodyPr/>
          <a:lstStyle>
            <a:lvl1pPr>
              <a:defRPr>
                <a:solidFill>
                  <a:srgbClr val="1E1C77"/>
                </a:solidFill>
              </a:defRPr>
            </a:lvl1pPr>
          </a:lstStyle>
          <a:p>
            <a:r>
              <a:rPr lang="en-US"/>
              <a:t>Muokkaa otsikon perustyyliä napsauttamalla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68700"/>
            <a:ext cx="5410200" cy="1384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Muokkaa alaotsikon perustyyliä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615525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F9A424-A4C9-449A-864F-24774551A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735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86600" y="152400"/>
            <a:ext cx="1752600" cy="6400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828800" y="152400"/>
            <a:ext cx="5105400" cy="6400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EB80E-EF20-449B-B33F-BF9747A9F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32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4D86E-1CD6-4935-BBAD-CF00BEF25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1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5E43-84CA-482C-A253-FF243C6DBF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30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8288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E852C-56D2-47AC-8567-93F3F2167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70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659A5-F73B-47F7-A84D-2ED3B154F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6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9AC2A-F5EB-43C5-AA2A-FD2C1D3AF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596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40CB4-B71F-4D11-9C49-447EB9E5D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92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6D4FE-ADAB-4209-8F91-BA9F9C3F7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03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E3BB1C-C3B3-41B4-B792-10505FF429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196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52400"/>
            <a:ext cx="701040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00200"/>
            <a:ext cx="7010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Muokkaa tekstin perustyylejä napsauttamalla</a:t>
            </a:r>
          </a:p>
          <a:p>
            <a:pPr lvl="1"/>
            <a:r>
              <a:rPr lang="en-US" altLang="fi-FI" smtClean="0"/>
              <a:t>toinen taso</a:t>
            </a:r>
          </a:p>
          <a:p>
            <a:pPr lvl="2"/>
            <a:r>
              <a:rPr lang="en-US" altLang="fi-FI" smtClean="0"/>
              <a:t>kolmas taso</a:t>
            </a:r>
          </a:p>
          <a:p>
            <a:pPr lvl="3"/>
            <a:r>
              <a:rPr lang="en-US" altLang="fi-FI" smtClean="0"/>
              <a:t>neljäs taso</a:t>
            </a:r>
          </a:p>
          <a:p>
            <a:pPr lvl="4"/>
            <a:r>
              <a:rPr lang="en-US" altLang="fi-FI" smtClean="0"/>
              <a:t>viides taso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629400"/>
            <a:ext cx="19050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+mn-lt"/>
              </a:defRPr>
            </a:lvl1pPr>
          </a:lstStyle>
          <a:p>
            <a:pPr>
              <a:defRPr/>
            </a:pPr>
            <a:fld id="{564B6649-111C-40B9-9BB4-9380B0F729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1036" descr="rgb-vaaka-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477838"/>
            <a:ext cx="7239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82575" indent="-28257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28257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2747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938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1129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701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30273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845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9417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2636838"/>
            <a:ext cx="5410200" cy="1143000"/>
          </a:xfrm>
        </p:spPr>
        <p:txBody>
          <a:bodyPr/>
          <a:lstStyle/>
          <a:p>
            <a:r>
              <a:rPr lang="fi-FI" altLang="fi-FI" sz="2800" dirty="0" smtClean="0"/>
              <a:t>Opettajaopinnot kahdessa aineessa</a:t>
            </a:r>
            <a:endParaRPr lang="en-US" altLang="fi-FI" sz="2800" dirty="0" smtClean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063625" y="5029200"/>
            <a:ext cx="6937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altLang="fi-FI" sz="1600" b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42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Ristiriitaiset odotukset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Tutkintovaatimusten mukaan</a:t>
            </a:r>
            <a:br>
              <a:rPr lang="fi-FI" dirty="0" smtClean="0"/>
            </a:br>
            <a:r>
              <a:rPr lang="fi-FI" dirty="0" smtClean="0"/>
              <a:t>”Ainedidaktiikan </a:t>
            </a:r>
            <a:r>
              <a:rPr lang="fi-FI" dirty="0"/>
              <a:t>osuus suoritetaan yleensä kahdessa aineessa, poikkeuksena äidinkieli ja </a:t>
            </a:r>
            <a:r>
              <a:rPr lang="fi-FI" dirty="0" smtClean="0"/>
              <a:t>kirjallisuus sekä </a:t>
            </a:r>
            <a:r>
              <a:rPr lang="fi-FI" dirty="0"/>
              <a:t>vieraat kielet</a:t>
            </a:r>
            <a:r>
              <a:rPr lang="fi-FI" dirty="0" smtClean="0"/>
              <a:t>.”</a:t>
            </a:r>
          </a:p>
          <a:p>
            <a:pPr lvl="1"/>
            <a:r>
              <a:rPr lang="fi-FI" dirty="0" err="1" smtClean="0"/>
              <a:t>Matemaattis</a:t>
            </a:r>
            <a:r>
              <a:rPr lang="fi-FI" dirty="0" smtClean="0"/>
              <a:t>-luonnontieteellinen sekä </a:t>
            </a:r>
            <a:r>
              <a:rPr lang="fi-FI" dirty="0" err="1" smtClean="0"/>
              <a:t>bio</a:t>
            </a:r>
            <a:r>
              <a:rPr lang="fi-FI" dirty="0" smtClean="0"/>
              <a:t>- ja ympäristötieteellinen </a:t>
            </a:r>
            <a:r>
              <a:rPr lang="fi-FI" dirty="0" err="1" smtClean="0"/>
              <a:t>tdk</a:t>
            </a:r>
            <a:r>
              <a:rPr lang="fi-FI" dirty="0" smtClean="0"/>
              <a:t> vaativat tätä opiskelijoiltaan virallisesti.</a:t>
            </a:r>
          </a:p>
          <a:p>
            <a:pPr lvl="1"/>
            <a:r>
              <a:rPr lang="fi-FI" dirty="0" smtClean="0"/>
              <a:t>Muissa tdk:ssa kyse on (korkeintaan) suosituksesta.</a:t>
            </a:r>
          </a:p>
          <a:p>
            <a:r>
              <a:rPr lang="fi-FI" dirty="0" smtClean="0"/>
              <a:t>Toisaalta sanotaan, että ainedidaktiikka ja harjoittelu kuuluvat yhteen ja harjoitteluun ei puolestaan saa mennä ilman riittäviä opintoja.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88993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Miksi pitää tulla opettajaksi kahdessa aineessa?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Tausta on työllisyydessä:</a:t>
            </a:r>
          </a:p>
          <a:p>
            <a:r>
              <a:rPr lang="fi-FI" dirty="0" smtClean="0"/>
              <a:t>yhden aineen opettajille ei ole töitä,</a:t>
            </a:r>
          </a:p>
          <a:p>
            <a:r>
              <a:rPr lang="fi-FI" dirty="0" smtClean="0"/>
              <a:t>esim. </a:t>
            </a:r>
            <a:r>
              <a:rPr lang="fi-FI" dirty="0" err="1" smtClean="0"/>
              <a:t>Fi</a:t>
            </a:r>
            <a:r>
              <a:rPr lang="fi-FI" dirty="0" smtClean="0"/>
              <a:t> ja ET:ssä jopa kaksi ainetta on vähän, usein ET, FI, PS ja US ovat kaikki samalla opettajalla pienissä lukioissa.</a:t>
            </a:r>
          </a:p>
          <a:p>
            <a:endParaRPr lang="fi-FI" dirty="0" smtClean="0"/>
          </a:p>
          <a:p>
            <a:r>
              <a:rPr lang="fi-FI" dirty="0" smtClean="0"/>
              <a:t>Ongelma syntyy, kun keskustakampuksen </a:t>
            </a:r>
            <a:r>
              <a:rPr lang="fi-FI" dirty="0"/>
              <a:t>tiedekuntien tutkintorakenteessa </a:t>
            </a:r>
            <a:r>
              <a:rPr lang="fi-FI" dirty="0" smtClean="0"/>
              <a:t>tällaista asiaa ei ole otettu huomioon.</a:t>
            </a:r>
          </a:p>
          <a:p>
            <a:pPr lvl="1"/>
            <a:r>
              <a:rPr lang="fi-FI" dirty="0" smtClean="0"/>
              <a:t>Syksystä </a:t>
            </a:r>
            <a:r>
              <a:rPr lang="fi-FI" dirty="0" smtClean="0"/>
              <a:t>2018/9 alkaen, kun ns</a:t>
            </a:r>
            <a:r>
              <a:rPr lang="fi-FI" dirty="0" smtClean="0"/>
              <a:t>. </a:t>
            </a:r>
            <a:r>
              <a:rPr lang="fi-FI" dirty="0" smtClean="0"/>
              <a:t>Ison pyörän mukaiset kandi- ja maisterikoulut toimivat täysipainoisesti asia korjautunee.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95695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Miksei voi harjoitella ilman muodollista aineenhallintaa?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Harjoittelu on ”oikeaa” opetusta, harjoittelijan oppilaat saavat vain hänen antamansa opetuksen, jos se on epäpätevää oppilaiden lainmukainen oikeus opetussuunnitelman mukaiseen opetukseen vaarantuu.</a:t>
            </a:r>
          </a:p>
          <a:p>
            <a:r>
              <a:rPr lang="fi-FI" dirty="0" smtClean="0"/>
              <a:t>Aineenhallinnan minimimäärällä, yleensä 25 </a:t>
            </a:r>
            <a:r>
              <a:rPr lang="fi-FI" dirty="0"/>
              <a:t>op </a:t>
            </a:r>
            <a:r>
              <a:rPr lang="fi-FI" dirty="0" smtClean="0"/>
              <a:t>aineen opintoja, pyritään turvaamaan, että harjoittelija pystyy </a:t>
            </a:r>
            <a:r>
              <a:rPr lang="fi-FI" dirty="0" smtClean="0"/>
              <a:t>vaatimuksen </a:t>
            </a:r>
            <a:r>
              <a:rPr lang="fi-FI" dirty="0" smtClean="0"/>
              <a:t>täyttämään.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7161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Ainedidaktiikka ja harjoittelu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Ainedidaktiikka muodostaa sillan toisaalta</a:t>
            </a:r>
          </a:p>
          <a:p>
            <a:pPr lvl="1"/>
            <a:r>
              <a:rPr lang="fi-FI" dirty="0" smtClean="0"/>
              <a:t>aineen akateemisten opintojen ja </a:t>
            </a:r>
          </a:p>
          <a:p>
            <a:pPr lvl="1"/>
            <a:r>
              <a:rPr lang="fi-FI" dirty="0" smtClean="0"/>
              <a:t>kasvatustieteen teoreettisten opintojen sekä</a:t>
            </a:r>
          </a:p>
          <a:p>
            <a:r>
              <a:rPr lang="fi-FI" dirty="0" smtClean="0"/>
              <a:t>toisaalta</a:t>
            </a:r>
          </a:p>
          <a:p>
            <a:pPr lvl="1"/>
            <a:r>
              <a:rPr lang="fi-FI" dirty="0" smtClean="0"/>
              <a:t>harjoittelun ja</a:t>
            </a:r>
          </a:p>
          <a:p>
            <a:pPr lvl="1"/>
            <a:r>
              <a:rPr lang="fi-FI" dirty="0" smtClean="0"/>
              <a:t>laajemmin opetuksen välille.</a:t>
            </a:r>
          </a:p>
          <a:p>
            <a:r>
              <a:rPr lang="fi-FI" dirty="0" smtClean="0"/>
              <a:t>Siksi ainedidaktiikka ja harjoittelu kuuluvat yhteen.</a:t>
            </a:r>
          </a:p>
        </p:txBody>
      </p:sp>
    </p:spTree>
    <p:extLst>
      <p:ext uri="{BB962C8B-B14F-4D97-AF65-F5344CB8AC3E}">
        <p14:creationId xmlns:p14="http://schemas.microsoft.com/office/powerpoint/2010/main" val="1191808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Kolme eri asiaa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dirty="0" smtClean="0"/>
              <a:t>Opettajan kelpoisuus = muodollisesti pätevä opettaja</a:t>
            </a:r>
          </a:p>
          <a:p>
            <a:pPr marL="1087438" lvl="1" indent="-514350">
              <a:buFont typeface="+mj-lt"/>
              <a:buAutoNum type="romanLcPeriod"/>
            </a:pPr>
            <a:r>
              <a:rPr lang="fi-FI" dirty="0" smtClean="0"/>
              <a:t>ylempi korkeakoulututkinto</a:t>
            </a:r>
          </a:p>
          <a:p>
            <a:pPr marL="1087438" lvl="1" indent="-514350">
              <a:buFont typeface="+mj-lt"/>
              <a:buAutoNum type="romanLcPeriod"/>
            </a:pPr>
            <a:r>
              <a:rPr lang="fi-FI" dirty="0" smtClean="0"/>
              <a:t>opettajan pedagogiset opinnot (60 op)</a:t>
            </a:r>
          </a:p>
          <a:p>
            <a:pPr marL="1087438" lvl="1" indent="-514350">
              <a:buFont typeface="+mj-lt"/>
              <a:buAutoNum type="romanLcPeriod"/>
            </a:pPr>
            <a:r>
              <a:rPr lang="fi-FI" dirty="0" smtClean="0"/>
              <a:t>aineenhallinta = 60 op jokaisessa opetettavassa aineessa perusopetuksessa (lukiossa lisäksi syventävät yhdessä opetettavassa aineessa)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Harjoittelun aineenhallinta</a:t>
            </a:r>
          </a:p>
          <a:p>
            <a:pPr marL="1087438" lvl="1" indent="-514350">
              <a:buFont typeface="+mj-lt"/>
              <a:buAutoNum type="romanLcPeriod"/>
            </a:pPr>
            <a:r>
              <a:rPr lang="fi-FI" dirty="0" smtClean="0"/>
              <a:t>25 op perusharjoittelussa</a:t>
            </a:r>
          </a:p>
          <a:p>
            <a:pPr marL="1087438" lvl="1" indent="-514350">
              <a:buFont typeface="+mj-lt"/>
              <a:buAutoNum type="romanLcPeriod"/>
            </a:pPr>
            <a:r>
              <a:rPr lang="fi-FI" dirty="0" smtClean="0"/>
              <a:t>60 op syventäväsää harjoittelussa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Didaktinen osaaminen</a:t>
            </a:r>
          </a:p>
          <a:p>
            <a:pPr lvl="1"/>
            <a:r>
              <a:rPr lang="fi-FI" dirty="0" smtClean="0"/>
              <a:t>Jos 2. aine/sivuaine jää vaille didaktiikan opintoja ja harjoittelua, se voi olla heikko lenkki koko opettajan uran ajan.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3906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Ratkaisut?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Huom: humanististen aineidenkin didaktiikoissa hämmentävän suuria eroja, joten kannattaa perehtyä eri ainedidaktiikkoihin.</a:t>
            </a:r>
          </a:p>
          <a:p>
            <a:r>
              <a:rPr lang="fi-FI" dirty="0" smtClean="0"/>
              <a:t>Kannattaa käyttää tervettä järkeä ja pyrkiä sopimaan järkevä ohjelma (</a:t>
            </a:r>
            <a:r>
              <a:rPr lang="fi-FI" dirty="0"/>
              <a:t>tänä </a:t>
            </a:r>
            <a:r>
              <a:rPr lang="fi-FI" dirty="0" smtClean="0"/>
              <a:t>”siirtymälukuvuonna”).</a:t>
            </a:r>
          </a:p>
          <a:p>
            <a:r>
              <a:rPr lang="fi-FI" dirty="0" smtClean="0"/>
              <a:t>Nyrkkisääntö: ilman mitään opintoja toisessa aineessa ei </a:t>
            </a:r>
            <a:r>
              <a:rPr lang="fi-FI" dirty="0" smtClean="0"/>
              <a:t>pidä</a:t>
            </a:r>
            <a:r>
              <a:rPr lang="fi-FI" dirty="0" smtClean="0"/>
              <a:t> </a:t>
            </a:r>
            <a:r>
              <a:rPr lang="fi-FI" dirty="0" smtClean="0"/>
              <a:t>mennä </a:t>
            </a:r>
            <a:r>
              <a:rPr lang="fi-FI" dirty="0" smtClean="0"/>
              <a:t>2. aineen didaktiikkaan </a:t>
            </a:r>
            <a:r>
              <a:rPr lang="fi-FI" dirty="0" smtClean="0"/>
              <a:t>(poikkeus </a:t>
            </a:r>
            <a:r>
              <a:rPr lang="fi-FI" dirty="0" err="1" smtClean="0"/>
              <a:t>Fi</a:t>
            </a:r>
            <a:r>
              <a:rPr lang="fi-FI" dirty="0" smtClean="0"/>
              <a:t> + </a:t>
            </a:r>
            <a:r>
              <a:rPr lang="fi-FI" dirty="0" smtClean="0"/>
              <a:t>ET; ehkä myös Us + ET), </a:t>
            </a:r>
            <a:r>
              <a:rPr lang="fi-FI" dirty="0" smtClean="0"/>
              <a:t>mutta vähäiselläkin osaamisella 2. aine kannattaa ottaa.</a:t>
            </a:r>
          </a:p>
          <a:p>
            <a:r>
              <a:rPr lang="fi-FI" dirty="0" smtClean="0"/>
              <a:t>Voi myös ajatella lähtevänsä joululta suorittamaan sivuaineen 60 op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2245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1E1C77"/>
      </a:dk2>
      <a:lt2>
        <a:srgbClr val="8C8A87"/>
      </a:lt2>
      <a:accent1>
        <a:srgbClr val="1E1C77"/>
      </a:accent1>
      <a:accent2>
        <a:srgbClr val="009E60"/>
      </a:accent2>
      <a:accent3>
        <a:srgbClr val="FFFFFF"/>
      </a:accent3>
      <a:accent4>
        <a:srgbClr val="000000"/>
      </a:accent4>
      <a:accent5>
        <a:srgbClr val="ABABBD"/>
      </a:accent5>
      <a:accent6>
        <a:srgbClr val="008F56"/>
      </a:accent6>
      <a:hlink>
        <a:srgbClr val="FCA311"/>
      </a:hlink>
      <a:folHlink>
        <a:srgbClr val="5E68C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3820</TotalTime>
  <Words>307</Words>
  <Application>Microsoft Office PowerPoint</Application>
  <PresentationFormat>Näytössä katseltava diaesitys (4:3)</PresentationFormat>
  <Paragraphs>40</Paragraphs>
  <Slides>7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Default Design</vt:lpstr>
      <vt:lpstr>Opettajaopinnot kahdessa aineessa</vt:lpstr>
      <vt:lpstr>Ristiriitaiset odotukset</vt:lpstr>
      <vt:lpstr>Miksi pitää tulla opettajaksi kahdessa aineessa?</vt:lpstr>
      <vt:lpstr>Miksei voi harjoitella ilman muodollista aineenhallintaa?</vt:lpstr>
      <vt:lpstr>Ainedidaktiikka ja harjoittelu</vt:lpstr>
      <vt:lpstr>Kolme eri asiaa</vt:lpstr>
      <vt:lpstr>Ratkaisut?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Salmenkivi, Eero O A</dc:creator>
  <cp:lastModifiedBy>Salmenkivi, Eero O A</cp:lastModifiedBy>
  <cp:revision>295</cp:revision>
  <cp:lastPrinted>2017-08-28T12:52:24Z</cp:lastPrinted>
  <dcterms:created xsi:type="dcterms:W3CDTF">2003-08-13T09:52:38Z</dcterms:created>
  <dcterms:modified xsi:type="dcterms:W3CDTF">2017-08-28T12:52:26Z</dcterms:modified>
</cp:coreProperties>
</file>