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352" r:id="rId2"/>
    <p:sldId id="462" r:id="rId3"/>
    <p:sldId id="464" r:id="rId4"/>
    <p:sldId id="465" r:id="rId5"/>
    <p:sldId id="466" r:id="rId6"/>
    <p:sldId id="468" r:id="rId7"/>
    <p:sldId id="469" r:id="rId8"/>
    <p:sldId id="470" r:id="rId9"/>
    <p:sldId id="500" r:id="rId10"/>
    <p:sldId id="477" r:id="rId11"/>
    <p:sldId id="431" r:id="rId12"/>
    <p:sldId id="436" r:id="rId13"/>
    <p:sldId id="438" r:id="rId14"/>
    <p:sldId id="478" r:id="rId15"/>
    <p:sldId id="445" r:id="rId16"/>
    <p:sldId id="479" r:id="rId17"/>
    <p:sldId id="482" r:id="rId18"/>
    <p:sldId id="480" r:id="rId19"/>
    <p:sldId id="483" r:id="rId20"/>
    <p:sldId id="484" r:id="rId21"/>
    <p:sldId id="485" r:id="rId22"/>
    <p:sldId id="490" r:id="rId23"/>
    <p:sldId id="501" r:id="rId24"/>
    <p:sldId id="507" r:id="rId25"/>
    <p:sldId id="509" r:id="rId26"/>
    <p:sldId id="486" r:id="rId27"/>
    <p:sldId id="494" r:id="rId28"/>
    <p:sldId id="495" r:id="rId29"/>
    <p:sldId id="510" r:id="rId30"/>
    <p:sldId id="511" r:id="rId31"/>
    <p:sldId id="491" r:id="rId32"/>
    <p:sldId id="512" r:id="rId33"/>
    <p:sldId id="513" r:id="rId34"/>
    <p:sldId id="514" r:id="rId35"/>
    <p:sldId id="503" r:id="rId36"/>
    <p:sldId id="515" r:id="rId37"/>
    <p:sldId id="516" r:id="rId38"/>
    <p:sldId id="504" r:id="rId39"/>
    <p:sldId id="496" r:id="rId40"/>
    <p:sldId id="497" r:id="rId41"/>
    <p:sldId id="499" r:id="rId42"/>
    <p:sldId id="505" r:id="rId43"/>
  </p:sldIdLst>
  <p:sldSz cx="9144000" cy="6858000" type="screen4x3"/>
  <p:notesSz cx="9872663" cy="67421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890">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1C77"/>
    <a:srgbClr val="FEEDA4"/>
    <a:srgbClr val="FEEEAC"/>
    <a:srgbClr val="FCD116"/>
    <a:srgbClr val="009E60"/>
    <a:srgbClr val="3A75C4"/>
    <a:srgbClr val="5BBF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81" autoAdjust="0"/>
  </p:normalViewPr>
  <p:slideViewPr>
    <p:cSldViewPr>
      <p:cViewPr varScale="1">
        <p:scale>
          <a:sx n="53" d="100"/>
          <a:sy n="53" d="100"/>
        </p:scale>
        <p:origin x="908" y="32"/>
      </p:cViewPr>
      <p:guideLst>
        <p:guide orient="horz" pos="890"/>
        <p:guide pos="374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2" y="2"/>
            <a:ext cx="4278155" cy="338020"/>
          </a:xfrm>
          <a:prstGeom prst="rect">
            <a:avLst/>
          </a:prstGeom>
          <a:noFill/>
          <a:ln w="9525">
            <a:noFill/>
            <a:miter lim="800000"/>
            <a:headEnd/>
            <a:tailEnd/>
          </a:ln>
          <a:effectLst/>
        </p:spPr>
        <p:txBody>
          <a:bodyPr vert="horz" wrap="square" lIns="91118" tIns="45560" rIns="91118" bIns="45560" numCol="1" anchor="t" anchorCtr="0" compatLnSpc="1">
            <a:prstTxWarp prst="textNoShape">
              <a:avLst/>
            </a:prstTxWarp>
          </a:bodyPr>
          <a:lstStyle>
            <a:lvl1pPr>
              <a:defRPr sz="1200">
                <a:latin typeface="Times New Roman" charset="0"/>
              </a:defRPr>
            </a:lvl1pPr>
          </a:lstStyle>
          <a:p>
            <a:pPr>
              <a:defRPr/>
            </a:pPr>
            <a:endParaRPr lang="fi-FI"/>
          </a:p>
        </p:txBody>
      </p:sp>
      <p:sp>
        <p:nvSpPr>
          <p:cNvPr id="40963" name="Rectangle 3"/>
          <p:cNvSpPr>
            <a:spLocks noGrp="1" noChangeArrowheads="1"/>
          </p:cNvSpPr>
          <p:nvPr>
            <p:ph type="dt" sz="quarter" idx="1"/>
          </p:nvPr>
        </p:nvSpPr>
        <p:spPr bwMode="auto">
          <a:xfrm>
            <a:off x="5592211" y="2"/>
            <a:ext cx="4278155" cy="338020"/>
          </a:xfrm>
          <a:prstGeom prst="rect">
            <a:avLst/>
          </a:prstGeom>
          <a:noFill/>
          <a:ln w="9525">
            <a:noFill/>
            <a:miter lim="800000"/>
            <a:headEnd/>
            <a:tailEnd/>
          </a:ln>
          <a:effectLst/>
        </p:spPr>
        <p:txBody>
          <a:bodyPr vert="horz" wrap="square" lIns="91118" tIns="45560" rIns="91118" bIns="45560" numCol="1" anchor="t" anchorCtr="0" compatLnSpc="1">
            <a:prstTxWarp prst="textNoShape">
              <a:avLst/>
            </a:prstTxWarp>
          </a:bodyPr>
          <a:lstStyle>
            <a:lvl1pPr algn="r">
              <a:defRPr sz="1200">
                <a:latin typeface="Times New Roman" charset="0"/>
              </a:defRPr>
            </a:lvl1pPr>
          </a:lstStyle>
          <a:p>
            <a:pPr>
              <a:defRPr/>
            </a:pPr>
            <a:endParaRPr lang="fi-FI"/>
          </a:p>
        </p:txBody>
      </p:sp>
      <p:sp>
        <p:nvSpPr>
          <p:cNvPr id="40964" name="Rectangle 4"/>
          <p:cNvSpPr>
            <a:spLocks noGrp="1" noChangeArrowheads="1"/>
          </p:cNvSpPr>
          <p:nvPr>
            <p:ph type="ftr" sz="quarter" idx="2"/>
          </p:nvPr>
        </p:nvSpPr>
        <p:spPr bwMode="auto">
          <a:xfrm>
            <a:off x="2" y="6403017"/>
            <a:ext cx="4278155" cy="338020"/>
          </a:xfrm>
          <a:prstGeom prst="rect">
            <a:avLst/>
          </a:prstGeom>
          <a:noFill/>
          <a:ln w="9525">
            <a:noFill/>
            <a:miter lim="800000"/>
            <a:headEnd/>
            <a:tailEnd/>
          </a:ln>
          <a:effectLst/>
        </p:spPr>
        <p:txBody>
          <a:bodyPr vert="horz" wrap="square" lIns="91118" tIns="45560" rIns="91118" bIns="45560" numCol="1" anchor="b" anchorCtr="0" compatLnSpc="1">
            <a:prstTxWarp prst="textNoShape">
              <a:avLst/>
            </a:prstTxWarp>
          </a:bodyPr>
          <a:lstStyle>
            <a:lvl1pPr>
              <a:defRPr sz="1200">
                <a:latin typeface="Times New Roman" charset="0"/>
              </a:defRPr>
            </a:lvl1pPr>
          </a:lstStyle>
          <a:p>
            <a:pPr>
              <a:defRPr/>
            </a:pPr>
            <a:endParaRPr lang="fi-FI"/>
          </a:p>
        </p:txBody>
      </p:sp>
      <p:sp>
        <p:nvSpPr>
          <p:cNvPr id="40965" name="Rectangle 5"/>
          <p:cNvSpPr>
            <a:spLocks noGrp="1" noChangeArrowheads="1"/>
          </p:cNvSpPr>
          <p:nvPr>
            <p:ph type="sldNum" sz="quarter" idx="3"/>
          </p:nvPr>
        </p:nvSpPr>
        <p:spPr bwMode="auto">
          <a:xfrm>
            <a:off x="5592211" y="6403017"/>
            <a:ext cx="4278155" cy="338020"/>
          </a:xfrm>
          <a:prstGeom prst="rect">
            <a:avLst/>
          </a:prstGeom>
          <a:noFill/>
          <a:ln w="9525">
            <a:noFill/>
            <a:miter lim="800000"/>
            <a:headEnd/>
            <a:tailEnd/>
          </a:ln>
          <a:effectLst/>
        </p:spPr>
        <p:txBody>
          <a:bodyPr vert="horz" wrap="square" lIns="91118" tIns="45560" rIns="91118" bIns="45560" numCol="1" anchor="b" anchorCtr="0" compatLnSpc="1">
            <a:prstTxWarp prst="textNoShape">
              <a:avLst/>
            </a:prstTxWarp>
          </a:bodyPr>
          <a:lstStyle>
            <a:lvl1pPr algn="r">
              <a:defRPr sz="1200">
                <a:latin typeface="Times New Roman" charset="0"/>
              </a:defRPr>
            </a:lvl1pPr>
          </a:lstStyle>
          <a:p>
            <a:pPr>
              <a:defRPr/>
            </a:pPr>
            <a:fld id="{B23319C1-6722-448F-8225-68996AB5CF07}" type="slidenum">
              <a:rPr lang="fi-FI"/>
              <a:pPr>
                <a:defRPr/>
              </a:pPr>
              <a:t>‹#›</a:t>
            </a:fld>
            <a:endParaRPr lang="fi-FI"/>
          </a:p>
        </p:txBody>
      </p:sp>
    </p:spTree>
    <p:extLst>
      <p:ext uri="{BB962C8B-B14F-4D97-AF65-F5344CB8AC3E}">
        <p14:creationId xmlns:p14="http://schemas.microsoft.com/office/powerpoint/2010/main" val="39230815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2" y="2"/>
            <a:ext cx="4278155" cy="338020"/>
          </a:xfrm>
          <a:prstGeom prst="rect">
            <a:avLst/>
          </a:prstGeom>
          <a:noFill/>
          <a:ln w="9525">
            <a:noFill/>
            <a:miter lim="800000"/>
            <a:headEnd/>
            <a:tailEnd/>
          </a:ln>
          <a:effectLst/>
        </p:spPr>
        <p:txBody>
          <a:bodyPr vert="horz" wrap="square" lIns="91118" tIns="45560" rIns="91118" bIns="45560" numCol="1" anchor="t" anchorCtr="0" compatLnSpc="1">
            <a:prstTxWarp prst="textNoShape">
              <a:avLst/>
            </a:prstTxWarp>
          </a:bodyPr>
          <a:lstStyle>
            <a:lvl1pPr>
              <a:defRPr sz="1200">
                <a:latin typeface="Times New Roman" charset="0"/>
              </a:defRPr>
            </a:lvl1pPr>
          </a:lstStyle>
          <a:p>
            <a:pPr>
              <a:defRPr/>
            </a:pPr>
            <a:endParaRPr lang="en-US"/>
          </a:p>
        </p:txBody>
      </p:sp>
      <p:sp>
        <p:nvSpPr>
          <p:cNvPr id="7171" name="Rectangle 3"/>
          <p:cNvSpPr>
            <a:spLocks noGrp="1" noChangeArrowheads="1"/>
          </p:cNvSpPr>
          <p:nvPr>
            <p:ph type="dt" idx="1"/>
          </p:nvPr>
        </p:nvSpPr>
        <p:spPr bwMode="auto">
          <a:xfrm>
            <a:off x="5594509" y="2"/>
            <a:ext cx="4278154" cy="338020"/>
          </a:xfrm>
          <a:prstGeom prst="rect">
            <a:avLst/>
          </a:prstGeom>
          <a:noFill/>
          <a:ln w="9525">
            <a:noFill/>
            <a:miter lim="800000"/>
            <a:headEnd/>
            <a:tailEnd/>
          </a:ln>
          <a:effectLst/>
        </p:spPr>
        <p:txBody>
          <a:bodyPr vert="horz" wrap="square" lIns="91118" tIns="45560" rIns="91118" bIns="45560"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3254375" y="504825"/>
            <a:ext cx="3368675" cy="25273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1316356" y="3201508"/>
            <a:ext cx="7239954" cy="3034651"/>
          </a:xfrm>
          <a:prstGeom prst="rect">
            <a:avLst/>
          </a:prstGeom>
          <a:noFill/>
          <a:ln w="9525">
            <a:noFill/>
            <a:miter lim="800000"/>
            <a:headEnd/>
            <a:tailEnd/>
          </a:ln>
          <a:effectLst/>
        </p:spPr>
        <p:txBody>
          <a:bodyPr vert="horz" wrap="square" lIns="91118" tIns="45560" rIns="91118" bIns="45560" numCol="1" anchor="t" anchorCtr="0" compatLnSpc="1">
            <a:prstTxWarp prst="textNoShape">
              <a:avLst/>
            </a:prstTxWarp>
          </a:bodyPr>
          <a:lstStyle/>
          <a:p>
            <a:pPr lvl="0"/>
            <a:r>
              <a:rPr lang="en-US" noProof="0" smtClean="0"/>
              <a:t>Muokkaa tekstin perustyylejä napsauttamalla</a:t>
            </a:r>
          </a:p>
          <a:p>
            <a:pPr lvl="1"/>
            <a:r>
              <a:rPr lang="en-US" noProof="0" smtClean="0"/>
              <a:t>toinen taso</a:t>
            </a:r>
          </a:p>
          <a:p>
            <a:pPr lvl="2"/>
            <a:r>
              <a:rPr lang="en-US" noProof="0" smtClean="0"/>
              <a:t>kolmas taso</a:t>
            </a:r>
          </a:p>
          <a:p>
            <a:pPr lvl="3"/>
            <a:r>
              <a:rPr lang="en-US" noProof="0" smtClean="0"/>
              <a:t>neljäs taso</a:t>
            </a:r>
          </a:p>
          <a:p>
            <a:pPr lvl="4"/>
            <a:r>
              <a:rPr lang="en-US" noProof="0" smtClean="0"/>
              <a:t>viides taso</a:t>
            </a:r>
          </a:p>
        </p:txBody>
      </p:sp>
      <p:sp>
        <p:nvSpPr>
          <p:cNvPr id="7174" name="Rectangle 6"/>
          <p:cNvSpPr>
            <a:spLocks noGrp="1" noChangeArrowheads="1"/>
          </p:cNvSpPr>
          <p:nvPr>
            <p:ph type="ftr" sz="quarter" idx="4"/>
          </p:nvPr>
        </p:nvSpPr>
        <p:spPr bwMode="auto">
          <a:xfrm>
            <a:off x="2" y="6404093"/>
            <a:ext cx="4278155" cy="338020"/>
          </a:xfrm>
          <a:prstGeom prst="rect">
            <a:avLst/>
          </a:prstGeom>
          <a:noFill/>
          <a:ln w="9525">
            <a:noFill/>
            <a:miter lim="800000"/>
            <a:headEnd/>
            <a:tailEnd/>
          </a:ln>
          <a:effectLst/>
        </p:spPr>
        <p:txBody>
          <a:bodyPr vert="horz" wrap="square" lIns="91118" tIns="45560" rIns="91118" bIns="45560" numCol="1" anchor="b" anchorCtr="0" compatLnSpc="1">
            <a:prstTxWarp prst="textNoShape">
              <a:avLst/>
            </a:prstTxWarp>
          </a:bodyPr>
          <a:lstStyle>
            <a:lvl1pPr>
              <a:defRPr sz="1200">
                <a:latin typeface="Times New Roman" charset="0"/>
              </a:defRPr>
            </a:lvl1pPr>
          </a:lstStyle>
          <a:p>
            <a:pPr>
              <a:defRPr/>
            </a:pPr>
            <a:endParaRPr lang="en-US"/>
          </a:p>
        </p:txBody>
      </p:sp>
      <p:sp>
        <p:nvSpPr>
          <p:cNvPr id="7175" name="Rectangle 7"/>
          <p:cNvSpPr>
            <a:spLocks noGrp="1" noChangeArrowheads="1"/>
          </p:cNvSpPr>
          <p:nvPr>
            <p:ph type="sldNum" sz="quarter" idx="5"/>
          </p:nvPr>
        </p:nvSpPr>
        <p:spPr bwMode="auto">
          <a:xfrm>
            <a:off x="5594509" y="6404093"/>
            <a:ext cx="4278154" cy="338020"/>
          </a:xfrm>
          <a:prstGeom prst="rect">
            <a:avLst/>
          </a:prstGeom>
          <a:noFill/>
          <a:ln w="9525">
            <a:noFill/>
            <a:miter lim="800000"/>
            <a:headEnd/>
            <a:tailEnd/>
          </a:ln>
          <a:effectLst/>
        </p:spPr>
        <p:txBody>
          <a:bodyPr vert="horz" wrap="square" lIns="91118" tIns="45560" rIns="91118" bIns="45560" numCol="1" anchor="b" anchorCtr="0" compatLnSpc="1">
            <a:prstTxWarp prst="textNoShape">
              <a:avLst/>
            </a:prstTxWarp>
          </a:bodyPr>
          <a:lstStyle>
            <a:lvl1pPr algn="r">
              <a:defRPr sz="1200">
                <a:latin typeface="Times New Roman" charset="0"/>
              </a:defRPr>
            </a:lvl1pPr>
          </a:lstStyle>
          <a:p>
            <a:pPr>
              <a:defRPr/>
            </a:pPr>
            <a:fld id="{C22F5210-A75A-4D26-BF54-1899BE065B83}" type="slidenum">
              <a:rPr lang="en-US"/>
              <a:pPr>
                <a:defRPr/>
              </a:pPr>
              <a:t>‹#›</a:t>
            </a:fld>
            <a:endParaRPr lang="en-US"/>
          </a:p>
        </p:txBody>
      </p:sp>
    </p:spTree>
    <p:extLst>
      <p:ext uri="{BB962C8B-B14F-4D97-AF65-F5344CB8AC3E}">
        <p14:creationId xmlns:p14="http://schemas.microsoft.com/office/powerpoint/2010/main" val="18377670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33515" indent="-282121">
              <a:defRPr sz="2400">
                <a:solidFill>
                  <a:schemeClr val="tx1"/>
                </a:solidFill>
                <a:latin typeface="Times New Roman" pitchFamily="18" charset="0"/>
              </a:defRPr>
            </a:lvl2pPr>
            <a:lvl3pPr marL="1128484" indent="-225697">
              <a:defRPr sz="2400">
                <a:solidFill>
                  <a:schemeClr val="tx1"/>
                </a:solidFill>
                <a:latin typeface="Times New Roman" pitchFamily="18" charset="0"/>
              </a:defRPr>
            </a:lvl3pPr>
            <a:lvl4pPr marL="1579877" indent="-225697">
              <a:defRPr sz="2400">
                <a:solidFill>
                  <a:schemeClr val="tx1"/>
                </a:solidFill>
                <a:latin typeface="Times New Roman" pitchFamily="18" charset="0"/>
              </a:defRPr>
            </a:lvl4pPr>
            <a:lvl5pPr marL="2031271" indent="-225697">
              <a:defRPr sz="2400">
                <a:solidFill>
                  <a:schemeClr val="tx1"/>
                </a:solidFill>
                <a:latin typeface="Times New Roman" pitchFamily="18" charset="0"/>
              </a:defRPr>
            </a:lvl5pPr>
            <a:lvl6pPr marL="2482665" indent="-225697" eaLnBrk="0" fontAlgn="base" hangingPunct="0">
              <a:spcBef>
                <a:spcPct val="0"/>
              </a:spcBef>
              <a:spcAft>
                <a:spcPct val="0"/>
              </a:spcAft>
              <a:defRPr sz="2400">
                <a:solidFill>
                  <a:schemeClr val="tx1"/>
                </a:solidFill>
                <a:latin typeface="Times New Roman" pitchFamily="18" charset="0"/>
              </a:defRPr>
            </a:lvl6pPr>
            <a:lvl7pPr marL="2934058" indent="-225697" eaLnBrk="0" fontAlgn="base" hangingPunct="0">
              <a:spcBef>
                <a:spcPct val="0"/>
              </a:spcBef>
              <a:spcAft>
                <a:spcPct val="0"/>
              </a:spcAft>
              <a:defRPr sz="2400">
                <a:solidFill>
                  <a:schemeClr val="tx1"/>
                </a:solidFill>
                <a:latin typeface="Times New Roman" pitchFamily="18" charset="0"/>
              </a:defRPr>
            </a:lvl7pPr>
            <a:lvl8pPr marL="3385452" indent="-225697" eaLnBrk="0" fontAlgn="base" hangingPunct="0">
              <a:spcBef>
                <a:spcPct val="0"/>
              </a:spcBef>
              <a:spcAft>
                <a:spcPct val="0"/>
              </a:spcAft>
              <a:defRPr sz="2400">
                <a:solidFill>
                  <a:schemeClr val="tx1"/>
                </a:solidFill>
                <a:latin typeface="Times New Roman" pitchFamily="18" charset="0"/>
              </a:defRPr>
            </a:lvl8pPr>
            <a:lvl9pPr marL="3836845" indent="-225697" eaLnBrk="0" fontAlgn="base" hangingPunct="0">
              <a:spcBef>
                <a:spcPct val="0"/>
              </a:spcBef>
              <a:spcAft>
                <a:spcPct val="0"/>
              </a:spcAft>
              <a:defRPr sz="2400">
                <a:solidFill>
                  <a:schemeClr val="tx1"/>
                </a:solidFill>
                <a:latin typeface="Times New Roman" pitchFamily="18" charset="0"/>
              </a:defRPr>
            </a:lvl9pPr>
          </a:lstStyle>
          <a:p>
            <a:fld id="{59E03FE8-1E7A-4138-A494-CE8527896FF2}" type="slidenum">
              <a:rPr lang="en-US" altLang="fi-FI" sz="1200"/>
              <a:pPr/>
              <a:t>1</a:t>
            </a:fld>
            <a:endParaRPr lang="en-US" altLang="fi-FI" sz="120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latin typeface="Times New Roman" pitchFamily="18" charset="0"/>
            </a:endParaRPr>
          </a:p>
        </p:txBody>
      </p:sp>
    </p:spTree>
    <p:extLst>
      <p:ext uri="{BB962C8B-B14F-4D97-AF65-F5344CB8AC3E}">
        <p14:creationId xmlns:p14="http://schemas.microsoft.com/office/powerpoint/2010/main" val="1403409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sz="1200" b="0" i="0" u="none" strike="noStrike" kern="1200" baseline="0" dirty="0" smtClean="0">
                <a:solidFill>
                  <a:schemeClr val="tx1"/>
                </a:solidFill>
                <a:latin typeface="Times" pitchFamily="18" charset="0"/>
                <a:ea typeface="+mn-ea"/>
                <a:cs typeface="+mn-cs"/>
              </a:rPr>
              <a:t>Historia </a:t>
            </a:r>
          </a:p>
          <a:p>
            <a:r>
              <a:rPr lang="fi-FI" sz="1200" b="0" i="0" u="none" strike="noStrike" kern="1200" baseline="0" dirty="0" smtClean="0">
                <a:solidFill>
                  <a:schemeClr val="tx1"/>
                </a:solidFill>
                <a:latin typeface="Times" pitchFamily="18" charset="0"/>
                <a:ea typeface="+mn-ea"/>
                <a:cs typeface="+mn-cs"/>
              </a:rPr>
              <a:t> Historiassa yksi pakollinen kurssi siirtyi syventäväksi kurssiksi (</a:t>
            </a:r>
            <a:r>
              <a:rPr lang="fi-FI" sz="1200" b="0" i="0" u="none" strike="noStrike" kern="1200" baseline="0" dirty="0" err="1" smtClean="0">
                <a:solidFill>
                  <a:schemeClr val="tx1"/>
                </a:solidFill>
                <a:latin typeface="Times" pitchFamily="18" charset="0"/>
                <a:ea typeface="+mn-ea"/>
                <a:cs typeface="+mn-cs"/>
              </a:rPr>
              <a:t>ny-kyinen</a:t>
            </a:r>
            <a:r>
              <a:rPr lang="fi-FI" sz="1200" b="0" i="0" u="none" strike="noStrike" kern="1200" baseline="0" dirty="0" smtClean="0">
                <a:solidFill>
                  <a:schemeClr val="tx1"/>
                </a:solidFill>
                <a:latin typeface="Times" pitchFamily="18" charset="0"/>
                <a:ea typeface="+mn-ea"/>
                <a:cs typeface="+mn-cs"/>
              </a:rPr>
              <a:t> HI2 -&gt; uusi HI4) -&gt; 3 pakollisen kurssin lähestymistapaa, </a:t>
            </a:r>
            <a:r>
              <a:rPr lang="fi-FI" sz="1200" b="0" i="0" u="none" strike="noStrike" kern="1200" baseline="0" dirty="0" err="1" smtClean="0">
                <a:solidFill>
                  <a:schemeClr val="tx1"/>
                </a:solidFill>
                <a:latin typeface="Times" pitchFamily="18" charset="0"/>
                <a:ea typeface="+mn-ea"/>
                <a:cs typeface="+mn-cs"/>
              </a:rPr>
              <a:t>ai-kaikkunaa</a:t>
            </a:r>
            <a:r>
              <a:rPr lang="fi-FI" sz="1200" b="0" i="0" u="none" strike="noStrike" kern="1200" baseline="0" dirty="0" smtClean="0">
                <a:solidFill>
                  <a:schemeClr val="tx1"/>
                </a:solidFill>
                <a:latin typeface="Times" pitchFamily="18" charset="0"/>
                <a:ea typeface="+mn-ea"/>
                <a:cs typeface="+mn-cs"/>
              </a:rPr>
              <a:t> (vahvemmin 1900-luvun historiaa) ja painotuksia on </a:t>
            </a:r>
            <a:r>
              <a:rPr lang="fi-FI" sz="1200" b="0" i="0" u="none" strike="noStrike" kern="1200" baseline="0" dirty="0" err="1" smtClean="0">
                <a:solidFill>
                  <a:schemeClr val="tx1"/>
                </a:solidFill>
                <a:latin typeface="Times" pitchFamily="18" charset="0"/>
                <a:ea typeface="+mn-ea"/>
                <a:cs typeface="+mn-cs"/>
              </a:rPr>
              <a:t>muu-tettu</a:t>
            </a:r>
            <a:r>
              <a:rPr lang="fi-FI" sz="1200" b="0" i="0" u="none" strike="noStrike" kern="1200" baseline="0" dirty="0" smtClean="0">
                <a:solidFill>
                  <a:schemeClr val="tx1"/>
                </a:solidFill>
                <a:latin typeface="Times" pitchFamily="18" charset="0"/>
                <a:ea typeface="+mn-ea"/>
                <a:cs typeface="+mn-cs"/>
              </a:rPr>
              <a:t>, mikä heijastuu joiltakin osin myös syventäviin kursseihin. </a:t>
            </a:r>
          </a:p>
          <a:p>
            <a:r>
              <a:rPr lang="fi-FI" sz="1200" b="0" i="0" u="none" strike="noStrike" kern="1200" baseline="0" dirty="0" smtClean="0">
                <a:solidFill>
                  <a:schemeClr val="tx1"/>
                </a:solidFill>
                <a:latin typeface="Times" pitchFamily="18" charset="0"/>
                <a:ea typeface="+mn-ea"/>
                <a:cs typeface="+mn-cs"/>
              </a:rPr>
              <a:t> Kaikkien kurssien nimiä on muutettu. </a:t>
            </a:r>
          </a:p>
          <a:p>
            <a:r>
              <a:rPr lang="fi-FI" sz="1200" b="0" i="0" u="none" strike="noStrike" kern="1200" baseline="0" dirty="0" smtClean="0">
                <a:solidFill>
                  <a:schemeClr val="tx1"/>
                </a:solidFill>
                <a:latin typeface="Times" pitchFamily="18" charset="0"/>
                <a:ea typeface="+mn-ea"/>
                <a:cs typeface="+mn-cs"/>
              </a:rPr>
              <a:t> Kurssien alkuun on nostettu historian tieteenalan käsitteistöön, </a:t>
            </a:r>
            <a:r>
              <a:rPr lang="fi-FI" sz="1200" b="0" i="0" u="none" strike="noStrike" kern="1200" baseline="0" dirty="0" err="1" smtClean="0">
                <a:solidFill>
                  <a:schemeClr val="tx1"/>
                </a:solidFill>
                <a:latin typeface="Times" pitchFamily="18" charset="0"/>
                <a:ea typeface="+mn-ea"/>
                <a:cs typeface="+mn-cs"/>
              </a:rPr>
              <a:t>tut-kimukseen</a:t>
            </a:r>
            <a:r>
              <a:rPr lang="fi-FI" sz="1200" b="0" i="0" u="none" strike="noStrike" kern="1200" baseline="0" dirty="0" smtClean="0">
                <a:solidFill>
                  <a:schemeClr val="tx1"/>
                </a:solidFill>
                <a:latin typeface="Times" pitchFamily="18" charset="0"/>
                <a:ea typeface="+mn-ea"/>
                <a:cs typeface="+mn-cs"/>
              </a:rPr>
              <a:t>, tiedonhankintaan, käyttöön ja soveltamiseen liittyviä </a:t>
            </a:r>
            <a:r>
              <a:rPr lang="fi-FI" sz="1200" b="0" i="0" u="none" strike="noStrike" kern="1200" baseline="0" dirty="0" err="1" smtClean="0">
                <a:solidFill>
                  <a:schemeClr val="tx1"/>
                </a:solidFill>
                <a:latin typeface="Times" pitchFamily="18" charset="0"/>
                <a:ea typeface="+mn-ea"/>
                <a:cs typeface="+mn-cs"/>
              </a:rPr>
              <a:t>si-sältöjä</a:t>
            </a:r>
            <a:r>
              <a:rPr lang="fi-FI" sz="1200" b="0" i="0" u="none" strike="noStrike" kern="1200" baseline="0" dirty="0" smtClean="0">
                <a:solidFill>
                  <a:schemeClr val="tx1"/>
                </a:solidFill>
                <a:latin typeface="Times" pitchFamily="18" charset="0"/>
                <a:ea typeface="+mn-ea"/>
                <a:cs typeface="+mn-cs"/>
              </a:rPr>
              <a:t> </a:t>
            </a:r>
          </a:p>
          <a:p>
            <a:r>
              <a:rPr lang="fi-FI" sz="1200" b="0" i="0" u="none" strike="noStrike" kern="1200" baseline="0" dirty="0" smtClean="0">
                <a:solidFill>
                  <a:schemeClr val="tx1"/>
                </a:solidFill>
                <a:latin typeface="Times" pitchFamily="18" charset="0"/>
                <a:ea typeface="+mn-ea"/>
                <a:cs typeface="+mn-cs"/>
              </a:rPr>
              <a:t> Historian oppiaineen tehtävä, tavoitteet ja arviointi on päivitetty </a:t>
            </a:r>
            <a:r>
              <a:rPr lang="fi-FI" sz="1200" b="0" i="0" u="none" strike="noStrike" kern="1200" baseline="0" dirty="0" err="1" smtClean="0">
                <a:solidFill>
                  <a:schemeClr val="tx1"/>
                </a:solidFill>
                <a:latin typeface="Times" pitchFamily="18" charset="0"/>
                <a:ea typeface="+mn-ea"/>
                <a:cs typeface="+mn-cs"/>
              </a:rPr>
              <a:t>vas-taamaan</a:t>
            </a:r>
            <a:r>
              <a:rPr lang="fi-FI" sz="1200" b="0" i="0" u="none" strike="noStrike" kern="1200" baseline="0" dirty="0" smtClean="0">
                <a:solidFill>
                  <a:schemeClr val="tx1"/>
                </a:solidFill>
                <a:latin typeface="Times" pitchFamily="18" charset="0"/>
                <a:ea typeface="+mn-ea"/>
                <a:cs typeface="+mn-cs"/>
              </a:rPr>
              <a:t> muuttuneita tarpeita muun muassa taitopainotteisuuden, </a:t>
            </a:r>
            <a:r>
              <a:rPr lang="fi-FI" sz="1200" b="0" i="0" u="none" strike="noStrike" kern="1200" baseline="0" dirty="0" err="1" smtClean="0">
                <a:solidFill>
                  <a:schemeClr val="tx1"/>
                </a:solidFill>
                <a:latin typeface="Times" pitchFamily="18" charset="0"/>
                <a:ea typeface="+mn-ea"/>
                <a:cs typeface="+mn-cs"/>
              </a:rPr>
              <a:t>ta-voitteiden</a:t>
            </a:r>
            <a:r>
              <a:rPr lang="fi-FI" sz="1200" b="0" i="0" u="none" strike="noStrike" kern="1200" baseline="0" dirty="0" smtClean="0">
                <a:solidFill>
                  <a:schemeClr val="tx1"/>
                </a:solidFill>
                <a:latin typeface="Times" pitchFamily="18" charset="0"/>
                <a:ea typeface="+mn-ea"/>
                <a:cs typeface="+mn-cs"/>
              </a:rPr>
              <a:t> taksonomian ja monipuolisen arvioinnin osalta. </a:t>
            </a:r>
          </a:p>
          <a:p>
            <a:r>
              <a:rPr lang="fi-FI" sz="1200" b="0" i="0" u="none" strike="noStrike" kern="1200" baseline="0" dirty="0" smtClean="0">
                <a:solidFill>
                  <a:schemeClr val="tx1"/>
                </a:solidFill>
                <a:latin typeface="Times" pitchFamily="18" charset="0"/>
                <a:ea typeface="+mn-ea"/>
                <a:cs typeface="+mn-cs"/>
              </a:rPr>
              <a:t> Teksteissä nousee uutena muun muassa kriittinen medialukutaito. Aiempaa enemmän painotetaan historian merkitystä nykyajan </a:t>
            </a:r>
            <a:r>
              <a:rPr lang="fi-FI" sz="1200" b="0" i="0" u="none" strike="noStrike" kern="1200" baseline="0" dirty="0" err="1" smtClean="0">
                <a:solidFill>
                  <a:schemeClr val="tx1"/>
                </a:solidFill>
                <a:latin typeface="Times" pitchFamily="18" charset="0"/>
                <a:ea typeface="+mn-ea"/>
                <a:cs typeface="+mn-cs"/>
              </a:rPr>
              <a:t>ym-märtämisessä</a:t>
            </a:r>
            <a:r>
              <a:rPr lang="fi-FI" sz="1200" b="0" i="0" u="none" strike="noStrike" kern="1200" baseline="0" dirty="0" smtClean="0">
                <a:solidFill>
                  <a:schemeClr val="tx1"/>
                </a:solidFill>
                <a:latin typeface="Times" pitchFamily="18" charset="0"/>
                <a:ea typeface="+mn-ea"/>
                <a:cs typeface="+mn-cs"/>
              </a:rPr>
              <a:t> ja taitojen vahvistamisen ohella korostetaan muun </a:t>
            </a:r>
            <a:r>
              <a:rPr lang="fi-FI" sz="1200" b="0" i="0" u="none" strike="noStrike" kern="1200" baseline="0" dirty="0" err="1" smtClean="0">
                <a:solidFill>
                  <a:schemeClr val="tx1"/>
                </a:solidFill>
                <a:latin typeface="Times" pitchFamily="18" charset="0"/>
                <a:ea typeface="+mn-ea"/>
                <a:cs typeface="+mn-cs"/>
              </a:rPr>
              <a:t>mu-assa</a:t>
            </a:r>
            <a:r>
              <a:rPr lang="fi-FI" sz="1200" b="0" i="0" u="none" strike="noStrike" kern="1200" baseline="0" dirty="0" smtClean="0">
                <a:solidFill>
                  <a:schemeClr val="tx1"/>
                </a:solidFill>
                <a:latin typeface="Times" pitchFamily="18" charset="0"/>
                <a:ea typeface="+mn-ea"/>
                <a:cs typeface="+mn-cs"/>
              </a:rPr>
              <a:t> yksilön merkitystä ja mahdollisuuksia toimijana sekä </a:t>
            </a:r>
            <a:r>
              <a:rPr lang="fi-FI" sz="1200" b="0" i="0" u="none" strike="noStrike" kern="1200" baseline="0" dirty="0" err="1" smtClean="0">
                <a:solidFill>
                  <a:schemeClr val="tx1"/>
                </a:solidFill>
                <a:latin typeface="Times" pitchFamily="18" charset="0"/>
                <a:ea typeface="+mn-ea"/>
                <a:cs typeface="+mn-cs"/>
              </a:rPr>
              <a:t>kansainvä-lisen</a:t>
            </a:r>
            <a:r>
              <a:rPr lang="fi-FI" sz="1200" b="0" i="0" u="none" strike="noStrike" kern="1200" baseline="0" dirty="0" smtClean="0">
                <a:solidFill>
                  <a:schemeClr val="tx1"/>
                </a:solidFill>
                <a:latin typeface="Times" pitchFamily="18" charset="0"/>
                <a:ea typeface="+mn-ea"/>
                <a:cs typeface="+mn-cs"/>
              </a:rPr>
              <a:t> yhteistyön, demokratian ja ihmisoikeuksien merkitystä </a:t>
            </a:r>
            <a:r>
              <a:rPr lang="fi-FI" sz="1200" b="0" i="0" u="none" strike="noStrike" kern="1200" baseline="0" dirty="0" err="1" smtClean="0">
                <a:solidFill>
                  <a:schemeClr val="tx1"/>
                </a:solidFill>
                <a:latin typeface="Times" pitchFamily="18" charset="0"/>
                <a:ea typeface="+mn-ea"/>
                <a:cs typeface="+mn-cs"/>
              </a:rPr>
              <a:t>globaa-lissa</a:t>
            </a:r>
            <a:r>
              <a:rPr lang="fi-FI" sz="1200" b="0" i="0" u="none" strike="noStrike" kern="1200" baseline="0" dirty="0" smtClean="0">
                <a:solidFill>
                  <a:schemeClr val="tx1"/>
                </a:solidFill>
                <a:latin typeface="Times" pitchFamily="18" charset="0"/>
                <a:ea typeface="+mn-ea"/>
                <a:cs typeface="+mn-cs"/>
              </a:rPr>
              <a:t> maailmassa. </a:t>
            </a:r>
          </a:p>
          <a:p>
            <a:endParaRPr lang="fi-FI" sz="1200" b="0" i="0" u="none" strike="noStrike" kern="1200" baseline="0" dirty="0" smtClean="0">
              <a:solidFill>
                <a:schemeClr val="tx1"/>
              </a:solidFill>
              <a:latin typeface="Times" pitchFamily="18" charset="0"/>
              <a:ea typeface="+mn-ea"/>
              <a:cs typeface="+mn-cs"/>
            </a:endParaRPr>
          </a:p>
          <a:p>
            <a:r>
              <a:rPr lang="fi-FI" sz="1200" b="0" i="0" u="none" strike="noStrike" kern="1200" baseline="0" dirty="0" smtClean="0">
                <a:solidFill>
                  <a:schemeClr val="tx1"/>
                </a:solidFill>
                <a:latin typeface="Times" pitchFamily="18" charset="0"/>
                <a:ea typeface="+mn-ea"/>
                <a:cs typeface="+mn-cs"/>
              </a:rPr>
              <a:t>Yhteiskuntaoppi </a:t>
            </a:r>
          </a:p>
          <a:p>
            <a:r>
              <a:rPr lang="fi-FI" sz="1200" b="0" i="0" u="none" strike="noStrike" kern="1200" baseline="0" dirty="0" smtClean="0">
                <a:solidFill>
                  <a:schemeClr val="tx1"/>
                </a:solidFill>
                <a:latin typeface="Times" pitchFamily="18" charset="0"/>
                <a:ea typeface="+mn-ea"/>
                <a:cs typeface="+mn-cs"/>
              </a:rPr>
              <a:t> Yhteiskuntaoppiin on tullut uuden tuntijaon myötä yksi pakollinen kurssi lisää ja yksi syventävä kurssi poistuu (3+1) -&gt; kaikkien </a:t>
            </a:r>
            <a:r>
              <a:rPr lang="fi-FI" sz="1200" b="0" i="0" u="none" strike="noStrike" kern="1200" baseline="0" dirty="0" err="1" smtClean="0">
                <a:solidFill>
                  <a:schemeClr val="tx1"/>
                </a:solidFill>
                <a:latin typeface="Times" pitchFamily="18" charset="0"/>
                <a:ea typeface="+mn-ea"/>
                <a:cs typeface="+mn-cs"/>
              </a:rPr>
              <a:t>kol-men</a:t>
            </a:r>
            <a:r>
              <a:rPr lang="fi-FI" sz="1200" b="0" i="0" u="none" strike="noStrike" kern="1200" baseline="0" dirty="0" smtClean="0">
                <a:solidFill>
                  <a:schemeClr val="tx1"/>
                </a:solidFill>
                <a:latin typeface="Times" pitchFamily="18" charset="0"/>
                <a:ea typeface="+mn-ea"/>
                <a:cs typeface="+mn-cs"/>
              </a:rPr>
              <a:t> pakollisen kurssin sisältöjä muutettu vastaamaan nykyajan </a:t>
            </a:r>
            <a:r>
              <a:rPr lang="fi-FI" sz="1200" b="0" i="0" u="none" strike="noStrike" kern="1200" baseline="0" dirty="0" err="1" smtClean="0">
                <a:solidFill>
                  <a:schemeClr val="tx1"/>
                </a:solidFill>
                <a:latin typeface="Times" pitchFamily="18" charset="0"/>
                <a:ea typeface="+mn-ea"/>
                <a:cs typeface="+mn-cs"/>
              </a:rPr>
              <a:t>tar-peita</a:t>
            </a:r>
            <a:r>
              <a:rPr lang="fi-FI" sz="1200" b="0" i="0" u="none" strike="noStrike" kern="1200" baseline="0" dirty="0" smtClean="0">
                <a:solidFill>
                  <a:schemeClr val="tx1"/>
                </a:solidFill>
                <a:latin typeface="Times" pitchFamily="18" charset="0"/>
                <a:ea typeface="+mn-ea"/>
                <a:cs typeface="+mn-cs"/>
              </a:rPr>
              <a:t>. </a:t>
            </a:r>
          </a:p>
          <a:p>
            <a:r>
              <a:rPr lang="fi-FI" sz="1200" b="0" i="0" u="none" strike="noStrike" kern="1200" baseline="0" dirty="0" smtClean="0">
                <a:solidFill>
                  <a:schemeClr val="tx1"/>
                </a:solidFill>
                <a:latin typeface="Times" pitchFamily="18" charset="0"/>
                <a:ea typeface="+mn-ea"/>
                <a:cs typeface="+mn-cs"/>
              </a:rPr>
              <a:t> Uusi pakollinen kurssi YH3 Suomi, Eurooppa ja globaali maailma on rakennettu nykyisen syventävän Eurooppalaisuus ja Euroopan unioni -kurssin pohjalle laajentaen sitä globaaliin maailmaan ja </a:t>
            </a:r>
            <a:r>
              <a:rPr lang="fi-FI" sz="1200" b="0" i="0" u="none" strike="noStrike" kern="1200" baseline="0" dirty="0" err="1" smtClean="0">
                <a:solidFill>
                  <a:schemeClr val="tx1"/>
                </a:solidFill>
                <a:latin typeface="Times" pitchFamily="18" charset="0"/>
                <a:ea typeface="+mn-ea"/>
                <a:cs typeface="+mn-cs"/>
              </a:rPr>
              <a:t>su-pistaen</a:t>
            </a:r>
            <a:r>
              <a:rPr lang="fi-FI" sz="1200" b="0" i="0" u="none" strike="noStrike" kern="1200" baseline="0" dirty="0" smtClean="0">
                <a:solidFill>
                  <a:schemeClr val="tx1"/>
                </a:solidFill>
                <a:latin typeface="Times" pitchFamily="18" charset="0"/>
                <a:ea typeface="+mn-ea"/>
                <a:cs typeface="+mn-cs"/>
              </a:rPr>
              <a:t> EU:n osuutta. </a:t>
            </a:r>
          </a:p>
          <a:p>
            <a:r>
              <a:rPr lang="fi-FI" sz="1200" b="0" i="0" u="none" strike="noStrike" kern="1200" baseline="0" dirty="0" smtClean="0">
                <a:solidFill>
                  <a:schemeClr val="tx1"/>
                </a:solidFill>
                <a:latin typeface="Times" pitchFamily="18" charset="0"/>
                <a:ea typeface="+mn-ea"/>
                <a:cs typeface="+mn-cs"/>
              </a:rPr>
              <a:t> Kaikkien kurssien nimiä on muutettu. </a:t>
            </a:r>
          </a:p>
          <a:p>
            <a:r>
              <a:rPr lang="fi-FI" sz="1200" b="0" i="0" u="none" strike="noStrike" kern="1200" baseline="0" dirty="0" smtClean="0">
                <a:solidFill>
                  <a:schemeClr val="tx1"/>
                </a:solidFill>
                <a:latin typeface="Times" pitchFamily="18" charset="0"/>
                <a:ea typeface="+mn-ea"/>
                <a:cs typeface="+mn-cs"/>
              </a:rPr>
              <a:t> Yhteiskuntaopin oppiaineen tehtävä, tavoitteet ja arviointi on </a:t>
            </a:r>
            <a:r>
              <a:rPr lang="fi-FI" sz="1200" b="0" i="0" u="none" strike="noStrike" kern="1200" baseline="0" dirty="0" err="1" smtClean="0">
                <a:solidFill>
                  <a:schemeClr val="tx1"/>
                </a:solidFill>
                <a:latin typeface="Times" pitchFamily="18" charset="0"/>
                <a:ea typeface="+mn-ea"/>
                <a:cs typeface="+mn-cs"/>
              </a:rPr>
              <a:t>päivi-tetty</a:t>
            </a:r>
            <a:r>
              <a:rPr lang="fi-FI" sz="1200" b="0" i="0" u="none" strike="noStrike" kern="1200" baseline="0" dirty="0" smtClean="0">
                <a:solidFill>
                  <a:schemeClr val="tx1"/>
                </a:solidFill>
                <a:latin typeface="Times" pitchFamily="18" charset="0"/>
                <a:ea typeface="+mn-ea"/>
                <a:cs typeface="+mn-cs"/>
              </a:rPr>
              <a:t> vastaamaan muuttuneita tarpeita muun muassa </a:t>
            </a:r>
            <a:r>
              <a:rPr lang="fi-FI" sz="1200" b="0" i="0" u="none" strike="noStrike" kern="1200" baseline="0" dirty="0" err="1" smtClean="0">
                <a:solidFill>
                  <a:schemeClr val="tx1"/>
                </a:solidFill>
                <a:latin typeface="Times" pitchFamily="18" charset="0"/>
                <a:ea typeface="+mn-ea"/>
                <a:cs typeface="+mn-cs"/>
              </a:rPr>
              <a:t>taitopainottei-suuden</a:t>
            </a:r>
            <a:r>
              <a:rPr lang="fi-FI" sz="1200" b="0" i="0" u="none" strike="noStrike" kern="1200" baseline="0" dirty="0" smtClean="0">
                <a:solidFill>
                  <a:schemeClr val="tx1"/>
                </a:solidFill>
                <a:latin typeface="Times" pitchFamily="18" charset="0"/>
                <a:ea typeface="+mn-ea"/>
                <a:cs typeface="+mn-cs"/>
              </a:rPr>
              <a:t>, tavoitteiden taksonomian ja monipuolisen arvioinnin osalta. </a:t>
            </a:r>
          </a:p>
          <a:p>
            <a:r>
              <a:rPr lang="fi-FI" sz="1200" b="0" i="0" u="none" strike="noStrike" kern="1200" baseline="0" dirty="0" smtClean="0">
                <a:solidFill>
                  <a:schemeClr val="tx1"/>
                </a:solidFill>
                <a:latin typeface="Times" pitchFamily="18" charset="0"/>
                <a:ea typeface="+mn-ea"/>
                <a:cs typeface="+mn-cs"/>
              </a:rPr>
              <a:t> Teksteissä nousevat muun muassa aktiivinen kansalaisuus, </a:t>
            </a:r>
            <a:r>
              <a:rPr lang="fi-FI" sz="1200" b="0" i="0" u="none" strike="noStrike" kern="1200" baseline="0" dirty="0" err="1" smtClean="0">
                <a:solidFill>
                  <a:schemeClr val="tx1"/>
                </a:solidFill>
                <a:latin typeface="Times" pitchFamily="18" charset="0"/>
                <a:ea typeface="+mn-ea"/>
                <a:cs typeface="+mn-cs"/>
              </a:rPr>
              <a:t>taloustai-dot</a:t>
            </a:r>
            <a:r>
              <a:rPr lang="fi-FI" sz="1200" b="0" i="0" u="none" strike="noStrike" kern="1200" baseline="0" dirty="0" smtClean="0">
                <a:solidFill>
                  <a:schemeClr val="tx1"/>
                </a:solidFill>
                <a:latin typeface="Times" pitchFamily="18" charset="0"/>
                <a:ea typeface="+mn-ea"/>
                <a:cs typeface="+mn-cs"/>
              </a:rPr>
              <a:t>, yrittäjyys, median rooli, monipuolinen tiedonhankinta, tiedon kriittinen tulkinta ja digitaaliset valmiudet. </a:t>
            </a:r>
          </a:p>
          <a:p>
            <a:endParaRPr lang="fi-FI" dirty="0"/>
          </a:p>
        </p:txBody>
      </p:sp>
      <p:sp>
        <p:nvSpPr>
          <p:cNvPr id="4" name="Dian numeron paikkamerkki 3"/>
          <p:cNvSpPr>
            <a:spLocks noGrp="1"/>
          </p:cNvSpPr>
          <p:nvPr>
            <p:ph type="sldNum" sz="quarter" idx="10"/>
          </p:nvPr>
        </p:nvSpPr>
        <p:spPr/>
        <p:txBody>
          <a:bodyPr/>
          <a:lstStyle/>
          <a:p>
            <a:pPr>
              <a:defRPr/>
            </a:pPr>
            <a:fld id="{E9319ECE-87A9-4B8B-9DC4-A09DEB2BC908}" type="slidenum">
              <a:rPr lang="en-GB" altLang="fi-FI" smtClean="0"/>
              <a:pPr>
                <a:defRPr/>
              </a:pPr>
              <a:t>13</a:t>
            </a:fld>
            <a:endParaRPr lang="en-GB" altLang="fi-FI"/>
          </a:p>
        </p:txBody>
      </p:sp>
    </p:spTree>
    <p:extLst>
      <p:ext uri="{BB962C8B-B14F-4D97-AF65-F5344CB8AC3E}">
        <p14:creationId xmlns:p14="http://schemas.microsoft.com/office/powerpoint/2010/main" val="13731113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4" name="Picture 1048" descr="xkansi_tk_kayttaytym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1066800" y="2098675"/>
            <a:ext cx="5410200" cy="1143000"/>
          </a:xfrm>
        </p:spPr>
        <p:txBody>
          <a:bodyPr/>
          <a:lstStyle>
            <a:lvl1pPr>
              <a:defRPr>
                <a:solidFill>
                  <a:srgbClr val="1E1C77"/>
                </a:solidFill>
              </a:defRPr>
            </a:lvl1pPr>
          </a:lstStyle>
          <a:p>
            <a:r>
              <a:rPr lang="en-US"/>
              <a:t>Muokkaa otsikon perustyyliä napsauttamalla</a:t>
            </a:r>
          </a:p>
        </p:txBody>
      </p:sp>
      <p:sp>
        <p:nvSpPr>
          <p:cNvPr id="3075" name="Rectangle 3"/>
          <p:cNvSpPr>
            <a:spLocks noGrp="1" noChangeArrowheads="1"/>
          </p:cNvSpPr>
          <p:nvPr>
            <p:ph type="subTitle" idx="1"/>
          </p:nvPr>
        </p:nvSpPr>
        <p:spPr>
          <a:xfrm>
            <a:off x="1066800" y="3568700"/>
            <a:ext cx="5410200" cy="1384300"/>
          </a:xfrm>
        </p:spPr>
        <p:txBody>
          <a:bodyPr/>
          <a:lstStyle>
            <a:lvl1pPr marL="0" indent="0">
              <a:buFont typeface="Wingdings" charset="2"/>
              <a:buNone/>
              <a:defRPr/>
            </a:lvl1pPr>
          </a:lstStyle>
          <a:p>
            <a:r>
              <a:rPr lang="en-US"/>
              <a:t>Muokkaa alaotsikon perustyyliä napsauttamalla</a:t>
            </a:r>
          </a:p>
        </p:txBody>
      </p:sp>
    </p:spTree>
    <p:extLst>
      <p:ext uri="{BB962C8B-B14F-4D97-AF65-F5344CB8AC3E}">
        <p14:creationId xmlns:p14="http://schemas.microsoft.com/office/powerpoint/2010/main" val="529230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6"/>
          <p:cNvSpPr>
            <a:spLocks noGrp="1" noChangeArrowheads="1"/>
          </p:cNvSpPr>
          <p:nvPr>
            <p:ph type="sldNum" sz="quarter" idx="10"/>
          </p:nvPr>
        </p:nvSpPr>
        <p:spPr>
          <a:ln/>
        </p:spPr>
        <p:txBody>
          <a:bodyPr/>
          <a:lstStyle>
            <a:lvl1pPr>
              <a:defRPr/>
            </a:lvl1pPr>
          </a:lstStyle>
          <a:p>
            <a:pPr>
              <a:defRPr/>
            </a:pPr>
            <a:fld id="{EF0AAD04-E9CB-4260-807D-08BC4A5B2DA8}" type="slidenum">
              <a:rPr lang="en-US"/>
              <a:pPr>
                <a:defRPr/>
              </a:pPr>
              <a:t>‹#›</a:t>
            </a:fld>
            <a:endParaRPr lang="en-US"/>
          </a:p>
        </p:txBody>
      </p:sp>
    </p:spTree>
    <p:extLst>
      <p:ext uri="{BB962C8B-B14F-4D97-AF65-F5344CB8AC3E}">
        <p14:creationId xmlns:p14="http://schemas.microsoft.com/office/powerpoint/2010/main" val="2488934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7086600" y="152400"/>
            <a:ext cx="1752600" cy="6400800"/>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1828800" y="152400"/>
            <a:ext cx="5105400" cy="6400800"/>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6"/>
          <p:cNvSpPr>
            <a:spLocks noGrp="1" noChangeArrowheads="1"/>
          </p:cNvSpPr>
          <p:nvPr>
            <p:ph type="sldNum" sz="quarter" idx="10"/>
          </p:nvPr>
        </p:nvSpPr>
        <p:spPr>
          <a:ln/>
        </p:spPr>
        <p:txBody>
          <a:bodyPr/>
          <a:lstStyle>
            <a:lvl1pPr>
              <a:defRPr/>
            </a:lvl1pPr>
          </a:lstStyle>
          <a:p>
            <a:pPr>
              <a:defRPr/>
            </a:pPr>
            <a:fld id="{EA27A8DD-C383-4BC7-B74E-EB8BE956B252}" type="slidenum">
              <a:rPr lang="en-US"/>
              <a:pPr>
                <a:defRPr/>
              </a:pPr>
              <a:t>‹#›</a:t>
            </a:fld>
            <a:endParaRPr lang="en-US"/>
          </a:p>
        </p:txBody>
      </p:sp>
    </p:spTree>
    <p:extLst>
      <p:ext uri="{BB962C8B-B14F-4D97-AF65-F5344CB8AC3E}">
        <p14:creationId xmlns:p14="http://schemas.microsoft.com/office/powerpoint/2010/main" val="4049968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6"/>
          <p:cNvSpPr>
            <a:spLocks noGrp="1" noChangeArrowheads="1"/>
          </p:cNvSpPr>
          <p:nvPr>
            <p:ph type="sldNum" sz="quarter" idx="10"/>
          </p:nvPr>
        </p:nvSpPr>
        <p:spPr>
          <a:ln/>
        </p:spPr>
        <p:txBody>
          <a:bodyPr/>
          <a:lstStyle>
            <a:lvl1pPr>
              <a:defRPr/>
            </a:lvl1pPr>
          </a:lstStyle>
          <a:p>
            <a:pPr>
              <a:defRPr/>
            </a:pPr>
            <a:fld id="{441ECB44-D9F0-41C7-BFAB-28FE0C03A260}" type="slidenum">
              <a:rPr lang="en-US"/>
              <a:pPr>
                <a:defRPr/>
              </a:pPr>
              <a:t>‹#›</a:t>
            </a:fld>
            <a:endParaRPr lang="en-US"/>
          </a:p>
        </p:txBody>
      </p:sp>
    </p:spTree>
    <p:extLst>
      <p:ext uri="{BB962C8B-B14F-4D97-AF65-F5344CB8AC3E}">
        <p14:creationId xmlns:p14="http://schemas.microsoft.com/office/powerpoint/2010/main" val="4228539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6"/>
          <p:cNvSpPr>
            <a:spLocks noGrp="1" noChangeArrowheads="1"/>
          </p:cNvSpPr>
          <p:nvPr>
            <p:ph type="sldNum" sz="quarter" idx="10"/>
          </p:nvPr>
        </p:nvSpPr>
        <p:spPr>
          <a:ln/>
        </p:spPr>
        <p:txBody>
          <a:bodyPr/>
          <a:lstStyle>
            <a:lvl1pPr>
              <a:defRPr/>
            </a:lvl1pPr>
          </a:lstStyle>
          <a:p>
            <a:pPr>
              <a:defRPr/>
            </a:pPr>
            <a:fld id="{F5431F07-F6F5-460B-9022-3CD7FFBA2237}" type="slidenum">
              <a:rPr lang="en-US"/>
              <a:pPr>
                <a:defRPr/>
              </a:pPr>
              <a:t>‹#›</a:t>
            </a:fld>
            <a:endParaRPr lang="en-US"/>
          </a:p>
        </p:txBody>
      </p:sp>
    </p:spTree>
    <p:extLst>
      <p:ext uri="{BB962C8B-B14F-4D97-AF65-F5344CB8AC3E}">
        <p14:creationId xmlns:p14="http://schemas.microsoft.com/office/powerpoint/2010/main" val="3674836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1828800" y="1600200"/>
            <a:ext cx="3429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5410200" y="1600200"/>
            <a:ext cx="3429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6"/>
          <p:cNvSpPr>
            <a:spLocks noGrp="1" noChangeArrowheads="1"/>
          </p:cNvSpPr>
          <p:nvPr>
            <p:ph type="sldNum" sz="quarter" idx="10"/>
          </p:nvPr>
        </p:nvSpPr>
        <p:spPr>
          <a:ln/>
        </p:spPr>
        <p:txBody>
          <a:bodyPr/>
          <a:lstStyle>
            <a:lvl1pPr>
              <a:defRPr/>
            </a:lvl1pPr>
          </a:lstStyle>
          <a:p>
            <a:pPr>
              <a:defRPr/>
            </a:pPr>
            <a:fld id="{49CE2E80-ED9C-4938-8FDB-D31F49ACF049}" type="slidenum">
              <a:rPr lang="en-US"/>
              <a:pPr>
                <a:defRPr/>
              </a:pPr>
              <a:t>‹#›</a:t>
            </a:fld>
            <a:endParaRPr lang="en-US"/>
          </a:p>
        </p:txBody>
      </p:sp>
    </p:spTree>
    <p:extLst>
      <p:ext uri="{BB962C8B-B14F-4D97-AF65-F5344CB8AC3E}">
        <p14:creationId xmlns:p14="http://schemas.microsoft.com/office/powerpoint/2010/main" val="193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Rectangle 6"/>
          <p:cNvSpPr>
            <a:spLocks noGrp="1" noChangeArrowheads="1"/>
          </p:cNvSpPr>
          <p:nvPr>
            <p:ph type="sldNum" sz="quarter" idx="10"/>
          </p:nvPr>
        </p:nvSpPr>
        <p:spPr>
          <a:ln/>
        </p:spPr>
        <p:txBody>
          <a:bodyPr/>
          <a:lstStyle>
            <a:lvl1pPr>
              <a:defRPr/>
            </a:lvl1pPr>
          </a:lstStyle>
          <a:p>
            <a:pPr>
              <a:defRPr/>
            </a:pPr>
            <a:fld id="{DDAC7050-3206-4DE1-976B-BEF4EFCDCB62}" type="slidenum">
              <a:rPr lang="en-US"/>
              <a:pPr>
                <a:defRPr/>
              </a:pPr>
              <a:t>‹#›</a:t>
            </a:fld>
            <a:endParaRPr lang="en-US"/>
          </a:p>
        </p:txBody>
      </p:sp>
    </p:spTree>
    <p:extLst>
      <p:ext uri="{BB962C8B-B14F-4D97-AF65-F5344CB8AC3E}">
        <p14:creationId xmlns:p14="http://schemas.microsoft.com/office/powerpoint/2010/main" val="1665879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Rectangle 6"/>
          <p:cNvSpPr>
            <a:spLocks noGrp="1" noChangeArrowheads="1"/>
          </p:cNvSpPr>
          <p:nvPr>
            <p:ph type="sldNum" sz="quarter" idx="10"/>
          </p:nvPr>
        </p:nvSpPr>
        <p:spPr>
          <a:ln/>
        </p:spPr>
        <p:txBody>
          <a:bodyPr/>
          <a:lstStyle>
            <a:lvl1pPr>
              <a:defRPr/>
            </a:lvl1pPr>
          </a:lstStyle>
          <a:p>
            <a:pPr>
              <a:defRPr/>
            </a:pPr>
            <a:fld id="{7870E6AD-E3C8-455C-A905-D2D7B65260AF}" type="slidenum">
              <a:rPr lang="en-US"/>
              <a:pPr>
                <a:defRPr/>
              </a:pPr>
              <a:t>‹#›</a:t>
            </a:fld>
            <a:endParaRPr lang="en-US"/>
          </a:p>
        </p:txBody>
      </p:sp>
    </p:spTree>
    <p:extLst>
      <p:ext uri="{BB962C8B-B14F-4D97-AF65-F5344CB8AC3E}">
        <p14:creationId xmlns:p14="http://schemas.microsoft.com/office/powerpoint/2010/main" val="549163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AFF1E1B-6359-48BC-8A29-6AB59F213C09}" type="slidenum">
              <a:rPr lang="en-US"/>
              <a:pPr>
                <a:defRPr/>
              </a:pPr>
              <a:t>‹#›</a:t>
            </a:fld>
            <a:endParaRPr lang="en-US"/>
          </a:p>
        </p:txBody>
      </p:sp>
    </p:spTree>
    <p:extLst>
      <p:ext uri="{BB962C8B-B14F-4D97-AF65-F5344CB8AC3E}">
        <p14:creationId xmlns:p14="http://schemas.microsoft.com/office/powerpoint/2010/main" val="391264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6"/>
          <p:cNvSpPr>
            <a:spLocks noGrp="1" noChangeArrowheads="1"/>
          </p:cNvSpPr>
          <p:nvPr>
            <p:ph type="sldNum" sz="quarter" idx="10"/>
          </p:nvPr>
        </p:nvSpPr>
        <p:spPr>
          <a:ln/>
        </p:spPr>
        <p:txBody>
          <a:bodyPr/>
          <a:lstStyle>
            <a:lvl1pPr>
              <a:defRPr/>
            </a:lvl1pPr>
          </a:lstStyle>
          <a:p>
            <a:pPr>
              <a:defRPr/>
            </a:pPr>
            <a:fld id="{D9AF3CF5-67C7-4C73-82F4-5EA317DEBB35}" type="slidenum">
              <a:rPr lang="en-US"/>
              <a:pPr>
                <a:defRPr/>
              </a:pPr>
              <a:t>‹#›</a:t>
            </a:fld>
            <a:endParaRPr lang="en-US"/>
          </a:p>
        </p:txBody>
      </p:sp>
    </p:spTree>
    <p:extLst>
      <p:ext uri="{BB962C8B-B14F-4D97-AF65-F5344CB8AC3E}">
        <p14:creationId xmlns:p14="http://schemas.microsoft.com/office/powerpoint/2010/main" val="153652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6"/>
          <p:cNvSpPr>
            <a:spLocks noGrp="1" noChangeArrowheads="1"/>
          </p:cNvSpPr>
          <p:nvPr>
            <p:ph type="sldNum" sz="quarter" idx="10"/>
          </p:nvPr>
        </p:nvSpPr>
        <p:spPr>
          <a:ln/>
        </p:spPr>
        <p:txBody>
          <a:bodyPr/>
          <a:lstStyle>
            <a:lvl1pPr>
              <a:defRPr/>
            </a:lvl1pPr>
          </a:lstStyle>
          <a:p>
            <a:pPr>
              <a:defRPr/>
            </a:pPr>
            <a:fld id="{21F0E912-B69C-4223-A932-890E6074C2F6}" type="slidenum">
              <a:rPr lang="en-US"/>
              <a:pPr>
                <a:defRPr/>
              </a:pPr>
              <a:t>‹#›</a:t>
            </a:fld>
            <a:endParaRPr lang="en-US"/>
          </a:p>
        </p:txBody>
      </p:sp>
    </p:spTree>
    <p:extLst>
      <p:ext uri="{BB962C8B-B14F-4D97-AF65-F5344CB8AC3E}">
        <p14:creationId xmlns:p14="http://schemas.microsoft.com/office/powerpoint/2010/main" val="3659593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28800" y="152400"/>
            <a:ext cx="7010400"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fi-FI" smtClean="0"/>
              <a:t>Muokkaa otsikon perustyyliä napsauttamalla</a:t>
            </a:r>
          </a:p>
        </p:txBody>
      </p:sp>
      <p:sp>
        <p:nvSpPr>
          <p:cNvPr id="1027" name="Rectangle 3"/>
          <p:cNvSpPr>
            <a:spLocks noGrp="1" noChangeArrowheads="1"/>
          </p:cNvSpPr>
          <p:nvPr>
            <p:ph type="body" idx="1"/>
          </p:nvPr>
        </p:nvSpPr>
        <p:spPr bwMode="auto">
          <a:xfrm>
            <a:off x="1828800" y="1600200"/>
            <a:ext cx="70104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i-FI" smtClean="0"/>
              <a:t>Muokkaa tekstin perustyylejä napsauttamalla</a:t>
            </a:r>
          </a:p>
          <a:p>
            <a:pPr lvl="1"/>
            <a:r>
              <a:rPr lang="en-US" altLang="fi-FI" smtClean="0"/>
              <a:t>toinen taso</a:t>
            </a:r>
          </a:p>
          <a:p>
            <a:pPr lvl="2"/>
            <a:r>
              <a:rPr lang="en-US" altLang="fi-FI" smtClean="0"/>
              <a:t>kolmas taso</a:t>
            </a:r>
          </a:p>
          <a:p>
            <a:pPr lvl="3"/>
            <a:r>
              <a:rPr lang="en-US" altLang="fi-FI" smtClean="0"/>
              <a:t>neljäs taso</a:t>
            </a:r>
          </a:p>
          <a:p>
            <a:pPr lvl="4"/>
            <a:r>
              <a:rPr lang="en-US" altLang="fi-FI" smtClean="0"/>
              <a:t>viides taso</a:t>
            </a:r>
          </a:p>
        </p:txBody>
      </p:sp>
      <p:sp>
        <p:nvSpPr>
          <p:cNvPr id="1030" name="Rectangle 6"/>
          <p:cNvSpPr>
            <a:spLocks noGrp="1" noChangeArrowheads="1"/>
          </p:cNvSpPr>
          <p:nvPr>
            <p:ph type="sldNum" sz="quarter" idx="4"/>
          </p:nvPr>
        </p:nvSpPr>
        <p:spPr bwMode="auto">
          <a:xfrm>
            <a:off x="7162800" y="6629400"/>
            <a:ext cx="1905000" cy="201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n-lt"/>
              </a:defRPr>
            </a:lvl1pPr>
          </a:lstStyle>
          <a:p>
            <a:pPr>
              <a:defRPr/>
            </a:pPr>
            <a:fld id="{4F6D5ADE-FEE9-49B0-9A5E-A6D2E1595ACA}" type="slidenum">
              <a:rPr lang="en-US"/>
              <a:pPr>
                <a:defRPr/>
              </a:pPr>
              <a:t>‹#›</a:t>
            </a:fld>
            <a:endParaRPr lang="en-US"/>
          </a:p>
        </p:txBody>
      </p:sp>
      <p:pic>
        <p:nvPicPr>
          <p:cNvPr id="1029" name="Picture 1036" descr="rgb-vaaka-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52425" y="477838"/>
            <a:ext cx="723900" cy="69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0" fontAlgn="base" hangingPunct="0">
        <a:lnSpc>
          <a:spcPts val="3000"/>
        </a:lnSpc>
        <a:spcBef>
          <a:spcPct val="0"/>
        </a:spcBef>
        <a:spcAft>
          <a:spcPct val="0"/>
        </a:spcAft>
        <a:defRPr sz="2400" b="1">
          <a:solidFill>
            <a:schemeClr val="tx2"/>
          </a:solidFill>
          <a:latin typeface="+mj-lt"/>
          <a:ea typeface="+mj-ea"/>
          <a:cs typeface="+mj-cs"/>
        </a:defRPr>
      </a:lvl1pPr>
      <a:lvl2pPr algn="l" rtl="0" eaLnBrk="0" fontAlgn="base" hangingPunct="0">
        <a:lnSpc>
          <a:spcPts val="3000"/>
        </a:lnSpc>
        <a:spcBef>
          <a:spcPct val="0"/>
        </a:spcBef>
        <a:spcAft>
          <a:spcPct val="0"/>
        </a:spcAft>
        <a:defRPr sz="2400" b="1">
          <a:solidFill>
            <a:schemeClr val="tx2"/>
          </a:solidFill>
          <a:latin typeface="Arial" charset="0"/>
        </a:defRPr>
      </a:lvl2pPr>
      <a:lvl3pPr algn="l" rtl="0" eaLnBrk="0" fontAlgn="base" hangingPunct="0">
        <a:lnSpc>
          <a:spcPts val="3000"/>
        </a:lnSpc>
        <a:spcBef>
          <a:spcPct val="0"/>
        </a:spcBef>
        <a:spcAft>
          <a:spcPct val="0"/>
        </a:spcAft>
        <a:defRPr sz="2400" b="1">
          <a:solidFill>
            <a:schemeClr val="tx2"/>
          </a:solidFill>
          <a:latin typeface="Arial" charset="0"/>
        </a:defRPr>
      </a:lvl3pPr>
      <a:lvl4pPr algn="l" rtl="0" eaLnBrk="0" fontAlgn="base" hangingPunct="0">
        <a:lnSpc>
          <a:spcPts val="3000"/>
        </a:lnSpc>
        <a:spcBef>
          <a:spcPct val="0"/>
        </a:spcBef>
        <a:spcAft>
          <a:spcPct val="0"/>
        </a:spcAft>
        <a:defRPr sz="2400" b="1">
          <a:solidFill>
            <a:schemeClr val="tx2"/>
          </a:solidFill>
          <a:latin typeface="Arial" charset="0"/>
        </a:defRPr>
      </a:lvl4pPr>
      <a:lvl5pPr algn="l" rtl="0" eaLnBrk="0" fontAlgn="base" hangingPunct="0">
        <a:lnSpc>
          <a:spcPts val="3000"/>
        </a:lnSpc>
        <a:spcBef>
          <a:spcPct val="0"/>
        </a:spcBef>
        <a:spcAft>
          <a:spcPct val="0"/>
        </a:spcAft>
        <a:defRPr sz="2400" b="1">
          <a:solidFill>
            <a:schemeClr val="tx2"/>
          </a:solidFill>
          <a:latin typeface="Arial" charset="0"/>
        </a:defRPr>
      </a:lvl5pPr>
      <a:lvl6pPr marL="457200" algn="l" rtl="0" eaLnBrk="0" fontAlgn="base" hangingPunct="0">
        <a:lnSpc>
          <a:spcPts val="3000"/>
        </a:lnSpc>
        <a:spcBef>
          <a:spcPct val="0"/>
        </a:spcBef>
        <a:spcAft>
          <a:spcPct val="0"/>
        </a:spcAft>
        <a:defRPr sz="2400" b="1">
          <a:solidFill>
            <a:schemeClr val="tx2"/>
          </a:solidFill>
          <a:latin typeface="Arial" charset="0"/>
        </a:defRPr>
      </a:lvl6pPr>
      <a:lvl7pPr marL="914400" algn="l" rtl="0" eaLnBrk="0" fontAlgn="base" hangingPunct="0">
        <a:lnSpc>
          <a:spcPts val="3000"/>
        </a:lnSpc>
        <a:spcBef>
          <a:spcPct val="0"/>
        </a:spcBef>
        <a:spcAft>
          <a:spcPct val="0"/>
        </a:spcAft>
        <a:defRPr sz="2400" b="1">
          <a:solidFill>
            <a:schemeClr val="tx2"/>
          </a:solidFill>
          <a:latin typeface="Arial" charset="0"/>
        </a:defRPr>
      </a:lvl7pPr>
      <a:lvl8pPr marL="1371600" algn="l" rtl="0" eaLnBrk="0" fontAlgn="base" hangingPunct="0">
        <a:lnSpc>
          <a:spcPts val="3000"/>
        </a:lnSpc>
        <a:spcBef>
          <a:spcPct val="0"/>
        </a:spcBef>
        <a:spcAft>
          <a:spcPct val="0"/>
        </a:spcAft>
        <a:defRPr sz="2400" b="1">
          <a:solidFill>
            <a:schemeClr val="tx2"/>
          </a:solidFill>
          <a:latin typeface="Arial" charset="0"/>
        </a:defRPr>
      </a:lvl8pPr>
      <a:lvl9pPr marL="1828800" algn="l" rtl="0" eaLnBrk="0" fontAlgn="base" hangingPunct="0">
        <a:lnSpc>
          <a:spcPts val="3000"/>
        </a:lnSpc>
        <a:spcBef>
          <a:spcPct val="0"/>
        </a:spcBef>
        <a:spcAft>
          <a:spcPct val="0"/>
        </a:spcAft>
        <a:defRPr sz="2400" b="1">
          <a:solidFill>
            <a:schemeClr val="tx2"/>
          </a:solidFill>
          <a:latin typeface="Arial" charset="0"/>
        </a:defRPr>
      </a:lvl9pPr>
    </p:titleStyle>
    <p:bodyStyle>
      <a:lvl1pPr marL="282575" indent="-282575"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ea typeface="+mn-ea"/>
          <a:cs typeface="+mn-cs"/>
        </a:defRPr>
      </a:lvl1pPr>
      <a:lvl2pPr marL="855663" indent="-282575"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2pPr>
      <a:lvl3pPr marL="12747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3pPr>
      <a:lvl4pPr marL="16938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4pPr>
      <a:lvl5pPr marL="21129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5pPr>
      <a:lvl6pPr marL="2570163" indent="-228600" algn="l" rtl="0" eaLnBrk="0" fontAlgn="base" hangingPunct="0">
        <a:lnSpc>
          <a:spcPts val="3000"/>
        </a:lnSpc>
        <a:spcBef>
          <a:spcPct val="0"/>
        </a:spcBef>
        <a:spcAft>
          <a:spcPct val="0"/>
        </a:spcAft>
        <a:buClr>
          <a:srgbClr val="FCD116"/>
        </a:buClr>
        <a:buSzPct val="110000"/>
        <a:buFont typeface="Wingdings" charset="2"/>
        <a:buChar char="n"/>
        <a:defRPr sz="2000">
          <a:solidFill>
            <a:schemeClr val="tx1"/>
          </a:solidFill>
          <a:latin typeface="+mn-lt"/>
        </a:defRPr>
      </a:lvl6pPr>
      <a:lvl7pPr marL="3027363" indent="-228600" algn="l" rtl="0" eaLnBrk="0" fontAlgn="base" hangingPunct="0">
        <a:lnSpc>
          <a:spcPts val="3000"/>
        </a:lnSpc>
        <a:spcBef>
          <a:spcPct val="0"/>
        </a:spcBef>
        <a:spcAft>
          <a:spcPct val="0"/>
        </a:spcAft>
        <a:buClr>
          <a:srgbClr val="FCD116"/>
        </a:buClr>
        <a:buSzPct val="110000"/>
        <a:buFont typeface="Wingdings" charset="2"/>
        <a:buChar char="n"/>
        <a:defRPr sz="2000">
          <a:solidFill>
            <a:schemeClr val="tx1"/>
          </a:solidFill>
          <a:latin typeface="+mn-lt"/>
        </a:defRPr>
      </a:lvl7pPr>
      <a:lvl8pPr marL="3484563" indent="-228600" algn="l" rtl="0" eaLnBrk="0" fontAlgn="base" hangingPunct="0">
        <a:lnSpc>
          <a:spcPts val="3000"/>
        </a:lnSpc>
        <a:spcBef>
          <a:spcPct val="0"/>
        </a:spcBef>
        <a:spcAft>
          <a:spcPct val="0"/>
        </a:spcAft>
        <a:buClr>
          <a:srgbClr val="FCD116"/>
        </a:buClr>
        <a:buSzPct val="110000"/>
        <a:buFont typeface="Wingdings" charset="2"/>
        <a:buChar char="n"/>
        <a:defRPr sz="2000">
          <a:solidFill>
            <a:schemeClr val="tx1"/>
          </a:solidFill>
          <a:latin typeface="+mn-lt"/>
        </a:defRPr>
      </a:lvl8pPr>
      <a:lvl9pPr marL="3941763" indent="-228600" algn="l" rtl="0" eaLnBrk="0" fontAlgn="base" hangingPunct="0">
        <a:lnSpc>
          <a:spcPts val="3000"/>
        </a:lnSpc>
        <a:spcBef>
          <a:spcPct val="0"/>
        </a:spcBef>
        <a:spcAft>
          <a:spcPct val="0"/>
        </a:spcAft>
        <a:buClr>
          <a:srgbClr val="FCD116"/>
        </a:buClr>
        <a:buSzPct val="110000"/>
        <a:buFont typeface="Wingdings" charset="2"/>
        <a:buChar char="n"/>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kasvatus-ja-aika.fi/site/?lan=1&amp;page_id=56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82194" y="4409128"/>
            <a:ext cx="6542134" cy="748064"/>
          </a:xfrm>
        </p:spPr>
        <p:txBody>
          <a:bodyPr/>
          <a:lstStyle/>
          <a:p>
            <a:pPr algn="ctr"/>
            <a:r>
              <a:rPr lang="fi-FI" altLang="fi-FI" dirty="0"/>
              <a:t/>
            </a:r>
            <a:br>
              <a:rPr lang="fi-FI" altLang="fi-FI" dirty="0"/>
            </a:br>
            <a:r>
              <a:rPr lang="fi-FI" altLang="fi-FI" dirty="0" smtClean="0"/>
              <a:t/>
            </a:r>
            <a:br>
              <a:rPr lang="fi-FI" altLang="fi-FI" dirty="0" smtClean="0"/>
            </a:br>
            <a:r>
              <a:rPr lang="fi-FI" altLang="fi-FI" sz="3200" cap="small" dirty="0"/>
              <a:t>p</a:t>
            </a:r>
            <a:r>
              <a:rPr lang="fi-FI" altLang="fi-FI" sz="3200" cap="small" dirty="0" smtClean="0"/>
              <a:t>äivitys = vallankumous</a:t>
            </a:r>
            <a:endParaRPr lang="en-US" altLang="fi-FI" sz="3200" cap="small" dirty="0" smtClean="0"/>
          </a:p>
        </p:txBody>
      </p:sp>
      <p:sp>
        <p:nvSpPr>
          <p:cNvPr id="3076" name="Text Box 4"/>
          <p:cNvSpPr txBox="1">
            <a:spLocks noChangeArrowheads="1"/>
          </p:cNvSpPr>
          <p:nvPr/>
        </p:nvSpPr>
        <p:spPr bwMode="auto">
          <a:xfrm>
            <a:off x="4823271" y="5702291"/>
            <a:ext cx="432072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fi-FI" altLang="fi-FI" sz="1800" b="1" dirty="0" smtClean="0">
                <a:latin typeface="Arial" charset="0"/>
              </a:rPr>
              <a:t/>
            </a:r>
            <a:br>
              <a:rPr lang="fi-FI" altLang="fi-FI" sz="1800" b="1" dirty="0" smtClean="0">
                <a:latin typeface="Arial" charset="0"/>
              </a:rPr>
            </a:br>
            <a:r>
              <a:rPr lang="fi-FI" altLang="fi-FI" sz="1800" b="1" dirty="0" smtClean="0">
                <a:latin typeface="Arial" charset="0"/>
              </a:rPr>
              <a:t>Dos. Eero Salmenkivi</a:t>
            </a:r>
            <a:endParaRPr lang="fi-FI" altLang="fi-FI" sz="1800" b="1" dirty="0">
              <a:latin typeface="Arial" charset="0"/>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2828966"/>
            <a:ext cx="2538172" cy="9600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uorakulmio 1"/>
          <p:cNvSpPr/>
          <p:nvPr/>
        </p:nvSpPr>
        <p:spPr bwMode="auto">
          <a:xfrm>
            <a:off x="3979740" y="2812479"/>
            <a:ext cx="2679050" cy="98062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lnSpc>
                <a:spcPts val="1500"/>
              </a:lnSpc>
            </a:pPr>
            <a:endParaRPr lang="fi-FI" altLang="fi-FI" b="1" dirty="0" smtClean="0">
              <a:solidFill>
                <a:srgbClr val="002060"/>
              </a:solidFill>
              <a:latin typeface="+mn-lt"/>
            </a:endParaRPr>
          </a:p>
          <a:p>
            <a:pPr algn="ctr"/>
            <a:r>
              <a:rPr lang="fi-FI" altLang="fi-FI" sz="3200" b="1" dirty="0" smtClean="0">
                <a:solidFill>
                  <a:srgbClr val="1E1C77"/>
                </a:solidFill>
                <a:latin typeface="+mn-lt"/>
              </a:rPr>
              <a:t>Filosofia</a:t>
            </a:r>
            <a:endParaRPr kumimoji="0" lang="fi-FI" sz="3200" b="1" i="0" u="none" strike="noStrike" normalizeH="0" baseline="0" dirty="0" smtClean="0">
              <a:ln w="0"/>
              <a:solidFill>
                <a:srgbClr val="1E1C77"/>
              </a:solidFill>
              <a:effectLst>
                <a:outerShdw blurRad="38100" dist="25400" dir="5400000" algn="ctr" rotWithShape="0">
                  <a:srgbClr val="6E747A">
                    <a:alpha val="43000"/>
                  </a:srgbClr>
                </a:outerShdw>
              </a:effectLst>
              <a:latin typeface="+mn-lt"/>
            </a:endParaRPr>
          </a:p>
        </p:txBody>
      </p:sp>
      <p:sp>
        <p:nvSpPr>
          <p:cNvPr id="7" name="Suorakulmio 6"/>
          <p:cNvSpPr/>
          <p:nvPr/>
        </p:nvSpPr>
        <p:spPr bwMode="auto">
          <a:xfrm>
            <a:off x="3454767" y="3068960"/>
            <a:ext cx="363954" cy="49057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i-FI" sz="2800" b="1" dirty="0" smtClean="0">
                <a:ln w="0"/>
                <a:solidFill>
                  <a:srgbClr val="1E1C77"/>
                </a:solidFill>
                <a:latin typeface="+mj-lt"/>
              </a:rPr>
              <a:t>+</a:t>
            </a:r>
            <a:endParaRPr kumimoji="0" lang="fi-FI" sz="2800" b="1" i="0" u="none" strike="noStrike" normalizeH="0" baseline="0" dirty="0" smtClean="0">
              <a:ln w="0"/>
              <a:solidFill>
                <a:srgbClr val="1E1C77"/>
              </a:solidFill>
              <a:latin typeface="+mj-lt"/>
            </a:endParaRPr>
          </a:p>
        </p:txBody>
      </p:sp>
      <p:sp>
        <p:nvSpPr>
          <p:cNvPr id="8" name="Suorakulmio 7"/>
          <p:cNvSpPr/>
          <p:nvPr/>
        </p:nvSpPr>
        <p:spPr bwMode="auto">
          <a:xfrm>
            <a:off x="3293748" y="3789057"/>
            <a:ext cx="685992" cy="62007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i-FI" sz="3200" b="1" dirty="0" smtClean="0">
                <a:ln w="0"/>
                <a:solidFill>
                  <a:srgbClr val="1E1C77"/>
                </a:solidFill>
                <a:latin typeface="+mj-lt"/>
              </a:rPr>
              <a:t>→</a:t>
            </a:r>
            <a:endParaRPr kumimoji="0" lang="fi-FI" sz="3200" b="1" i="0" u="none" strike="noStrike" normalizeH="0" baseline="0" dirty="0" smtClean="0">
              <a:ln w="0"/>
              <a:solidFill>
                <a:srgbClr val="1E1C77"/>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Missä vika?</a:t>
            </a:r>
            <a:endParaRPr lang="fi-FI" dirty="0"/>
          </a:p>
        </p:txBody>
      </p:sp>
      <p:sp>
        <p:nvSpPr>
          <p:cNvPr id="3" name="Sisällön paikkamerkki 2"/>
          <p:cNvSpPr>
            <a:spLocks noGrp="1"/>
          </p:cNvSpPr>
          <p:nvPr>
            <p:ph idx="1"/>
          </p:nvPr>
        </p:nvSpPr>
        <p:spPr/>
        <p:txBody>
          <a:bodyPr/>
          <a:lstStyle/>
          <a:p>
            <a:r>
              <a:rPr lang="fi-FI" dirty="0" smtClean="0"/>
              <a:t>Miksi kaikki eivät kilvan kiidä opiskelemaan sitä, vaan suosio on laskenut?</a:t>
            </a:r>
          </a:p>
          <a:p>
            <a:endParaRPr lang="fi-FI" dirty="0"/>
          </a:p>
          <a:p>
            <a:pPr marL="0" indent="0">
              <a:buNone/>
            </a:pPr>
            <a:r>
              <a:rPr lang="fi-FI" dirty="0" smtClean="0"/>
              <a:t>(vrt. aiemmat kysymykset)</a:t>
            </a:r>
          </a:p>
          <a:p>
            <a:pPr marL="0" indent="0">
              <a:buNone/>
            </a:pPr>
            <a:endParaRPr lang="fi-FI" dirty="0"/>
          </a:p>
          <a:p>
            <a:pPr marL="0" indent="0">
              <a:buNone/>
            </a:pPr>
            <a:endParaRPr lang="fi-FI" dirty="0" smtClean="0"/>
          </a:p>
          <a:p>
            <a:endParaRPr lang="fi-FI" dirty="0"/>
          </a:p>
        </p:txBody>
      </p:sp>
    </p:spTree>
    <p:extLst>
      <p:ext uri="{BB962C8B-B14F-4D97-AF65-F5344CB8AC3E}">
        <p14:creationId xmlns:p14="http://schemas.microsoft.com/office/powerpoint/2010/main" val="1209887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783271" y="2764311"/>
            <a:ext cx="7772400" cy="1994068"/>
          </a:xfrm>
        </p:spPr>
        <p:txBody>
          <a:bodyPr/>
          <a:lstStyle/>
          <a:p>
            <a:r>
              <a:rPr lang="fi-FI" dirty="0" smtClean="0"/>
              <a:t>Filosofia lukion 2014 tuntijaossa</a:t>
            </a:r>
            <a:endParaRPr lang="fi-FI" dirty="0"/>
          </a:p>
        </p:txBody>
      </p:sp>
    </p:spTree>
    <p:extLst>
      <p:ext uri="{BB962C8B-B14F-4D97-AF65-F5344CB8AC3E}">
        <p14:creationId xmlns:p14="http://schemas.microsoft.com/office/powerpoint/2010/main" val="2079483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ulukko 3"/>
          <p:cNvGraphicFramePr>
            <a:graphicFrameLocks noGrp="1"/>
          </p:cNvGraphicFramePr>
          <p:nvPr>
            <p:extLst/>
          </p:nvPr>
        </p:nvGraphicFramePr>
        <p:xfrm>
          <a:off x="650333" y="2232559"/>
          <a:ext cx="7444153" cy="1941342"/>
        </p:xfrm>
        <a:graphic>
          <a:graphicData uri="http://schemas.openxmlformats.org/drawingml/2006/table">
            <a:tbl>
              <a:tblPr firstRow="1" firstCol="1" bandRow="1"/>
              <a:tblGrid>
                <a:gridCol w="3018585"/>
                <a:gridCol w="1858774"/>
                <a:gridCol w="2566794"/>
              </a:tblGrid>
              <a:tr h="647114">
                <a:tc>
                  <a:txBody>
                    <a:bodyPr/>
                    <a:lstStyle/>
                    <a:p>
                      <a:pPr>
                        <a:lnSpc>
                          <a:spcPct val="115000"/>
                        </a:lnSpc>
                        <a:spcAft>
                          <a:spcPts val="1000"/>
                        </a:spcAft>
                      </a:pPr>
                      <a:r>
                        <a:rPr lang="fi-FI" sz="1800" b="1" dirty="0">
                          <a:effectLst/>
                          <a:latin typeface="Times New Roman"/>
                          <a:ea typeface="Calibri"/>
                          <a:cs typeface="Times New Roman"/>
                        </a:rPr>
                        <a:t>Humanistis-yhteiskunnalliset tieteet</a:t>
                      </a:r>
                      <a:endParaRPr lang="fi-FI" sz="1800" b="1"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fi-FI" sz="1800" dirty="0">
                        <a:effectLst/>
                        <a:latin typeface="Calibri"/>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fi-FI" sz="1800">
                        <a:effectLst/>
                        <a:latin typeface="Calibri"/>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557">
                <a:tc>
                  <a:txBody>
                    <a:bodyPr/>
                    <a:lstStyle/>
                    <a:p>
                      <a:pPr algn="ctr">
                        <a:lnSpc>
                          <a:spcPct val="115000"/>
                        </a:lnSpc>
                        <a:spcAft>
                          <a:spcPts val="1000"/>
                        </a:spcAft>
                      </a:pPr>
                      <a:r>
                        <a:rPr lang="fi-FI" sz="1800" dirty="0">
                          <a:effectLst/>
                          <a:latin typeface="Times New Roman"/>
                          <a:ea typeface="Calibri"/>
                          <a:cs typeface="Times New Roman"/>
                        </a:rPr>
                        <a:t>Filosofia</a:t>
                      </a:r>
                      <a:endParaRPr lang="fi-FI" sz="180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1000"/>
                        </a:spcAft>
                      </a:pPr>
                      <a:r>
                        <a:rPr lang="fi-FI" sz="1800" dirty="0">
                          <a:effectLst/>
                          <a:latin typeface="Times New Roman"/>
                          <a:ea typeface="Calibri"/>
                          <a:cs typeface="Times New Roman"/>
                        </a:rPr>
                        <a:t>2 </a:t>
                      </a:r>
                      <a:r>
                        <a:rPr lang="fi-FI" sz="1800" dirty="0">
                          <a:solidFill>
                            <a:srgbClr val="FF0000"/>
                          </a:solidFill>
                          <a:effectLst/>
                          <a:latin typeface="Times New Roman"/>
                          <a:ea typeface="Calibri"/>
                          <a:cs typeface="Times New Roman"/>
                        </a:rPr>
                        <a:t>(1)</a:t>
                      </a:r>
                      <a:endParaRPr lang="fi-FI" sz="180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1000"/>
                        </a:spcAft>
                      </a:pPr>
                      <a:r>
                        <a:rPr lang="fi-FI" sz="1800" dirty="0">
                          <a:effectLst/>
                          <a:latin typeface="Times New Roman"/>
                          <a:ea typeface="Calibri"/>
                          <a:cs typeface="Times New Roman"/>
                        </a:rPr>
                        <a:t>2 </a:t>
                      </a:r>
                      <a:r>
                        <a:rPr lang="fi-FI" sz="1800" dirty="0">
                          <a:solidFill>
                            <a:srgbClr val="FF0000"/>
                          </a:solidFill>
                          <a:effectLst/>
                          <a:latin typeface="Times New Roman"/>
                          <a:ea typeface="Calibri"/>
                          <a:cs typeface="Times New Roman"/>
                        </a:rPr>
                        <a:t>(3)</a:t>
                      </a:r>
                      <a:endParaRPr lang="fi-FI" sz="180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23557">
                <a:tc>
                  <a:txBody>
                    <a:bodyPr/>
                    <a:lstStyle/>
                    <a:p>
                      <a:pPr algn="ctr">
                        <a:lnSpc>
                          <a:spcPct val="115000"/>
                        </a:lnSpc>
                        <a:spcAft>
                          <a:spcPts val="1000"/>
                        </a:spcAft>
                      </a:pPr>
                      <a:r>
                        <a:rPr lang="fi-FI" sz="1800" dirty="0">
                          <a:effectLst/>
                          <a:latin typeface="Times New Roman"/>
                          <a:ea typeface="Calibri"/>
                          <a:cs typeface="Times New Roman"/>
                        </a:rPr>
                        <a:t>Psykologia</a:t>
                      </a:r>
                      <a:endParaRPr lang="fi-FI" sz="180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i-FI" sz="1800">
                          <a:effectLst/>
                          <a:latin typeface="Times New Roman"/>
                          <a:ea typeface="Calibri"/>
                          <a:cs typeface="Times New Roman"/>
                        </a:rPr>
                        <a:t>1 </a:t>
                      </a:r>
                      <a:r>
                        <a:rPr lang="fi-FI" sz="1800">
                          <a:solidFill>
                            <a:srgbClr val="FF0000"/>
                          </a:solidFill>
                          <a:effectLst/>
                          <a:latin typeface="Times New Roman"/>
                          <a:ea typeface="Calibri"/>
                          <a:cs typeface="Times New Roman"/>
                        </a:rPr>
                        <a:t>(1)</a:t>
                      </a:r>
                      <a:endParaRPr lang="fi-FI" sz="180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i-FI" sz="1800">
                          <a:effectLst/>
                          <a:latin typeface="Times New Roman"/>
                          <a:ea typeface="Calibri"/>
                          <a:cs typeface="Times New Roman"/>
                        </a:rPr>
                        <a:t>4 </a:t>
                      </a:r>
                      <a:r>
                        <a:rPr lang="fi-FI" sz="1800">
                          <a:solidFill>
                            <a:srgbClr val="FF0000"/>
                          </a:solidFill>
                          <a:effectLst/>
                          <a:latin typeface="Times New Roman"/>
                          <a:ea typeface="Calibri"/>
                          <a:cs typeface="Times New Roman"/>
                        </a:rPr>
                        <a:t>(4)</a:t>
                      </a:r>
                      <a:endParaRPr lang="fi-FI" sz="180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557">
                <a:tc>
                  <a:txBody>
                    <a:bodyPr/>
                    <a:lstStyle/>
                    <a:p>
                      <a:pPr algn="ctr">
                        <a:lnSpc>
                          <a:spcPct val="115000"/>
                        </a:lnSpc>
                        <a:spcAft>
                          <a:spcPts val="1000"/>
                        </a:spcAft>
                      </a:pPr>
                      <a:r>
                        <a:rPr lang="fi-FI" sz="1800" dirty="0">
                          <a:effectLst/>
                          <a:latin typeface="Times New Roman"/>
                          <a:ea typeface="Calibri"/>
                          <a:cs typeface="Times New Roman"/>
                        </a:rPr>
                        <a:t>Historia</a:t>
                      </a:r>
                      <a:endParaRPr lang="fi-FI" sz="180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1000"/>
                        </a:spcAft>
                      </a:pPr>
                      <a:r>
                        <a:rPr lang="fi-FI" sz="1800" dirty="0">
                          <a:effectLst/>
                          <a:latin typeface="Times New Roman"/>
                          <a:ea typeface="Calibri"/>
                          <a:cs typeface="Times New Roman"/>
                        </a:rPr>
                        <a:t>3 </a:t>
                      </a:r>
                      <a:r>
                        <a:rPr lang="fi-FI" sz="1800" dirty="0">
                          <a:solidFill>
                            <a:srgbClr val="FF0000"/>
                          </a:solidFill>
                          <a:effectLst/>
                          <a:latin typeface="Times New Roman"/>
                          <a:ea typeface="Calibri"/>
                          <a:cs typeface="Times New Roman"/>
                        </a:rPr>
                        <a:t>(4)</a:t>
                      </a:r>
                      <a:endParaRPr lang="fi-FI" sz="180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1000"/>
                        </a:spcAft>
                      </a:pPr>
                      <a:r>
                        <a:rPr lang="fi-FI" sz="1800">
                          <a:effectLst/>
                          <a:latin typeface="Times New Roman"/>
                          <a:ea typeface="Calibri"/>
                          <a:cs typeface="Times New Roman"/>
                        </a:rPr>
                        <a:t>3 </a:t>
                      </a:r>
                      <a:r>
                        <a:rPr lang="fi-FI" sz="1800">
                          <a:solidFill>
                            <a:srgbClr val="FF0000"/>
                          </a:solidFill>
                          <a:effectLst/>
                          <a:latin typeface="Times New Roman"/>
                          <a:ea typeface="Calibri"/>
                          <a:cs typeface="Times New Roman"/>
                        </a:rPr>
                        <a:t>(2)</a:t>
                      </a:r>
                      <a:r>
                        <a:rPr lang="fi-FI" sz="1800">
                          <a:effectLst/>
                          <a:latin typeface="Times New Roman"/>
                          <a:ea typeface="Calibri"/>
                          <a:cs typeface="Times New Roman"/>
                        </a:rPr>
                        <a:t> </a:t>
                      </a:r>
                      <a:endParaRPr lang="fi-FI" sz="180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23557">
                <a:tc>
                  <a:txBody>
                    <a:bodyPr/>
                    <a:lstStyle/>
                    <a:p>
                      <a:pPr algn="ctr">
                        <a:lnSpc>
                          <a:spcPct val="115000"/>
                        </a:lnSpc>
                        <a:spcAft>
                          <a:spcPts val="1000"/>
                        </a:spcAft>
                      </a:pPr>
                      <a:r>
                        <a:rPr lang="fi-FI" sz="1800">
                          <a:effectLst/>
                          <a:latin typeface="Times New Roman"/>
                          <a:ea typeface="Calibri"/>
                          <a:cs typeface="Times New Roman"/>
                        </a:rPr>
                        <a:t>Yhteiskuntaoppi</a:t>
                      </a:r>
                      <a:endParaRPr lang="fi-FI" sz="180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1000"/>
                        </a:spcAft>
                      </a:pPr>
                      <a:r>
                        <a:rPr lang="fi-FI" sz="1800" dirty="0">
                          <a:effectLst/>
                          <a:latin typeface="Times New Roman"/>
                          <a:ea typeface="Calibri"/>
                          <a:cs typeface="Times New Roman"/>
                        </a:rPr>
                        <a:t>3 </a:t>
                      </a:r>
                      <a:r>
                        <a:rPr lang="fi-FI" sz="1800" dirty="0">
                          <a:solidFill>
                            <a:srgbClr val="FF0000"/>
                          </a:solidFill>
                          <a:effectLst/>
                          <a:latin typeface="Times New Roman"/>
                          <a:ea typeface="Calibri"/>
                          <a:cs typeface="Times New Roman"/>
                        </a:rPr>
                        <a:t>(2)</a:t>
                      </a:r>
                      <a:endParaRPr lang="fi-FI" sz="180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1000"/>
                        </a:spcAft>
                      </a:pPr>
                      <a:r>
                        <a:rPr lang="fi-FI" sz="1800" dirty="0">
                          <a:effectLst/>
                          <a:latin typeface="Times New Roman"/>
                          <a:ea typeface="Calibri"/>
                          <a:cs typeface="Times New Roman"/>
                        </a:rPr>
                        <a:t>1 </a:t>
                      </a:r>
                      <a:r>
                        <a:rPr lang="fi-FI" sz="1800" dirty="0">
                          <a:solidFill>
                            <a:srgbClr val="FF0000"/>
                          </a:solidFill>
                          <a:effectLst/>
                          <a:latin typeface="Times New Roman"/>
                          <a:ea typeface="Calibri"/>
                          <a:cs typeface="Times New Roman"/>
                        </a:rPr>
                        <a:t>(2)</a:t>
                      </a:r>
                      <a:endParaRPr lang="fi-FI" sz="180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graphicFrame>
        <p:nvGraphicFramePr>
          <p:cNvPr id="5" name="Taulukko 4"/>
          <p:cNvGraphicFramePr>
            <a:graphicFrameLocks noGrp="1"/>
          </p:cNvGraphicFramePr>
          <p:nvPr>
            <p:extLst/>
          </p:nvPr>
        </p:nvGraphicFramePr>
        <p:xfrm>
          <a:off x="650333" y="4758378"/>
          <a:ext cx="7444153" cy="647114"/>
        </p:xfrm>
        <a:graphic>
          <a:graphicData uri="http://schemas.openxmlformats.org/drawingml/2006/table">
            <a:tbl>
              <a:tblPr firstRow="1" firstCol="1" bandRow="1"/>
              <a:tblGrid>
                <a:gridCol w="3018585"/>
                <a:gridCol w="1858774"/>
                <a:gridCol w="2566794"/>
              </a:tblGrid>
              <a:tr h="323557">
                <a:tc>
                  <a:txBody>
                    <a:bodyPr/>
                    <a:lstStyle/>
                    <a:p>
                      <a:pPr>
                        <a:lnSpc>
                          <a:spcPct val="115000"/>
                        </a:lnSpc>
                        <a:spcAft>
                          <a:spcPts val="1000"/>
                        </a:spcAft>
                      </a:pPr>
                      <a:r>
                        <a:rPr lang="fi-FI" sz="1800" b="0" dirty="0">
                          <a:effectLst/>
                          <a:latin typeface="Times New Roman"/>
                          <a:ea typeface="Calibri"/>
                          <a:cs typeface="Times New Roman"/>
                        </a:rPr>
                        <a:t>Uskonto/elämänkatsomustieto</a:t>
                      </a:r>
                      <a:endParaRPr lang="fi-FI" sz="1800" b="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1000"/>
                        </a:spcAft>
                      </a:pPr>
                      <a:r>
                        <a:rPr lang="fi-FI" sz="1800" b="0" dirty="0">
                          <a:effectLst/>
                          <a:latin typeface="Times New Roman"/>
                          <a:ea typeface="Calibri"/>
                          <a:cs typeface="Times New Roman"/>
                        </a:rPr>
                        <a:t>2 </a:t>
                      </a:r>
                      <a:r>
                        <a:rPr lang="fi-FI" sz="1800" b="0" dirty="0">
                          <a:solidFill>
                            <a:srgbClr val="FF0000"/>
                          </a:solidFill>
                          <a:effectLst/>
                          <a:latin typeface="Times New Roman"/>
                          <a:ea typeface="Calibri"/>
                          <a:cs typeface="Times New Roman"/>
                        </a:rPr>
                        <a:t>(3)</a:t>
                      </a:r>
                      <a:endParaRPr lang="fi-FI" sz="1800" b="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1000"/>
                        </a:spcAft>
                      </a:pPr>
                      <a:r>
                        <a:rPr lang="fi-FI" sz="1800" b="0" dirty="0">
                          <a:effectLst/>
                          <a:latin typeface="Times New Roman"/>
                          <a:ea typeface="Calibri"/>
                          <a:cs typeface="Times New Roman"/>
                        </a:rPr>
                        <a:t>4 </a:t>
                      </a:r>
                      <a:r>
                        <a:rPr lang="fi-FI" sz="1800" b="0" dirty="0">
                          <a:solidFill>
                            <a:srgbClr val="FF0000"/>
                          </a:solidFill>
                          <a:effectLst/>
                          <a:latin typeface="Times New Roman"/>
                          <a:ea typeface="Calibri"/>
                          <a:cs typeface="Times New Roman"/>
                        </a:rPr>
                        <a:t>(2)</a:t>
                      </a:r>
                      <a:endParaRPr lang="fi-FI" sz="1800" b="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23557">
                <a:tc>
                  <a:txBody>
                    <a:bodyPr/>
                    <a:lstStyle/>
                    <a:p>
                      <a:pPr>
                        <a:lnSpc>
                          <a:spcPct val="115000"/>
                        </a:lnSpc>
                        <a:spcAft>
                          <a:spcPts val="1000"/>
                        </a:spcAft>
                      </a:pPr>
                      <a:r>
                        <a:rPr lang="fi-FI" sz="1800" b="0" dirty="0">
                          <a:effectLst/>
                          <a:latin typeface="Times New Roman"/>
                          <a:ea typeface="Calibri"/>
                          <a:cs typeface="Times New Roman"/>
                        </a:rPr>
                        <a:t>Terveystieto</a:t>
                      </a:r>
                      <a:endParaRPr lang="fi-FI" sz="1800" b="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1000"/>
                        </a:spcAft>
                      </a:pPr>
                      <a:r>
                        <a:rPr lang="fi-FI" sz="1800" b="0" dirty="0">
                          <a:effectLst/>
                          <a:latin typeface="Times New Roman"/>
                          <a:ea typeface="Calibri"/>
                          <a:cs typeface="Times New Roman"/>
                        </a:rPr>
                        <a:t>1 </a:t>
                      </a:r>
                      <a:r>
                        <a:rPr lang="fi-FI" sz="1800" b="0" dirty="0">
                          <a:solidFill>
                            <a:srgbClr val="FF0000"/>
                          </a:solidFill>
                          <a:effectLst/>
                          <a:latin typeface="Times New Roman"/>
                          <a:ea typeface="Calibri"/>
                          <a:cs typeface="Times New Roman"/>
                        </a:rPr>
                        <a:t>(</a:t>
                      </a:r>
                      <a:r>
                        <a:rPr lang="fi-FI" sz="1800" b="0" dirty="0" err="1">
                          <a:solidFill>
                            <a:srgbClr val="FF0000"/>
                          </a:solidFill>
                          <a:effectLst/>
                          <a:latin typeface="Times New Roman"/>
                          <a:ea typeface="Calibri"/>
                          <a:cs typeface="Times New Roman"/>
                        </a:rPr>
                        <a:t>1</a:t>
                      </a:r>
                      <a:r>
                        <a:rPr lang="fi-FI" sz="1800" b="0" dirty="0">
                          <a:solidFill>
                            <a:srgbClr val="FF0000"/>
                          </a:solidFill>
                          <a:effectLst/>
                          <a:latin typeface="Times New Roman"/>
                          <a:ea typeface="Calibri"/>
                          <a:cs typeface="Times New Roman"/>
                        </a:rPr>
                        <a:t>)</a:t>
                      </a:r>
                      <a:endParaRPr lang="fi-FI" sz="1800" b="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1000"/>
                        </a:spcAft>
                      </a:pPr>
                      <a:r>
                        <a:rPr lang="fi-FI" sz="1800" b="0" dirty="0">
                          <a:effectLst/>
                          <a:latin typeface="Times New Roman"/>
                          <a:ea typeface="Calibri"/>
                          <a:cs typeface="Times New Roman"/>
                        </a:rPr>
                        <a:t>2 </a:t>
                      </a:r>
                      <a:r>
                        <a:rPr lang="fi-FI" sz="1800" b="0" dirty="0">
                          <a:solidFill>
                            <a:srgbClr val="FF0000"/>
                          </a:solidFill>
                          <a:effectLst/>
                          <a:latin typeface="Times New Roman"/>
                          <a:ea typeface="Calibri"/>
                          <a:cs typeface="Times New Roman"/>
                        </a:rPr>
                        <a:t>(</a:t>
                      </a:r>
                      <a:r>
                        <a:rPr lang="fi-FI" sz="1800" b="0" dirty="0" err="1">
                          <a:solidFill>
                            <a:srgbClr val="FF0000"/>
                          </a:solidFill>
                          <a:effectLst/>
                          <a:latin typeface="Times New Roman"/>
                          <a:ea typeface="Calibri"/>
                          <a:cs typeface="Times New Roman"/>
                        </a:rPr>
                        <a:t>2</a:t>
                      </a:r>
                      <a:r>
                        <a:rPr lang="fi-FI" sz="1800" b="0" dirty="0">
                          <a:solidFill>
                            <a:srgbClr val="FF0000"/>
                          </a:solidFill>
                          <a:effectLst/>
                          <a:latin typeface="Times New Roman"/>
                          <a:ea typeface="Calibri"/>
                          <a:cs typeface="Times New Roman"/>
                        </a:rPr>
                        <a:t>)</a:t>
                      </a:r>
                      <a:endParaRPr lang="fi-FI" sz="1800" b="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7" name="Otsikko 1"/>
          <p:cNvSpPr>
            <a:spLocks noGrp="1"/>
          </p:cNvSpPr>
          <p:nvPr>
            <p:ph type="title"/>
          </p:nvPr>
        </p:nvSpPr>
        <p:spPr>
          <a:xfrm>
            <a:off x="1828800" y="152400"/>
            <a:ext cx="7010400" cy="1116013"/>
          </a:xfrm>
        </p:spPr>
        <p:txBody>
          <a:bodyPr/>
          <a:lstStyle/>
          <a:p>
            <a:r>
              <a:rPr lang="fi-FI" sz="3200" cap="none" dirty="0" smtClean="0">
                <a:latin typeface="Arial" panose="020B0604020202020204" pitchFamily="34" charset="0"/>
              </a:rPr>
              <a:t/>
            </a:r>
            <a:br>
              <a:rPr lang="fi-FI" sz="3200" cap="none" dirty="0" smtClean="0">
                <a:latin typeface="Arial" panose="020B0604020202020204" pitchFamily="34" charset="0"/>
              </a:rPr>
            </a:br>
            <a:r>
              <a:rPr lang="fi-FI" sz="3200" cap="none" dirty="0">
                <a:latin typeface="Arial" panose="020B0604020202020204" pitchFamily="34" charset="0"/>
              </a:rPr>
              <a:t/>
            </a:r>
            <a:br>
              <a:rPr lang="fi-FI" sz="3200" cap="none" dirty="0">
                <a:latin typeface="Arial" panose="020B0604020202020204" pitchFamily="34" charset="0"/>
              </a:rPr>
            </a:br>
            <a:r>
              <a:rPr lang="fi-FI" sz="3200" cap="none" dirty="0" smtClean="0">
                <a:latin typeface="Arial" panose="020B0604020202020204" pitchFamily="34" charset="0"/>
              </a:rPr>
              <a:t>Filosofia tuntijaossa</a:t>
            </a:r>
            <a:endParaRPr lang="fi-FI" sz="3200" cap="none" dirty="0">
              <a:latin typeface="Arial" panose="020B0604020202020204" pitchFamily="34" charset="0"/>
            </a:endParaRPr>
          </a:p>
        </p:txBody>
      </p:sp>
    </p:spTree>
    <p:extLst>
      <p:ext uri="{BB962C8B-B14F-4D97-AF65-F5344CB8AC3E}">
        <p14:creationId xmlns:p14="http://schemas.microsoft.com/office/powerpoint/2010/main" val="1224403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Filosofia ja katsomusaineet</a:t>
            </a:r>
            <a:endParaRPr lang="fi-FI" dirty="0"/>
          </a:p>
        </p:txBody>
      </p:sp>
      <p:sp>
        <p:nvSpPr>
          <p:cNvPr id="3" name="Sisällön paikkamerkki 2"/>
          <p:cNvSpPr>
            <a:spLocks noGrp="1"/>
          </p:cNvSpPr>
          <p:nvPr>
            <p:ph idx="1"/>
          </p:nvPr>
        </p:nvSpPr>
        <p:spPr>
          <a:xfrm>
            <a:off x="1403648" y="1600200"/>
            <a:ext cx="7435552" cy="4953000"/>
          </a:xfrm>
        </p:spPr>
        <p:txBody>
          <a:bodyPr/>
          <a:lstStyle/>
          <a:p>
            <a:r>
              <a:rPr lang="fi-FI" dirty="0" smtClean="0"/>
              <a:t>Etiikan siirto filosofiaan </a:t>
            </a:r>
            <a:r>
              <a:rPr lang="fi-FI" dirty="0" err="1" smtClean="0"/>
              <a:t>VN:n</a:t>
            </a:r>
            <a:r>
              <a:rPr lang="fi-FI" dirty="0" smtClean="0"/>
              <a:t> päätöksellä oli merkittävä kannanotto koko itsenäisyyden ajan käydyssä siveysopin/ moraalin/etiikan opetusta koskevassa kiistassa.</a:t>
            </a:r>
          </a:p>
          <a:p>
            <a:pPr lvl="1"/>
            <a:r>
              <a:rPr lang="fi-FI" sz="1800" dirty="0" smtClean="0"/>
              <a:t>Siveysoppi uskontoon 1840-luvulla.</a:t>
            </a:r>
          </a:p>
          <a:p>
            <a:pPr lvl="1"/>
            <a:r>
              <a:rPr lang="fi-FI" sz="1800" dirty="0" smtClean="0"/>
              <a:t>Soinisen ym. aloitteet itsenäisestä moraalikasvatuksesta ovat aina tätä ennen kaatuneet.</a:t>
            </a:r>
          </a:p>
          <a:p>
            <a:pPr lvl="1"/>
            <a:r>
              <a:rPr lang="fi-FI" sz="1800" dirty="0" smtClean="0"/>
              <a:t>1994 lähtien filosofiassa olleen etiikan syventävän kurssin muuttaminen kaikille yhteiseksi etiikaksi perustuu eri katsomuksille yhteisen etiikan välttämättömyyteen. </a:t>
            </a:r>
          </a:p>
          <a:p>
            <a:endParaRPr lang="fi-FI" dirty="0"/>
          </a:p>
        </p:txBody>
      </p:sp>
    </p:spTree>
    <p:extLst>
      <p:ext uri="{BB962C8B-B14F-4D97-AF65-F5344CB8AC3E}">
        <p14:creationId xmlns:p14="http://schemas.microsoft.com/office/powerpoint/2010/main" val="7026515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Filosofia uudessa tuntijaossa</a:t>
            </a:r>
            <a:endParaRPr lang="fi-FI" dirty="0"/>
          </a:p>
        </p:txBody>
      </p:sp>
      <p:sp>
        <p:nvSpPr>
          <p:cNvPr id="3" name="Sisällön paikkamerkki 2"/>
          <p:cNvSpPr>
            <a:spLocks noGrp="1"/>
          </p:cNvSpPr>
          <p:nvPr>
            <p:ph idx="1"/>
          </p:nvPr>
        </p:nvSpPr>
        <p:spPr/>
        <p:txBody>
          <a:bodyPr/>
          <a:lstStyle/>
          <a:p>
            <a:r>
              <a:rPr lang="fi-FI" dirty="0" smtClean="0"/>
              <a:t>Filosofian rakenne on edullinen, 2 pakollista ja vain 2 syventävää → filosofiaa kannattaa panos–tuotos </a:t>
            </a:r>
            <a:br>
              <a:rPr lang="fi-FI" dirty="0" smtClean="0"/>
            </a:br>
            <a:r>
              <a:rPr lang="fi-FI" dirty="0" smtClean="0"/>
              <a:t>-mielessäkin opiskella (vain </a:t>
            </a:r>
            <a:r>
              <a:rPr lang="fi-FI" dirty="0" err="1" smtClean="0"/>
              <a:t>YKOlla</a:t>
            </a:r>
            <a:r>
              <a:rPr lang="fi-FI" dirty="0" smtClean="0"/>
              <a:t> parempi suhde).</a:t>
            </a:r>
          </a:p>
          <a:p>
            <a:r>
              <a:rPr lang="fi-FI" dirty="0" smtClean="0"/>
              <a:t>Nyt on ”tuhannen taalan paikka” osoittaa, että filosofia on hyvä ja tärkeä lukioaine. </a:t>
            </a:r>
          </a:p>
          <a:p>
            <a:endParaRPr lang="fi-FI" dirty="0"/>
          </a:p>
          <a:p>
            <a:r>
              <a:rPr lang="fi-FI" dirty="0" smtClean="0"/>
              <a:t>Yritämme saada myös yliopistot ymmärtämään, että sisään pääsyssä filosofiasta kannattaisi antaa pisteitä, mutta tämä tuskin onnistuessaankaan tulee koskemaan kaikkein halutuimpia aloja.</a:t>
            </a:r>
            <a:endParaRPr lang="fi-FI" dirty="0"/>
          </a:p>
        </p:txBody>
      </p:sp>
    </p:spTree>
    <p:extLst>
      <p:ext uri="{BB962C8B-B14F-4D97-AF65-F5344CB8AC3E}">
        <p14:creationId xmlns:p14="http://schemas.microsoft.com/office/powerpoint/2010/main" val="2162559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Teemaopintokurssit lisämahdollisuutena</a:t>
            </a:r>
            <a:endParaRPr lang="fi-FI" dirty="0"/>
          </a:p>
        </p:txBody>
      </p:sp>
      <p:sp>
        <p:nvSpPr>
          <p:cNvPr id="3" name="Sisällön paikkamerkki 2"/>
          <p:cNvSpPr>
            <a:spLocks noGrp="1"/>
          </p:cNvSpPr>
          <p:nvPr>
            <p:ph idx="1"/>
          </p:nvPr>
        </p:nvSpPr>
        <p:spPr/>
        <p:txBody>
          <a:bodyPr/>
          <a:lstStyle/>
          <a:p>
            <a:pPr marL="0" indent="0">
              <a:buNone/>
            </a:pPr>
            <a:r>
              <a:rPr lang="fi-FI" b="1" dirty="0" smtClean="0"/>
              <a:t>Valtakunnalliset </a:t>
            </a:r>
            <a:r>
              <a:rPr lang="fi-FI" b="1" dirty="0"/>
              <a:t>syventävät </a:t>
            </a:r>
            <a:r>
              <a:rPr lang="fi-FI" b="1" dirty="0" smtClean="0"/>
              <a:t>kurssit</a:t>
            </a:r>
            <a:endParaRPr lang="fi-FI" dirty="0" smtClean="0"/>
          </a:p>
          <a:p>
            <a:pPr marL="0" indent="0">
              <a:buNone/>
            </a:pPr>
            <a:r>
              <a:rPr lang="fi-FI" dirty="0" smtClean="0"/>
              <a:t>1</a:t>
            </a:r>
            <a:r>
              <a:rPr lang="fi-FI" dirty="0"/>
              <a:t>. Monitieteinen ajattelu (TO1</a:t>
            </a:r>
            <a:r>
              <a:rPr lang="fi-FI" dirty="0" smtClean="0"/>
              <a:t>)</a:t>
            </a:r>
          </a:p>
          <a:p>
            <a:pPr marL="0" indent="0">
              <a:buNone/>
            </a:pPr>
            <a:r>
              <a:rPr lang="fi-FI" dirty="0" smtClean="0"/>
              <a:t>2</a:t>
            </a:r>
            <a:r>
              <a:rPr lang="fi-FI" dirty="0"/>
              <a:t>. Tutkiva työskentely teknologialla (TO2</a:t>
            </a:r>
            <a:r>
              <a:rPr lang="fi-FI" dirty="0" smtClean="0"/>
              <a:t>)</a:t>
            </a:r>
          </a:p>
          <a:p>
            <a:pPr marL="0" indent="0">
              <a:buNone/>
            </a:pPr>
            <a:r>
              <a:rPr lang="fi-FI" dirty="0" smtClean="0"/>
              <a:t>3</a:t>
            </a:r>
            <a:r>
              <a:rPr lang="fi-FI" dirty="0"/>
              <a:t>. Osaaminen arjessa (TO3</a:t>
            </a:r>
            <a:r>
              <a:rPr lang="fi-FI" dirty="0" smtClean="0"/>
              <a:t>)</a:t>
            </a:r>
          </a:p>
          <a:p>
            <a:r>
              <a:rPr lang="fi-FI" dirty="0" smtClean="0"/>
              <a:t>Erityisesti TO1 antaa filosofialle hyvin lisää tilaa.</a:t>
            </a:r>
          </a:p>
          <a:p>
            <a:r>
              <a:rPr lang="fi-FI" dirty="0" smtClean="0"/>
              <a:t>Vaikka </a:t>
            </a:r>
            <a:r>
              <a:rPr lang="fi-FI" dirty="0" err="1" smtClean="0"/>
              <a:t>LOPSssa</a:t>
            </a:r>
            <a:r>
              <a:rPr lang="fi-FI" dirty="0" smtClean="0"/>
              <a:t> </a:t>
            </a:r>
            <a:r>
              <a:rPr lang="fi-FI" dirty="0"/>
              <a:t>on haluttu painottaa erityisesti yksittäistä oppiainetta laajempien kokonaisuuksien ymmärtämistä ja </a:t>
            </a:r>
            <a:r>
              <a:rPr lang="fi-FI" dirty="0" smtClean="0"/>
              <a:t>hallintaa, tämä sopii hyvin filosofialle. </a:t>
            </a:r>
            <a:endParaRPr lang="fi-FI" dirty="0"/>
          </a:p>
          <a:p>
            <a:r>
              <a:rPr lang="fi-FI" dirty="0" smtClean="0"/>
              <a:t>Huom. LOPS-kurssikuvaus </a:t>
            </a:r>
            <a:r>
              <a:rPr lang="fi-FI" dirty="0"/>
              <a:t>on laadittu siten, että se jättäisi riittävästi tilaa paikallisten ratkaisujen </a:t>
            </a:r>
            <a:r>
              <a:rPr lang="fi-FI" dirty="0" smtClean="0"/>
              <a:t>tekemiseen</a:t>
            </a:r>
            <a:br>
              <a:rPr lang="fi-FI" dirty="0" smtClean="0"/>
            </a:br>
            <a:r>
              <a:rPr lang="fi-FI" dirty="0" smtClean="0"/>
              <a:t>→ tarvitaan </a:t>
            </a:r>
            <a:r>
              <a:rPr lang="fi-FI" dirty="0"/>
              <a:t>p</a:t>
            </a:r>
            <a:r>
              <a:rPr lang="fi-FI" dirty="0" smtClean="0"/>
              <a:t>aikallista aktiivisuutta</a:t>
            </a:r>
          </a:p>
          <a:p>
            <a:endParaRPr lang="fi-FI" dirty="0"/>
          </a:p>
          <a:p>
            <a:endParaRPr lang="fi-FI" dirty="0"/>
          </a:p>
        </p:txBody>
      </p:sp>
    </p:spTree>
    <p:extLst>
      <p:ext uri="{BB962C8B-B14F-4D97-AF65-F5344CB8AC3E}">
        <p14:creationId xmlns:p14="http://schemas.microsoft.com/office/powerpoint/2010/main" val="37759781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783271" y="2764311"/>
            <a:ext cx="7772400" cy="1994068"/>
          </a:xfrm>
        </p:spPr>
        <p:txBody>
          <a:bodyPr/>
          <a:lstStyle/>
          <a:p>
            <a:r>
              <a:rPr lang="fi-FI" dirty="0" smtClean="0"/>
              <a:t>Vallankumous</a:t>
            </a:r>
            <a:endParaRPr lang="fi-FI" dirty="0"/>
          </a:p>
        </p:txBody>
      </p:sp>
    </p:spTree>
    <p:extLst>
      <p:ext uri="{BB962C8B-B14F-4D97-AF65-F5344CB8AC3E}">
        <p14:creationId xmlns:p14="http://schemas.microsoft.com/office/powerpoint/2010/main" val="13779282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LOPS03: Opetuksen </a:t>
            </a:r>
            <a:r>
              <a:rPr lang="fi-FI" dirty="0"/>
              <a:t>tavoitteet </a:t>
            </a:r>
          </a:p>
        </p:txBody>
      </p:sp>
      <p:sp>
        <p:nvSpPr>
          <p:cNvPr id="3" name="Sisällön paikkamerkki 2"/>
          <p:cNvSpPr>
            <a:spLocks noGrp="1"/>
          </p:cNvSpPr>
          <p:nvPr>
            <p:ph idx="1"/>
          </p:nvPr>
        </p:nvSpPr>
        <p:spPr/>
        <p:txBody>
          <a:bodyPr/>
          <a:lstStyle/>
          <a:p>
            <a:pPr marL="0" indent="0">
              <a:buNone/>
            </a:pPr>
            <a:r>
              <a:rPr lang="fi-FI" dirty="0" smtClean="0"/>
              <a:t>Filosofian </a:t>
            </a:r>
            <a:r>
              <a:rPr lang="fi-FI" dirty="0"/>
              <a:t>opetuksen tavoitteena on, että opiskelija</a:t>
            </a:r>
          </a:p>
          <a:p>
            <a:pPr lvl="0"/>
            <a:r>
              <a:rPr lang="fi-FI" dirty="0"/>
              <a:t>osaa hahmottaa filosofisia ongelmia ja niiden erilaisia mahdollisia ratkaisuja  </a:t>
            </a:r>
          </a:p>
          <a:p>
            <a:pPr lvl="0"/>
            <a:r>
              <a:rPr lang="fi-FI" dirty="0"/>
              <a:t>osaa jäsentää</a:t>
            </a:r>
            <a:r>
              <a:rPr lang="fi-FI" b="1" dirty="0"/>
              <a:t> </a:t>
            </a:r>
            <a:r>
              <a:rPr lang="fi-FI" dirty="0"/>
              <a:t>puhetta ja tekstiä käsitteellisesti sekä tunnistaa väitteitä ja niiden perusteluja  </a:t>
            </a:r>
          </a:p>
          <a:p>
            <a:pPr lvl="0"/>
            <a:r>
              <a:rPr lang="fi-FI" dirty="0"/>
              <a:t>ymmärtää erilaisten filosofisten käsitysten perusteluja sekä pystyy keskustelemaan niistä johdonmukaisesti ja järkevästi  </a:t>
            </a:r>
          </a:p>
          <a:p>
            <a:pPr lvl="0"/>
            <a:r>
              <a:rPr lang="fi-FI" b="1" i="1" dirty="0"/>
              <a:t>hallitsee yleissivistävät perustiedot sekä filosofian historiasta että nykysuuntauksista ja osaa suhteuttaa niitä yhteiskunnan ja kulttuurin ilmiöihin.  </a:t>
            </a:r>
          </a:p>
          <a:p>
            <a:endParaRPr lang="fi-FI" dirty="0"/>
          </a:p>
        </p:txBody>
      </p:sp>
    </p:spTree>
    <p:extLst>
      <p:ext uri="{BB962C8B-B14F-4D97-AF65-F5344CB8AC3E}">
        <p14:creationId xmlns:p14="http://schemas.microsoft.com/office/powerpoint/2010/main" val="3151754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LOPS15: </a:t>
            </a:r>
            <a:r>
              <a:rPr lang="fi-FI" dirty="0"/>
              <a:t>Opetuksen tavoitteet </a:t>
            </a:r>
          </a:p>
        </p:txBody>
      </p:sp>
      <p:sp>
        <p:nvSpPr>
          <p:cNvPr id="3" name="Sisällön paikkamerkki 2"/>
          <p:cNvSpPr>
            <a:spLocks noGrp="1"/>
          </p:cNvSpPr>
          <p:nvPr>
            <p:ph idx="1"/>
          </p:nvPr>
        </p:nvSpPr>
        <p:spPr>
          <a:xfrm>
            <a:off x="755576" y="1600200"/>
            <a:ext cx="8083624" cy="4953000"/>
          </a:xfrm>
        </p:spPr>
        <p:txBody>
          <a:bodyPr/>
          <a:lstStyle/>
          <a:p>
            <a:pPr marL="0" indent="0" fontAlgn="auto">
              <a:lnSpc>
                <a:spcPts val="2800"/>
              </a:lnSpc>
              <a:buNone/>
            </a:pPr>
            <a:r>
              <a:rPr lang="fi-FI" dirty="0" smtClean="0"/>
              <a:t>Filosofian </a:t>
            </a:r>
            <a:r>
              <a:rPr lang="fi-FI" dirty="0"/>
              <a:t>opetuksen tavoitteena on, että opiskelija</a:t>
            </a:r>
          </a:p>
          <a:p>
            <a:pPr lvl="0" fontAlgn="auto">
              <a:lnSpc>
                <a:spcPts val="2800"/>
              </a:lnSpc>
            </a:pPr>
            <a:r>
              <a:rPr lang="fi-FI" dirty="0"/>
              <a:t>osaa hahmottaa filosofisia ongelmia ja niiden erilaisia mahdollisia ratkaisuja filosofian perinteessä ja ajankohtaisiin kysymyksiin sovellettuina</a:t>
            </a:r>
          </a:p>
          <a:p>
            <a:pPr lvl="0" fontAlgn="auto">
              <a:lnSpc>
                <a:spcPts val="2800"/>
              </a:lnSpc>
            </a:pPr>
            <a:r>
              <a:rPr lang="fi-FI" dirty="0"/>
              <a:t>osaa käsitteellisesti eritellä, jäsentää ja arvioida informaatiota, erityisesti erilaisia väitteitä, niiden merkityksiä ja perusteluja</a:t>
            </a:r>
          </a:p>
          <a:p>
            <a:pPr lvl="0" fontAlgn="auto">
              <a:lnSpc>
                <a:spcPts val="2800"/>
              </a:lnSpc>
            </a:pPr>
            <a:r>
              <a:rPr lang="fi-FI" dirty="0"/>
              <a:t>hallitsee johdonmukaisen argumentaation perustaidot ja oppii sitä kautta luottamaan omaan ajatteluunsa sekä arvioimaan sitä kriittisesti ja pohtimaan sen rajoja eri tieteenaloilla ja arkielämässä</a:t>
            </a:r>
          </a:p>
          <a:p>
            <a:pPr lvl="0" fontAlgn="auto">
              <a:lnSpc>
                <a:spcPts val="2800"/>
              </a:lnSpc>
            </a:pPr>
            <a:r>
              <a:rPr lang="fi-FI" dirty="0"/>
              <a:t>oppii pohtimaan ja jäsentämään käsitteellisesti laajoja kokonaisuuksia sekä ajattelemaan ja toimimaan arvostelukykyisesti niin eettisissä kysymyksissä kuin muillakin elämänalueilla myös informaation ollessa epävarmaa ja ristiriitaista. </a:t>
            </a:r>
          </a:p>
          <a:p>
            <a:endParaRPr lang="fi-FI" dirty="0"/>
          </a:p>
        </p:txBody>
      </p:sp>
    </p:spTree>
    <p:extLst>
      <p:ext uri="{BB962C8B-B14F-4D97-AF65-F5344CB8AC3E}">
        <p14:creationId xmlns:p14="http://schemas.microsoft.com/office/powerpoint/2010/main" val="28223896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LOPS15 muutos</a:t>
            </a:r>
            <a:endParaRPr lang="fi-FI" dirty="0"/>
          </a:p>
        </p:txBody>
      </p:sp>
      <p:sp>
        <p:nvSpPr>
          <p:cNvPr id="3" name="Sisällön paikkamerkki 2"/>
          <p:cNvSpPr>
            <a:spLocks noGrp="1"/>
          </p:cNvSpPr>
          <p:nvPr>
            <p:ph idx="1"/>
          </p:nvPr>
        </p:nvSpPr>
        <p:spPr>
          <a:xfrm>
            <a:off x="1828800" y="1600200"/>
            <a:ext cx="7010400" cy="4953000"/>
          </a:xfrm>
        </p:spPr>
        <p:txBody>
          <a:bodyPr/>
          <a:lstStyle/>
          <a:p>
            <a:pPr marL="0" indent="0" fontAlgn="auto">
              <a:buNone/>
            </a:pPr>
            <a:r>
              <a:rPr lang="fi-FI" dirty="0" smtClean="0"/>
              <a:t>Filosofian </a:t>
            </a:r>
            <a:r>
              <a:rPr lang="fi-FI" dirty="0"/>
              <a:t>opetuksen </a:t>
            </a:r>
            <a:r>
              <a:rPr lang="fi-FI" dirty="0" smtClean="0"/>
              <a:t>tavoitteeksi EI ASETETA:</a:t>
            </a:r>
            <a:endParaRPr lang="fi-FI" dirty="0"/>
          </a:p>
          <a:p>
            <a:pPr fontAlgn="auto"/>
            <a:r>
              <a:rPr lang="fi-FI" b="1" i="1" dirty="0"/>
              <a:t>hallitsee yleissivistävät perustiedot sekä filosofian historiasta että nykysuuntauksista ja osaa suhteuttaa niitä yhteiskunnan ja kulttuurin ilmiöihin.  </a:t>
            </a:r>
          </a:p>
          <a:p>
            <a:pPr lvl="0" fontAlgn="auto"/>
            <a:endParaRPr lang="fi-FI" dirty="0" smtClean="0"/>
          </a:p>
          <a:p>
            <a:pPr marL="0" lvl="0" indent="0" fontAlgn="auto">
              <a:buNone/>
            </a:pPr>
            <a:r>
              <a:rPr lang="fi-FI" dirty="0" smtClean="0"/>
              <a:t>Perinteen tuntemus on </a:t>
            </a:r>
            <a:r>
              <a:rPr lang="fi-FI" dirty="0" err="1" smtClean="0"/>
              <a:t>edellen</a:t>
            </a:r>
            <a:r>
              <a:rPr lang="fi-FI" dirty="0" smtClean="0"/>
              <a:t> mukana olennaisesti lievemmässä muodossa:</a:t>
            </a:r>
          </a:p>
          <a:p>
            <a:pPr lvl="0" fontAlgn="auto"/>
            <a:r>
              <a:rPr lang="fi-FI" dirty="0" smtClean="0"/>
              <a:t>osaa </a:t>
            </a:r>
            <a:r>
              <a:rPr lang="fi-FI" dirty="0"/>
              <a:t>hahmottaa filosofisia ongelmia ja niiden erilaisia mahdollisia ratkaisuja </a:t>
            </a:r>
            <a:r>
              <a:rPr lang="fi-FI" b="1" dirty="0"/>
              <a:t>filosofian perinteessä </a:t>
            </a:r>
            <a:r>
              <a:rPr lang="fi-FI" dirty="0"/>
              <a:t>ja ajankohtaisiin kysymyksiin sovellettuina</a:t>
            </a:r>
          </a:p>
          <a:p>
            <a:endParaRPr lang="fi-FI" dirty="0"/>
          </a:p>
        </p:txBody>
      </p:sp>
    </p:spTree>
    <p:extLst>
      <p:ext uri="{BB962C8B-B14F-4D97-AF65-F5344CB8AC3E}">
        <p14:creationId xmlns:p14="http://schemas.microsoft.com/office/powerpoint/2010/main" val="2473326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ltLang="fi-FI" dirty="0" smtClean="0"/>
              <a:t>Luennon tavoitteet</a:t>
            </a:r>
            <a:endParaRPr lang="en-US" dirty="0"/>
          </a:p>
        </p:txBody>
      </p:sp>
      <p:sp>
        <p:nvSpPr>
          <p:cNvPr id="3" name="Content Placeholder 2"/>
          <p:cNvSpPr>
            <a:spLocks noGrp="1"/>
          </p:cNvSpPr>
          <p:nvPr>
            <p:ph idx="1"/>
          </p:nvPr>
        </p:nvSpPr>
        <p:spPr>
          <a:xfrm>
            <a:off x="1828800" y="1600200"/>
            <a:ext cx="7010400" cy="4953000"/>
          </a:xfrm>
        </p:spPr>
        <p:txBody>
          <a:bodyPr/>
          <a:lstStyle/>
          <a:p>
            <a:pPr marL="457200" indent="-457200">
              <a:lnSpc>
                <a:spcPct val="150000"/>
              </a:lnSpc>
              <a:buFont typeface="+mj-lt"/>
              <a:buAutoNum type="arabicPeriod"/>
            </a:pPr>
            <a:r>
              <a:rPr lang="fi-FI" dirty="0" smtClean="0"/>
              <a:t>Kuvata ja perustella käsitystä </a:t>
            </a:r>
            <a:r>
              <a:rPr lang="fi-FI" dirty="0" err="1" smtClean="0"/>
              <a:t>lukiofilosofiasTA</a:t>
            </a:r>
            <a:r>
              <a:rPr lang="fi-FI" dirty="0" smtClean="0"/>
              <a:t>, jota LOPS15 edustaa.</a:t>
            </a:r>
          </a:p>
          <a:p>
            <a:pPr marL="457200" indent="-457200">
              <a:lnSpc>
                <a:spcPct val="150000"/>
              </a:lnSpc>
              <a:buFont typeface="+mj-lt"/>
              <a:buAutoNum type="arabicPeriod"/>
            </a:pPr>
            <a:r>
              <a:rPr lang="fi-FI" dirty="0" smtClean="0"/>
              <a:t>Esittää, miten </a:t>
            </a:r>
            <a:r>
              <a:rPr lang="fi-FI" dirty="0"/>
              <a:t>uusien </a:t>
            </a:r>
            <a:r>
              <a:rPr lang="fi-FI" dirty="0" smtClean="0"/>
              <a:t>OPS-perusteiden </a:t>
            </a:r>
            <a:r>
              <a:rPr lang="fi-FI" dirty="0"/>
              <a:t>pitäisi vaikuttaa </a:t>
            </a:r>
            <a:r>
              <a:rPr lang="fi-FI" dirty="0" smtClean="0"/>
              <a:t>opetukseen ja opiskeluun lukiofilosofiassa.</a:t>
            </a:r>
          </a:p>
          <a:p>
            <a:pPr marL="457200" indent="-457200">
              <a:lnSpc>
                <a:spcPct val="150000"/>
              </a:lnSpc>
              <a:buFont typeface="+mj-lt"/>
              <a:buAutoNum type="arabicPeriod"/>
            </a:pPr>
            <a:r>
              <a:rPr lang="fi-FI" dirty="0" smtClean="0"/>
              <a:t>Esitellä kurssikohtaisia </a:t>
            </a:r>
            <a:r>
              <a:rPr lang="fi-FI" dirty="0" err="1" smtClean="0"/>
              <a:t>OPSja</a:t>
            </a:r>
            <a:r>
              <a:rPr lang="fi-FI" dirty="0" smtClean="0"/>
              <a:t>  </a:t>
            </a:r>
          </a:p>
          <a:p>
            <a:pPr marL="457200" indent="-457200">
              <a:lnSpc>
                <a:spcPct val="150000"/>
              </a:lnSpc>
              <a:buFont typeface="+mj-lt"/>
              <a:buAutoNum type="arabicPeriod"/>
            </a:pPr>
            <a:r>
              <a:rPr lang="fi-FI" dirty="0" smtClean="0"/>
              <a:t>(ja pohjustaa perehtymistä niihin </a:t>
            </a:r>
            <a:r>
              <a:rPr lang="fi-FI" dirty="0" err="1" smtClean="0"/>
              <a:t>tehtävsissä</a:t>
            </a:r>
            <a:r>
              <a:rPr lang="fi-FI" dirty="0" smtClean="0"/>
              <a:t>)</a:t>
            </a:r>
            <a:endParaRPr lang="en-US" dirty="0"/>
          </a:p>
        </p:txBody>
      </p:sp>
    </p:spTree>
    <p:extLst>
      <p:ext uri="{BB962C8B-B14F-4D97-AF65-F5344CB8AC3E}">
        <p14:creationId xmlns:p14="http://schemas.microsoft.com/office/powerpoint/2010/main" val="3159354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LOPS15: tilalla</a:t>
            </a:r>
          </a:p>
        </p:txBody>
      </p:sp>
      <p:sp>
        <p:nvSpPr>
          <p:cNvPr id="3" name="Sisällön paikkamerkki 2"/>
          <p:cNvSpPr>
            <a:spLocks noGrp="1"/>
          </p:cNvSpPr>
          <p:nvPr>
            <p:ph idx="1"/>
          </p:nvPr>
        </p:nvSpPr>
        <p:spPr>
          <a:xfrm>
            <a:off x="1828800" y="1600200"/>
            <a:ext cx="7010400" cy="4953000"/>
          </a:xfrm>
        </p:spPr>
        <p:txBody>
          <a:bodyPr/>
          <a:lstStyle/>
          <a:p>
            <a:pPr marL="0" indent="0" fontAlgn="auto">
              <a:lnSpc>
                <a:spcPts val="2600"/>
              </a:lnSpc>
              <a:buNone/>
            </a:pPr>
            <a:r>
              <a:rPr lang="fi-FI" dirty="0" smtClean="0"/>
              <a:t>Filosofian </a:t>
            </a:r>
            <a:r>
              <a:rPr lang="fi-FI" dirty="0"/>
              <a:t>opetuksen tavoitteena on, että opiskelija</a:t>
            </a:r>
          </a:p>
          <a:p>
            <a:pPr lvl="0" fontAlgn="auto"/>
            <a:r>
              <a:rPr lang="fi-FI" b="1" dirty="0" smtClean="0"/>
              <a:t>hallitsee </a:t>
            </a:r>
            <a:r>
              <a:rPr lang="fi-FI" b="1" dirty="0"/>
              <a:t>johdonmukaisen argumentaation perustaidot ja oppii sitä kautta luottamaan omaan ajatteluunsa sekä arvioimaan sitä kriittisesti ja pohtimaan sen rajoja eri tieteenaloilla ja arkielämässä</a:t>
            </a:r>
          </a:p>
          <a:p>
            <a:pPr lvl="1" fontAlgn="auto"/>
            <a:r>
              <a:rPr lang="fi-FI" dirty="0" smtClean="0"/>
              <a:t>Filosofiassa ajattelua luonnollisesti nimenomaan kyseenalaistetaan.</a:t>
            </a:r>
          </a:p>
          <a:p>
            <a:pPr lvl="1" fontAlgn="auto"/>
            <a:r>
              <a:rPr lang="fi-FI" dirty="0" smtClean="0"/>
              <a:t>Se mihin pitää oppia luottamaan on </a:t>
            </a:r>
            <a:r>
              <a:rPr lang="fi-FI" b="1" dirty="0"/>
              <a:t>a</a:t>
            </a:r>
            <a:r>
              <a:rPr lang="fi-FI" b="1" dirty="0" smtClean="0"/>
              <a:t>jattelu sinänsä:</a:t>
            </a:r>
            <a:br>
              <a:rPr lang="fi-FI" b="1" dirty="0" smtClean="0"/>
            </a:br>
            <a:r>
              <a:rPr lang="fi-FI" b="1" dirty="0" smtClean="0"/>
              <a:t>”asioita voi ajatella ja se on hyväksi”</a:t>
            </a:r>
          </a:p>
          <a:p>
            <a:endParaRPr lang="fi-FI" dirty="0"/>
          </a:p>
        </p:txBody>
      </p:sp>
    </p:spTree>
    <p:extLst>
      <p:ext uri="{BB962C8B-B14F-4D97-AF65-F5344CB8AC3E}">
        <p14:creationId xmlns:p14="http://schemas.microsoft.com/office/powerpoint/2010/main" val="38329057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LOPS15: </a:t>
            </a:r>
            <a:r>
              <a:rPr lang="fi-FI" dirty="0" smtClean="0"/>
              <a:t>yleistavoitteet päivitys</a:t>
            </a:r>
            <a:endParaRPr lang="fi-FI" dirty="0"/>
          </a:p>
        </p:txBody>
      </p:sp>
      <p:sp>
        <p:nvSpPr>
          <p:cNvPr id="3" name="Sisällön paikkamerkki 2"/>
          <p:cNvSpPr>
            <a:spLocks noGrp="1"/>
          </p:cNvSpPr>
          <p:nvPr>
            <p:ph idx="1"/>
          </p:nvPr>
        </p:nvSpPr>
        <p:spPr>
          <a:xfrm>
            <a:off x="1331640" y="1600200"/>
            <a:ext cx="7507560" cy="4953000"/>
          </a:xfrm>
        </p:spPr>
        <p:txBody>
          <a:bodyPr/>
          <a:lstStyle/>
          <a:p>
            <a:pPr marL="0" indent="0" fontAlgn="auto">
              <a:lnSpc>
                <a:spcPts val="2600"/>
              </a:lnSpc>
              <a:buNone/>
            </a:pPr>
            <a:r>
              <a:rPr lang="fi-FI" dirty="0" smtClean="0"/>
              <a:t>Filosofian </a:t>
            </a:r>
            <a:r>
              <a:rPr lang="fi-FI" dirty="0"/>
              <a:t>opetuksen tavoitteena on, että opiskelija</a:t>
            </a:r>
          </a:p>
          <a:p>
            <a:pPr lvl="0" fontAlgn="auto">
              <a:lnSpc>
                <a:spcPts val="2600"/>
              </a:lnSpc>
            </a:pPr>
            <a:r>
              <a:rPr lang="fi-FI" dirty="0" smtClean="0"/>
              <a:t>osaa </a:t>
            </a:r>
            <a:r>
              <a:rPr lang="fi-FI" dirty="0"/>
              <a:t>käsitteellisesti eritellä, jäsentää ja arvioida informaatiota, erityisesti erilaisia väitteitä, niiden merkityksiä ja </a:t>
            </a:r>
            <a:r>
              <a:rPr lang="fi-FI" dirty="0" smtClean="0"/>
              <a:t>perusteluja</a:t>
            </a:r>
          </a:p>
          <a:p>
            <a:pPr lvl="0" fontAlgn="auto">
              <a:lnSpc>
                <a:spcPts val="2600"/>
              </a:lnSpc>
            </a:pPr>
            <a:r>
              <a:rPr lang="fi-FI" dirty="0" smtClean="0"/>
              <a:t>…</a:t>
            </a:r>
            <a:endParaRPr lang="fi-FI" dirty="0"/>
          </a:p>
          <a:p>
            <a:pPr lvl="0" fontAlgn="auto">
              <a:lnSpc>
                <a:spcPts val="2600"/>
              </a:lnSpc>
            </a:pPr>
            <a:r>
              <a:rPr lang="fi-FI" dirty="0" smtClean="0"/>
              <a:t>oppii </a:t>
            </a:r>
            <a:r>
              <a:rPr lang="fi-FI" dirty="0"/>
              <a:t>pohtimaan ja jäsentämään käsitteellisesti laajoja kokonaisuuksia sekä ajattelemaan ja toimimaan arvostelukykyisesti niin eettisissä kysymyksissä kuin muillakin elämänalueilla myös informaation ollessa epävarmaa ja ristiriitaista</a:t>
            </a:r>
            <a:r>
              <a:rPr lang="fi-FI" dirty="0" smtClean="0"/>
              <a:t>.</a:t>
            </a:r>
            <a:endParaRPr lang="fi-FI" dirty="0"/>
          </a:p>
          <a:p>
            <a:pPr lvl="1" fontAlgn="auto">
              <a:lnSpc>
                <a:spcPts val="2600"/>
              </a:lnSpc>
            </a:pPr>
            <a:r>
              <a:rPr lang="fi-FI" dirty="0" smtClean="0"/>
              <a:t>Muotoiluissa lievästi luovuttu suullisuuden korostuksesta.</a:t>
            </a:r>
          </a:p>
          <a:p>
            <a:pPr lvl="2" fontAlgn="auto">
              <a:lnSpc>
                <a:spcPts val="2600"/>
              </a:lnSpc>
            </a:pPr>
            <a:r>
              <a:rPr lang="fi-FI" dirty="0" smtClean="0"/>
              <a:t>Se ei tarkoita sitä, etteikö keskustelu edelleen olisi tärkein opetusmuoto, vaan että tämä voi tapahtua enemmän verkossa (ja ei painotu ~ yo).</a:t>
            </a:r>
          </a:p>
          <a:p>
            <a:pPr lvl="1" fontAlgn="auto">
              <a:lnSpc>
                <a:spcPts val="2600"/>
              </a:lnSpc>
            </a:pPr>
            <a:r>
              <a:rPr lang="fi-FI" dirty="0" smtClean="0"/>
              <a:t>Sisältää kasvatuksellisen elementin</a:t>
            </a:r>
          </a:p>
          <a:p>
            <a:pPr lvl="2" fontAlgn="auto">
              <a:lnSpc>
                <a:spcPts val="2600"/>
              </a:lnSpc>
            </a:pPr>
            <a:r>
              <a:rPr lang="fi-FI" dirty="0" smtClean="0"/>
              <a:t>filosofia edistää kasvua hyväksi ihmiseksi</a:t>
            </a:r>
            <a:endParaRPr lang="fi-FI" dirty="0"/>
          </a:p>
          <a:p>
            <a:endParaRPr lang="fi-FI" dirty="0"/>
          </a:p>
        </p:txBody>
      </p:sp>
    </p:spTree>
    <p:extLst>
      <p:ext uri="{BB962C8B-B14F-4D97-AF65-F5344CB8AC3E}">
        <p14:creationId xmlns:p14="http://schemas.microsoft.com/office/powerpoint/2010/main" val="34708360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LOPS15: </a:t>
            </a:r>
            <a:r>
              <a:rPr lang="fi-FI" dirty="0" smtClean="0"/>
              <a:t>kurssit</a:t>
            </a:r>
            <a:endParaRPr lang="fi-FI" dirty="0"/>
          </a:p>
        </p:txBody>
      </p:sp>
      <p:sp>
        <p:nvSpPr>
          <p:cNvPr id="3" name="Sisällön paikkamerkki 2"/>
          <p:cNvSpPr>
            <a:spLocks noGrp="1"/>
          </p:cNvSpPr>
          <p:nvPr>
            <p:ph idx="1"/>
          </p:nvPr>
        </p:nvSpPr>
        <p:spPr>
          <a:xfrm>
            <a:off x="1828800" y="1600200"/>
            <a:ext cx="7010400" cy="4953000"/>
          </a:xfrm>
        </p:spPr>
        <p:txBody>
          <a:bodyPr/>
          <a:lstStyle/>
          <a:p>
            <a:pPr fontAlgn="auto">
              <a:lnSpc>
                <a:spcPts val="2900"/>
              </a:lnSpc>
            </a:pPr>
            <a:r>
              <a:rPr lang="fi-FI" dirty="0"/>
              <a:t>Huom: yksityiskohdissa </a:t>
            </a:r>
            <a:r>
              <a:rPr lang="fi-FI" dirty="0" smtClean="0"/>
              <a:t>on kyse päivityksestä</a:t>
            </a:r>
          </a:p>
          <a:p>
            <a:pPr marL="0" indent="0" fontAlgn="auto">
              <a:lnSpc>
                <a:spcPts val="2900"/>
              </a:lnSpc>
              <a:buNone/>
            </a:pPr>
            <a:endParaRPr lang="fi-FI" dirty="0"/>
          </a:p>
        </p:txBody>
      </p:sp>
    </p:spTree>
    <p:extLst>
      <p:ext uri="{BB962C8B-B14F-4D97-AF65-F5344CB8AC3E}">
        <p14:creationId xmlns:p14="http://schemas.microsoft.com/office/powerpoint/2010/main" val="7909966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fontAlgn="auto"/>
            <a:r>
              <a:rPr lang="fi-FI" dirty="0"/>
              <a:t>Johdatus filosofiseen ajatteluun (FI1)</a:t>
            </a:r>
          </a:p>
        </p:txBody>
      </p:sp>
      <p:sp>
        <p:nvSpPr>
          <p:cNvPr id="3" name="Sisällön paikkamerkki 2"/>
          <p:cNvSpPr>
            <a:spLocks noGrp="1"/>
          </p:cNvSpPr>
          <p:nvPr>
            <p:ph idx="1"/>
          </p:nvPr>
        </p:nvSpPr>
        <p:spPr>
          <a:xfrm>
            <a:off x="899592" y="1600200"/>
            <a:ext cx="7939608" cy="4953000"/>
          </a:xfrm>
        </p:spPr>
        <p:txBody>
          <a:bodyPr/>
          <a:lstStyle/>
          <a:p>
            <a:pPr marL="0" indent="0" fontAlgn="auto">
              <a:buNone/>
            </a:pPr>
            <a:r>
              <a:rPr lang="fi-FI" i="1" dirty="0"/>
              <a:t>Tavoitteet</a:t>
            </a:r>
            <a:endParaRPr lang="fi-FI" dirty="0"/>
          </a:p>
          <a:p>
            <a:pPr fontAlgn="auto"/>
            <a:r>
              <a:rPr lang="fi-FI" dirty="0"/>
              <a:t>Kurssin tavoitteena on, että opiskelija </a:t>
            </a:r>
          </a:p>
          <a:p>
            <a:pPr lvl="0" fontAlgn="auto"/>
            <a:r>
              <a:rPr lang="fi-FI" dirty="0"/>
              <a:t>muodostaa perustellun käsityksen filosofian luonteesta ja menetelmistä tutustumalla filosofisiin ongelmiin ja niiden mahdollisiin ratkaisuihin</a:t>
            </a:r>
          </a:p>
          <a:p>
            <a:pPr lvl="0" fontAlgn="auto"/>
            <a:r>
              <a:rPr lang="fi-FI" dirty="0"/>
              <a:t>oppii arvioimaan väitteiden totuutta sekä harjaantuu esittämään ja vaatimaan erilaisille mielipiteille ja väitteille perusteluja sekä hahmottamaan esitettyjen perustelujen rakennetta ja arvioimaan niiden </a:t>
            </a:r>
            <a:r>
              <a:rPr lang="fi-FI" dirty="0" smtClean="0"/>
              <a:t>pätevyyttä</a:t>
            </a:r>
            <a:endParaRPr lang="fi-FI" dirty="0"/>
          </a:p>
        </p:txBody>
      </p:sp>
    </p:spTree>
    <p:extLst>
      <p:ext uri="{BB962C8B-B14F-4D97-AF65-F5344CB8AC3E}">
        <p14:creationId xmlns:p14="http://schemas.microsoft.com/office/powerpoint/2010/main" val="17467406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fontAlgn="auto"/>
            <a:r>
              <a:rPr lang="fi-FI" dirty="0"/>
              <a:t>Johdatus filosofiseen ajatteluun (FI1)</a:t>
            </a:r>
          </a:p>
        </p:txBody>
      </p:sp>
      <p:sp>
        <p:nvSpPr>
          <p:cNvPr id="3" name="Sisällön paikkamerkki 2"/>
          <p:cNvSpPr>
            <a:spLocks noGrp="1"/>
          </p:cNvSpPr>
          <p:nvPr>
            <p:ph idx="1"/>
          </p:nvPr>
        </p:nvSpPr>
        <p:spPr>
          <a:xfrm>
            <a:off x="899592" y="1600200"/>
            <a:ext cx="7939608" cy="4953000"/>
          </a:xfrm>
        </p:spPr>
        <p:txBody>
          <a:bodyPr/>
          <a:lstStyle/>
          <a:p>
            <a:pPr marL="0" indent="0" fontAlgn="auto">
              <a:buNone/>
            </a:pPr>
            <a:r>
              <a:rPr lang="fi-FI" i="1" dirty="0" smtClean="0"/>
              <a:t>Tavoitteet (jatkoa)</a:t>
            </a:r>
            <a:endParaRPr lang="fi-FI" dirty="0"/>
          </a:p>
          <a:p>
            <a:pPr lvl="0" fontAlgn="auto"/>
            <a:r>
              <a:rPr lang="fi-FI" dirty="0" smtClean="0"/>
              <a:t>tuntee </a:t>
            </a:r>
            <a:r>
              <a:rPr lang="fi-FI" dirty="0"/>
              <a:t>ja oppii erilaisten harjoitusten kautta soveltamaan filosofian työtapoja, kuten oletusten kyseenalaistamista, käsitteiden luokittelua ja määrittelemistä sekä ajatuskokeiden ja vastaesimerkkien käyttöä</a:t>
            </a:r>
          </a:p>
          <a:p>
            <a:pPr lvl="0" fontAlgn="auto"/>
            <a:r>
              <a:rPr lang="fi-FI" dirty="0"/>
              <a:t>perehtyy joihinkin keskeisiin filosofisiin kysymyksiin ja niihin liittyviin käsitteellisiin erotteluihin</a:t>
            </a:r>
          </a:p>
          <a:p>
            <a:pPr lvl="0" fontAlgn="auto"/>
            <a:r>
              <a:rPr lang="fi-FI" dirty="0"/>
              <a:t>tuntee perustavia tieto-opillisia erotteluja, osaa eritellä ja arvioida kriittisesti erilaisia tiedollisia uskomuksia ja tutustuu tietämiseen joissain lukion oppiaineissa. </a:t>
            </a:r>
          </a:p>
          <a:p>
            <a:pPr marL="0" indent="0" fontAlgn="auto">
              <a:lnSpc>
                <a:spcPts val="2900"/>
              </a:lnSpc>
              <a:buNone/>
            </a:pPr>
            <a:endParaRPr lang="fi-FI" dirty="0"/>
          </a:p>
        </p:txBody>
      </p:sp>
    </p:spTree>
    <p:extLst>
      <p:ext uri="{BB962C8B-B14F-4D97-AF65-F5344CB8AC3E}">
        <p14:creationId xmlns:p14="http://schemas.microsoft.com/office/powerpoint/2010/main" val="38304028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fontAlgn="auto"/>
            <a:r>
              <a:rPr lang="fi-FI" dirty="0"/>
              <a:t>Johdatus filosofiseen ajatteluun (FI1)</a:t>
            </a:r>
          </a:p>
        </p:txBody>
      </p:sp>
      <p:sp>
        <p:nvSpPr>
          <p:cNvPr id="3" name="Sisällön paikkamerkki 2"/>
          <p:cNvSpPr>
            <a:spLocks noGrp="1"/>
          </p:cNvSpPr>
          <p:nvPr>
            <p:ph idx="1"/>
          </p:nvPr>
        </p:nvSpPr>
        <p:spPr>
          <a:xfrm>
            <a:off x="899592" y="1600200"/>
            <a:ext cx="7939608" cy="4953000"/>
          </a:xfrm>
        </p:spPr>
        <p:txBody>
          <a:bodyPr/>
          <a:lstStyle/>
          <a:p>
            <a:pPr marL="0" indent="0" fontAlgn="auto">
              <a:buNone/>
            </a:pPr>
            <a:r>
              <a:rPr lang="fi-FI" i="1" dirty="0"/>
              <a:t>Keskeiset sisällöt </a:t>
            </a:r>
            <a:endParaRPr lang="fi-FI" dirty="0"/>
          </a:p>
          <a:p>
            <a:pPr lvl="0" fontAlgn="auto">
              <a:lnSpc>
                <a:spcPts val="2700"/>
              </a:lnSpc>
            </a:pPr>
            <a:r>
              <a:rPr lang="fi-FI" dirty="0"/>
              <a:t>mitä filosofia on, filosofisten kysymysten ja filosofisen ajattelun luonne filosofian perinteessä ja ajankohtaisiin ongelmiin sovellettuna</a:t>
            </a:r>
          </a:p>
          <a:p>
            <a:pPr lvl="0" fontAlgn="auto">
              <a:lnSpc>
                <a:spcPts val="2700"/>
              </a:lnSpc>
            </a:pPr>
            <a:r>
              <a:rPr lang="fi-FI" dirty="0"/>
              <a:t>johdonmukaisen argumentaation ja pätevän päättelyn perusteet ja niiden harjoitteleminen suullisesti ja kirjallisesti</a:t>
            </a:r>
          </a:p>
          <a:p>
            <a:pPr lvl="0" fontAlgn="auto">
              <a:lnSpc>
                <a:spcPts val="2700"/>
              </a:lnSpc>
            </a:pPr>
            <a:r>
              <a:rPr lang="fi-FI" dirty="0"/>
              <a:t>keskeisiä filosofisia peruskysymyksiä ja -erotteluja: henki ja aine, vapaus ja välttämättömyys, käsitteellinen ja empiirinen, objektiivinen ja subjektiivinen</a:t>
            </a:r>
          </a:p>
          <a:p>
            <a:pPr lvl="0" fontAlgn="auto">
              <a:lnSpc>
                <a:spcPts val="2700"/>
              </a:lnSpc>
            </a:pPr>
            <a:r>
              <a:rPr lang="fi-FI" dirty="0"/>
              <a:t>tiedon ja informaation, arkitiedon ja tieteellisen tiedon sekä tieteen ja pseudotieteen ero</a:t>
            </a:r>
          </a:p>
          <a:p>
            <a:pPr lvl="0" fontAlgn="auto">
              <a:lnSpc>
                <a:spcPts val="2700"/>
              </a:lnSpc>
            </a:pPr>
            <a:r>
              <a:rPr lang="fi-FI" dirty="0"/>
              <a:t>tiedon ja argumentaation luonne eri tiedonaloilla: miten väitteitä muodostetaan, koetellaan ja perustellaan joissain lukion oppiaineissa</a:t>
            </a:r>
          </a:p>
          <a:p>
            <a:pPr marL="0" indent="0" fontAlgn="auto">
              <a:lnSpc>
                <a:spcPts val="2900"/>
              </a:lnSpc>
              <a:buNone/>
            </a:pPr>
            <a:endParaRPr lang="fi-FI" dirty="0"/>
          </a:p>
        </p:txBody>
      </p:sp>
    </p:spTree>
    <p:extLst>
      <p:ext uri="{BB962C8B-B14F-4D97-AF65-F5344CB8AC3E}">
        <p14:creationId xmlns:p14="http://schemas.microsoft.com/office/powerpoint/2010/main" val="21695778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LOPS15 1 kurssi, uutta: Argumentaatio</a:t>
            </a:r>
            <a:endParaRPr lang="fi-FI" dirty="0"/>
          </a:p>
        </p:txBody>
      </p:sp>
      <p:sp>
        <p:nvSpPr>
          <p:cNvPr id="3" name="Sisällön paikkamerkki 2"/>
          <p:cNvSpPr>
            <a:spLocks noGrp="1"/>
          </p:cNvSpPr>
          <p:nvPr>
            <p:ph idx="1"/>
          </p:nvPr>
        </p:nvSpPr>
        <p:spPr/>
        <p:txBody>
          <a:bodyPr/>
          <a:lstStyle/>
          <a:p>
            <a:pPr marL="0" indent="0">
              <a:buNone/>
            </a:pPr>
            <a:r>
              <a:rPr lang="fi-FI" dirty="0" smtClean="0"/>
              <a:t>Tavoitteita</a:t>
            </a:r>
          </a:p>
          <a:p>
            <a:pPr lvl="0" fontAlgn="auto"/>
            <a:r>
              <a:rPr lang="fi-FI" dirty="0" smtClean="0"/>
              <a:t>oppii </a:t>
            </a:r>
            <a:r>
              <a:rPr lang="fi-FI" dirty="0"/>
              <a:t>arvioimaan väitteiden totuutta sekä harjaantuu esittämään ja vaatimaan erilaisille mielipiteille ja väitteille perusteluja sekä hahmottamaan esitettyjen perustelujen rakennetta ja arvioimaan niiden </a:t>
            </a:r>
            <a:r>
              <a:rPr lang="fi-FI" dirty="0" smtClean="0"/>
              <a:t>pätevyyttä</a:t>
            </a:r>
          </a:p>
          <a:p>
            <a:pPr marL="0" lvl="0" indent="0" fontAlgn="auto">
              <a:buNone/>
            </a:pPr>
            <a:endParaRPr lang="fi-FI" dirty="0" smtClean="0"/>
          </a:p>
          <a:p>
            <a:pPr marL="0" lvl="0" indent="0" fontAlgn="auto">
              <a:buNone/>
            </a:pPr>
            <a:r>
              <a:rPr lang="fi-FI" dirty="0" smtClean="0"/>
              <a:t>Sisältöjä</a:t>
            </a:r>
          </a:p>
          <a:p>
            <a:pPr lvl="0" fontAlgn="auto"/>
            <a:r>
              <a:rPr lang="fi-FI" dirty="0"/>
              <a:t>johdonmukaisen argumentaation ja pätevän päättelyn perusteet ja niiden harjoitteleminen suullisesti ja </a:t>
            </a:r>
            <a:r>
              <a:rPr lang="fi-FI" dirty="0" smtClean="0"/>
              <a:t>kirjallisesti</a:t>
            </a:r>
            <a:endParaRPr lang="fi-FI" dirty="0"/>
          </a:p>
        </p:txBody>
      </p:sp>
    </p:spTree>
    <p:extLst>
      <p:ext uri="{BB962C8B-B14F-4D97-AF65-F5344CB8AC3E}">
        <p14:creationId xmlns:p14="http://schemas.microsoft.com/office/powerpoint/2010/main" val="8416149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LOPS15 1 kurssi, uutta (tavallaan): filosofointi ja sen menetelmät</a:t>
            </a:r>
            <a:endParaRPr lang="fi-FI" dirty="0"/>
          </a:p>
        </p:txBody>
      </p:sp>
      <p:sp>
        <p:nvSpPr>
          <p:cNvPr id="3" name="Sisällön paikkamerkki 2"/>
          <p:cNvSpPr>
            <a:spLocks noGrp="1"/>
          </p:cNvSpPr>
          <p:nvPr>
            <p:ph idx="1"/>
          </p:nvPr>
        </p:nvSpPr>
        <p:spPr/>
        <p:txBody>
          <a:bodyPr/>
          <a:lstStyle/>
          <a:p>
            <a:pPr marL="0" indent="0">
              <a:buNone/>
            </a:pPr>
            <a:r>
              <a:rPr lang="fi-FI" dirty="0" smtClean="0"/>
              <a:t>Tavoitteita</a:t>
            </a:r>
          </a:p>
          <a:p>
            <a:pPr lvl="0" fontAlgn="auto"/>
            <a:r>
              <a:rPr lang="fi-FI" dirty="0"/>
              <a:t>tuntee ja oppii erilaisten harjoitusten kautta soveltamaan filosofian työtapoja, kuten oletusten kyseenalaistamista, käsitteiden luokittelua ja määrittelemistä sekä ajatuskokeiden ja vastaesimerkkien käyttöä</a:t>
            </a:r>
          </a:p>
          <a:p>
            <a:pPr marL="0" lvl="0" indent="0" fontAlgn="auto">
              <a:buNone/>
            </a:pPr>
            <a:endParaRPr lang="fi-FI" dirty="0" smtClean="0"/>
          </a:p>
          <a:p>
            <a:pPr marL="0" lvl="0" indent="0" fontAlgn="auto">
              <a:buNone/>
            </a:pPr>
            <a:r>
              <a:rPr lang="fi-FI" dirty="0" smtClean="0"/>
              <a:t>Sisältöjä</a:t>
            </a:r>
          </a:p>
          <a:p>
            <a:pPr lvl="0" fontAlgn="auto"/>
            <a:r>
              <a:rPr lang="fi-FI" dirty="0"/>
              <a:t>mitä filosofia on, filosofisten kysymysten ja filosofisen ajattelun luonne filosofian perinteessä ja ajankohtaisiin ongelmiin sovellettuna</a:t>
            </a:r>
          </a:p>
          <a:p>
            <a:pPr lvl="0" fontAlgn="auto"/>
            <a:r>
              <a:rPr lang="fi-FI" dirty="0" smtClean="0"/>
              <a:t>keskeisiä </a:t>
            </a:r>
            <a:r>
              <a:rPr lang="fi-FI" dirty="0"/>
              <a:t>filosofisia peruskysymyksiä ja -erotteluja: henki ja aine, vapaus ja välttämättömyys, käsitteellinen ja empiirinen, objektiivinen ja subjektiivinen</a:t>
            </a:r>
          </a:p>
        </p:txBody>
      </p:sp>
    </p:spTree>
    <p:extLst>
      <p:ext uri="{BB962C8B-B14F-4D97-AF65-F5344CB8AC3E}">
        <p14:creationId xmlns:p14="http://schemas.microsoft.com/office/powerpoint/2010/main" val="37015777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LOPS15 1 kurssi, uutta: muut oppiaineet, tiedonalan käsite</a:t>
            </a:r>
            <a:endParaRPr lang="fi-FI" dirty="0"/>
          </a:p>
        </p:txBody>
      </p:sp>
      <p:sp>
        <p:nvSpPr>
          <p:cNvPr id="3" name="Sisällön paikkamerkki 2"/>
          <p:cNvSpPr>
            <a:spLocks noGrp="1"/>
          </p:cNvSpPr>
          <p:nvPr>
            <p:ph idx="1"/>
          </p:nvPr>
        </p:nvSpPr>
        <p:spPr/>
        <p:txBody>
          <a:bodyPr/>
          <a:lstStyle/>
          <a:p>
            <a:pPr marL="0" indent="0">
              <a:buNone/>
            </a:pPr>
            <a:r>
              <a:rPr lang="fi-FI" dirty="0" smtClean="0"/>
              <a:t>Tavoitteita</a:t>
            </a:r>
          </a:p>
          <a:p>
            <a:pPr lvl="0" fontAlgn="auto"/>
            <a:r>
              <a:rPr lang="fi-FI" dirty="0"/>
              <a:t>tuntee perustavia tieto-opillisia erotteluja, osaa eritellä ja arvioida kriittisesti erilaisia tiedollisia uskomuksia ja tutustuu tietämiseen joissain lukion oppiaineissa. </a:t>
            </a:r>
          </a:p>
          <a:p>
            <a:pPr marL="0" lvl="0" indent="0" fontAlgn="auto">
              <a:buNone/>
            </a:pPr>
            <a:endParaRPr lang="fi-FI" dirty="0" smtClean="0"/>
          </a:p>
          <a:p>
            <a:pPr marL="0" lvl="0" indent="0" fontAlgn="auto">
              <a:buNone/>
            </a:pPr>
            <a:r>
              <a:rPr lang="fi-FI" dirty="0" smtClean="0"/>
              <a:t>Sisältöjä</a:t>
            </a:r>
          </a:p>
          <a:p>
            <a:pPr lvl="0" fontAlgn="auto"/>
            <a:r>
              <a:rPr lang="fi-FI" dirty="0"/>
              <a:t>tiedon ja informaation, arkitiedon ja tieteellisen tiedon sekä tieteen ja pseudotieteen ero</a:t>
            </a:r>
          </a:p>
          <a:p>
            <a:pPr lvl="0" fontAlgn="auto"/>
            <a:r>
              <a:rPr lang="fi-FI" dirty="0"/>
              <a:t>tiedon ja argumentaation luonne eri tiedonaloilla: miten väitteitä muodostetaan, koetellaan ja perustellaan joissain lukion oppiaineissa</a:t>
            </a:r>
          </a:p>
        </p:txBody>
      </p:sp>
    </p:spTree>
    <p:extLst>
      <p:ext uri="{BB962C8B-B14F-4D97-AF65-F5344CB8AC3E}">
        <p14:creationId xmlns:p14="http://schemas.microsoft.com/office/powerpoint/2010/main" val="33726467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Etiikka (FI2) </a:t>
            </a:r>
          </a:p>
        </p:txBody>
      </p:sp>
      <p:sp>
        <p:nvSpPr>
          <p:cNvPr id="3" name="Sisällön paikkamerkki 2"/>
          <p:cNvSpPr>
            <a:spLocks noGrp="1"/>
          </p:cNvSpPr>
          <p:nvPr>
            <p:ph idx="1"/>
          </p:nvPr>
        </p:nvSpPr>
        <p:spPr>
          <a:xfrm>
            <a:off x="1331640" y="1600200"/>
            <a:ext cx="7507560" cy="4953000"/>
          </a:xfrm>
        </p:spPr>
        <p:txBody>
          <a:bodyPr/>
          <a:lstStyle/>
          <a:p>
            <a:pPr marL="0" indent="0" fontAlgn="auto">
              <a:lnSpc>
                <a:spcPts val="2800"/>
              </a:lnSpc>
              <a:buNone/>
            </a:pPr>
            <a:r>
              <a:rPr lang="fi-FI" i="1" dirty="0"/>
              <a:t>Tavoitteet </a:t>
            </a:r>
            <a:endParaRPr lang="fi-FI" dirty="0"/>
          </a:p>
          <a:p>
            <a:pPr fontAlgn="auto">
              <a:lnSpc>
                <a:spcPts val="2800"/>
              </a:lnSpc>
            </a:pPr>
            <a:r>
              <a:rPr lang="fi-FI" dirty="0"/>
              <a:t>Kurssin tavoitteena on, että opiskelija </a:t>
            </a:r>
          </a:p>
          <a:p>
            <a:pPr lvl="0" fontAlgn="auto">
              <a:lnSpc>
                <a:spcPts val="2800"/>
              </a:lnSpc>
            </a:pPr>
            <a:r>
              <a:rPr lang="fi-FI" dirty="0"/>
              <a:t>perehtyy filosofisen etiikan keskeisiin käsitteisiin, kysymyksiin ja teorioihin sekä ympäristöfilosofian perusteisiin</a:t>
            </a:r>
          </a:p>
          <a:p>
            <a:pPr lvl="0" fontAlgn="auto">
              <a:lnSpc>
                <a:spcPts val="2800"/>
              </a:lnSpc>
            </a:pPr>
            <a:r>
              <a:rPr lang="fi-FI" dirty="0"/>
              <a:t>hahmottaa normatiivisten väitteiden luonteen ja suhteen kuvaileviin väitteisiin sekä osaa perustella käsityksiä hyvästä ja oikeasta</a:t>
            </a:r>
          </a:p>
          <a:p>
            <a:pPr lvl="0" fontAlgn="auto">
              <a:lnSpc>
                <a:spcPts val="2800"/>
              </a:lnSpc>
            </a:pPr>
            <a:r>
              <a:rPr lang="fi-FI" dirty="0"/>
              <a:t>osaa jäsentää oman elämänsä merkityksellisyyttä ja elämänvalintojaan filosofisen käsitteistön avulla</a:t>
            </a:r>
          </a:p>
          <a:p>
            <a:pPr lvl="0" fontAlgn="auto">
              <a:lnSpc>
                <a:spcPts val="2800"/>
              </a:lnSpc>
            </a:pPr>
            <a:r>
              <a:rPr lang="fi-FI" dirty="0"/>
              <a:t>osaa perustella moraalin velvoittavuuden ja soveltaa moraaliin filosofisia käsite-erotteluja ja johdonmukaista argumentaatiota</a:t>
            </a:r>
          </a:p>
          <a:p>
            <a:pPr lvl="0" fontAlgn="auto">
              <a:lnSpc>
                <a:spcPts val="2800"/>
              </a:lnSpc>
            </a:pPr>
            <a:r>
              <a:rPr lang="fi-FI" dirty="0"/>
              <a:t>osaa eritellä ja arvioida toimintaa eettisesti sekä kykenee jäsentämään omia moraalisia ratkaisujaan ja arvioitaan filosofisen etiikan välinein. </a:t>
            </a:r>
          </a:p>
          <a:p>
            <a:endParaRPr lang="fi-FI" dirty="0"/>
          </a:p>
        </p:txBody>
      </p:sp>
    </p:spTree>
    <p:extLst>
      <p:ext uri="{BB962C8B-B14F-4D97-AF65-F5344CB8AC3E}">
        <p14:creationId xmlns:p14="http://schemas.microsoft.com/office/powerpoint/2010/main" val="1883178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ltLang="fi-FI" dirty="0" smtClean="0"/>
              <a:t>Taustaa</a:t>
            </a:r>
            <a:endParaRPr lang="en-US" dirty="0"/>
          </a:p>
        </p:txBody>
      </p:sp>
      <p:sp>
        <p:nvSpPr>
          <p:cNvPr id="3" name="Content Placeholder 2"/>
          <p:cNvSpPr>
            <a:spLocks noGrp="1"/>
          </p:cNvSpPr>
          <p:nvPr>
            <p:ph idx="1"/>
          </p:nvPr>
        </p:nvSpPr>
        <p:spPr>
          <a:xfrm>
            <a:off x="1828800" y="1600200"/>
            <a:ext cx="7010400" cy="4953000"/>
          </a:xfrm>
        </p:spPr>
        <p:txBody>
          <a:bodyPr/>
          <a:lstStyle/>
          <a:p>
            <a:r>
              <a:rPr lang="fi-FI" dirty="0" smtClean="0"/>
              <a:t>Suomi purki rinnakkaiskoulujärjestelmän ja siirtyi peruskouluun porrastetusti 1972–1977, merkittäviä lisäuudistuksia POPS 1985 (mm. tasokurssit pois) ja yhtenäinen perusopetuslaki 1999.</a:t>
            </a:r>
          </a:p>
          <a:p>
            <a:r>
              <a:rPr lang="fi-FI" dirty="0" smtClean="0"/>
              <a:t>2. asteen osalta 1990-luvun alkuun mennessä oli selvää, että jatketaan rinnakkaismallilla: ammattikoulut ja lukiot.</a:t>
            </a:r>
          </a:p>
          <a:p>
            <a:r>
              <a:rPr lang="fi-FI" dirty="0" smtClean="0"/>
              <a:t>3</a:t>
            </a:r>
            <a:r>
              <a:rPr lang="fi-FI" dirty="0"/>
              <a:t>. asteen amk-uudistus 1990-luvulla, </a:t>
            </a:r>
            <a:r>
              <a:rPr lang="fi-FI" dirty="0" smtClean="0"/>
              <a:t>2. asteen ammatillinen koulutus ja korkea-aste </a:t>
            </a:r>
            <a:r>
              <a:rPr lang="fi-FI" dirty="0"/>
              <a:t>jatkuvassa turbulenssissa</a:t>
            </a:r>
            <a:r>
              <a:rPr lang="fi-FI" dirty="0" smtClean="0"/>
              <a:t>.</a:t>
            </a:r>
          </a:p>
          <a:p>
            <a:r>
              <a:rPr lang="fi-FI" dirty="0"/>
              <a:t>Työelämään siirtyminen yo- saati perusopetuksen pohjalta muuttunut (lähes) mahdottomaksi. </a:t>
            </a:r>
          </a:p>
          <a:p>
            <a:pPr marL="0" indent="0">
              <a:buNone/>
            </a:pPr>
            <a:endParaRPr lang="fi-FI" dirty="0"/>
          </a:p>
          <a:p>
            <a:pPr marL="457200" indent="-457200">
              <a:lnSpc>
                <a:spcPct val="150000"/>
              </a:lnSpc>
              <a:buFont typeface="+mj-lt"/>
              <a:buAutoNum type="arabicPeriod"/>
            </a:pPr>
            <a:endParaRPr lang="fi-FI" dirty="0" smtClean="0"/>
          </a:p>
          <a:p>
            <a:pPr marL="457200" indent="-457200">
              <a:lnSpc>
                <a:spcPct val="150000"/>
              </a:lnSpc>
              <a:buFont typeface="+mj-lt"/>
              <a:buAutoNum type="arabicPeriod"/>
            </a:pPr>
            <a:endParaRPr lang="en-US" dirty="0"/>
          </a:p>
        </p:txBody>
      </p:sp>
    </p:spTree>
    <p:extLst>
      <p:ext uri="{BB962C8B-B14F-4D97-AF65-F5344CB8AC3E}">
        <p14:creationId xmlns:p14="http://schemas.microsoft.com/office/powerpoint/2010/main" val="13901533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Etiikka (FI2) </a:t>
            </a:r>
          </a:p>
        </p:txBody>
      </p:sp>
      <p:sp>
        <p:nvSpPr>
          <p:cNvPr id="3" name="Sisällön paikkamerkki 2"/>
          <p:cNvSpPr>
            <a:spLocks noGrp="1"/>
          </p:cNvSpPr>
          <p:nvPr>
            <p:ph idx="1"/>
          </p:nvPr>
        </p:nvSpPr>
        <p:spPr>
          <a:xfrm>
            <a:off x="1828800" y="1600200"/>
            <a:ext cx="7010400" cy="4953000"/>
          </a:xfrm>
        </p:spPr>
        <p:txBody>
          <a:bodyPr/>
          <a:lstStyle/>
          <a:p>
            <a:pPr marL="0" indent="0" fontAlgn="auto">
              <a:buNone/>
            </a:pPr>
            <a:r>
              <a:rPr lang="fi-FI" i="1" dirty="0"/>
              <a:t>Keskeiset sisällöt </a:t>
            </a:r>
            <a:r>
              <a:rPr lang="fi-FI" dirty="0"/>
              <a:t> </a:t>
            </a:r>
          </a:p>
          <a:p>
            <a:pPr lvl="0" fontAlgn="auto"/>
            <a:r>
              <a:rPr lang="fi-FI" dirty="0"/>
              <a:t>moraali ja sitä pohtiva normatiivinen ja soveltava etiikka; hyve-, seuraus-, sopimus-, oikeus- ja velvollisuusetiikan perusteet</a:t>
            </a:r>
          </a:p>
          <a:p>
            <a:pPr lvl="0" fontAlgn="auto"/>
            <a:r>
              <a:rPr lang="fi-FI" dirty="0"/>
              <a:t>moraalin luonne normijärjestelmänä ja sen ero juridisiin ja tapanormeihin perustuviin järjestelmiin, moraalinen relativismi</a:t>
            </a:r>
          </a:p>
          <a:p>
            <a:pPr lvl="0" fontAlgn="auto"/>
            <a:r>
              <a:rPr lang="fi-FI" dirty="0"/>
              <a:t>filosofisia teorioita elämän hyvyydestä ja merkityksellisyydestä sekä hyvästä elämäntavasta</a:t>
            </a:r>
          </a:p>
          <a:p>
            <a:pPr lvl="0" fontAlgn="auto"/>
            <a:r>
              <a:rPr lang="fi-FI" dirty="0"/>
              <a:t>etiikka ja yksilön moraaliset ratkaisut: ihmissuhteet ja elämänvalinnat</a:t>
            </a:r>
          </a:p>
          <a:p>
            <a:pPr lvl="0" fontAlgn="auto"/>
            <a:r>
              <a:rPr lang="fi-FI" dirty="0"/>
              <a:t>eläimiä ja ympäristöä koskevia eettisiä kysymyksiä</a:t>
            </a:r>
          </a:p>
          <a:p>
            <a:endParaRPr lang="fi-FI" dirty="0"/>
          </a:p>
        </p:txBody>
      </p:sp>
    </p:spTree>
    <p:extLst>
      <p:ext uri="{BB962C8B-B14F-4D97-AF65-F5344CB8AC3E}">
        <p14:creationId xmlns:p14="http://schemas.microsoft.com/office/powerpoint/2010/main" val="16398491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LOPS15: 2 kurssi</a:t>
            </a:r>
            <a:endParaRPr lang="fi-FI" dirty="0"/>
          </a:p>
        </p:txBody>
      </p:sp>
      <p:sp>
        <p:nvSpPr>
          <p:cNvPr id="3" name="Sisällön paikkamerkki 2"/>
          <p:cNvSpPr>
            <a:spLocks noGrp="1"/>
          </p:cNvSpPr>
          <p:nvPr>
            <p:ph idx="1"/>
          </p:nvPr>
        </p:nvSpPr>
        <p:spPr/>
        <p:txBody>
          <a:bodyPr/>
          <a:lstStyle/>
          <a:p>
            <a:r>
              <a:rPr lang="fi-FI" dirty="0"/>
              <a:t>O</a:t>
            </a:r>
            <a:r>
              <a:rPr lang="fi-FI" dirty="0" smtClean="0"/>
              <a:t>lennaista: Pakollisuus →</a:t>
            </a:r>
          </a:p>
          <a:p>
            <a:r>
              <a:rPr lang="fi-FI" dirty="0" smtClean="0"/>
              <a:t>valikoitumaton oppilasaines</a:t>
            </a:r>
          </a:p>
          <a:p>
            <a:r>
              <a:rPr lang="fi-FI" dirty="0"/>
              <a:t>H</a:t>
            </a:r>
            <a:r>
              <a:rPr lang="fi-FI" dirty="0" smtClean="0"/>
              <a:t>elppous ja käytännöllisyys</a:t>
            </a:r>
          </a:p>
          <a:p>
            <a:pPr lvl="1"/>
            <a:r>
              <a:rPr lang="fi-FI" dirty="0" smtClean="0"/>
              <a:t>kova kritiikin mahdollisuus, jos liian teoreettista (ks. FFk16, t 9+ Jokeri) </a:t>
            </a:r>
          </a:p>
          <a:p>
            <a:pPr lvl="1"/>
            <a:r>
              <a:rPr lang="fi-FI" dirty="0" smtClean="0"/>
              <a:t>abortti ja eutanasia jne. perinteisiä uskonnon etiikan kysymyksiä syytä käsitellä</a:t>
            </a:r>
            <a:endParaRPr lang="fi-FI" dirty="0"/>
          </a:p>
        </p:txBody>
      </p:sp>
    </p:spTree>
    <p:extLst>
      <p:ext uri="{BB962C8B-B14F-4D97-AF65-F5344CB8AC3E}">
        <p14:creationId xmlns:p14="http://schemas.microsoft.com/office/powerpoint/2010/main" val="29444743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fontAlgn="auto"/>
            <a:r>
              <a:rPr lang="fi-FI" dirty="0"/>
              <a:t>Valtakunnalliset syventävät kurssit </a:t>
            </a:r>
            <a:br>
              <a:rPr lang="fi-FI" dirty="0"/>
            </a:br>
            <a:r>
              <a:rPr lang="fi-FI" dirty="0" smtClean="0"/>
              <a:t>Yhteiskuntafilosofia </a:t>
            </a:r>
            <a:r>
              <a:rPr lang="fi-FI" dirty="0"/>
              <a:t>(FI3</a:t>
            </a:r>
            <a:r>
              <a:rPr lang="fi-FI" dirty="0" smtClean="0"/>
              <a:t>)</a:t>
            </a:r>
            <a:endParaRPr lang="fi-FI" dirty="0"/>
          </a:p>
        </p:txBody>
      </p:sp>
      <p:sp>
        <p:nvSpPr>
          <p:cNvPr id="3" name="Sisällön paikkamerkki 2"/>
          <p:cNvSpPr>
            <a:spLocks noGrp="1"/>
          </p:cNvSpPr>
          <p:nvPr>
            <p:ph idx="1"/>
          </p:nvPr>
        </p:nvSpPr>
        <p:spPr>
          <a:xfrm>
            <a:off x="755576" y="1600200"/>
            <a:ext cx="8083624" cy="4953000"/>
          </a:xfrm>
        </p:spPr>
        <p:txBody>
          <a:bodyPr/>
          <a:lstStyle/>
          <a:p>
            <a:pPr marL="0" indent="0" fontAlgn="auto">
              <a:lnSpc>
                <a:spcPts val="2700"/>
              </a:lnSpc>
              <a:buNone/>
            </a:pPr>
            <a:r>
              <a:rPr lang="fi-FI" i="1" dirty="0"/>
              <a:t>Tavoitteet </a:t>
            </a:r>
            <a:endParaRPr lang="fi-FI" dirty="0"/>
          </a:p>
          <a:p>
            <a:pPr fontAlgn="auto">
              <a:lnSpc>
                <a:spcPts val="2700"/>
              </a:lnSpc>
            </a:pPr>
            <a:r>
              <a:rPr lang="fi-FI" dirty="0"/>
              <a:t>Kurssin tavoitteena on, että opiskelija</a:t>
            </a:r>
          </a:p>
          <a:p>
            <a:pPr lvl="0" fontAlgn="auto">
              <a:lnSpc>
                <a:spcPts val="2700"/>
              </a:lnSpc>
            </a:pPr>
            <a:r>
              <a:rPr lang="fi-FI" dirty="0"/>
              <a:t>perehtyy yhteiskuntafilosofian keskeisiin käsitteisiin ja suuntauksiin sekä perusnäkemyksiin yksilön suhteesta yhteisöihin, yhteiskuntaan ja valtioon</a:t>
            </a:r>
          </a:p>
          <a:p>
            <a:pPr lvl="0" fontAlgn="auto">
              <a:lnSpc>
                <a:spcPts val="2700"/>
              </a:lnSpc>
            </a:pPr>
            <a:r>
              <a:rPr lang="fi-FI" dirty="0"/>
              <a:t>oppii käyttämään keskeisiä filosofisia käsitteitä yhteiskunnallisen ja poliittisen toiminnan jäsentämiseen sekä omien yhteiskunnallisten ratkaisujensa perustelemiseen</a:t>
            </a:r>
          </a:p>
          <a:p>
            <a:pPr lvl="0" fontAlgn="auto">
              <a:lnSpc>
                <a:spcPts val="2700"/>
              </a:lnSpc>
            </a:pPr>
            <a:r>
              <a:rPr lang="fi-FI" dirty="0"/>
              <a:t>oppii erittelemään oikeudenmukaisuutta, vallankäyttöä ja työnjakoa yksilöiden, yhteisöjen ja instituutioiden toiminnassa</a:t>
            </a:r>
          </a:p>
          <a:p>
            <a:pPr lvl="0" fontAlgn="auto">
              <a:lnSpc>
                <a:spcPts val="2700"/>
              </a:lnSpc>
            </a:pPr>
            <a:r>
              <a:rPr lang="fi-FI" dirty="0"/>
              <a:t>oppii arvioimaan käsitteellisesti yhteiskunnallisen järjestyksen rakentumista, perustelemista ja oikeutusta </a:t>
            </a:r>
          </a:p>
          <a:p>
            <a:pPr lvl="0" fontAlgn="auto">
              <a:lnSpc>
                <a:spcPts val="2700"/>
              </a:lnSpc>
            </a:pPr>
            <a:r>
              <a:rPr lang="fi-FI" dirty="0"/>
              <a:t>osaa soveltaa oppimaansa ajankohtaisiin yhteiskunnallisiin kysymyksiin. </a:t>
            </a:r>
          </a:p>
          <a:p>
            <a:endParaRPr lang="fi-FI" dirty="0"/>
          </a:p>
        </p:txBody>
      </p:sp>
    </p:spTree>
    <p:extLst>
      <p:ext uri="{BB962C8B-B14F-4D97-AF65-F5344CB8AC3E}">
        <p14:creationId xmlns:p14="http://schemas.microsoft.com/office/powerpoint/2010/main" val="4253169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fontAlgn="auto"/>
            <a:r>
              <a:rPr lang="fi-FI" dirty="0"/>
              <a:t/>
            </a:r>
            <a:br>
              <a:rPr lang="fi-FI" dirty="0"/>
            </a:br>
            <a:r>
              <a:rPr lang="fi-FI" dirty="0" smtClean="0"/>
              <a:t>Yhteiskuntafilosofia </a:t>
            </a:r>
            <a:r>
              <a:rPr lang="fi-FI" dirty="0"/>
              <a:t>(FI3</a:t>
            </a:r>
            <a:r>
              <a:rPr lang="fi-FI" dirty="0" smtClean="0"/>
              <a:t>)</a:t>
            </a:r>
            <a:endParaRPr lang="fi-FI" dirty="0"/>
          </a:p>
        </p:txBody>
      </p:sp>
      <p:sp>
        <p:nvSpPr>
          <p:cNvPr id="3" name="Sisällön paikkamerkki 2"/>
          <p:cNvSpPr>
            <a:spLocks noGrp="1"/>
          </p:cNvSpPr>
          <p:nvPr>
            <p:ph idx="1"/>
          </p:nvPr>
        </p:nvSpPr>
        <p:spPr>
          <a:xfrm>
            <a:off x="1828800" y="1600200"/>
            <a:ext cx="7010400" cy="4953000"/>
          </a:xfrm>
        </p:spPr>
        <p:txBody>
          <a:bodyPr/>
          <a:lstStyle/>
          <a:p>
            <a:pPr fontAlgn="auto"/>
            <a:r>
              <a:rPr lang="fi-FI" i="1" dirty="0"/>
              <a:t>Keskeiset sisällöt</a:t>
            </a:r>
            <a:endParaRPr lang="fi-FI" dirty="0"/>
          </a:p>
          <a:p>
            <a:pPr lvl="0" fontAlgn="auto"/>
            <a:r>
              <a:rPr lang="fi-FI" dirty="0"/>
              <a:t>yhteiskuntajärjestyksen ja yhteiskunnallisten instituutioiden olemassaolo ja oikeuttaminen: yksilö- ja yhteisökeskeiset teoriat yhteiskunnasta, yhteiskuntasopimusteoriat </a:t>
            </a:r>
          </a:p>
          <a:p>
            <a:pPr lvl="0" fontAlgn="auto"/>
            <a:r>
              <a:rPr lang="fi-FI" dirty="0"/>
              <a:t>oikeudenmukaisuuden eri muodot, niiden perusteleminen ja soveltaminen</a:t>
            </a:r>
          </a:p>
          <a:p>
            <a:pPr lvl="0" fontAlgn="auto"/>
            <a:r>
              <a:rPr lang="fi-FI" dirty="0"/>
              <a:t>vallan käsite ja muodot, vallan oikeuttaminen, demokratian muodot ja kilpailijat, anarkismi</a:t>
            </a:r>
          </a:p>
          <a:p>
            <a:pPr lvl="0" fontAlgn="auto"/>
            <a:r>
              <a:rPr lang="fi-FI" dirty="0"/>
              <a:t>työnjako, talous ja hyvinvointi, talouden toimintaperiaatteiden ja omistamisen </a:t>
            </a:r>
            <a:r>
              <a:rPr lang="fi-FI" dirty="0" smtClean="0"/>
              <a:t>oikeuttaminen</a:t>
            </a:r>
            <a:endParaRPr lang="fi-FI" dirty="0"/>
          </a:p>
        </p:txBody>
      </p:sp>
    </p:spTree>
    <p:extLst>
      <p:ext uri="{BB962C8B-B14F-4D97-AF65-F5344CB8AC3E}">
        <p14:creationId xmlns:p14="http://schemas.microsoft.com/office/powerpoint/2010/main" val="26983325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fontAlgn="auto"/>
            <a:r>
              <a:rPr lang="fi-FI" dirty="0"/>
              <a:t/>
            </a:r>
            <a:br>
              <a:rPr lang="fi-FI" dirty="0"/>
            </a:br>
            <a:r>
              <a:rPr lang="fi-FI" dirty="0" smtClean="0"/>
              <a:t>Yhteiskuntafilosofia </a:t>
            </a:r>
            <a:r>
              <a:rPr lang="fi-FI" dirty="0"/>
              <a:t>(FI3</a:t>
            </a:r>
            <a:r>
              <a:rPr lang="fi-FI" dirty="0" smtClean="0"/>
              <a:t>)</a:t>
            </a:r>
            <a:endParaRPr lang="fi-FI" dirty="0"/>
          </a:p>
        </p:txBody>
      </p:sp>
      <p:sp>
        <p:nvSpPr>
          <p:cNvPr id="3" name="Sisällön paikkamerkki 2"/>
          <p:cNvSpPr>
            <a:spLocks noGrp="1"/>
          </p:cNvSpPr>
          <p:nvPr>
            <p:ph idx="1"/>
          </p:nvPr>
        </p:nvSpPr>
        <p:spPr>
          <a:xfrm>
            <a:off x="1828800" y="1600200"/>
            <a:ext cx="7010400" cy="4953000"/>
          </a:xfrm>
        </p:spPr>
        <p:txBody>
          <a:bodyPr/>
          <a:lstStyle/>
          <a:p>
            <a:pPr fontAlgn="auto"/>
            <a:r>
              <a:rPr lang="fi-FI" i="1" dirty="0"/>
              <a:t>Keskeiset </a:t>
            </a:r>
            <a:r>
              <a:rPr lang="fi-FI" i="1" dirty="0" smtClean="0"/>
              <a:t>sisällöt (jatkuu)</a:t>
            </a:r>
            <a:endParaRPr lang="fi-FI" dirty="0"/>
          </a:p>
          <a:p>
            <a:pPr lvl="0" fontAlgn="auto"/>
            <a:r>
              <a:rPr lang="fi-FI" dirty="0" smtClean="0"/>
              <a:t>poliittiset </a:t>
            </a:r>
            <a:r>
              <a:rPr lang="fi-FI" dirty="0"/>
              <a:t>ihanteet ja niiden toteuttaminen: vapaus, tasa-arvo ja solidaarisuus; konservatismi, liberalismi ja sosialismi; kansallisvaltiot ja globaali näkökulma</a:t>
            </a:r>
          </a:p>
          <a:p>
            <a:pPr lvl="0" fontAlgn="auto"/>
            <a:r>
              <a:rPr lang="fi-FI" dirty="0"/>
              <a:t>yhteiskunnalliset jännitteet ja ristiriidat sekä niiden ratkaiseminen: oikeusvaltio ja sen vaihtoehdot, yhteiskuntajärjestyksen luhistuminen – sodat, sisällissodat, terrori sekä holokausti ja muut kansanvainot yhteiskuntafilosofisina ongelmina</a:t>
            </a:r>
          </a:p>
          <a:p>
            <a:pPr lvl="0" fontAlgn="auto"/>
            <a:r>
              <a:rPr lang="fi-FI" dirty="0"/>
              <a:t>ajankohtaisia yhteiskuntafilosofisia kysymyksiä: sukupuolen rakentuminen, informaatioteknologia, kulttuurien kohtaaminen, kestävän tulevaisuuden rakentaminen</a:t>
            </a:r>
          </a:p>
          <a:p>
            <a:endParaRPr lang="fi-FI" dirty="0"/>
          </a:p>
        </p:txBody>
      </p:sp>
    </p:spTree>
    <p:extLst>
      <p:ext uri="{BB962C8B-B14F-4D97-AF65-F5344CB8AC3E}">
        <p14:creationId xmlns:p14="http://schemas.microsoft.com/office/powerpoint/2010/main" val="22891007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LOPS15: FI3</a:t>
            </a:r>
          </a:p>
        </p:txBody>
      </p:sp>
      <p:sp>
        <p:nvSpPr>
          <p:cNvPr id="3" name="Sisällön paikkamerkki 2"/>
          <p:cNvSpPr>
            <a:spLocks noGrp="1"/>
          </p:cNvSpPr>
          <p:nvPr>
            <p:ph idx="1"/>
          </p:nvPr>
        </p:nvSpPr>
        <p:spPr>
          <a:xfrm>
            <a:off x="1331640" y="1600200"/>
            <a:ext cx="7507560" cy="4953000"/>
          </a:xfrm>
        </p:spPr>
        <p:txBody>
          <a:bodyPr/>
          <a:lstStyle/>
          <a:p>
            <a:pPr fontAlgn="auto">
              <a:lnSpc>
                <a:spcPts val="2900"/>
              </a:lnSpc>
            </a:pPr>
            <a:r>
              <a:rPr lang="fi-FI" dirty="0" smtClean="0"/>
              <a:t>FI3: työnjakoa ET:n kanssa täsmennetty </a:t>
            </a:r>
            <a:r>
              <a:rPr lang="fi-FI" dirty="0"/>
              <a:t/>
            </a:r>
            <a:br>
              <a:rPr lang="fi-FI" dirty="0"/>
            </a:br>
            <a:r>
              <a:rPr lang="fi-FI" dirty="0" smtClean="0"/>
              <a:t>(mutta: ET3 syventäväksi!)</a:t>
            </a:r>
          </a:p>
          <a:p>
            <a:pPr fontAlgn="auto">
              <a:lnSpc>
                <a:spcPts val="2900"/>
              </a:lnSpc>
            </a:pPr>
            <a:r>
              <a:rPr lang="fi-FI" dirty="0" smtClean="0"/>
              <a:t>uutta esim: </a:t>
            </a:r>
            <a:r>
              <a:rPr lang="fi-FI" dirty="0"/>
              <a:t>sodat, sisällissodat, </a:t>
            </a:r>
            <a:r>
              <a:rPr lang="fi-FI" dirty="0" smtClean="0"/>
              <a:t>terrori</a:t>
            </a:r>
          </a:p>
        </p:txBody>
      </p:sp>
    </p:spTree>
    <p:extLst>
      <p:ext uri="{BB962C8B-B14F-4D97-AF65-F5344CB8AC3E}">
        <p14:creationId xmlns:p14="http://schemas.microsoft.com/office/powerpoint/2010/main" val="30158956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Tieto, tiede ja todellisuus (FI4</a:t>
            </a:r>
            <a:r>
              <a:rPr lang="fi-FI" dirty="0" smtClean="0"/>
              <a:t>)</a:t>
            </a:r>
            <a:endParaRPr lang="fi-FI" dirty="0"/>
          </a:p>
        </p:txBody>
      </p:sp>
      <p:sp>
        <p:nvSpPr>
          <p:cNvPr id="3" name="Sisällön paikkamerkki 2"/>
          <p:cNvSpPr>
            <a:spLocks noGrp="1"/>
          </p:cNvSpPr>
          <p:nvPr>
            <p:ph idx="1"/>
          </p:nvPr>
        </p:nvSpPr>
        <p:spPr/>
        <p:txBody>
          <a:bodyPr/>
          <a:lstStyle/>
          <a:p>
            <a:pPr marL="0" indent="0" fontAlgn="auto">
              <a:buNone/>
            </a:pPr>
            <a:r>
              <a:rPr lang="fi-FI" i="1" dirty="0"/>
              <a:t>Tavoitteet</a:t>
            </a:r>
            <a:endParaRPr lang="fi-FI" dirty="0"/>
          </a:p>
          <a:p>
            <a:pPr fontAlgn="auto"/>
            <a:r>
              <a:rPr lang="fi-FI" dirty="0"/>
              <a:t>Kurssin tavoitteena on, että opiskelija </a:t>
            </a:r>
          </a:p>
          <a:p>
            <a:pPr lvl="0" fontAlgn="auto"/>
            <a:r>
              <a:rPr lang="fi-FI" dirty="0"/>
              <a:t>hahmottaa filosofisia, eri tieteisiin ja arkielämään perustuvia käsityksiä todellisuuden rakenteesta </a:t>
            </a:r>
          </a:p>
          <a:p>
            <a:pPr lvl="0" fontAlgn="auto"/>
            <a:r>
              <a:rPr lang="fi-FI" dirty="0"/>
              <a:t>osaa eritellä ja arvioida filosofisia teorioita todellisuudesta, totuudesta, tiedosta ja tieteestä</a:t>
            </a:r>
          </a:p>
          <a:p>
            <a:pPr lvl="0" fontAlgn="auto"/>
            <a:r>
              <a:rPr lang="fi-FI" dirty="0"/>
              <a:t>osaa jäsentää ja eritellä tieteellisen tutkimuksen, päättelyn ja selittämisen luonnetta</a:t>
            </a:r>
          </a:p>
          <a:p>
            <a:pPr lvl="0" fontAlgn="auto"/>
            <a:r>
              <a:rPr lang="fi-FI" dirty="0"/>
              <a:t>osaa jäsentää havainnon ja tiedon sekä tieteellisten teorioiden ja mallien suhdetta todellisuuteen</a:t>
            </a:r>
          </a:p>
          <a:p>
            <a:pPr lvl="0" fontAlgn="auto"/>
            <a:r>
              <a:rPr lang="fi-FI" dirty="0"/>
              <a:t>oppii hahmottamaan erityistieteiden tieteenfilosofisia kysymyksiä joissain lukion oppiaineissa. </a:t>
            </a:r>
          </a:p>
          <a:p>
            <a:endParaRPr lang="fi-FI" dirty="0"/>
          </a:p>
        </p:txBody>
      </p:sp>
    </p:spTree>
    <p:extLst>
      <p:ext uri="{BB962C8B-B14F-4D97-AF65-F5344CB8AC3E}">
        <p14:creationId xmlns:p14="http://schemas.microsoft.com/office/powerpoint/2010/main" val="14484559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Tieto, tiede ja todellisuus (FI4</a:t>
            </a:r>
            <a:r>
              <a:rPr lang="fi-FI" dirty="0" smtClean="0"/>
              <a:t>)</a:t>
            </a:r>
            <a:endParaRPr lang="fi-FI" dirty="0"/>
          </a:p>
        </p:txBody>
      </p:sp>
      <p:sp>
        <p:nvSpPr>
          <p:cNvPr id="3" name="Sisällön paikkamerkki 2"/>
          <p:cNvSpPr>
            <a:spLocks noGrp="1"/>
          </p:cNvSpPr>
          <p:nvPr>
            <p:ph idx="1"/>
          </p:nvPr>
        </p:nvSpPr>
        <p:spPr>
          <a:xfrm>
            <a:off x="827584" y="1600200"/>
            <a:ext cx="8011616" cy="4953000"/>
          </a:xfrm>
        </p:spPr>
        <p:txBody>
          <a:bodyPr/>
          <a:lstStyle/>
          <a:p>
            <a:pPr marL="0" indent="0" fontAlgn="auto">
              <a:buNone/>
            </a:pPr>
            <a:r>
              <a:rPr lang="fi-FI" i="1" dirty="0"/>
              <a:t>Keskeiset sisällöt </a:t>
            </a:r>
            <a:endParaRPr lang="fi-FI" dirty="0"/>
          </a:p>
          <a:p>
            <a:pPr lvl="0" fontAlgn="auto">
              <a:lnSpc>
                <a:spcPts val="2800"/>
              </a:lnSpc>
            </a:pPr>
            <a:r>
              <a:rPr lang="fi-FI" dirty="0"/>
              <a:t>metafysiikan keskeiset kysymykset ja käsitteet, erilaisia käsityksiä metafysiikan luonteesta ja todellisuuden perusrakenteesta</a:t>
            </a:r>
          </a:p>
          <a:p>
            <a:pPr lvl="0" fontAlgn="auto">
              <a:lnSpc>
                <a:spcPts val="2800"/>
              </a:lnSpc>
            </a:pPr>
            <a:r>
              <a:rPr lang="fi-FI" dirty="0"/>
              <a:t>olemassaolon kysymyksiä: muutos ja pysyvyys, oliot ja ominaisuudet, mahdollinen ja välttämätön, reaalinen ja virtuaalinen </a:t>
            </a:r>
          </a:p>
          <a:p>
            <a:pPr lvl="0" fontAlgn="auto">
              <a:lnSpc>
                <a:spcPts val="2800"/>
              </a:lnSpc>
            </a:pPr>
            <a:r>
              <a:rPr lang="fi-FI" dirty="0"/>
              <a:t>todellisuuden ilmeneminen ja hahmottaminen </a:t>
            </a:r>
          </a:p>
          <a:p>
            <a:pPr lvl="0" fontAlgn="auto">
              <a:lnSpc>
                <a:spcPts val="2800"/>
              </a:lnSpc>
            </a:pPr>
            <a:r>
              <a:rPr lang="fi-FI" dirty="0"/>
              <a:t>totuuden luonne ja totuusteoriat</a:t>
            </a:r>
          </a:p>
          <a:p>
            <a:pPr lvl="0" fontAlgn="auto">
              <a:lnSpc>
                <a:spcPts val="2800"/>
              </a:lnSpc>
            </a:pPr>
            <a:r>
              <a:rPr lang="fi-FI" dirty="0"/>
              <a:t>tiedon mahdollisuus ja rajat, tiedon oikeuttaminen</a:t>
            </a:r>
          </a:p>
          <a:p>
            <a:pPr lvl="0" fontAlgn="auto">
              <a:lnSpc>
                <a:spcPts val="2800"/>
              </a:lnSpc>
            </a:pPr>
            <a:r>
              <a:rPr lang="fi-FI" dirty="0"/>
              <a:t>tieteellisen tutkimuksen luonne ja menetelmät, tieteellinen päättely; ilmiön, tutkimusaineiston, mallin ja teorian käsitteet sekä niiden keskinäinen suhde</a:t>
            </a:r>
          </a:p>
          <a:p>
            <a:pPr lvl="0" fontAlgn="auto">
              <a:lnSpc>
                <a:spcPts val="2800"/>
              </a:lnSpc>
            </a:pPr>
            <a:r>
              <a:rPr lang="fi-FI" dirty="0"/>
              <a:t>selittäminen ja tieto luonnon- ja ihmistieteissä sekä formaaleissa tieteissä: tietäminen ja ennustaminen, ymmärtäminen ja tulkinta</a:t>
            </a:r>
          </a:p>
          <a:p>
            <a:endParaRPr lang="fi-FI" dirty="0"/>
          </a:p>
        </p:txBody>
      </p:sp>
    </p:spTree>
    <p:extLst>
      <p:ext uri="{BB962C8B-B14F-4D97-AF65-F5344CB8AC3E}">
        <p14:creationId xmlns:p14="http://schemas.microsoft.com/office/powerpoint/2010/main" val="26509142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LOPS15: </a:t>
            </a:r>
            <a:r>
              <a:rPr lang="fi-FI" dirty="0" smtClean="0"/>
              <a:t>FI4</a:t>
            </a:r>
            <a:endParaRPr lang="fi-FI" dirty="0"/>
          </a:p>
        </p:txBody>
      </p:sp>
      <p:sp>
        <p:nvSpPr>
          <p:cNvPr id="3" name="Sisällön paikkamerkki 2"/>
          <p:cNvSpPr>
            <a:spLocks noGrp="1"/>
          </p:cNvSpPr>
          <p:nvPr>
            <p:ph idx="1"/>
          </p:nvPr>
        </p:nvSpPr>
        <p:spPr>
          <a:xfrm>
            <a:off x="1331640" y="1600200"/>
            <a:ext cx="7507560" cy="4953000"/>
          </a:xfrm>
        </p:spPr>
        <p:txBody>
          <a:bodyPr/>
          <a:lstStyle/>
          <a:p>
            <a:pPr fontAlgn="auto">
              <a:lnSpc>
                <a:spcPts val="2900"/>
              </a:lnSpc>
            </a:pPr>
            <a:r>
              <a:rPr lang="fi-FI" dirty="0" smtClean="0"/>
              <a:t>2000-luvun tieteenfilosofia,</a:t>
            </a:r>
          </a:p>
          <a:p>
            <a:pPr fontAlgn="auto">
              <a:lnSpc>
                <a:spcPts val="2900"/>
              </a:lnSpc>
            </a:pPr>
            <a:r>
              <a:rPr lang="fi-FI" dirty="0" smtClean="0"/>
              <a:t>jota lukiolainen voi soveltaa käytäntöön</a:t>
            </a:r>
          </a:p>
          <a:p>
            <a:pPr fontAlgn="auto">
              <a:lnSpc>
                <a:spcPts val="2900"/>
              </a:lnSpc>
            </a:pPr>
            <a:r>
              <a:rPr lang="fi-FI" dirty="0"/>
              <a:t>esim: ”ilmiön, tutkimusaineiston, mallin ja teorian käsitteet sekä niiden keskinäinen suhde”</a:t>
            </a:r>
          </a:p>
          <a:p>
            <a:pPr fontAlgn="auto">
              <a:lnSpc>
                <a:spcPts val="2900"/>
              </a:lnSpc>
            </a:pPr>
            <a:endParaRPr lang="fi-FI" dirty="0"/>
          </a:p>
          <a:p>
            <a:pPr fontAlgn="auto">
              <a:lnSpc>
                <a:spcPts val="2900"/>
              </a:lnSpc>
            </a:pPr>
            <a:endParaRPr lang="fi-FI" dirty="0"/>
          </a:p>
        </p:txBody>
      </p:sp>
    </p:spTree>
    <p:extLst>
      <p:ext uri="{BB962C8B-B14F-4D97-AF65-F5344CB8AC3E}">
        <p14:creationId xmlns:p14="http://schemas.microsoft.com/office/powerpoint/2010/main" val="21047706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Miten: tiedosta taitoon (1)</a:t>
            </a:r>
            <a:endParaRPr lang="fi-FI" dirty="0"/>
          </a:p>
        </p:txBody>
      </p:sp>
      <p:sp>
        <p:nvSpPr>
          <p:cNvPr id="3" name="Sisällön paikkamerkki 2"/>
          <p:cNvSpPr>
            <a:spLocks noGrp="1"/>
          </p:cNvSpPr>
          <p:nvPr>
            <p:ph idx="1"/>
          </p:nvPr>
        </p:nvSpPr>
        <p:spPr/>
        <p:txBody>
          <a:bodyPr/>
          <a:lstStyle/>
          <a:p>
            <a:pPr marL="457200" indent="-457200">
              <a:buFont typeface="+mj-lt"/>
              <a:buAutoNum type="arabicPeriod"/>
            </a:pPr>
            <a:r>
              <a:rPr lang="fi-FI" dirty="0" smtClean="0"/>
              <a:t>Filosofisesti:</a:t>
            </a:r>
          </a:p>
          <a:p>
            <a:r>
              <a:rPr lang="fi-FI" dirty="0" smtClean="0"/>
              <a:t>mitään ei ”käsitellä” esim. siksi että sivistävää</a:t>
            </a:r>
          </a:p>
          <a:p>
            <a:r>
              <a:rPr lang="fi-FI" dirty="0" smtClean="0"/>
              <a:t>asiat käsitellään, jos/kun niissä on pointti opiskelijoille</a:t>
            </a:r>
          </a:p>
          <a:p>
            <a:r>
              <a:rPr lang="fi-FI" dirty="0" smtClean="0"/>
              <a:t>opettajan pitää aina ymmärtää, mihin kysymykseen kyseinen teoria on hyvä vastaus </a:t>
            </a:r>
            <a:r>
              <a:rPr lang="fi-FI" dirty="0"/>
              <a:t>→</a:t>
            </a:r>
          </a:p>
          <a:p>
            <a:r>
              <a:rPr lang="fi-FI" dirty="0" smtClean="0"/>
              <a:t>helppo esittää mielekkäänä</a:t>
            </a:r>
          </a:p>
          <a:p>
            <a:pPr lvl="1"/>
            <a:r>
              <a:rPr lang="fi-FI" dirty="0" smtClean="0"/>
              <a:t>filosofian klassikot ”suurmestareita” </a:t>
            </a:r>
            <a:r>
              <a:rPr lang="fi-FI" dirty="0"/>
              <a:t>→</a:t>
            </a:r>
          </a:p>
          <a:p>
            <a:pPr lvl="1"/>
            <a:r>
              <a:rPr lang="fi-FI" dirty="0" smtClean="0"/>
              <a:t>eivät ole esittäneet yksinkertaisia hölmöyksiä</a:t>
            </a:r>
          </a:p>
        </p:txBody>
      </p:sp>
    </p:spTree>
    <p:extLst>
      <p:ext uri="{BB962C8B-B14F-4D97-AF65-F5344CB8AC3E}">
        <p14:creationId xmlns:p14="http://schemas.microsoft.com/office/powerpoint/2010/main" val="1662150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ltLang="fi-FI" dirty="0" smtClean="0"/>
              <a:t>Taustaa (2)</a:t>
            </a:r>
            <a:endParaRPr lang="en-US" dirty="0"/>
          </a:p>
        </p:txBody>
      </p:sp>
      <p:sp>
        <p:nvSpPr>
          <p:cNvPr id="3" name="Content Placeholder 2"/>
          <p:cNvSpPr>
            <a:spLocks noGrp="1"/>
          </p:cNvSpPr>
          <p:nvPr>
            <p:ph idx="1"/>
          </p:nvPr>
        </p:nvSpPr>
        <p:spPr>
          <a:xfrm>
            <a:off x="1828800" y="1600200"/>
            <a:ext cx="7010400" cy="4953000"/>
          </a:xfrm>
        </p:spPr>
        <p:txBody>
          <a:bodyPr/>
          <a:lstStyle/>
          <a:p>
            <a:r>
              <a:rPr lang="fi-FI" dirty="0"/>
              <a:t>L</a:t>
            </a:r>
            <a:r>
              <a:rPr lang="fi-FI" dirty="0" smtClean="0"/>
              <a:t>ukio edustaa perinteistä eliitin koulutusväylää.</a:t>
            </a:r>
          </a:p>
          <a:p>
            <a:r>
              <a:rPr lang="fi-FI" dirty="0" smtClean="0"/>
              <a:t>2-jakoisuus:</a:t>
            </a:r>
          </a:p>
          <a:p>
            <a:pPr lvl="1"/>
            <a:r>
              <a:rPr lang="fi-FI" dirty="0" smtClean="0"/>
              <a:t>yleissivistys</a:t>
            </a:r>
          </a:p>
          <a:p>
            <a:pPr lvl="1"/>
            <a:r>
              <a:rPr lang="fi-FI" dirty="0" smtClean="0"/>
              <a:t>korkea-asteelle valmistavat opinnot</a:t>
            </a:r>
          </a:p>
          <a:p>
            <a:r>
              <a:rPr lang="fi-FI" dirty="0" smtClean="0"/>
              <a:t>Digitaalinen murros on luku- ja kirjoitustaitoon verrattavissa oleva valtava murros → </a:t>
            </a:r>
          </a:p>
          <a:p>
            <a:r>
              <a:rPr lang="fi-FI" dirty="0" smtClean="0"/>
              <a:t>mitä on yleissivistys?</a:t>
            </a:r>
          </a:p>
          <a:p>
            <a:r>
              <a:rPr lang="fi-FI" dirty="0" smtClean="0"/>
              <a:t>Filosofian kannalta poikkeuksellisen tärkeä kysymys, koska filosofia on ollut ”lukeneisuus (</a:t>
            </a:r>
            <a:r>
              <a:rPr lang="fi-FI" dirty="0" err="1" smtClean="0"/>
              <a:t>big</a:t>
            </a:r>
            <a:r>
              <a:rPr lang="fi-FI" dirty="0" smtClean="0"/>
              <a:t> </a:t>
            </a:r>
            <a:r>
              <a:rPr lang="fi-FI" dirty="0" err="1" smtClean="0"/>
              <a:t>books</a:t>
            </a:r>
            <a:r>
              <a:rPr lang="fi-FI" dirty="0" smtClean="0"/>
              <a:t>)” </a:t>
            </a:r>
            <a:br>
              <a:rPr lang="fi-FI" dirty="0" smtClean="0"/>
            </a:br>
            <a:r>
              <a:rPr lang="fi-FI" dirty="0" smtClean="0"/>
              <a:t>-yleissivistyksen keskiössä (varhaisen yliopistolaitoksen oppikirjoista yli puolet oli Aristotelesta).</a:t>
            </a:r>
          </a:p>
          <a:p>
            <a:pPr marL="457200" indent="-457200">
              <a:lnSpc>
                <a:spcPct val="150000"/>
              </a:lnSpc>
              <a:buFont typeface="+mj-lt"/>
              <a:buAutoNum type="arabicPeriod"/>
            </a:pPr>
            <a:endParaRPr lang="en-US" dirty="0"/>
          </a:p>
        </p:txBody>
      </p:sp>
    </p:spTree>
    <p:extLst>
      <p:ext uri="{BB962C8B-B14F-4D97-AF65-F5344CB8AC3E}">
        <p14:creationId xmlns:p14="http://schemas.microsoft.com/office/powerpoint/2010/main" val="33709276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a:t>
            </a:r>
            <a:r>
              <a:rPr lang="fi-FI" dirty="0" smtClean="0"/>
              <a:t>simerkkejä</a:t>
            </a:r>
            <a:endParaRPr lang="fi-FI" dirty="0"/>
          </a:p>
        </p:txBody>
      </p:sp>
      <p:sp>
        <p:nvSpPr>
          <p:cNvPr id="3" name="Sisällön paikkamerkki 2"/>
          <p:cNvSpPr>
            <a:spLocks noGrp="1"/>
          </p:cNvSpPr>
          <p:nvPr>
            <p:ph idx="1"/>
          </p:nvPr>
        </p:nvSpPr>
        <p:spPr/>
        <p:txBody>
          <a:bodyPr/>
          <a:lstStyle/>
          <a:p>
            <a:r>
              <a:rPr lang="fi-FI" dirty="0" smtClean="0"/>
              <a:t>Jos työstetään Platonin ideaoppia, pitää olla mielessä myös yksi tai useampia seuraavista</a:t>
            </a:r>
          </a:p>
          <a:p>
            <a:pPr marL="1030288" lvl="1" indent="-457200">
              <a:buFont typeface="+mj-lt"/>
              <a:buAutoNum type="arabicPeriod"/>
            </a:pPr>
            <a:r>
              <a:rPr lang="fi-FI" dirty="0" smtClean="0"/>
              <a:t>mitä ajattelu koskee (abstraktius), </a:t>
            </a:r>
          </a:p>
          <a:p>
            <a:pPr marL="1030288" lvl="1" indent="-457200">
              <a:buFont typeface="+mj-lt"/>
              <a:buAutoNum type="arabicPeriod"/>
            </a:pPr>
            <a:r>
              <a:rPr lang="fi-FI" dirty="0" smtClean="0"/>
              <a:t>muutoksen ongelma (mikä pysyy) tai </a:t>
            </a:r>
          </a:p>
          <a:p>
            <a:pPr marL="1030288" lvl="1" indent="-457200">
              <a:buFont typeface="+mj-lt"/>
              <a:buAutoNum type="arabicPeriod"/>
            </a:pPr>
            <a:r>
              <a:rPr lang="fi-FI" dirty="0" smtClean="0"/>
              <a:t>yhteisen etiikan mahdollisuus (objektiiviset arvot)</a:t>
            </a:r>
          </a:p>
          <a:p>
            <a:r>
              <a:rPr lang="fi-FI" dirty="0"/>
              <a:t>Jos työstetään </a:t>
            </a:r>
            <a:r>
              <a:rPr lang="fi-FI" dirty="0" smtClean="0"/>
              <a:t>Wittgensteinin kielen kuvateoriaa, </a:t>
            </a:r>
            <a:r>
              <a:rPr lang="fi-FI" dirty="0"/>
              <a:t>pitää olla mielessä myös yksi tai useampia seuraavista</a:t>
            </a:r>
          </a:p>
          <a:p>
            <a:pPr marL="1030288" lvl="1" indent="-457200">
              <a:buFont typeface="+mj-lt"/>
              <a:buAutoNum type="arabicPeriod"/>
            </a:pPr>
            <a:r>
              <a:rPr lang="fi-FI" dirty="0" smtClean="0"/>
              <a:t>koostuuko todellisuus olioista vai tosiseikoista</a:t>
            </a:r>
            <a:endParaRPr lang="fi-FI" dirty="0"/>
          </a:p>
          <a:p>
            <a:pPr marL="1030288" lvl="1" indent="-457200">
              <a:buFont typeface="+mj-lt"/>
              <a:buAutoNum type="arabicPeriod"/>
            </a:pPr>
            <a:r>
              <a:rPr lang="fi-FI" dirty="0" smtClean="0"/>
              <a:t>mikä on kielen ja todellisuuden suhde, esim.</a:t>
            </a:r>
            <a:endParaRPr lang="fi-FI" dirty="0"/>
          </a:p>
          <a:p>
            <a:pPr marL="1030288" lvl="1" indent="-457200">
              <a:buFont typeface="+mj-lt"/>
              <a:buAutoNum type="arabicPeriod"/>
            </a:pPr>
            <a:r>
              <a:rPr lang="fi-FI" dirty="0" smtClean="0"/>
              <a:t>onko semantiikka lausumatonta ja (ilmeneminen vs. sanominen)</a:t>
            </a:r>
          </a:p>
          <a:p>
            <a:pPr marL="1030288" lvl="1" indent="-457200">
              <a:buFont typeface="+mj-lt"/>
              <a:buAutoNum type="arabicPeriod"/>
            </a:pPr>
            <a:r>
              <a:rPr lang="fi-FI" smtClean="0"/>
              <a:t>mitä (muuta) luonnontieteiltä </a:t>
            </a:r>
            <a:r>
              <a:rPr lang="fi-FI" dirty="0" smtClean="0"/>
              <a:t>jää kuvaamatta</a:t>
            </a:r>
            <a:endParaRPr lang="fi-FI" dirty="0"/>
          </a:p>
          <a:p>
            <a:pPr marL="1030288" lvl="1" indent="-457200">
              <a:buFont typeface="+mj-lt"/>
              <a:buAutoNum type="arabicPeriod"/>
            </a:pPr>
            <a:endParaRPr lang="fi-FI" dirty="0"/>
          </a:p>
        </p:txBody>
      </p:sp>
    </p:spTree>
    <p:extLst>
      <p:ext uri="{BB962C8B-B14F-4D97-AF65-F5344CB8AC3E}">
        <p14:creationId xmlns:p14="http://schemas.microsoft.com/office/powerpoint/2010/main" val="37689570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Miten: tiedosta taitoon (2)</a:t>
            </a:r>
            <a:endParaRPr lang="fi-FI" dirty="0"/>
          </a:p>
        </p:txBody>
      </p:sp>
      <p:sp>
        <p:nvSpPr>
          <p:cNvPr id="3" name="Sisällön paikkamerkki 2"/>
          <p:cNvSpPr>
            <a:spLocks noGrp="1"/>
          </p:cNvSpPr>
          <p:nvPr>
            <p:ph idx="1"/>
          </p:nvPr>
        </p:nvSpPr>
        <p:spPr/>
        <p:txBody>
          <a:bodyPr/>
          <a:lstStyle/>
          <a:p>
            <a:pPr marL="457200" indent="-457200">
              <a:buFont typeface="+mj-lt"/>
              <a:buAutoNum type="arabicPeriod" startAt="2"/>
            </a:pPr>
            <a:r>
              <a:rPr lang="fi-FI" dirty="0" smtClean="0"/>
              <a:t>Kiinnostavasti ja ajankohtaisesti:</a:t>
            </a:r>
          </a:p>
          <a:p>
            <a:r>
              <a:rPr lang="fi-FI" dirty="0" smtClean="0"/>
              <a:t>nuorten maailman kysymykset</a:t>
            </a:r>
          </a:p>
          <a:p>
            <a:pPr lvl="1"/>
            <a:r>
              <a:rPr lang="fi-FI" dirty="0"/>
              <a:t>Myös mediassa</a:t>
            </a:r>
            <a:r>
              <a:rPr lang="fi-FI" dirty="0" smtClean="0"/>
              <a:t>: Abitreenien kommentti 2017K:  ”Kiitos </a:t>
            </a:r>
            <a:r>
              <a:rPr lang="fi-FI" dirty="0"/>
              <a:t>YTL:lle Sherlock-pätkästä. Vaikka tehtävään ei vastannutkaan, sai rentoutua kokeen aikana kuuntelemalla </a:t>
            </a:r>
            <a:r>
              <a:rPr lang="fi-FI" dirty="0" err="1"/>
              <a:t>Benedict</a:t>
            </a:r>
            <a:r>
              <a:rPr lang="fi-FI" dirty="0"/>
              <a:t> </a:t>
            </a:r>
            <a:r>
              <a:rPr lang="fi-FI" dirty="0" err="1"/>
              <a:t>Cumberbatchin</a:t>
            </a:r>
            <a:r>
              <a:rPr lang="fi-FI" dirty="0"/>
              <a:t> silkinpehmeää ääntä. :</a:t>
            </a:r>
            <a:r>
              <a:rPr lang="fi-FI" dirty="0" smtClean="0"/>
              <a:t>D”</a:t>
            </a:r>
          </a:p>
          <a:p>
            <a:r>
              <a:rPr lang="fi-FI" dirty="0" smtClean="0"/>
              <a:t>kiinnostavat ajankohtaiset, esim. poliittiset asiat</a:t>
            </a:r>
          </a:p>
          <a:p>
            <a:r>
              <a:rPr lang="fi-FI" dirty="0" smtClean="0"/>
              <a:t>mitä muuta</a:t>
            </a:r>
          </a:p>
        </p:txBody>
      </p:sp>
    </p:spTree>
    <p:extLst>
      <p:ext uri="{BB962C8B-B14F-4D97-AF65-F5344CB8AC3E}">
        <p14:creationId xmlns:p14="http://schemas.microsoft.com/office/powerpoint/2010/main" val="38486243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LOPS15</a:t>
            </a:r>
            <a:endParaRPr lang="fi-FI" dirty="0"/>
          </a:p>
        </p:txBody>
      </p:sp>
      <p:sp>
        <p:nvSpPr>
          <p:cNvPr id="3" name="Sisällön paikkamerkki 2"/>
          <p:cNvSpPr>
            <a:spLocks noGrp="1"/>
          </p:cNvSpPr>
          <p:nvPr>
            <p:ph idx="1"/>
          </p:nvPr>
        </p:nvSpPr>
        <p:spPr>
          <a:xfrm>
            <a:off x="1828800" y="1600200"/>
            <a:ext cx="7010400" cy="4953000"/>
          </a:xfrm>
        </p:spPr>
        <p:txBody>
          <a:bodyPr/>
          <a:lstStyle/>
          <a:p>
            <a:pPr marL="0" indent="0" fontAlgn="auto">
              <a:lnSpc>
                <a:spcPts val="2900"/>
              </a:lnSpc>
              <a:buNone/>
            </a:pPr>
            <a:r>
              <a:rPr lang="fi-FI" b="1" dirty="0" smtClean="0"/>
              <a:t>Tehtävä</a:t>
            </a:r>
            <a:endParaRPr lang="fi-FI" b="1" dirty="0"/>
          </a:p>
          <a:p>
            <a:pPr fontAlgn="auto">
              <a:lnSpc>
                <a:spcPts val="2900"/>
              </a:lnSpc>
            </a:pPr>
            <a:r>
              <a:rPr lang="fi-FI" dirty="0" smtClean="0"/>
              <a:t>Perehtykää </a:t>
            </a:r>
            <a:r>
              <a:rPr lang="fi-FI" dirty="0" err="1" smtClean="0"/>
              <a:t>LOPSIin</a:t>
            </a:r>
            <a:r>
              <a:rPr lang="fi-FI" dirty="0" smtClean="0"/>
              <a:t> ja</a:t>
            </a:r>
            <a:endParaRPr lang="fi-FI" dirty="0"/>
          </a:p>
          <a:p>
            <a:pPr fontAlgn="auto">
              <a:lnSpc>
                <a:spcPts val="2900"/>
              </a:lnSpc>
            </a:pPr>
            <a:r>
              <a:rPr lang="fi-FI" dirty="0" smtClean="0"/>
              <a:t>Vastatkaa n. 1 sivun esseessä seuraaviin tehtäviin</a:t>
            </a:r>
          </a:p>
          <a:p>
            <a:pPr marL="457200" indent="-457200" fontAlgn="auto">
              <a:lnSpc>
                <a:spcPts val="2900"/>
              </a:lnSpc>
              <a:buFont typeface="+mj-lt"/>
              <a:buAutoNum type="arabicPeriod"/>
            </a:pPr>
            <a:r>
              <a:rPr lang="fi-FI" dirty="0" smtClean="0"/>
              <a:t>Millaiset ovat tärkeimmät ja merkityksellisimmät lukiofilosofiassa opetettavat ja opiskeltavat </a:t>
            </a:r>
            <a:r>
              <a:rPr lang="fi-FI" b="1" dirty="0" smtClean="0"/>
              <a:t>tiedot</a:t>
            </a:r>
            <a:r>
              <a:rPr lang="fi-FI" dirty="0" smtClean="0"/>
              <a:t>?</a:t>
            </a:r>
          </a:p>
          <a:p>
            <a:pPr marL="457200" indent="-457200" fontAlgn="auto">
              <a:lnSpc>
                <a:spcPts val="2900"/>
              </a:lnSpc>
              <a:buFont typeface="+mj-lt"/>
              <a:buAutoNum type="arabicPeriod"/>
            </a:pPr>
            <a:r>
              <a:rPr lang="fi-FI" dirty="0"/>
              <a:t>Millaiset ovat tärkeimmät ja merkityksellisimmät lukiofilosofiassa opetettavat ja opiskeltavat </a:t>
            </a:r>
            <a:r>
              <a:rPr lang="fi-FI" b="1" dirty="0" smtClean="0"/>
              <a:t>taidot</a:t>
            </a:r>
            <a:r>
              <a:rPr lang="fi-FI" dirty="0"/>
              <a:t>?</a:t>
            </a:r>
          </a:p>
          <a:p>
            <a:pPr marL="457200" indent="-457200" fontAlgn="auto">
              <a:lnSpc>
                <a:spcPts val="2900"/>
              </a:lnSpc>
              <a:buFont typeface="+mj-lt"/>
              <a:buAutoNum type="arabicPeriod"/>
            </a:pPr>
            <a:r>
              <a:rPr lang="fi-FI" dirty="0" smtClean="0"/>
              <a:t>LOPS esittää filosofian olevan yleissivistävää. Miten väitettä voi perustella?</a:t>
            </a:r>
          </a:p>
        </p:txBody>
      </p:sp>
    </p:spTree>
    <p:extLst>
      <p:ext uri="{BB962C8B-B14F-4D97-AF65-F5344CB8AC3E}">
        <p14:creationId xmlns:p14="http://schemas.microsoft.com/office/powerpoint/2010/main" val="4223392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ltLang="fi-FI" dirty="0" smtClean="0"/>
              <a:t>Lukiofilosofia 1: Akateeminen alkeisfilosofia</a:t>
            </a:r>
            <a:endParaRPr lang="en-US" dirty="0"/>
          </a:p>
        </p:txBody>
      </p:sp>
      <p:sp>
        <p:nvSpPr>
          <p:cNvPr id="3" name="Content Placeholder 2"/>
          <p:cNvSpPr>
            <a:spLocks noGrp="1"/>
          </p:cNvSpPr>
          <p:nvPr>
            <p:ph idx="1"/>
          </p:nvPr>
        </p:nvSpPr>
        <p:spPr>
          <a:xfrm>
            <a:off x="1331640" y="1600200"/>
            <a:ext cx="7507560" cy="4953000"/>
          </a:xfrm>
        </p:spPr>
        <p:txBody>
          <a:bodyPr/>
          <a:lstStyle/>
          <a:p>
            <a:pPr>
              <a:lnSpc>
                <a:spcPts val="2800"/>
              </a:lnSpc>
            </a:pPr>
            <a:r>
              <a:rPr lang="fi-FI" dirty="0" smtClean="0"/>
              <a:t>Filosofia oli pitkään yleisten akateemisten opintojen perusaine.</a:t>
            </a:r>
          </a:p>
          <a:p>
            <a:pPr lvl="1">
              <a:lnSpc>
                <a:spcPts val="2800"/>
              </a:lnSpc>
            </a:pPr>
            <a:r>
              <a:rPr lang="fi-FI" dirty="0" smtClean="0"/>
              <a:t>filosofia perustieteenalana, josta jatkettiin lääke- ja oikeustieteeseen tai teologiaan</a:t>
            </a:r>
          </a:p>
          <a:p>
            <a:pPr lvl="1">
              <a:lnSpc>
                <a:spcPts val="2800"/>
              </a:lnSpc>
            </a:pPr>
            <a:r>
              <a:rPr lang="fi-FI" dirty="0" smtClean="0"/>
              <a:t>opiskellessani </a:t>
            </a:r>
            <a:r>
              <a:rPr lang="fi-FI" dirty="0" err="1" smtClean="0"/>
              <a:t>HYssä</a:t>
            </a:r>
            <a:r>
              <a:rPr lang="fi-FI" dirty="0" smtClean="0"/>
              <a:t> 1970-luvulla oli filosofinen </a:t>
            </a:r>
            <a:r>
              <a:rPr lang="fi-FI" dirty="0" err="1" smtClean="0"/>
              <a:t>tdk</a:t>
            </a:r>
            <a:r>
              <a:rPr lang="fi-FI" dirty="0" smtClean="0"/>
              <a:t> ja sen alla </a:t>
            </a:r>
            <a:r>
              <a:rPr lang="fi-FI" dirty="0" err="1" smtClean="0"/>
              <a:t>historiallis</a:t>
            </a:r>
            <a:r>
              <a:rPr lang="fi-FI" dirty="0" smtClean="0"/>
              <a:t>-kielitieteellinen ja </a:t>
            </a:r>
            <a:r>
              <a:rPr lang="fi-FI" dirty="0" err="1" smtClean="0"/>
              <a:t>matemaattis</a:t>
            </a:r>
            <a:r>
              <a:rPr lang="fi-FI" dirty="0" smtClean="0"/>
              <a:t>-luonnontieteellinen osasto </a:t>
            </a:r>
          </a:p>
          <a:p>
            <a:pPr lvl="1">
              <a:lnSpc>
                <a:spcPts val="2800"/>
              </a:lnSpc>
            </a:pPr>
            <a:r>
              <a:rPr lang="fi-FI" dirty="0" err="1" smtClean="0"/>
              <a:t>tämäntapainen</a:t>
            </a:r>
            <a:r>
              <a:rPr lang="fi-FI" dirty="0" smtClean="0"/>
              <a:t> on tilanne edelleen useissa maissa esim. </a:t>
            </a:r>
            <a:r>
              <a:rPr lang="fi-FI" dirty="0" err="1" smtClean="0"/>
              <a:t>USAn</a:t>
            </a:r>
            <a:r>
              <a:rPr lang="fi-FI" dirty="0" smtClean="0"/>
              <a:t> </a:t>
            </a:r>
            <a:r>
              <a:rPr lang="fi-FI" dirty="0"/>
              <a:t>colleget, joissa </a:t>
            </a:r>
            <a:r>
              <a:rPr lang="fi-FI" dirty="0" smtClean="0"/>
              <a:t>opiskelijalla ei ole pääainetta. </a:t>
            </a:r>
          </a:p>
          <a:p>
            <a:pPr>
              <a:lnSpc>
                <a:spcPts val="2800"/>
              </a:lnSpc>
            </a:pPr>
            <a:r>
              <a:rPr lang="fi-FI" dirty="0" smtClean="0"/>
              <a:t>Tällaisessa kontekstissa filosofia on osa akateemisia opintoja, kuten (klassiset) kielet, akateeminen kirjoittaminen lähdeviitteineen jne.</a:t>
            </a:r>
          </a:p>
          <a:p>
            <a:pPr>
              <a:lnSpc>
                <a:spcPts val="2800"/>
              </a:lnSpc>
            </a:pPr>
            <a:r>
              <a:rPr lang="fi-FI" dirty="0" smtClean="0"/>
              <a:t>Kansainvälississä konteksteissa lukiofilosofia on usein tällaisessa roolissa.</a:t>
            </a:r>
            <a:endParaRPr lang="en-US" dirty="0"/>
          </a:p>
        </p:txBody>
      </p:sp>
    </p:spTree>
    <p:extLst>
      <p:ext uri="{BB962C8B-B14F-4D97-AF65-F5344CB8AC3E}">
        <p14:creationId xmlns:p14="http://schemas.microsoft.com/office/powerpoint/2010/main" val="345507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ltLang="fi-FI" dirty="0" smtClean="0"/>
              <a:t>Lukiofilosofia Suomessa</a:t>
            </a:r>
            <a:endParaRPr lang="en-US" dirty="0"/>
          </a:p>
        </p:txBody>
      </p:sp>
      <p:sp>
        <p:nvSpPr>
          <p:cNvPr id="3" name="Content Placeholder 2"/>
          <p:cNvSpPr>
            <a:spLocks noGrp="1"/>
          </p:cNvSpPr>
          <p:nvPr>
            <p:ph idx="1"/>
          </p:nvPr>
        </p:nvSpPr>
        <p:spPr>
          <a:xfrm>
            <a:off x="1828800" y="1600200"/>
            <a:ext cx="7010400" cy="4953000"/>
          </a:xfrm>
        </p:spPr>
        <p:txBody>
          <a:bodyPr/>
          <a:lstStyle/>
          <a:p>
            <a:pPr>
              <a:lnSpc>
                <a:spcPts val="2800"/>
              </a:lnSpc>
            </a:pPr>
            <a:r>
              <a:rPr lang="fi-FI" dirty="0" smtClean="0"/>
              <a:t>Suomessa tällainen filosofia kutistui lukiossa 2. maailmansodan jälkeen ja korvautui psykologialla.</a:t>
            </a:r>
          </a:p>
          <a:p>
            <a:pPr lvl="1">
              <a:lnSpc>
                <a:spcPts val="2800"/>
              </a:lnSpc>
            </a:pPr>
            <a:r>
              <a:rPr lang="fi-FI" dirty="0" smtClean="0"/>
              <a:t>Syynä Eino </a:t>
            </a:r>
            <a:r>
              <a:rPr lang="fi-FI" dirty="0"/>
              <a:t>Kailan ja hänen oppilaidensa (</a:t>
            </a:r>
            <a:r>
              <a:rPr lang="fi-FI" dirty="0" err="1" smtClean="0"/>
              <a:t>loogis</a:t>
            </a:r>
            <a:r>
              <a:rPr lang="fi-FI" dirty="0" smtClean="0"/>
              <a:t>-) empiristinen suuntautumien.</a:t>
            </a:r>
            <a:endParaRPr lang="fi-FI" dirty="0"/>
          </a:p>
          <a:p>
            <a:pPr>
              <a:lnSpc>
                <a:spcPts val="2800"/>
              </a:lnSpc>
            </a:pPr>
            <a:r>
              <a:rPr lang="fi-FI" dirty="0" smtClean="0"/>
              <a:t>Filosofia palasi lukioon NL:n hajoamista seuranneessa </a:t>
            </a:r>
            <a:r>
              <a:rPr lang="fi-FI" dirty="0" err="1" smtClean="0"/>
              <a:t>katsomuksellis</a:t>
            </a:r>
            <a:r>
              <a:rPr lang="fi-FI" dirty="0" smtClean="0"/>
              <a:t>-poliittisessa tilanteessa suuren kansallisen (erit. Esa Saarinen) ja pienemmän kansainvälisen (esim. </a:t>
            </a:r>
            <a:r>
              <a:rPr lang="fi-FI" altLang="fi-FI" dirty="0" err="1" smtClean="0"/>
              <a:t>Jostein</a:t>
            </a:r>
            <a:r>
              <a:rPr lang="fi-FI" altLang="fi-FI" dirty="0" smtClean="0"/>
              <a:t> </a:t>
            </a:r>
            <a:r>
              <a:rPr lang="fi-FI" altLang="fi-FI" dirty="0" err="1" smtClean="0"/>
              <a:t>Gaarder</a:t>
            </a:r>
            <a:r>
              <a:rPr lang="fi-FI" altLang="fi-FI" dirty="0" smtClean="0"/>
              <a:t>) </a:t>
            </a:r>
            <a:r>
              <a:rPr lang="fi-FI" altLang="fi-FI" dirty="0"/>
              <a:t>filosofia-boomin </a:t>
            </a:r>
            <a:r>
              <a:rPr lang="fi-FI" altLang="fi-FI" dirty="0" smtClean="0"/>
              <a:t>vanavedessä.</a:t>
            </a:r>
          </a:p>
          <a:p>
            <a:pPr>
              <a:lnSpc>
                <a:spcPts val="2800"/>
              </a:lnSpc>
            </a:pPr>
            <a:r>
              <a:rPr lang="fi-FI" dirty="0" smtClean="0"/>
              <a:t>Tässä yhteydessä myös ns. filosofiaa lapsille (FILA/P4C) -liike vahvistui hieman Suomessa (</a:t>
            </a:r>
            <a:r>
              <a:rPr lang="fi-FI" dirty="0" err="1" smtClean="0"/>
              <a:t>Lipman</a:t>
            </a:r>
            <a:r>
              <a:rPr lang="fi-FI" dirty="0" smtClean="0"/>
              <a:t>-käännökset).</a:t>
            </a:r>
          </a:p>
          <a:p>
            <a:pPr lvl="1">
              <a:lnSpc>
                <a:spcPts val="2800"/>
              </a:lnSpc>
            </a:pPr>
            <a:r>
              <a:rPr lang="fi-FI" dirty="0" smtClean="0"/>
              <a:t>Mm. ikäkauden takia kohdentui enemmän perusopetuksen et:hen kuin lukion filosofiaan.</a:t>
            </a:r>
          </a:p>
        </p:txBody>
      </p:sp>
    </p:spTree>
    <p:extLst>
      <p:ext uri="{BB962C8B-B14F-4D97-AF65-F5344CB8AC3E}">
        <p14:creationId xmlns:p14="http://schemas.microsoft.com/office/powerpoint/2010/main" val="1279457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ltLang="fi-FI" dirty="0" smtClean="0"/>
              <a:t>Filosofian paluu herätti kaksi kysymystä</a:t>
            </a:r>
            <a:endParaRPr lang="en-US" dirty="0"/>
          </a:p>
        </p:txBody>
      </p:sp>
      <p:sp>
        <p:nvSpPr>
          <p:cNvPr id="3" name="Content Placeholder 2"/>
          <p:cNvSpPr>
            <a:spLocks noGrp="1"/>
          </p:cNvSpPr>
          <p:nvPr>
            <p:ph idx="1"/>
          </p:nvPr>
        </p:nvSpPr>
        <p:spPr>
          <a:xfrm>
            <a:off x="1828800" y="1600200"/>
            <a:ext cx="7010400" cy="4953000"/>
          </a:xfrm>
        </p:spPr>
        <p:txBody>
          <a:bodyPr/>
          <a:lstStyle/>
          <a:p>
            <a:pPr marL="457200" indent="-457200">
              <a:lnSpc>
                <a:spcPts val="2800"/>
              </a:lnSpc>
              <a:buFont typeface="+mj-lt"/>
              <a:buAutoNum type="arabicPeriod"/>
            </a:pPr>
            <a:r>
              <a:rPr lang="fi-FI" dirty="0" smtClean="0"/>
              <a:t>Mitä lukiofilosofian Suomessa pitäisi olla?</a:t>
            </a:r>
          </a:p>
          <a:p>
            <a:pPr marL="457200" indent="-457200">
              <a:lnSpc>
                <a:spcPts val="2800"/>
              </a:lnSpc>
              <a:buFont typeface="+mj-lt"/>
              <a:buAutoNum type="arabicPeriod"/>
            </a:pPr>
            <a:r>
              <a:rPr lang="fi-FI" dirty="0" smtClean="0"/>
              <a:t>Mitä se on?</a:t>
            </a:r>
          </a:p>
          <a:p>
            <a:pPr marL="457200" indent="-457200">
              <a:lnSpc>
                <a:spcPts val="2800"/>
              </a:lnSpc>
              <a:buFont typeface="+mj-lt"/>
              <a:buAutoNum type="arabicPeriod"/>
            </a:pPr>
            <a:endParaRPr lang="fi-FI" dirty="0"/>
          </a:p>
          <a:p>
            <a:pPr marL="0" indent="0">
              <a:lnSpc>
                <a:spcPts val="2800"/>
              </a:lnSpc>
              <a:buNone/>
            </a:pPr>
            <a:r>
              <a:rPr lang="fi-FI" dirty="0" smtClean="0"/>
              <a:t>Taustakysymys</a:t>
            </a:r>
          </a:p>
          <a:p>
            <a:pPr>
              <a:lnSpc>
                <a:spcPts val="2800"/>
              </a:lnSpc>
            </a:pPr>
            <a:r>
              <a:rPr lang="fi-FI" dirty="0" smtClean="0"/>
              <a:t>Mitä filosofia on?</a:t>
            </a:r>
          </a:p>
          <a:p>
            <a:pPr marL="0" indent="0">
              <a:lnSpc>
                <a:spcPts val="2800"/>
              </a:lnSpc>
              <a:buNone/>
            </a:pPr>
            <a:endParaRPr lang="fi-FI" dirty="0"/>
          </a:p>
        </p:txBody>
      </p:sp>
    </p:spTree>
    <p:extLst>
      <p:ext uri="{BB962C8B-B14F-4D97-AF65-F5344CB8AC3E}">
        <p14:creationId xmlns:p14="http://schemas.microsoft.com/office/powerpoint/2010/main" val="832813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ltLang="fi-FI" dirty="0" smtClean="0"/>
              <a:t>Ainereaali</a:t>
            </a:r>
            <a:endParaRPr lang="en-US" dirty="0"/>
          </a:p>
        </p:txBody>
      </p:sp>
      <p:sp>
        <p:nvSpPr>
          <p:cNvPr id="3" name="Content Placeholder 2"/>
          <p:cNvSpPr>
            <a:spLocks noGrp="1"/>
          </p:cNvSpPr>
          <p:nvPr>
            <p:ph idx="1"/>
          </p:nvPr>
        </p:nvSpPr>
        <p:spPr>
          <a:xfrm>
            <a:off x="1907704" y="1772816"/>
            <a:ext cx="7010400" cy="4953000"/>
          </a:xfrm>
        </p:spPr>
        <p:txBody>
          <a:bodyPr/>
          <a:lstStyle/>
          <a:p>
            <a:pPr>
              <a:lnSpc>
                <a:spcPts val="2700"/>
              </a:lnSpc>
            </a:pPr>
            <a:r>
              <a:rPr lang="fi-FI" dirty="0" smtClean="0"/>
              <a:t>Yo-kirjoitusten 2006 ainereaaliuudistus korosti lukiossa jännitettä yleissivistyksen ja 3. asteen valmennuksen välillä. </a:t>
            </a:r>
            <a:endParaRPr lang="fi-FI" dirty="0"/>
          </a:p>
          <a:p>
            <a:pPr>
              <a:lnSpc>
                <a:spcPts val="2700"/>
              </a:lnSpc>
            </a:pPr>
            <a:r>
              <a:rPr lang="fi-FI" dirty="0" smtClean="0"/>
              <a:t>Ainereaali on korostanut panos–tuotos -ajattelua lukioissa.</a:t>
            </a:r>
          </a:p>
          <a:p>
            <a:pPr lvl="1">
              <a:lnSpc>
                <a:spcPts val="2700"/>
              </a:lnSpc>
            </a:pPr>
            <a:r>
              <a:rPr lang="fi-FI" dirty="0"/>
              <a:t>Asiaan palataan kevään </a:t>
            </a:r>
            <a:r>
              <a:rPr lang="fi-FI" dirty="0" err="1" smtClean="0"/>
              <a:t>OOKssa</a:t>
            </a:r>
            <a:r>
              <a:rPr lang="fi-FI" dirty="0" smtClean="0"/>
              <a:t>.</a:t>
            </a:r>
          </a:p>
          <a:p>
            <a:pPr>
              <a:lnSpc>
                <a:spcPts val="2700"/>
              </a:lnSpc>
            </a:pPr>
            <a:r>
              <a:rPr lang="fi-FI" dirty="0" smtClean="0"/>
              <a:t>Tämä on heikentänyt juuri filosofian asemaa </a:t>
            </a:r>
          </a:p>
          <a:p>
            <a:pPr lvl="1">
              <a:lnSpc>
                <a:spcPts val="2700"/>
              </a:lnSpc>
            </a:pPr>
            <a:r>
              <a:rPr lang="fi-FI" dirty="0" smtClean="0"/>
              <a:t>”</a:t>
            </a:r>
            <a:r>
              <a:rPr lang="fi-FI" dirty="0"/>
              <a:t>Filosofian kurssien suorittaminen ja myös niiden tarjonta on huolestuttavan pientä”, </a:t>
            </a:r>
            <a:r>
              <a:rPr lang="fi-FI" dirty="0" smtClean="0"/>
              <a:t>Turunen </a:t>
            </a:r>
            <a:r>
              <a:rPr lang="fi-FI" dirty="0"/>
              <a:t>ym. 2011, </a:t>
            </a:r>
            <a:r>
              <a:rPr lang="fi-FI" dirty="0" smtClean="0"/>
              <a:t>43, </a:t>
            </a:r>
            <a:r>
              <a:rPr lang="fi-FI" dirty="0" err="1" smtClean="0"/>
              <a:t>ks</a:t>
            </a:r>
            <a:r>
              <a:rPr lang="fi-FI" dirty="0" smtClean="0"/>
              <a:t> </a:t>
            </a:r>
            <a:r>
              <a:rPr lang="fi-FI" dirty="0" smtClean="0">
                <a:hlinkClick r:id="rId2"/>
              </a:rPr>
              <a:t>Salmenkivi 2013</a:t>
            </a:r>
            <a:r>
              <a:rPr lang="fi-FI" dirty="0" smtClean="0"/>
              <a:t>.</a:t>
            </a:r>
          </a:p>
        </p:txBody>
      </p:sp>
    </p:spTree>
    <p:extLst>
      <p:ext uri="{BB962C8B-B14F-4D97-AF65-F5344CB8AC3E}">
        <p14:creationId xmlns:p14="http://schemas.microsoft.com/office/powerpoint/2010/main" val="3838108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Filosofian erinomaisuus</a:t>
            </a:r>
            <a:endParaRPr lang="fi-FI" dirty="0"/>
          </a:p>
        </p:txBody>
      </p:sp>
      <p:sp>
        <p:nvSpPr>
          <p:cNvPr id="3" name="Sisällön paikkamerkki 2"/>
          <p:cNvSpPr>
            <a:spLocks noGrp="1"/>
          </p:cNvSpPr>
          <p:nvPr>
            <p:ph idx="1"/>
          </p:nvPr>
        </p:nvSpPr>
        <p:spPr/>
        <p:txBody>
          <a:bodyPr/>
          <a:lstStyle/>
          <a:p>
            <a:r>
              <a:rPr lang="fi-FI" dirty="0" smtClean="0"/>
              <a:t>Sekä uusi että vanha OPS lupaa filosofian opettavan juuri niitä valmiuksia, joita työelämä, kasvatustieteilijät ja poliittiset päättäjät kaipaavat, esim LOPS15:</a:t>
            </a:r>
          </a:p>
          <a:p>
            <a:r>
              <a:rPr lang="fi-FI" dirty="0" smtClean="0"/>
              <a:t>”Filosofisen </a:t>
            </a:r>
            <a:r>
              <a:rPr lang="fi-FI" dirty="0"/>
              <a:t>ajattelun opiskeleminen harjaannuttaa punnitsemaan käsitysten perusteluja järkiperäisesti. Kyseenalaistavan ja perusteita etsivän luonteensa ansiosta filosofia auttaa hahmottamaan ja jäsentämään nykypäivän jatkuvasti kasvavaa informaatiotulvaa. Tällä tavoin filosofian opiskelu edistää opiskelijoiden yleisiä oppimisen ja ajattelun valmiuksia</a:t>
            </a:r>
            <a:r>
              <a:rPr lang="fi-FI" dirty="0" smtClean="0"/>
              <a:t>.”</a:t>
            </a:r>
          </a:p>
          <a:p>
            <a:endParaRPr lang="fi-FI" dirty="0"/>
          </a:p>
        </p:txBody>
      </p:sp>
    </p:spTree>
    <p:extLst>
      <p:ext uri="{BB962C8B-B14F-4D97-AF65-F5344CB8AC3E}">
        <p14:creationId xmlns:p14="http://schemas.microsoft.com/office/powerpoint/2010/main" val="852634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1E1C77"/>
      </a:dk2>
      <a:lt2>
        <a:srgbClr val="8C8A87"/>
      </a:lt2>
      <a:accent1>
        <a:srgbClr val="1E1C77"/>
      </a:accent1>
      <a:accent2>
        <a:srgbClr val="009E60"/>
      </a:accent2>
      <a:accent3>
        <a:srgbClr val="FFFFFF"/>
      </a:accent3>
      <a:accent4>
        <a:srgbClr val="000000"/>
      </a:accent4>
      <a:accent5>
        <a:srgbClr val="ABABBD"/>
      </a:accent5>
      <a:accent6>
        <a:srgbClr val="008F56"/>
      </a:accent6>
      <a:hlink>
        <a:srgbClr val="FCA311"/>
      </a:hlink>
      <a:folHlink>
        <a:srgbClr val="5E68C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5877</TotalTime>
  <Words>2476</Words>
  <Application>Microsoft Office PowerPoint</Application>
  <PresentationFormat>Näytössä katseltava diaesitys (4:3)</PresentationFormat>
  <Paragraphs>279</Paragraphs>
  <Slides>42</Slides>
  <Notes>2</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42</vt:i4>
      </vt:variant>
    </vt:vector>
  </HeadingPairs>
  <TitlesOfParts>
    <vt:vector size="48" baseType="lpstr">
      <vt:lpstr>Arial</vt:lpstr>
      <vt:lpstr>Calibri</vt:lpstr>
      <vt:lpstr>Times</vt:lpstr>
      <vt:lpstr>Times New Roman</vt:lpstr>
      <vt:lpstr>Wingdings</vt:lpstr>
      <vt:lpstr>Default Design</vt:lpstr>
      <vt:lpstr>  päivitys = vallankumous</vt:lpstr>
      <vt:lpstr>Luennon tavoitteet</vt:lpstr>
      <vt:lpstr>Taustaa</vt:lpstr>
      <vt:lpstr>Taustaa (2)</vt:lpstr>
      <vt:lpstr>Lukiofilosofia 1: Akateeminen alkeisfilosofia</vt:lpstr>
      <vt:lpstr>Lukiofilosofia Suomessa</vt:lpstr>
      <vt:lpstr>Filosofian paluu herätti kaksi kysymystä</vt:lpstr>
      <vt:lpstr>Ainereaali</vt:lpstr>
      <vt:lpstr>Filosofian erinomaisuus</vt:lpstr>
      <vt:lpstr>Missä vika?</vt:lpstr>
      <vt:lpstr>Filosofia lukion 2014 tuntijaossa</vt:lpstr>
      <vt:lpstr>  Filosofia tuntijaossa</vt:lpstr>
      <vt:lpstr>Filosofia ja katsomusaineet</vt:lpstr>
      <vt:lpstr>Filosofia uudessa tuntijaossa</vt:lpstr>
      <vt:lpstr>Teemaopintokurssit lisämahdollisuutena</vt:lpstr>
      <vt:lpstr>Vallankumous</vt:lpstr>
      <vt:lpstr>LOPS03: Opetuksen tavoitteet </vt:lpstr>
      <vt:lpstr>LOPS15: Opetuksen tavoitteet </vt:lpstr>
      <vt:lpstr>LOPS15 muutos</vt:lpstr>
      <vt:lpstr>LOPS15: tilalla</vt:lpstr>
      <vt:lpstr>LOPS15: yleistavoitteet päivitys</vt:lpstr>
      <vt:lpstr>LOPS15: kurssit</vt:lpstr>
      <vt:lpstr>Johdatus filosofiseen ajatteluun (FI1)</vt:lpstr>
      <vt:lpstr>Johdatus filosofiseen ajatteluun (FI1)</vt:lpstr>
      <vt:lpstr>Johdatus filosofiseen ajatteluun (FI1)</vt:lpstr>
      <vt:lpstr>LOPS15 1 kurssi, uutta: Argumentaatio</vt:lpstr>
      <vt:lpstr>LOPS15 1 kurssi, uutta (tavallaan): filosofointi ja sen menetelmät</vt:lpstr>
      <vt:lpstr>LOPS15 1 kurssi, uutta: muut oppiaineet, tiedonalan käsite</vt:lpstr>
      <vt:lpstr>Etiikka (FI2) </vt:lpstr>
      <vt:lpstr>Etiikka (FI2) </vt:lpstr>
      <vt:lpstr>LOPS15: 2 kurssi</vt:lpstr>
      <vt:lpstr>Valtakunnalliset syventävät kurssit  Yhteiskuntafilosofia (FI3)</vt:lpstr>
      <vt:lpstr> Yhteiskuntafilosofia (FI3)</vt:lpstr>
      <vt:lpstr> Yhteiskuntafilosofia (FI3)</vt:lpstr>
      <vt:lpstr>LOPS15: FI3</vt:lpstr>
      <vt:lpstr>Tieto, tiede ja todellisuus (FI4)</vt:lpstr>
      <vt:lpstr>Tieto, tiede ja todellisuus (FI4)</vt:lpstr>
      <vt:lpstr>LOPS15: FI4</vt:lpstr>
      <vt:lpstr>Miten: tiedosta taitoon (1)</vt:lpstr>
      <vt:lpstr>Esimerkkejä</vt:lpstr>
      <vt:lpstr>Miten: tiedosta taitoon (2)</vt:lpstr>
      <vt:lpstr>LOPS15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 dian otsikkoa</dc:title>
  <dc:creator>Salmenkivi, Eero O A</dc:creator>
  <cp:lastModifiedBy>Salmenkivi, Eero O A</cp:lastModifiedBy>
  <cp:revision>356</cp:revision>
  <cp:lastPrinted>2016-09-23T05:04:06Z</cp:lastPrinted>
  <dcterms:created xsi:type="dcterms:W3CDTF">2003-08-13T09:52:38Z</dcterms:created>
  <dcterms:modified xsi:type="dcterms:W3CDTF">2017-09-20T12:37:27Z</dcterms:modified>
</cp:coreProperties>
</file>