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52" r:id="rId2"/>
    <p:sldId id="409" r:id="rId3"/>
    <p:sldId id="410" r:id="rId4"/>
    <p:sldId id="411" r:id="rId5"/>
    <p:sldId id="412" r:id="rId6"/>
    <p:sldId id="413" r:id="rId7"/>
    <p:sldId id="414" r:id="rId8"/>
    <p:sldId id="428" r:id="rId9"/>
    <p:sldId id="429" r:id="rId10"/>
    <p:sldId id="430" r:id="rId11"/>
    <p:sldId id="423" r:id="rId12"/>
    <p:sldId id="394" r:id="rId13"/>
    <p:sldId id="408" r:id="rId14"/>
    <p:sldId id="427" r:id="rId15"/>
    <p:sldId id="432" r:id="rId16"/>
    <p:sldId id="433" r:id="rId17"/>
    <p:sldId id="420" r:id="rId18"/>
    <p:sldId id="434" r:id="rId19"/>
    <p:sldId id="400" r:id="rId20"/>
    <p:sldId id="436" r:id="rId21"/>
    <p:sldId id="437" r:id="rId22"/>
    <p:sldId id="435" r:id="rId23"/>
  </p:sldIdLst>
  <p:sldSz cx="9144000" cy="6858000" type="screen4x3"/>
  <p:notesSz cx="9872663" cy="674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A4"/>
    <a:srgbClr val="FEEEAC"/>
    <a:srgbClr val="FCD116"/>
    <a:srgbClr val="009E60"/>
    <a:srgbClr val="3A75C4"/>
    <a:srgbClr val="5BBF21"/>
    <a:srgbClr val="1E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4" autoAdjust="0"/>
    <p:restoredTop sz="94681" autoAdjust="0"/>
  </p:normalViewPr>
  <p:slideViewPr>
    <p:cSldViewPr>
      <p:cViewPr varScale="1">
        <p:scale>
          <a:sx n="95" d="100"/>
          <a:sy n="95" d="100"/>
        </p:scale>
        <p:origin x="418" y="58"/>
      </p:cViewPr>
      <p:guideLst>
        <p:guide orient="horz" pos="890"/>
        <p:guide pos="3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7136" cy="33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9" tIns="45480" rIns="90959" bIns="45480" numCol="1" anchor="t" anchorCtr="0" compatLnSpc="1">
            <a:prstTxWarp prst="textNoShape">
              <a:avLst/>
            </a:prstTxWarp>
          </a:bodyPr>
          <a:lstStyle>
            <a:lvl1pPr defTabSz="908842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3178" y="0"/>
            <a:ext cx="4277136" cy="33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9" tIns="45480" rIns="90959" bIns="45480" numCol="1" anchor="t" anchorCtr="0" compatLnSpc="1">
            <a:prstTxWarp prst="textNoShape">
              <a:avLst/>
            </a:prstTxWarp>
          </a:bodyPr>
          <a:lstStyle>
            <a:lvl1pPr algn="r" defTabSz="908842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03804"/>
            <a:ext cx="4277136" cy="33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9" tIns="45480" rIns="90959" bIns="45480" numCol="1" anchor="b" anchorCtr="0" compatLnSpc="1">
            <a:prstTxWarp prst="textNoShape">
              <a:avLst/>
            </a:prstTxWarp>
          </a:bodyPr>
          <a:lstStyle>
            <a:lvl1pPr defTabSz="908842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3178" y="6403804"/>
            <a:ext cx="4277136" cy="33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9" tIns="45480" rIns="90959" bIns="45480" numCol="1" anchor="b" anchorCtr="0" compatLnSpc="1">
            <a:prstTxWarp prst="textNoShape">
              <a:avLst/>
            </a:prstTxWarp>
          </a:bodyPr>
          <a:lstStyle>
            <a:lvl1pPr algn="r" defTabSz="907780">
              <a:defRPr sz="1200"/>
            </a:lvl1pPr>
          </a:lstStyle>
          <a:p>
            <a:fld id="{8D1E53F0-BB91-4505-B55B-93DA765DEEA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1316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7136" cy="33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9" tIns="45480" rIns="90959" bIns="45480" numCol="1" anchor="t" anchorCtr="0" compatLnSpc="1">
            <a:prstTxWarp prst="textNoShape">
              <a:avLst/>
            </a:prstTxWarp>
          </a:bodyPr>
          <a:lstStyle>
            <a:lvl1pPr defTabSz="90884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5528" y="0"/>
            <a:ext cx="4277136" cy="33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9" tIns="45480" rIns="90959" bIns="45480" numCol="1" anchor="t" anchorCtr="0" compatLnSpc="1">
            <a:prstTxWarp prst="textNoShape">
              <a:avLst/>
            </a:prstTxWarp>
          </a:bodyPr>
          <a:lstStyle>
            <a:lvl1pPr algn="r" defTabSz="90884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2788" y="506413"/>
            <a:ext cx="3367087" cy="2525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8393" y="3201355"/>
            <a:ext cx="7235879" cy="303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9" tIns="45480" rIns="90959" bIns="45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04898"/>
            <a:ext cx="4277136" cy="33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9" tIns="45480" rIns="90959" bIns="45480" numCol="1" anchor="b" anchorCtr="0" compatLnSpc="1">
            <a:prstTxWarp prst="textNoShape">
              <a:avLst/>
            </a:prstTxWarp>
          </a:bodyPr>
          <a:lstStyle>
            <a:lvl1pPr defTabSz="90884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5528" y="6404898"/>
            <a:ext cx="4277136" cy="33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9" tIns="45480" rIns="90959" bIns="45480" numCol="1" anchor="b" anchorCtr="0" compatLnSpc="1">
            <a:prstTxWarp prst="textNoShape">
              <a:avLst/>
            </a:prstTxWarp>
          </a:bodyPr>
          <a:lstStyle>
            <a:lvl1pPr algn="r" defTabSz="907780">
              <a:defRPr sz="1200"/>
            </a:lvl1pPr>
          </a:lstStyle>
          <a:p>
            <a:fld id="{234822E9-3919-428E-9750-0F056413359C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357264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77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602" indent="-288693" defTabSz="9077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773" indent="-230955" defTabSz="9077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6682" indent="-230955" defTabSz="9077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8591" indent="-230955" defTabSz="9077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0500" indent="-230955" defTabSz="9077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2410" indent="-230955" defTabSz="9077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4319" indent="-230955" defTabSz="9077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6228" indent="-230955" defTabSz="9077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465C50-3B0A-43A6-BEE8-51F613412FA9}" type="slidenum">
              <a:rPr lang="en-US" altLang="fi-FI" sz="1200"/>
              <a:pPr/>
              <a:t>1</a:t>
            </a:fld>
            <a:endParaRPr lang="en-US" altLang="fi-FI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424925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77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602" indent="-288693" defTabSz="9077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773" indent="-230955" defTabSz="9077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6682" indent="-230955" defTabSz="9077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8591" indent="-230955" defTabSz="90778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0500" indent="-230955" defTabSz="9077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2410" indent="-230955" defTabSz="9077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4319" indent="-230955" defTabSz="9077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6228" indent="-230955" defTabSz="9077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B94212-0AFF-4702-8065-9846F6E3B556}" type="slidenum">
              <a:rPr lang="en-US" altLang="fi-FI" sz="1200"/>
              <a:pPr/>
              <a:t>6</a:t>
            </a:fld>
            <a:endParaRPr lang="en-US" altLang="fi-FI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000036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602" indent="-288693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773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6682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8591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0500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2410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4319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6228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3D1D44-ACFE-48C1-872E-EB6A3FAD61B2}" type="slidenum">
              <a:rPr lang="en-US" altLang="fi-FI" sz="1200"/>
              <a:pPr/>
              <a:t>7</a:t>
            </a:fld>
            <a:endParaRPr lang="en-US" altLang="fi-FI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i-FI" smtClean="0"/>
          </a:p>
        </p:txBody>
      </p:sp>
    </p:spTree>
    <p:extLst>
      <p:ext uri="{BB962C8B-B14F-4D97-AF65-F5344CB8AC3E}">
        <p14:creationId xmlns:p14="http://schemas.microsoft.com/office/powerpoint/2010/main" val="1907995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602" indent="-288693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773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6682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8591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0500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2410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4319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6228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3D1D44-ACFE-48C1-872E-EB6A3FAD61B2}" type="slidenum">
              <a:rPr lang="en-US" altLang="fi-FI" sz="1200"/>
              <a:pPr/>
              <a:t>8</a:t>
            </a:fld>
            <a:endParaRPr lang="en-US" altLang="fi-FI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i-FI" smtClean="0"/>
          </a:p>
        </p:txBody>
      </p:sp>
    </p:spTree>
    <p:extLst>
      <p:ext uri="{BB962C8B-B14F-4D97-AF65-F5344CB8AC3E}">
        <p14:creationId xmlns:p14="http://schemas.microsoft.com/office/powerpoint/2010/main" val="2266273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602" indent="-288693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773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6682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8591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0500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2410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4319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6228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3D1D44-ACFE-48C1-872E-EB6A3FAD61B2}" type="slidenum">
              <a:rPr lang="en-US" altLang="fi-FI" sz="1200"/>
              <a:pPr/>
              <a:t>9</a:t>
            </a:fld>
            <a:endParaRPr lang="en-US" altLang="fi-FI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i-FI" smtClean="0"/>
          </a:p>
        </p:txBody>
      </p:sp>
    </p:spTree>
    <p:extLst>
      <p:ext uri="{BB962C8B-B14F-4D97-AF65-F5344CB8AC3E}">
        <p14:creationId xmlns:p14="http://schemas.microsoft.com/office/powerpoint/2010/main" val="776944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602" indent="-288693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773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6682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8591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0500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2410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4319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6228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3D1D44-ACFE-48C1-872E-EB6A3FAD61B2}" type="slidenum">
              <a:rPr lang="en-US" altLang="fi-FI" sz="1200"/>
              <a:pPr/>
              <a:t>10</a:t>
            </a:fld>
            <a:endParaRPr lang="en-US" altLang="fi-FI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i-FI" smtClean="0"/>
          </a:p>
        </p:txBody>
      </p:sp>
    </p:spTree>
    <p:extLst>
      <p:ext uri="{BB962C8B-B14F-4D97-AF65-F5344CB8AC3E}">
        <p14:creationId xmlns:p14="http://schemas.microsoft.com/office/powerpoint/2010/main" val="500279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602" indent="-288693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773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6682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8591" indent="-230955" defTabSz="909384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0500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2410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4319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6228" indent="-230955" defTabSz="909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3D1D44-ACFE-48C1-872E-EB6A3FAD61B2}" type="slidenum">
              <a:rPr lang="en-US" altLang="fi-FI" sz="1200"/>
              <a:pPr/>
              <a:t>11</a:t>
            </a:fld>
            <a:endParaRPr lang="en-US" altLang="fi-FI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i-FI" smtClean="0"/>
          </a:p>
        </p:txBody>
      </p:sp>
    </p:spTree>
    <p:extLst>
      <p:ext uri="{BB962C8B-B14F-4D97-AF65-F5344CB8AC3E}">
        <p14:creationId xmlns:p14="http://schemas.microsoft.com/office/powerpoint/2010/main" val="2016985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8" descr="xkansi_tk_kayttaytym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3037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A0F58-D81F-43BD-80E8-0BC3A86152FF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17938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CA699B-86C1-4B9B-9B2A-9930DBBC302A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2172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3821CA-86A1-4A53-9A1F-8CD83E73A6D0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06539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7C2E9-66F1-4A3C-891E-13DA526740F7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54749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4795D-5EB9-4808-947C-2DAC2483DC54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29409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FCB55-FD2B-4BB3-9B79-A67A0F812DE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91207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5254D-972C-4DA9-9303-64ABA6941DD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8414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4D4CC-1774-4732-A41C-78CDD93EDC4B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54875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88DC6-942E-4731-B682-D8643BEA8316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10727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2B5B4-67CC-40F1-8331-04CCAE38228B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2884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tekstin perustyylejä napsauttamalla</a:t>
            </a:r>
          </a:p>
          <a:p>
            <a:pPr lvl="1"/>
            <a:r>
              <a:rPr lang="en-US" altLang="fi-FI" smtClean="0"/>
              <a:t>toinen taso</a:t>
            </a:r>
          </a:p>
          <a:p>
            <a:pPr lvl="2"/>
            <a:r>
              <a:rPr lang="en-US" altLang="fi-FI" smtClean="0"/>
              <a:t>kolmas taso</a:t>
            </a:r>
          </a:p>
          <a:p>
            <a:pPr lvl="3"/>
            <a:r>
              <a:rPr lang="en-US" altLang="fi-FI" smtClean="0"/>
              <a:t>neljäs taso</a:t>
            </a:r>
          </a:p>
          <a:p>
            <a:pPr lvl="4"/>
            <a:r>
              <a:rPr lang="en-US" altLang="fi-FI" smtClean="0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F81C24E5-3F8A-4B64-83B1-8C7613155527}" type="slidenum">
              <a:rPr lang="en-US" altLang="fi-FI"/>
              <a:pPr/>
              <a:t>‹#›</a:t>
            </a:fld>
            <a:endParaRPr lang="en-US" altLang="fi-FI"/>
          </a:p>
        </p:txBody>
      </p:sp>
      <p:pic>
        <p:nvPicPr>
          <p:cNvPr id="1029" name="Picture 1036" descr="rgb-vaaka-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274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938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1129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701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273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845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941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helsinki.fi/filosofiandidaktiikka/osta_syksynad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636838"/>
            <a:ext cx="5410200" cy="1143000"/>
          </a:xfrm>
        </p:spPr>
        <p:txBody>
          <a:bodyPr/>
          <a:lstStyle/>
          <a:p>
            <a:r>
              <a:rPr lang="fi-FI" sz="2800" dirty="0"/>
              <a:t>Opetuksen suunnittelu, toteutus ja </a:t>
            </a:r>
            <a:r>
              <a:rPr lang="fi-FI" sz="2800" dirty="0" smtClean="0"/>
              <a:t>arviointi:</a:t>
            </a:r>
            <a:br>
              <a:rPr lang="fi-FI" sz="2800" dirty="0" smtClean="0"/>
            </a:br>
            <a:r>
              <a:rPr lang="fi-FI" sz="2800" dirty="0" smtClean="0"/>
              <a:t>ET </a:t>
            </a:r>
            <a:r>
              <a:rPr lang="fi-FI" sz="2800" dirty="0"/>
              <a:t>ja filosofia</a:t>
            </a:r>
            <a:endParaRPr lang="en-US" altLang="fi-FI" sz="2800" dirty="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63625" y="5029200"/>
            <a:ext cx="6937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fi-FI" sz="1600" b="1">
              <a:latin typeface="Arial" panose="020B0604020202020204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43438" y="5229225"/>
            <a:ext cx="4105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altLang="fi-FI" sz="1800" b="1" dirty="0">
                <a:latin typeface="Arial" panose="020B0604020202020204" pitchFamily="34" charset="0"/>
              </a:rPr>
              <a:t>Eero Salmenkivi</a:t>
            </a:r>
            <a:br>
              <a:rPr lang="fi-FI" altLang="fi-FI" sz="1800" b="1" dirty="0">
                <a:latin typeface="Arial" panose="020B0604020202020204" pitchFamily="34" charset="0"/>
              </a:rPr>
            </a:br>
            <a:r>
              <a:rPr lang="fi-FI" altLang="fi-FI" sz="1800" b="1" dirty="0" smtClean="0">
                <a:latin typeface="Arial" panose="020B0604020202020204" pitchFamily="34" charset="0"/>
              </a:rPr>
              <a:t>Kasvatustieteellinen tdk</a:t>
            </a:r>
            <a:endParaRPr lang="fi-FI" altLang="fi-FI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476250"/>
            <a:ext cx="6911975" cy="900113"/>
          </a:xfrm>
        </p:spPr>
        <p:txBody>
          <a:bodyPr/>
          <a:lstStyle/>
          <a:p>
            <a:r>
              <a:rPr lang="fi-FI" dirty="0" smtClean="0"/>
              <a:t>Osaamistavoitteet</a:t>
            </a:r>
            <a:endParaRPr lang="fi-FI" altLang="fi-FI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199"/>
            <a:ext cx="7086600" cy="481647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Opintojakson </a:t>
            </a:r>
            <a:r>
              <a:rPr lang="fi-FI" dirty="0"/>
              <a:t>suoritettuaan </a:t>
            </a:r>
            <a:r>
              <a:rPr lang="fi-FI" dirty="0" smtClean="0"/>
              <a:t>opiskelija</a:t>
            </a:r>
          </a:p>
          <a:p>
            <a:pPr lvl="0"/>
            <a:r>
              <a:rPr lang="fi-FI" dirty="0" smtClean="0"/>
              <a:t>osaa </a:t>
            </a:r>
            <a:r>
              <a:rPr lang="fi-FI" dirty="0"/>
              <a:t>toimia luontevasti erilaisissa oppiaineen opetukseen liittyvässä vuorovaikutus- ja </a:t>
            </a:r>
            <a:r>
              <a:rPr lang="fi-FI" dirty="0" smtClean="0"/>
              <a:t>viestintätilanteissa</a:t>
            </a:r>
          </a:p>
          <a:p>
            <a:r>
              <a:rPr lang="fi-FI" dirty="0"/>
              <a:t>omaa valmiudet soveltaa tieto- ja viestintäteknologiaa opetuksessa ja </a:t>
            </a:r>
            <a:r>
              <a:rPr lang="fi-FI" dirty="0" smtClean="0"/>
              <a:t>opiskelussa</a:t>
            </a:r>
            <a:endParaRPr lang="fi-FI" dirty="0"/>
          </a:p>
          <a:p>
            <a:pPr lvl="1"/>
            <a:r>
              <a:rPr lang="fi-FI" sz="1800" dirty="0" smtClean="0"/>
              <a:t>Tärkeitä nykyopettajan taitoja.</a:t>
            </a:r>
          </a:p>
          <a:p>
            <a:pPr lvl="1"/>
            <a:r>
              <a:rPr lang="fi-FI" sz="1800" dirty="0" smtClean="0"/>
              <a:t>Viimeisen sanan osalta huom. M. </a:t>
            </a:r>
            <a:r>
              <a:rPr lang="fi-FI" sz="1800" dirty="0" err="1" smtClean="0"/>
              <a:t>Uljensin</a:t>
            </a:r>
            <a:r>
              <a:rPr lang="fi-FI" sz="1800" dirty="0" smtClean="0"/>
              <a:t> (1997) keskeinen kouludidaktinen pointti siitä, miten opiskelu on opetusta ja oppimista välittävä prosessi. Käsitteiden suhteet ovat erittäin kiinnostavat.</a:t>
            </a:r>
          </a:p>
          <a:p>
            <a:pPr marL="573088" lvl="1" indent="0">
              <a:buNone/>
            </a:pPr>
            <a:endParaRPr lang="fi-FI" sz="1800" dirty="0" smtClean="0"/>
          </a:p>
        </p:txBody>
      </p:sp>
    </p:spTree>
    <p:extLst>
      <p:ext uri="{BB962C8B-B14F-4D97-AF65-F5344CB8AC3E}">
        <p14:creationId xmlns:p14="http://schemas.microsoft.com/office/powerpoint/2010/main" val="341168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476250"/>
            <a:ext cx="6911975" cy="900113"/>
          </a:xfrm>
        </p:spPr>
        <p:txBody>
          <a:bodyPr/>
          <a:lstStyle/>
          <a:p>
            <a:r>
              <a:rPr lang="fi-FI" dirty="0" smtClean="0"/>
              <a:t>Osaamistavoitteet</a:t>
            </a:r>
            <a:endParaRPr lang="fi-FI" altLang="fi-FI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1" y="1557338"/>
            <a:ext cx="7620000" cy="5040312"/>
          </a:xfrm>
        </p:spPr>
        <p:txBody>
          <a:bodyPr/>
          <a:lstStyle/>
          <a:p>
            <a:pPr marL="0" indent="0">
              <a:lnSpc>
                <a:spcPts val="2800"/>
              </a:lnSpc>
              <a:buNone/>
            </a:pPr>
            <a:r>
              <a:rPr lang="fi-FI" dirty="0"/>
              <a:t>Opintojakson suoritettuaan opiskelija</a:t>
            </a:r>
          </a:p>
          <a:p>
            <a:pPr lvl="0">
              <a:lnSpc>
                <a:spcPts val="2800"/>
              </a:lnSpc>
            </a:pPr>
            <a:r>
              <a:rPr lang="fi-FI" dirty="0"/>
              <a:t>tuntee arvioinnin erilaiset tehtävät ja tavoitteet sekä palautteen ja arvioinnin merkityksen oman aineen opetuksen ja kouluyhteisön kehittämiselle</a:t>
            </a:r>
          </a:p>
          <a:p>
            <a:pPr lvl="0">
              <a:lnSpc>
                <a:spcPts val="2800"/>
              </a:lnSpc>
            </a:pPr>
            <a:r>
              <a:rPr lang="fi-FI" dirty="0"/>
              <a:t>tuntee erilaisia oppimisen arvioinnin ja opiskelun aikaisen palautteen antamisen menetelmiä sekä tuntee tieto- ja viestintäteknologian mahdollisuuksia arvioinnissa</a:t>
            </a:r>
          </a:p>
          <a:p>
            <a:pPr lvl="1">
              <a:lnSpc>
                <a:spcPts val="2200"/>
              </a:lnSpc>
            </a:pPr>
            <a:r>
              <a:rPr lang="fi-FI" altLang="fi-FI" sz="1800" dirty="0" smtClean="0"/>
              <a:t>Arvioinnin olennaisia merkityksiä tässä vaiheessa ovat:</a:t>
            </a:r>
          </a:p>
          <a:p>
            <a:pPr marL="915988" lvl="1" indent="-342900">
              <a:lnSpc>
                <a:spcPts val="2200"/>
              </a:lnSpc>
              <a:buFont typeface="+mj-lt"/>
              <a:buAutoNum type="arabicPeriod"/>
            </a:pPr>
            <a:r>
              <a:rPr lang="fi-FI" altLang="fi-FI" sz="1800" dirty="0" smtClean="0"/>
              <a:t>Olennainen osa opetustyötä on opiskelun ja oppimisen jatkuva suuntaaminen palautteen avulla; ohjaaminen ns. formatiivisella arvioinnilla.</a:t>
            </a:r>
          </a:p>
          <a:p>
            <a:pPr marL="915988" lvl="1" indent="-342900">
              <a:lnSpc>
                <a:spcPts val="2200"/>
              </a:lnSpc>
              <a:buFont typeface="+mj-lt"/>
              <a:buAutoNum type="arabicPeriod"/>
            </a:pPr>
            <a:r>
              <a:rPr lang="fi-FI" altLang="fi-FI" sz="1800" dirty="0" smtClean="0"/>
              <a:t>Suunnitellessa on tärkeä pitää mielessä, että pitää arvioida – ja arvioida tavoitteiden saavuttamista → pitää olla tavoitteita (muuta kuin että oppilas muistaa sen  mitä ope sanoo tai kirjassa lukee → muuten voidaan arvioida vaan mitä muistaa).</a:t>
            </a:r>
          </a:p>
          <a:p>
            <a:pPr lvl="1">
              <a:lnSpc>
                <a:spcPts val="2200"/>
              </a:lnSpc>
            </a:pPr>
            <a:r>
              <a:rPr lang="fi-FI" altLang="fi-FI" sz="1800" dirty="0" smtClean="0"/>
              <a:t>Arviointiin palataan keväällä.</a:t>
            </a:r>
          </a:p>
        </p:txBody>
      </p:sp>
    </p:spTree>
    <p:extLst>
      <p:ext uri="{BB962C8B-B14F-4D97-AF65-F5344CB8AC3E}">
        <p14:creationId xmlns:p14="http://schemas.microsoft.com/office/powerpoint/2010/main" val="7103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Opetuksen suunnittelu, toteutus ja </a:t>
            </a:r>
            <a:r>
              <a:rPr lang="fi-FI" dirty="0" smtClean="0"/>
              <a:t>arviointi</a:t>
            </a:r>
            <a:r>
              <a:rPr lang="fi-FI" dirty="0"/>
              <a:t>;</a:t>
            </a:r>
            <a:r>
              <a:rPr lang="fi-FI" altLang="fi-FI" dirty="0" smtClean="0"/>
              <a:t> </a:t>
            </a:r>
            <a:r>
              <a:rPr lang="fi-FI" altLang="fi-FI" dirty="0" smtClean="0"/>
              <a:t>tavoitteiden karvalakkikoonti</a:t>
            </a:r>
            <a:endParaRPr lang="en-GB" altLang="fi-FI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6934200" cy="4953000"/>
          </a:xfrm>
        </p:spPr>
        <p:txBody>
          <a:bodyPr/>
          <a:lstStyle/>
          <a:p>
            <a:r>
              <a:rPr lang="en-GB" altLang="fi-FI" dirty="0" err="1" smtClean="0"/>
              <a:t>Kurssi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kattaa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syksyn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ainedidaktiikan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opinnot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ennen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perusharjoittelua</a:t>
            </a:r>
            <a:r>
              <a:rPr lang="en-GB" altLang="fi-FI" dirty="0" smtClean="0"/>
              <a:t/>
            </a:r>
            <a:br>
              <a:rPr lang="en-GB" altLang="fi-FI" dirty="0" smtClean="0"/>
            </a:br>
            <a:r>
              <a:rPr lang="fi-FI" altLang="fi-FI" dirty="0" smtClean="0"/>
              <a:t>→ sen on tarkoitus antaa valmiudet harjoittelutuntien pitoon ja silloittaa tie aineen akateemisista opinnoista ja kasvatustieteen teoriasta 2. periodin käytännön opetukseen.</a:t>
            </a:r>
          </a:p>
          <a:p>
            <a:r>
              <a:rPr lang="fi-FI" altLang="fi-FI" dirty="0" smtClean="0"/>
              <a:t>Opettaja ei ole koskaan valmis ja muodolliseenkin kelpoisuuteen tarvitaan myös maisterivaiheen opinnot </a:t>
            </a:r>
            <a:br>
              <a:rPr lang="fi-FI" altLang="fi-FI" dirty="0" smtClean="0"/>
            </a:br>
            <a:r>
              <a:rPr lang="fi-FI" altLang="fi-FI" dirty="0" smtClean="0"/>
              <a:t>→ kyse on ensimmäisestä askeleesta ja selviämispaketista.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10400" cy="973138"/>
          </a:xfrm>
        </p:spPr>
        <p:txBody>
          <a:bodyPr/>
          <a:lstStyle/>
          <a:p>
            <a:r>
              <a:rPr lang="fi-FI" altLang="fi-FI" dirty="0" smtClean="0"/>
              <a:t>Kurssin rakenne</a:t>
            </a:r>
            <a:endParaRPr lang="en-GB" altLang="fi-FI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412875"/>
            <a:ext cx="7004050" cy="5140325"/>
          </a:xfrm>
        </p:spPr>
        <p:txBody>
          <a:bodyPr/>
          <a:lstStyle/>
          <a:p>
            <a:r>
              <a:rPr lang="fi-FI" dirty="0" smtClean="0"/>
              <a:t>Kurssi suoritetaan yleensä kahdessa aineessa 5 op </a:t>
            </a:r>
            <a:r>
              <a:rPr lang="fi-FI" dirty="0" smtClean="0"/>
              <a:t>kukin.</a:t>
            </a:r>
            <a:endParaRPr lang="fi-FI" dirty="0" smtClean="0"/>
          </a:p>
          <a:p>
            <a:r>
              <a:rPr lang="fi-FI" dirty="0" smtClean="0"/>
              <a:t>Se jakautuu lisäksi luentoihin ja ryhmiin, joista ei (enää) tule erillistä merkintää</a:t>
            </a:r>
            <a:r>
              <a:rPr lang="fi-FI" dirty="0" smtClean="0"/>
              <a:t>.</a:t>
            </a:r>
          </a:p>
          <a:p>
            <a:endParaRPr lang="fi-FI" b="1" dirty="0"/>
          </a:p>
          <a:p>
            <a:pPr marL="0" indent="0">
              <a:buNone/>
            </a:pPr>
            <a:r>
              <a:rPr lang="fi-FI" b="1" dirty="0" smtClean="0"/>
              <a:t>AIKATAULU</a:t>
            </a:r>
          </a:p>
          <a:p>
            <a:r>
              <a:rPr lang="fi-FI" dirty="0" smtClean="0"/>
              <a:t>Aikataulu on koottu oheiseen </a:t>
            </a:r>
            <a:r>
              <a:rPr lang="fi-FI" dirty="0" err="1" smtClean="0"/>
              <a:t>excel</a:t>
            </a:r>
            <a:r>
              <a:rPr lang="fi-FI" dirty="0" smtClean="0"/>
              <a:t>-tiedostoon (huom. luennoilla ja ryhmillä omat välilehdet).</a:t>
            </a:r>
          </a:p>
          <a:p>
            <a:r>
              <a:rPr lang="fi-FI" dirty="0" smtClean="0"/>
              <a:t>Info-tilaisuuden perusteella </a:t>
            </a:r>
            <a:r>
              <a:rPr lang="fi-FI" dirty="0" err="1" smtClean="0"/>
              <a:t>oihjelma</a:t>
            </a:r>
            <a:r>
              <a:rPr lang="fi-FI" dirty="0" smtClean="0"/>
              <a:t> on laadittu niin, että et ei mene päällekkäin uskonnon kanssa (yhteisiä tilaisuuksia lukuun ottamatta) ja filosofia menee vain uskonnon ryhmän 1 kanssa päällekkäin.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 smtClean="0"/>
              <a:t>Suorituksen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peruslinjat</a:t>
            </a:r>
            <a:endParaRPr lang="en-GB" altLang="fi-FI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fi-FI" b="1" dirty="0" smtClean="0"/>
              <a:t>Suoritus opiskelijalle, joka tekee ET tai filosofia 5 op</a:t>
            </a:r>
            <a:r>
              <a:rPr lang="fi-FI" dirty="0" smtClean="0"/>
              <a:t>.</a:t>
            </a:r>
            <a:endParaRPr lang="fi-FI" altLang="fi-FI" dirty="0" smtClean="0"/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altLang="fi-FI" b="1" dirty="0"/>
              <a:t>L</a:t>
            </a:r>
            <a:r>
              <a:rPr lang="fi-FI" altLang="fi-FI" b="1" dirty="0" smtClean="0"/>
              <a:t>uento</a:t>
            </a:r>
            <a:r>
              <a:rPr lang="fi-FI" altLang="fi-FI" dirty="0" smtClean="0"/>
              <a:t>-opetus sekä siihen liittyvä </a:t>
            </a:r>
            <a:r>
              <a:rPr lang="fi-FI" altLang="fi-FI" b="1" dirty="0" smtClean="0"/>
              <a:t>kirjallisuus </a:t>
            </a:r>
            <a:r>
              <a:rPr lang="fi-FI" altLang="fi-FI" dirty="0" smtClean="0"/>
              <a:t>suorite-</a:t>
            </a:r>
            <a:r>
              <a:rPr lang="fi-FI" altLang="fi-FI" dirty="0" err="1" smtClean="0"/>
              <a:t>taan</a:t>
            </a:r>
            <a:r>
              <a:rPr lang="fi-FI" altLang="fi-FI" dirty="0" smtClean="0"/>
              <a:t> tentillä </a:t>
            </a:r>
            <a:r>
              <a:rPr lang="en-US" dirty="0"/>
              <a:t>to </a:t>
            </a:r>
            <a:r>
              <a:rPr lang="en-US" dirty="0" smtClean="0"/>
              <a:t>19.10.17,</a:t>
            </a:r>
            <a:r>
              <a:rPr lang="en-US" dirty="0"/>
              <a:t> </a:t>
            </a:r>
            <a:r>
              <a:rPr lang="en-US" dirty="0" smtClean="0"/>
              <a:t>08.00-12.00;</a:t>
            </a:r>
            <a:r>
              <a:rPr lang="en-US" dirty="0"/>
              <a:t> </a:t>
            </a:r>
            <a:r>
              <a:rPr lang="en-US" dirty="0" smtClean="0"/>
              <a:t>Aurora</a:t>
            </a:r>
            <a:r>
              <a:rPr lang="en-US" dirty="0"/>
              <a:t>, aud </a:t>
            </a:r>
            <a:r>
              <a:rPr lang="en-US" dirty="0" smtClean="0"/>
              <a:t>230.</a:t>
            </a:r>
            <a:endParaRPr lang="fi-FI" altLang="fi-FI" dirty="0" smtClean="0"/>
          </a:p>
          <a:p>
            <a:pPr lvl="1"/>
            <a:r>
              <a:rPr lang="fi-FI" altLang="fi-FI" dirty="0" smtClean="0"/>
              <a:t>Kirjallisuus täsmenee: filosofia </a:t>
            </a:r>
            <a:r>
              <a:rPr lang="fi-FI" altLang="fi-FI" dirty="0" smtClean="0"/>
              <a:t>ja ET </a:t>
            </a:r>
            <a:r>
              <a:rPr lang="fi-FI" altLang="fi-FI" dirty="0" smtClean="0"/>
              <a:t>osin eri osin sama kirjallisuus.</a:t>
            </a:r>
            <a:endParaRPr lang="fi-FI" altLang="fi-FI" dirty="0" smtClean="0"/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altLang="fi-FI" b="1" dirty="0" smtClean="0"/>
              <a:t>Artikkeleihin</a:t>
            </a:r>
            <a:r>
              <a:rPr lang="fi-FI" altLang="fi-FI" dirty="0" smtClean="0"/>
              <a:t> ym. liittyvät tehtävät (</a:t>
            </a:r>
            <a:r>
              <a:rPr lang="fi-FI" altLang="fi-FI" b="1" dirty="0" smtClean="0"/>
              <a:t>ryhmät ja luennot</a:t>
            </a:r>
            <a:r>
              <a:rPr lang="fi-FI" altLang="fi-FI" dirty="0" smtClean="0"/>
              <a:t>), erityisesti ns. </a:t>
            </a:r>
            <a:r>
              <a:rPr lang="fi-FI" altLang="fi-FI" b="1" dirty="0" smtClean="0"/>
              <a:t>FILA-seminaari</a:t>
            </a:r>
            <a:r>
              <a:rPr lang="fi-FI" altLang="fi-FI" dirty="0" smtClean="0"/>
              <a:t>.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altLang="fi-FI" dirty="0" smtClean="0"/>
              <a:t>R</a:t>
            </a:r>
            <a:r>
              <a:rPr lang="fi-FI" altLang="fi-FI" dirty="0" smtClean="0"/>
              <a:t>yhmäopetuksessa </a:t>
            </a:r>
          </a:p>
          <a:p>
            <a:pPr lvl="1"/>
            <a:r>
              <a:rPr lang="fi-FI" altLang="fi-FI" dirty="0" smtClean="0"/>
              <a:t>aktiivinen läsnäolo (&gt; 90 %)</a:t>
            </a:r>
          </a:p>
          <a:p>
            <a:pPr lvl="1"/>
            <a:r>
              <a:rPr lang="fi-FI" altLang="fi-FI" dirty="0" smtClean="0"/>
              <a:t>opetustuokion suunnittelu ja toteutus</a:t>
            </a:r>
          </a:p>
          <a:p>
            <a:pPr lvl="1"/>
            <a:r>
              <a:rPr lang="fi-FI" altLang="fi-FI" dirty="0" smtClean="0"/>
              <a:t>kurssisuunnitelman luonnostelu (2 – 4 hengen ryhmissä)</a:t>
            </a:r>
          </a:p>
          <a:p>
            <a:pPr lvl="1"/>
            <a:r>
              <a:rPr lang="fi-FI" altLang="fi-FI" dirty="0" smtClean="0"/>
              <a:t>muut (pienet) tehtävät</a:t>
            </a:r>
            <a:endParaRPr lang="en-GB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102338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Läsnäolo</a:t>
            </a:r>
            <a:endParaRPr lang="fi-FI" altLang="fi-FI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7315200" cy="4953000"/>
          </a:xfrm>
        </p:spPr>
        <p:txBody>
          <a:bodyPr/>
          <a:lstStyle/>
          <a:p>
            <a:r>
              <a:rPr lang="fi-FI" altLang="fi-FI" dirty="0" smtClean="0"/>
              <a:t>Ryhmäopetuksessa opitaan opettajan työssä tarvittavia vuorovaikutustaitoja ja tehdään yhteisiä töitä</a:t>
            </a:r>
          </a:p>
          <a:p>
            <a:r>
              <a:rPr lang="fi-FI" altLang="fi-FI" dirty="0" smtClean="0"/>
              <a:t>Ryhmäopetuksessa on läsnäolopakko</a:t>
            </a:r>
            <a:endParaRPr lang="fi-FI" altLang="fi-FI" dirty="0"/>
          </a:p>
          <a:p>
            <a:pPr lvl="1"/>
            <a:r>
              <a:rPr lang="fi-FI" altLang="fi-FI" dirty="0" smtClean="0"/>
              <a:t>läsnäoloa vaaditaan </a:t>
            </a:r>
          </a:p>
          <a:p>
            <a:pPr lvl="1"/>
            <a:r>
              <a:rPr lang="fi-FI" altLang="fi-FI" dirty="0" smtClean="0"/>
              <a:t>pois voi olla vain pätevästä syystä</a:t>
            </a:r>
          </a:p>
          <a:p>
            <a:pPr lvl="1"/>
            <a:r>
              <a:rPr lang="fi-FI" altLang="fi-FI" dirty="0" smtClean="0"/>
              <a:t>tällöinkin </a:t>
            </a:r>
            <a:r>
              <a:rPr lang="fi-FI" altLang="fi-FI" dirty="0" smtClean="0"/>
              <a:t>yli 10 </a:t>
            </a:r>
            <a:r>
              <a:rPr lang="fi-FI" altLang="fi-FI" dirty="0" smtClean="0"/>
              <a:t>% </a:t>
            </a:r>
            <a:r>
              <a:rPr lang="fi-FI" altLang="fi-FI" dirty="0" smtClean="0"/>
              <a:t>poissaolojen </a:t>
            </a:r>
            <a:r>
              <a:rPr lang="fi-FI" altLang="fi-FI" dirty="0" smtClean="0"/>
              <a:t>määrä vaatii korvaavia tehtäviä ja vaikuttaa </a:t>
            </a:r>
            <a:r>
              <a:rPr lang="fi-FI" altLang="fi-FI" dirty="0" smtClean="0"/>
              <a:t>arvosanaan</a:t>
            </a:r>
            <a:endParaRPr lang="fi-FI" altLang="fi-FI" dirty="0"/>
          </a:p>
          <a:p>
            <a:pPr lvl="2"/>
            <a:r>
              <a:rPr lang="fi-FI" altLang="fi-FI" dirty="0" smtClean="0"/>
              <a:t> korvaavasta suorituksesta sovitaan </a:t>
            </a:r>
            <a:r>
              <a:rPr lang="fi-FI" altLang="fi-FI" dirty="0" smtClean="0"/>
              <a:t>erikseen</a:t>
            </a:r>
          </a:p>
          <a:p>
            <a:r>
              <a:rPr lang="en-GB" altLang="fi-FI" dirty="0"/>
              <a:t>ETn </a:t>
            </a:r>
            <a:r>
              <a:rPr lang="en-GB" altLang="fi-FI" dirty="0" err="1"/>
              <a:t>ja</a:t>
            </a:r>
            <a:r>
              <a:rPr lang="en-GB" altLang="fi-FI" dirty="0"/>
              <a:t> </a:t>
            </a:r>
            <a:r>
              <a:rPr lang="en-GB" altLang="fi-FI" dirty="0" err="1"/>
              <a:t>filosofian</a:t>
            </a:r>
            <a:r>
              <a:rPr lang="en-GB" altLang="fi-FI" dirty="0"/>
              <a:t> </a:t>
            </a:r>
            <a:r>
              <a:rPr lang="en-GB" altLang="fi-FI" dirty="0" err="1"/>
              <a:t>didaktiikassa</a:t>
            </a:r>
            <a:r>
              <a:rPr lang="en-GB" altLang="fi-FI" dirty="0"/>
              <a:t> </a:t>
            </a:r>
            <a:r>
              <a:rPr lang="en-GB" altLang="fi-FI" dirty="0" err="1"/>
              <a:t>olennainen</a:t>
            </a:r>
            <a:r>
              <a:rPr lang="en-GB" altLang="fi-FI" dirty="0"/>
              <a:t> </a:t>
            </a:r>
            <a:r>
              <a:rPr lang="en-GB" altLang="fi-FI" dirty="0" err="1"/>
              <a:t>ero</a:t>
            </a:r>
            <a:r>
              <a:rPr lang="en-GB" altLang="fi-FI" dirty="0"/>
              <a:t> </a:t>
            </a:r>
            <a:r>
              <a:rPr lang="en-GB" altLang="fi-FI" dirty="0" err="1"/>
              <a:t>opetuksessa</a:t>
            </a:r>
            <a:r>
              <a:rPr lang="en-GB" altLang="fi-FI" dirty="0"/>
              <a:t> </a:t>
            </a:r>
            <a:r>
              <a:rPr lang="en-GB" altLang="fi-FI" dirty="0" err="1"/>
              <a:t>ei</a:t>
            </a:r>
            <a:r>
              <a:rPr lang="en-GB" altLang="fi-FI" dirty="0"/>
              <a:t> ole </a:t>
            </a:r>
            <a:r>
              <a:rPr lang="en-GB" altLang="fi-FI" dirty="0" err="1"/>
              <a:t>luentojen</a:t>
            </a:r>
            <a:r>
              <a:rPr lang="en-GB" altLang="fi-FI" dirty="0"/>
              <a:t> </a:t>
            </a:r>
            <a:r>
              <a:rPr lang="en-GB" altLang="fi-FI" dirty="0" err="1"/>
              <a:t>ja</a:t>
            </a:r>
            <a:r>
              <a:rPr lang="en-GB" altLang="fi-FI" dirty="0"/>
              <a:t> </a:t>
            </a:r>
            <a:r>
              <a:rPr lang="en-GB" altLang="fi-FI" dirty="0" err="1"/>
              <a:t>ryhmäopetuksen</a:t>
            </a:r>
            <a:r>
              <a:rPr lang="en-GB" altLang="fi-FI" dirty="0"/>
              <a:t> </a:t>
            </a:r>
            <a:r>
              <a:rPr lang="en-GB" altLang="fi-FI" dirty="0" err="1"/>
              <a:t>välissä</a:t>
            </a:r>
            <a:r>
              <a:rPr lang="en-GB" altLang="fi-FI" dirty="0"/>
              <a:t> </a:t>
            </a:r>
            <a:r>
              <a:rPr lang="en-GB" altLang="fi-FI" dirty="0" err="1"/>
              <a:t>vaan</a:t>
            </a:r>
            <a:r>
              <a:rPr lang="en-GB" altLang="fi-FI" dirty="0"/>
              <a:t> </a:t>
            </a:r>
            <a:r>
              <a:rPr lang="en-GB" altLang="fi-FI" dirty="0" err="1"/>
              <a:t>eri</a:t>
            </a:r>
            <a:r>
              <a:rPr lang="en-GB" altLang="fi-FI" dirty="0"/>
              <a:t> </a:t>
            </a:r>
            <a:r>
              <a:rPr lang="en-GB" altLang="fi-FI" dirty="0" err="1"/>
              <a:t>didaktiikkoja</a:t>
            </a:r>
            <a:r>
              <a:rPr lang="en-GB" altLang="fi-FI" dirty="0"/>
              <a:t> </a:t>
            </a:r>
            <a:r>
              <a:rPr lang="en-GB" altLang="fi-FI" dirty="0" err="1"/>
              <a:t>opiskelevien</a:t>
            </a:r>
            <a:r>
              <a:rPr lang="en-GB" altLang="fi-FI" dirty="0"/>
              <a:t> </a:t>
            </a:r>
            <a:r>
              <a:rPr lang="en-GB" altLang="fi-FI" dirty="0" err="1"/>
              <a:t>erilaisten</a:t>
            </a:r>
            <a:r>
              <a:rPr lang="en-GB" altLang="fi-FI" dirty="0"/>
              <a:t> </a:t>
            </a:r>
            <a:r>
              <a:rPr lang="en-GB" altLang="fi-FI" dirty="0" err="1"/>
              <a:t>kurssi</a:t>
            </a:r>
            <a:r>
              <a:rPr lang="en-GB" altLang="fi-FI" dirty="0"/>
              <a:t> </a:t>
            </a:r>
            <a:r>
              <a:rPr lang="en-GB" altLang="fi-FI" dirty="0" err="1"/>
              <a:t>sisältöjen</a:t>
            </a:r>
            <a:r>
              <a:rPr lang="en-GB" altLang="fi-FI" dirty="0"/>
              <a:t> </a:t>
            </a:r>
            <a:r>
              <a:rPr lang="en-GB" altLang="fi-FI" dirty="0" err="1"/>
              <a:t>välillä</a:t>
            </a:r>
            <a:r>
              <a:rPr lang="en-GB" altLang="fi-FI" dirty="0"/>
              <a:t>.</a:t>
            </a:r>
            <a:endParaRPr lang="fi-FI" altLang="fi-FI" dirty="0" smtClean="0"/>
          </a:p>
          <a:p>
            <a:endParaRPr lang="fi-FI" altLang="fi-FI" dirty="0" smtClean="0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6781800" y="25908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03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Läsnäolo (jatkuu)</a:t>
            </a:r>
            <a:endParaRPr lang="fi-FI" altLang="fi-FI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6629400" cy="495300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GB" altLang="fi-FI" dirty="0" smtClean="0"/>
              <a:t>ETn </a:t>
            </a:r>
            <a:r>
              <a:rPr lang="en-GB" altLang="fi-FI" dirty="0" err="1"/>
              <a:t>ja</a:t>
            </a:r>
            <a:r>
              <a:rPr lang="en-GB" altLang="fi-FI" dirty="0"/>
              <a:t> </a:t>
            </a:r>
            <a:r>
              <a:rPr lang="en-GB" altLang="fi-FI" dirty="0" err="1"/>
              <a:t>filosofian</a:t>
            </a:r>
            <a:r>
              <a:rPr lang="en-GB" altLang="fi-FI" dirty="0"/>
              <a:t> </a:t>
            </a:r>
            <a:r>
              <a:rPr lang="en-GB" altLang="fi-FI" dirty="0" err="1"/>
              <a:t>didaktiikassa</a:t>
            </a:r>
            <a:r>
              <a:rPr lang="en-GB" altLang="fi-FI" dirty="0"/>
              <a:t> </a:t>
            </a:r>
            <a:r>
              <a:rPr lang="en-GB" altLang="fi-FI" dirty="0" err="1" smtClean="0"/>
              <a:t>ei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pienen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ryhmäkoon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vuoksi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opetuksessa</a:t>
            </a:r>
            <a:r>
              <a:rPr lang="en-GB" altLang="fi-FI" dirty="0" smtClean="0"/>
              <a:t> ole </a:t>
            </a:r>
            <a:r>
              <a:rPr lang="en-GB" altLang="fi-FI" dirty="0" err="1"/>
              <a:t>olennainen</a:t>
            </a:r>
            <a:r>
              <a:rPr lang="en-GB" altLang="fi-FI" dirty="0"/>
              <a:t> </a:t>
            </a:r>
            <a:r>
              <a:rPr lang="en-GB" altLang="fi-FI" dirty="0" err="1" smtClean="0"/>
              <a:t>eroa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luentojen</a:t>
            </a:r>
            <a:r>
              <a:rPr lang="en-GB" altLang="fi-FI" dirty="0" smtClean="0"/>
              <a:t> </a:t>
            </a:r>
            <a:r>
              <a:rPr lang="en-GB" altLang="fi-FI" dirty="0" err="1"/>
              <a:t>ja</a:t>
            </a:r>
            <a:r>
              <a:rPr lang="en-GB" altLang="fi-FI" dirty="0"/>
              <a:t> </a:t>
            </a:r>
            <a:r>
              <a:rPr lang="en-GB" altLang="fi-FI" dirty="0" err="1"/>
              <a:t>ryhmäopetuksen</a:t>
            </a:r>
            <a:r>
              <a:rPr lang="en-GB" altLang="fi-FI" dirty="0"/>
              <a:t> </a:t>
            </a:r>
            <a:r>
              <a:rPr lang="en-GB" altLang="fi-FI" dirty="0" err="1" smtClean="0"/>
              <a:t>välissä</a:t>
            </a:r>
            <a:r>
              <a:rPr lang="en-GB" altLang="fi-FI" dirty="0" smtClean="0"/>
              <a:t>.</a:t>
            </a:r>
          </a:p>
          <a:p>
            <a:pPr>
              <a:lnSpc>
                <a:spcPts val="2800"/>
              </a:lnSpc>
            </a:pPr>
            <a:r>
              <a:rPr lang="en-GB" altLang="fi-FI" dirty="0" err="1" smtClean="0"/>
              <a:t>Luennoilla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ei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kuitenkaan</a:t>
            </a:r>
            <a:r>
              <a:rPr lang="en-GB" altLang="fi-FI" dirty="0" smtClean="0"/>
              <a:t> ole </a:t>
            </a:r>
            <a:r>
              <a:rPr lang="en-GB" altLang="fi-FI" dirty="0" err="1" smtClean="0"/>
              <a:t>läsnäolopakkoa</a:t>
            </a:r>
            <a:r>
              <a:rPr lang="en-GB" altLang="fi-FI" dirty="0" smtClean="0"/>
              <a:t>. Sen </a:t>
            </a:r>
            <a:r>
              <a:rPr lang="en-GB" altLang="fi-FI" dirty="0" err="1" smtClean="0"/>
              <a:t>sijaan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luennoilla</a:t>
            </a:r>
            <a:r>
              <a:rPr lang="en-GB" altLang="fi-FI" dirty="0" smtClean="0"/>
              <a:t> (</a:t>
            </a:r>
            <a:r>
              <a:rPr lang="en-GB" altLang="fi-FI" dirty="0" err="1" smtClean="0"/>
              <a:t>ja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infoissa</a:t>
            </a:r>
            <a:r>
              <a:rPr lang="en-GB" altLang="fi-FI" dirty="0" smtClean="0"/>
              <a:t>) on </a:t>
            </a:r>
            <a:r>
              <a:rPr lang="en-GB" altLang="fi-FI" dirty="0" err="1" smtClean="0"/>
              <a:t>periaattellinen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velvollisuus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itsenöäisesti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selvittää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kaikki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käsitellyt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asiat</a:t>
            </a:r>
            <a:r>
              <a:rPr lang="en-GB" altLang="fi-FI" dirty="0" smtClean="0"/>
              <a:t>.</a:t>
            </a:r>
          </a:p>
          <a:p>
            <a:pPr lvl="1">
              <a:lnSpc>
                <a:spcPts val="2800"/>
              </a:lnSpc>
            </a:pPr>
            <a:r>
              <a:rPr lang="en-GB" altLang="fi-FI" dirty="0" err="1" smtClean="0"/>
              <a:t>Tämä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ei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tietenkään</a:t>
            </a:r>
            <a:r>
              <a:rPr lang="en-GB" altLang="fi-FI" dirty="0" smtClean="0"/>
              <a:t> ole </a:t>
            </a:r>
            <a:r>
              <a:rPr lang="en-GB" altLang="fi-FI" dirty="0" err="1" smtClean="0"/>
              <a:t>täysin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mahdollista</a:t>
            </a:r>
            <a:r>
              <a:rPr lang="en-GB" altLang="fi-FI" dirty="0" smtClean="0"/>
              <a:t>, </a:t>
            </a:r>
            <a:r>
              <a:rPr lang="en-GB" altLang="fi-FI" dirty="0" err="1" smtClean="0"/>
              <a:t>vaikka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sitä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tuetaan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Moodlella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ja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avoimen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verkon</a:t>
            </a:r>
            <a:r>
              <a:rPr lang="en-GB" altLang="fi-FI" dirty="0" smtClean="0"/>
              <a:t> </a:t>
            </a:r>
            <a:r>
              <a:rPr lang="en-GB" altLang="fi-FI" dirty="0" err="1" smtClean="0">
                <a:hlinkClick r:id="rId2"/>
              </a:rPr>
              <a:t>blogisivulla</a:t>
            </a:r>
            <a:r>
              <a:rPr lang="en-GB" altLang="fi-FI" dirty="0" smtClean="0">
                <a:hlinkClick r:id="rId2"/>
              </a:rPr>
              <a:t>.</a:t>
            </a:r>
            <a:endParaRPr lang="en-GB" altLang="fi-FI" dirty="0" smtClean="0"/>
          </a:p>
          <a:p>
            <a:pPr>
              <a:lnSpc>
                <a:spcPts val="2800"/>
              </a:lnSpc>
            </a:pPr>
            <a:r>
              <a:rPr lang="en-GB" altLang="fi-FI" dirty="0" err="1" smtClean="0"/>
              <a:t>Kuudennesta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lähtien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luentoläsnäoloilla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voi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korvata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ryhmäpoissaoloja</a:t>
            </a:r>
            <a:r>
              <a:rPr lang="en-GB" altLang="fi-FI" dirty="0" smtClean="0"/>
              <a:t>.</a:t>
            </a:r>
          </a:p>
          <a:p>
            <a:pPr>
              <a:lnSpc>
                <a:spcPts val="2800"/>
              </a:lnSpc>
            </a:pPr>
            <a:r>
              <a:rPr lang="en-GB" altLang="fi-FI" dirty="0" err="1" smtClean="0"/>
              <a:t>Toisesta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ylimääräisestä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ryhmäst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lähtien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saman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voi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tehdä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ryhmillä</a:t>
            </a:r>
            <a:r>
              <a:rPr lang="en-GB" altLang="fi-FI" dirty="0" smtClean="0"/>
              <a:t>, </a:t>
            </a:r>
            <a:r>
              <a:rPr lang="en-GB" altLang="fi-FI" dirty="0" err="1" smtClean="0"/>
              <a:t>jotka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eivät</a:t>
            </a:r>
            <a:r>
              <a:rPr lang="en-GB" altLang="fi-FI" dirty="0" smtClean="0"/>
              <a:t> ole </a:t>
            </a:r>
            <a:r>
              <a:rPr lang="en-GB" altLang="fi-FI" dirty="0" err="1" smtClean="0"/>
              <a:t>merkitty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itselle</a:t>
            </a:r>
            <a:r>
              <a:rPr lang="en-GB" altLang="fi-FI" dirty="0" smtClean="0"/>
              <a:t>.</a:t>
            </a:r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40368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Suoritus, 10 op (= </a:t>
            </a:r>
            <a:r>
              <a:rPr lang="fi-FI" altLang="fi-FI" dirty="0" err="1" smtClean="0"/>
              <a:t>Fi</a:t>
            </a:r>
            <a:r>
              <a:rPr lang="fi-FI" altLang="fi-FI" dirty="0" smtClean="0"/>
              <a:t> + ET)</a:t>
            </a:r>
            <a:endParaRPr lang="fi-FI" altLang="fi-FI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dirty="0" smtClean="0"/>
              <a:t>Ryhmäopetus, siihen liittyvä kirjallisuuden sekä oheiskirjallisuus suoritetaan aktiivisella osallistumisella + opetus- , suunnittelu- ja muilla suullisilla ja </a:t>
            </a:r>
            <a:r>
              <a:rPr lang="fi-FI" altLang="fi-FI" dirty="0" err="1" smtClean="0"/>
              <a:t>kirjallisilal</a:t>
            </a:r>
            <a:r>
              <a:rPr lang="fi-FI" altLang="fi-FI" dirty="0" smtClean="0"/>
              <a:t> tehtävillä.</a:t>
            </a:r>
          </a:p>
          <a:p>
            <a:pPr lvl="1">
              <a:buFont typeface="Wingdings" pitchFamily="2" charset="2"/>
              <a:buChar char="§"/>
            </a:pPr>
            <a:r>
              <a:rPr lang="fi-FI" altLang="fi-FI" dirty="0" smtClean="0"/>
              <a:t>Erityisesti ns. FILA-seminaarit</a:t>
            </a:r>
          </a:p>
          <a:p>
            <a:pPr lvl="1">
              <a:buFont typeface="Wingdings" pitchFamily="2" charset="2"/>
              <a:buChar char="§"/>
            </a:pPr>
            <a:endParaRPr lang="fi-FI" altLang="fi-FI" dirty="0" smtClean="0"/>
          </a:p>
          <a:p>
            <a:r>
              <a:rPr lang="fi-FI" altLang="fi-FI" dirty="0" smtClean="0"/>
              <a:t>HUOM: lisäksi (1. aineessa) </a:t>
            </a:r>
          </a:p>
          <a:p>
            <a:r>
              <a:rPr lang="fi-FI" altLang="fi-FI" dirty="0" smtClean="0"/>
              <a:t>yleisdidaktiikka sekä</a:t>
            </a:r>
          </a:p>
          <a:p>
            <a:r>
              <a:rPr lang="fi-FI" altLang="fi-FI" dirty="0" smtClean="0"/>
              <a:t>(harjoitteluun </a:t>
            </a:r>
            <a:r>
              <a:rPr lang="fi-FI" altLang="fi-FI" dirty="0" err="1" smtClean="0"/>
              <a:t>kuululvat</a:t>
            </a:r>
            <a:r>
              <a:rPr lang="fi-FI" altLang="fi-FI" dirty="0" smtClean="0"/>
              <a:t>)</a:t>
            </a:r>
          </a:p>
          <a:p>
            <a:pPr lvl="1"/>
            <a:r>
              <a:rPr lang="fi-FI" altLang="fi-FI" dirty="0" smtClean="0"/>
              <a:t>kouluun tutustumiseen osallistuminen ja essee</a:t>
            </a:r>
          </a:p>
          <a:p>
            <a:pPr lvl="1"/>
            <a:r>
              <a:rPr lang="fi-FI" altLang="fi-FI" dirty="0" smtClean="0"/>
              <a:t>reflektio</a:t>
            </a:r>
          </a:p>
          <a:p>
            <a:endParaRPr lang="fi-FI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10400" cy="973138"/>
          </a:xfrm>
        </p:spPr>
        <p:txBody>
          <a:bodyPr/>
          <a:lstStyle/>
          <a:p>
            <a:r>
              <a:rPr lang="fi-FI" altLang="fi-FI" dirty="0" smtClean="0"/>
              <a:t>FILA-tehtävä 2</a:t>
            </a:r>
            <a:endParaRPr lang="en-GB" altLang="fi-FI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6242" y="1371600"/>
            <a:ext cx="7543800" cy="5140325"/>
          </a:xfrm>
        </p:spPr>
        <p:txBody>
          <a:bodyPr/>
          <a:lstStyle/>
          <a:p>
            <a:r>
              <a:rPr lang="fi-FI" altLang="fi-FI" dirty="0" smtClean="0"/>
              <a:t>Lisäkirjallisuutena yksi seuraavista:</a:t>
            </a:r>
            <a:endParaRPr lang="fi-FI" altLang="fi-FI" dirty="0" smtClean="0"/>
          </a:p>
          <a:p>
            <a:pPr marL="985838" lvl="1" indent="-412750">
              <a:buFont typeface="Wingdings" pitchFamily="2" charset="2"/>
              <a:buAutoNum type="romanLcPeriod"/>
            </a:pPr>
            <a:r>
              <a:rPr lang="fi-FI" altLang="fi-FI" b="1" dirty="0" smtClean="0"/>
              <a:t>Hans-Ludwig </a:t>
            </a:r>
            <a:r>
              <a:rPr lang="fi-FI" altLang="fi-FI" b="1" dirty="0" err="1" smtClean="0"/>
              <a:t>Freese</a:t>
            </a:r>
            <a:r>
              <a:rPr lang="fi-FI" altLang="fi-FI" b="1" dirty="0" smtClean="0"/>
              <a:t>, </a:t>
            </a:r>
            <a:r>
              <a:rPr lang="fi-FI" altLang="fi-FI" b="1" i="1" dirty="0" smtClean="0"/>
              <a:t>Lapset ovat filosofeja</a:t>
            </a:r>
            <a:r>
              <a:rPr lang="fi-FI" altLang="fi-FI" dirty="0" smtClean="0"/>
              <a:t> (suom. Eira </a:t>
            </a:r>
            <a:r>
              <a:rPr lang="fi-FI" altLang="fi-FI" dirty="0" err="1" smtClean="0"/>
              <a:t>Wiegand</a:t>
            </a:r>
            <a:r>
              <a:rPr lang="fi-FI" altLang="fi-FI" dirty="0" smtClean="0"/>
              <a:t>, MLL, 1992).</a:t>
            </a:r>
          </a:p>
          <a:p>
            <a:pPr marL="985838" lvl="1" indent="-412750">
              <a:buFont typeface="Wingdings" pitchFamily="2" charset="2"/>
              <a:buAutoNum type="romanLcPeriod"/>
            </a:pPr>
            <a:r>
              <a:rPr lang="fi-FI" altLang="fi-FI" b="1" dirty="0" err="1" smtClean="0"/>
              <a:t>Gareth</a:t>
            </a:r>
            <a:r>
              <a:rPr lang="fi-FI" altLang="fi-FI" dirty="0" smtClean="0"/>
              <a:t> </a:t>
            </a:r>
            <a:r>
              <a:rPr lang="fi-FI" altLang="fi-FI" b="1" dirty="0" err="1" smtClean="0"/>
              <a:t>Matthews</a:t>
            </a:r>
            <a:r>
              <a:rPr lang="fi-FI" altLang="fi-FI" b="1" dirty="0" smtClean="0"/>
              <a:t>, </a:t>
            </a:r>
            <a:r>
              <a:rPr lang="fi-FI" altLang="fi-FI" b="1" i="1" dirty="0" smtClean="0"/>
              <a:t>Filosofisia keskusteluja lasten kanssa </a:t>
            </a:r>
            <a:r>
              <a:rPr lang="fi-FI" altLang="fi-FI" dirty="0" smtClean="0"/>
              <a:t>(suom. Antti Mattila, WSOY, 2003)</a:t>
            </a:r>
            <a:r>
              <a:rPr lang="en-GB" altLang="fi-FI" dirty="0" smtClean="0"/>
              <a:t>.</a:t>
            </a:r>
          </a:p>
          <a:p>
            <a:pPr marL="985838" lvl="1" indent="-412750">
              <a:buFont typeface="Wingdings" pitchFamily="2" charset="2"/>
              <a:buAutoNum type="romanLcPeriod"/>
            </a:pPr>
            <a:r>
              <a:rPr lang="en-GB" altLang="fi-FI" b="1" dirty="0" err="1" smtClean="0"/>
              <a:t>Maughn</a:t>
            </a:r>
            <a:r>
              <a:rPr lang="en-GB" altLang="fi-FI" b="1" dirty="0" smtClean="0"/>
              <a:t> Gregory, </a:t>
            </a:r>
            <a:r>
              <a:rPr lang="en-GB" altLang="fi-FI" b="1" i="1" dirty="0" err="1" smtClean="0"/>
              <a:t>Filosofiaa</a:t>
            </a:r>
            <a:r>
              <a:rPr lang="en-GB" altLang="fi-FI" b="1" i="1" dirty="0" smtClean="0"/>
              <a:t> </a:t>
            </a:r>
            <a:r>
              <a:rPr lang="en-GB" altLang="fi-FI" b="1" i="1" dirty="0" err="1" smtClean="0"/>
              <a:t>lapsille</a:t>
            </a:r>
            <a:r>
              <a:rPr lang="en-GB" altLang="fi-FI" b="1" i="1" dirty="0" smtClean="0"/>
              <a:t> &amp; </a:t>
            </a:r>
            <a:r>
              <a:rPr lang="en-GB" altLang="fi-FI" b="1" i="1" dirty="0" err="1" smtClean="0"/>
              <a:t>nuorille</a:t>
            </a:r>
            <a:r>
              <a:rPr lang="en-GB" altLang="fi-FI" dirty="0" smtClean="0"/>
              <a:t>. (</a:t>
            </a:r>
            <a:r>
              <a:rPr lang="en-GB" altLang="fi-FI" dirty="0" err="1" smtClean="0"/>
              <a:t>suom</a:t>
            </a:r>
            <a:r>
              <a:rPr lang="en-GB" altLang="fi-FI" dirty="0" smtClean="0"/>
              <a:t>. </a:t>
            </a:r>
            <a:r>
              <a:rPr lang="en-GB" altLang="fi-FI" dirty="0" err="1" smtClean="0"/>
              <a:t>Jarkko</a:t>
            </a:r>
            <a:r>
              <a:rPr lang="en-GB" altLang="fi-FI" dirty="0" smtClean="0"/>
              <a:t> S. </a:t>
            </a:r>
            <a:r>
              <a:rPr lang="en-GB" altLang="fi-FI" dirty="0" err="1" smtClean="0"/>
              <a:t>Tuusvuori</a:t>
            </a:r>
            <a:r>
              <a:rPr lang="en-GB" altLang="fi-FI" dirty="0" smtClean="0"/>
              <a:t>, </a:t>
            </a:r>
            <a:r>
              <a:rPr lang="en-GB" altLang="fi-FI" i="1" dirty="0" smtClean="0"/>
              <a:t>n&amp;n</a:t>
            </a:r>
            <a:r>
              <a:rPr lang="en-GB" altLang="fi-FI" dirty="0" smtClean="0"/>
              <a:t>, 2009.) (</a:t>
            </a:r>
            <a:r>
              <a:rPr lang="en-GB" altLang="fi-FI" dirty="0" err="1" smtClean="0"/>
              <a:t>Lipmanilainen</a:t>
            </a:r>
            <a:r>
              <a:rPr lang="en-GB" altLang="fi-FI" dirty="0" smtClean="0"/>
              <a:t>)</a:t>
            </a:r>
          </a:p>
          <a:p>
            <a:pPr marL="985838" lvl="1" indent="-412750">
              <a:buFont typeface="Wingdings" pitchFamily="2" charset="2"/>
              <a:buAutoNum type="romanLcPeriod"/>
            </a:pPr>
            <a:endParaRPr lang="en-GB" altLang="fi-FI" dirty="0"/>
          </a:p>
          <a:p>
            <a:r>
              <a:rPr lang="en-GB" altLang="fi-FI" dirty="0" err="1" smtClean="0"/>
              <a:t>Muut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lisäsuoritukset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täsmennetään</a:t>
            </a:r>
            <a:r>
              <a:rPr lang="en-GB" altLang="fi-FI" dirty="0" smtClean="0"/>
              <a:t>.</a:t>
            </a:r>
            <a:endParaRPr lang="en-GB" altLang="fi-FI" dirty="0"/>
          </a:p>
          <a:p>
            <a:pPr marL="985838" lvl="1" indent="-412750">
              <a:buFont typeface="Wingdings" pitchFamily="2" charset="2"/>
              <a:buAutoNum type="romanLcPeriod"/>
            </a:pPr>
            <a:endParaRPr lang="en-GB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19847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0"/>
            <a:ext cx="7010400" cy="1116013"/>
          </a:xfrm>
        </p:spPr>
        <p:txBody>
          <a:bodyPr/>
          <a:lstStyle/>
          <a:p>
            <a:r>
              <a:rPr lang="en-GB" altLang="fi-FI" dirty="0"/>
              <a:t>OSTA: </a:t>
            </a:r>
            <a:r>
              <a:rPr lang="en-GB" altLang="fi-FI" dirty="0" err="1"/>
              <a:t>Kurssin</a:t>
            </a:r>
            <a:r>
              <a:rPr lang="en-GB" altLang="fi-FI" dirty="0"/>
              <a:t> </a:t>
            </a:r>
            <a:r>
              <a:rPr lang="en-GB" altLang="fi-FI" dirty="0" err="1"/>
              <a:t>arviointi</a:t>
            </a:r>
            <a:endParaRPr lang="en-GB" altLang="fi-FI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dirty="0" smtClean="0"/>
              <a:t>Ryhmätyöskentelyssä </a:t>
            </a:r>
            <a:r>
              <a:rPr lang="fi-FI" altLang="fi-FI" dirty="0" smtClean="0"/>
              <a:t>arvioidaan läsnäoloa, aktiivisuutta ja suoritettuja tehtäviä oheisen ohjeen </a:t>
            </a:r>
            <a:r>
              <a:rPr lang="fi-FI" altLang="fi-FI" dirty="0" smtClean="0"/>
              <a:t>(taulukko </a:t>
            </a:r>
            <a:r>
              <a:rPr lang="fi-FI" altLang="fi-FI" smtClean="0"/>
              <a:t>2 dian </a:t>
            </a:r>
            <a:r>
              <a:rPr lang="fi-FI" altLang="fi-FI" dirty="0" smtClean="0"/>
              <a:t>päästä) pohjalta </a:t>
            </a:r>
            <a:r>
              <a:rPr lang="fi-FI" altLang="fi-FI" dirty="0" smtClean="0"/>
              <a:t>asteikolla 0 – 5.</a:t>
            </a:r>
          </a:p>
          <a:p>
            <a:r>
              <a:rPr lang="fi-FI" altLang="fi-FI" dirty="0" smtClean="0"/>
              <a:t>Luentojen ja kirjallisuuden suoritus tentillä (tai esseillä) arvioidaan asteikolla 0 – </a:t>
            </a:r>
            <a:r>
              <a:rPr lang="fi-FI" altLang="fi-FI" dirty="0" smtClean="0"/>
              <a:t>5 (kriteerit ks. seuraava dia).</a:t>
            </a:r>
            <a:endParaRPr lang="fi-FI" altLang="fi-FI" dirty="0" smtClean="0"/>
          </a:p>
          <a:p>
            <a:r>
              <a:rPr lang="fi-FI" altLang="fi-FI" dirty="0" smtClean="0"/>
              <a:t>Kurssista kootaan </a:t>
            </a:r>
            <a:r>
              <a:rPr lang="fi-FI" altLang="fi-FI" dirty="0" smtClean="0"/>
              <a:t>kokonaisarvosana </a:t>
            </a:r>
            <a:r>
              <a:rPr lang="fi-FI" altLang="fi-FI" dirty="0" smtClean="0"/>
              <a:t>hallinnollisesti</a:t>
            </a:r>
            <a:r>
              <a:rPr lang="fi-FI" altLang="fi-FI" dirty="0" smtClean="0"/>
              <a:t>.</a:t>
            </a:r>
          </a:p>
          <a:p>
            <a:r>
              <a:rPr lang="fi-FI" altLang="fi-FI" dirty="0" smtClean="0"/>
              <a:t>ET ja filosofian ainedidaktiikassa ryhmien ja luentojen osuus on </a:t>
            </a:r>
            <a:r>
              <a:rPr lang="fi-FI" altLang="fi-FI" dirty="0" err="1" smtClean="0"/>
              <a:t>kumankin</a:t>
            </a:r>
            <a:r>
              <a:rPr lang="fi-FI" altLang="fi-FI" dirty="0" smtClean="0"/>
              <a:t> n 50 %.</a:t>
            </a:r>
            <a:endParaRPr lang="fi-FI" altLang="fi-FI" dirty="0" smtClean="0"/>
          </a:p>
          <a:p>
            <a:r>
              <a:rPr lang="en-GB" altLang="fi-FI" dirty="0" err="1" smtClean="0"/>
              <a:t>Opettajan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pedagogisten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opintojen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kokonaisarvosana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kootaan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opintopistein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painotetusta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keskiarvosta</a:t>
            </a:r>
            <a:r>
              <a:rPr lang="en-GB" altLang="fi-FI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 smtClean="0"/>
              <a:t>Sisällys</a:t>
            </a:r>
            <a:r>
              <a:rPr lang="en-GB" altLang="fi-FI" dirty="0" smtClean="0"/>
              <a:t> (</a:t>
            </a:r>
            <a:r>
              <a:rPr lang="en-GB" altLang="fi-FI" b="0" dirty="0" err="1" smtClean="0"/>
              <a:t>Ausubelin</a:t>
            </a:r>
            <a:r>
              <a:rPr lang="en-GB" altLang="fi-FI" b="0" dirty="0" smtClean="0"/>
              <a:t> (1960) </a:t>
            </a:r>
            <a:r>
              <a:rPr lang="en-GB" altLang="fi-FI" b="0" dirty="0" err="1" smtClean="0"/>
              <a:t>ennakkojäsentäjä</a:t>
            </a:r>
            <a:r>
              <a:rPr lang="en-GB" altLang="fi-FI" dirty="0" smtClean="0"/>
              <a:t>)</a:t>
            </a:r>
            <a:endParaRPr lang="en-GB" altLang="fi-FI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sz="2400" dirty="0" smtClean="0"/>
              <a:t>Johdattelua</a:t>
            </a:r>
          </a:p>
          <a:p>
            <a:pPr lvl="1">
              <a:buFont typeface="Wingdings" pitchFamily="2" charset="2"/>
              <a:buChar char="§"/>
            </a:pPr>
            <a:r>
              <a:rPr lang="fi-FI" altLang="fi-FI" sz="2400" dirty="0" smtClean="0"/>
              <a:t>Didaktiikka ja tavoitteet</a:t>
            </a:r>
          </a:p>
          <a:p>
            <a:endParaRPr lang="fi-FI" altLang="fi-FI" sz="2400" dirty="0" smtClean="0"/>
          </a:p>
          <a:p>
            <a:r>
              <a:rPr lang="fi-FI" altLang="fi-FI" sz="2400" dirty="0"/>
              <a:t>Opetuksen suunnittelu, toteutus ja arviointi </a:t>
            </a:r>
            <a:r>
              <a:rPr lang="fi-FI" altLang="fi-FI" sz="2400" dirty="0" smtClean="0"/>
              <a:t/>
            </a:r>
            <a:br>
              <a:rPr lang="fi-FI" altLang="fi-FI" sz="2400" dirty="0" smtClean="0"/>
            </a:br>
            <a:r>
              <a:rPr lang="fi-FI" altLang="fi-FI" sz="2400" dirty="0" smtClean="0"/>
              <a:t>-kurssi osana opettajan pedagogisia opintoja, kurssin </a:t>
            </a:r>
          </a:p>
          <a:p>
            <a:pPr lvl="1">
              <a:buFont typeface="Wingdings" pitchFamily="2" charset="2"/>
              <a:buChar char="§"/>
            </a:pPr>
            <a:r>
              <a:rPr lang="fi-FI" altLang="fi-FI" sz="2400" dirty="0" smtClean="0"/>
              <a:t>tavoitteet</a:t>
            </a:r>
          </a:p>
          <a:p>
            <a:pPr lvl="1">
              <a:buFont typeface="Wingdings" pitchFamily="2" charset="2"/>
              <a:buChar char="§"/>
            </a:pPr>
            <a:r>
              <a:rPr lang="fi-FI" altLang="fi-FI" sz="2400" dirty="0" smtClean="0"/>
              <a:t>ydinsisältö</a:t>
            </a:r>
          </a:p>
          <a:p>
            <a:pPr lvl="1">
              <a:buFont typeface="Wingdings" pitchFamily="2" charset="2"/>
              <a:buChar char="§"/>
            </a:pPr>
            <a:r>
              <a:rPr lang="fi-FI" altLang="fi-FI" sz="2400" dirty="0" smtClean="0"/>
              <a:t>toteutus ja työtavat</a:t>
            </a:r>
          </a:p>
          <a:p>
            <a:pPr lvl="1">
              <a:buFont typeface="Wingdings" pitchFamily="2" charset="2"/>
              <a:buChar char="§"/>
            </a:pPr>
            <a:r>
              <a:rPr lang="fi-FI" altLang="fi-FI" sz="2400" dirty="0" smtClean="0"/>
              <a:t>kirjallisuus</a:t>
            </a:r>
          </a:p>
          <a:p>
            <a:pPr lvl="1">
              <a:buFont typeface="Wingdings" pitchFamily="2" charset="2"/>
              <a:buChar char="§"/>
            </a:pPr>
            <a:r>
              <a:rPr lang="fi-FI" altLang="fi-FI" sz="2400" dirty="0" smtClean="0"/>
              <a:t>suoritus</a:t>
            </a:r>
          </a:p>
          <a:p>
            <a:pPr lvl="1">
              <a:buFont typeface="Wingdings" pitchFamily="2" charset="2"/>
              <a:buChar char="§"/>
            </a:pPr>
            <a:r>
              <a:rPr lang="fi-FI" altLang="fi-FI" sz="2400" dirty="0" smtClean="0"/>
              <a:t>arviointi</a:t>
            </a:r>
            <a:endParaRPr lang="en-GB" altLang="fi-FI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7010400" cy="762000"/>
          </a:xfrm>
        </p:spPr>
        <p:txBody>
          <a:bodyPr/>
          <a:lstStyle/>
          <a:p>
            <a:r>
              <a:rPr lang="en-GB" altLang="fi-FI" dirty="0" err="1"/>
              <a:t>K</a:t>
            </a:r>
            <a:r>
              <a:rPr lang="en-GB" altLang="fi-FI" dirty="0" err="1" smtClean="0"/>
              <a:t>urssin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arviointi</a:t>
            </a:r>
            <a:r>
              <a:rPr lang="en-GB" altLang="fi-FI" dirty="0" smtClean="0"/>
              <a:t>, </a:t>
            </a:r>
            <a:r>
              <a:rPr lang="en-GB" altLang="fi-FI" dirty="0" err="1" smtClean="0"/>
              <a:t>jatkoa</a:t>
            </a:r>
            <a:endParaRPr lang="fi-FI" altLang="fi-FI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24000"/>
            <a:ext cx="7010400" cy="5029200"/>
          </a:xfrm>
        </p:spPr>
        <p:txBody>
          <a:bodyPr/>
          <a:lstStyle/>
          <a:p>
            <a:r>
              <a:rPr lang="fi-FI" altLang="fi-FI" dirty="0" smtClean="0"/>
              <a:t>Arvioinnin osina arvostelu ja jatkuva suullinen palaute</a:t>
            </a:r>
          </a:p>
          <a:p>
            <a:r>
              <a:rPr lang="fi-FI" altLang="fi-FI" dirty="0" smtClean="0"/>
              <a:t>Esseet ja tentit arvostellaan asteikolla 0 – 5.</a:t>
            </a:r>
          </a:p>
          <a:p>
            <a:pPr lvl="1"/>
            <a:r>
              <a:rPr lang="fi-FI" altLang="fi-FI" dirty="0" smtClean="0"/>
              <a:t>Kriteereinä ovat osoitettu lukeneisuus, teoreettinen oivaltavuus, näkökulmien monipuolisuus, luento- ja ryhmäosuudessa käsitellyn aineiston hyödyntäminen ja argumentoinnin johdonmukaisuus. On tärkeää, keskustella aiemman tutkimustiedon ja kirjallisuuden kanssa, ei ainoastaan omien ennakko-oletusten kanssa. </a:t>
            </a:r>
          </a:p>
          <a:p>
            <a:pPr lvl="1"/>
            <a:r>
              <a:rPr lang="fi-FI" altLang="fi-FI" dirty="0" smtClean="0"/>
              <a:t>Huom: näitä arviointikriteerejä käsitellään tarkemmin kevään ainedidaktiikan opetuksessa.</a:t>
            </a:r>
          </a:p>
        </p:txBody>
      </p:sp>
    </p:spTree>
    <p:extLst>
      <p:ext uri="{BB962C8B-B14F-4D97-AF65-F5344CB8AC3E}">
        <p14:creationId xmlns:p14="http://schemas.microsoft.com/office/powerpoint/2010/main" val="38329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28800" y="152401"/>
            <a:ext cx="7010400" cy="762000"/>
          </a:xfrm>
        </p:spPr>
        <p:txBody>
          <a:bodyPr/>
          <a:lstStyle/>
          <a:p>
            <a:r>
              <a:rPr lang="fi-FI" dirty="0" smtClean="0"/>
              <a:t>(Ryhmä)opiskelun </a:t>
            </a:r>
            <a:r>
              <a:rPr lang="fi-FI" dirty="0"/>
              <a:t>arvioinnin yleisiä kriteerejä ainedidaktiikan opetuksessa</a:t>
            </a:r>
            <a:r>
              <a:rPr lang="fi-FI" dirty="0" smtClean="0"/>
              <a:t>.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439294"/>
              </p:ext>
            </p:extLst>
          </p:nvPr>
        </p:nvGraphicFramePr>
        <p:xfrm>
          <a:off x="1295400" y="1105571"/>
          <a:ext cx="7696199" cy="55461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01802"/>
                <a:gridCol w="1729483"/>
                <a:gridCol w="1605948"/>
                <a:gridCol w="1729483"/>
                <a:gridCol w="1729483"/>
              </a:tblGrid>
              <a:tr h="463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 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Raportti (esim. kouluun tutustuminen)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Työskentelyn täsmällisyys ja osallistumisaktiivisuus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Ryhmätyön prosessi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Esitys (simulaatio/</a:t>
                      </a:r>
                      <a:endParaRPr lang="fi-FI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demonstraatio/</a:t>
                      </a:r>
                      <a:endParaRPr lang="fi-FI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opetustuokio)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</a:tr>
              <a:tr h="1803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5 erinomainen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Havaintoja, aineistoa ja omia kokemuksia on hyödynnetty monipuolisesti. Asioita tarkastellaan systemaattisesti, johdonmukaisesti ja monista näkökulmista.</a:t>
                      </a:r>
                      <a:endParaRPr lang="fi-FI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Tehtävään/kys:een annetaan hyvin perusteltu vastaus.</a:t>
                      </a:r>
                      <a:endParaRPr lang="fi-FI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Opiskelija saapuu paikalle täsmällisesti ja palauttaa kotitehtävät ajoissa. Opiskelija osallistuu opetustilanteeseen aktiivisesti ja oma-aloitteisesti ylläpitäen ja edistäen vuorovaikutusta. 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Opiskelija on ollut rakentavalla tavalla aktiivinen ja edistänyt tehtävän tekoa ja tavoitteiden saavuttamista.</a:t>
                      </a:r>
                      <a:endParaRPr lang="fi-FI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Esitys on selkeä, sisäistynyt ja monipuolisesti havainnollistettu kokonaisuus, jossa esiintymisvastuu jakaantuu tasaisesti. Opetustavan soveltaminen taustoineen välittyy oivaltavasti ja selkeästi.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</a:tr>
              <a:tr h="214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4 kiitettävä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</a:tr>
              <a:tr h="1352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3 hyvä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Havaintoja, aineistoa ja omia kokemuksia on hyödynnetty jonkin verran. Asioita tarkastellaan ja johdonmukaisesti useista näkökulmista.</a:t>
                      </a:r>
                      <a:endParaRPr lang="fi-FI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Tehtävään/kysymykseen annetaan perusteltu vastaus.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Opiskelija osallistuu opetukseen ja palauttaa kotitehtävänsä yl. ajoissa. Opiskelijan aktiivisuus ja oma-aloitteisuus vaihtelevat, osallistuu keskusteluun. 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Opiskelijan toiminta ryhmässä on ollut tavoitteista.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Esitys on johdonmukainen ja harkittu sisällöltään ja tekniikoiltaan. Siitä saa selkeän kuvan opetustavasta.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</a:tr>
              <a:tr h="321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2 tyydyttävä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</a:tr>
              <a:tr h="1202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1 välttävä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Havaintoja, aineistoa tai omia kokemuksia ei ole hyödynnetty. Näkökulma on kapea ja/tai epäjohdonmukainen.</a:t>
                      </a:r>
                      <a:endParaRPr lang="fi-FI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Tehtävään/kysymykseen ei anneta vastausta.</a:t>
                      </a:r>
                      <a:endParaRPr lang="fi-FI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Opiskelija on toistuvasti poissa ja poissaolojen korvaamisessa on ongelmia. Kotitehtävien palautus viivästyy usein, tai joskus ne jäävät tekemättä.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Opiskelija on vaikeuttanut ryhmän työskentelyä ja vuorovaikutusta tehtävän teossa. </a:t>
                      </a:r>
                      <a:endParaRPr lang="fi-FI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Esitys on epätasapainoinen sisällön, esiintymisvastuun tai tekniikkojen kannalta. Opetustavasta välittyy epäselvä tai yksipuolinen kuva.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</a:tr>
              <a:tr h="150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0 hylätty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 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3" marR="682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743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0"/>
            <a:ext cx="7010400" cy="1116013"/>
          </a:xfrm>
        </p:spPr>
        <p:txBody>
          <a:bodyPr/>
          <a:lstStyle/>
          <a:p>
            <a:r>
              <a:rPr lang="en-GB" altLang="fi-FI" dirty="0" err="1" smtClean="0"/>
              <a:t>Lisähuomautuksia</a:t>
            </a:r>
            <a:endParaRPr lang="en-GB" altLang="fi-FI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dirty="0"/>
              <a:t>(</a:t>
            </a:r>
            <a:r>
              <a:rPr lang="fi-FI" altLang="fi-FI" dirty="0" err="1"/>
              <a:t>Yleis</a:t>
            </a:r>
            <a:r>
              <a:rPr lang="fi-FI" altLang="fi-FI" dirty="0"/>
              <a:t>)Didaktiikasta </a:t>
            </a:r>
            <a:r>
              <a:rPr lang="fi-FI" altLang="fi-FI" dirty="0" smtClean="0"/>
              <a:t>(2 op) tulee </a:t>
            </a:r>
            <a:r>
              <a:rPr lang="fi-FI" altLang="fi-FI" dirty="0"/>
              <a:t>erillinen arvosana (osaksi kevään OTT-kurssia</a:t>
            </a:r>
            <a:r>
              <a:rPr lang="fi-FI" altLang="fi-FI" dirty="0" smtClean="0"/>
              <a:t>).</a:t>
            </a:r>
            <a:endParaRPr lang="fi-FI" altLang="fi-FI" dirty="0" smtClean="0"/>
          </a:p>
          <a:p>
            <a:r>
              <a:rPr lang="fi-FI" altLang="fi-FI" dirty="0" smtClean="0"/>
              <a:t>Kouluun </a:t>
            </a:r>
            <a:r>
              <a:rPr lang="fi-FI" altLang="fi-FI" dirty="0" smtClean="0"/>
              <a:t>tutustuminen (1 op) arvostellaan asteikolla hyväksytty – hylätty. </a:t>
            </a:r>
          </a:p>
          <a:p>
            <a:r>
              <a:rPr lang="fi-FI" altLang="fi-FI" dirty="0"/>
              <a:t>Kouluun </a:t>
            </a:r>
            <a:r>
              <a:rPr lang="fi-FI" altLang="fi-FI" dirty="0" smtClean="0"/>
              <a:t>tutustumisen ohjeistus, palaute ja essee käsitellään tällä kurssilla ja niiden suoritus </a:t>
            </a:r>
            <a:r>
              <a:rPr lang="fi-FI" altLang="fi-FI" dirty="0"/>
              <a:t>saattaa vaikuttaa ryhmätyöskentelyn arvosanaan. </a:t>
            </a:r>
          </a:p>
        </p:txBody>
      </p:sp>
    </p:spTree>
    <p:extLst>
      <p:ext uri="{BB962C8B-B14F-4D97-AF65-F5344CB8AC3E}">
        <p14:creationId xmlns:p14="http://schemas.microsoft.com/office/powerpoint/2010/main" val="37541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Johdattelua</a:t>
            </a:r>
          </a:p>
        </p:txBody>
      </p:sp>
      <p:sp>
        <p:nvSpPr>
          <p:cNvPr id="512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i="1" smtClean="0"/>
              <a:t>Metafysiikan </a:t>
            </a:r>
            <a:r>
              <a:rPr lang="fi-FI" altLang="fi-FI" smtClean="0"/>
              <a:t>alussa (1, 980b22-25) Aristoteles määrittelee, että sellaisia eläimiä voidaan opettaa, joilla on muistin lisäksi kuuloaisti (esim. mehiläisiä ei voi).</a:t>
            </a:r>
          </a:p>
          <a:p>
            <a:r>
              <a:rPr lang="fi-FI" altLang="fi-FI" smtClean="0"/>
              <a:t>Vaikuttaa siltä, että tässä ajatellaan muistitiedon siirtämistä puheen avulla.</a:t>
            </a:r>
          </a:p>
          <a:p>
            <a:r>
              <a:rPr lang="fi-FI" altLang="fi-FI" smtClean="0"/>
              <a:t>Olkoon tämä A:n näkemys tai ei, se ei pidä paikkaansa.</a:t>
            </a:r>
          </a:p>
          <a:p>
            <a:r>
              <a:rPr lang="fi-FI" altLang="fi-FI" smtClean="0"/>
              <a:t>Oppiminen ja opettaminen voi olla hyvin monimuotoista.</a:t>
            </a:r>
          </a:p>
          <a:p>
            <a:r>
              <a:rPr lang="fi-FI" altLang="fi-FI" smtClean="0"/>
              <a:t>Olennaista opettamisessa on, että se tähtää johonkin tiettyyn oppimiseen (vaikka voi olla mukana aiheuttamassa muunlaistakin oppimista).</a:t>
            </a:r>
          </a:p>
          <a:p>
            <a:r>
              <a:rPr lang="fi-FI" altLang="fi-FI" smtClean="0"/>
              <a:t>Opetuksen tavoitteellisuuden pitää näkyä opetuksessa → aina ensiksi pitää kysyä, mitkä ovat kunkin opetuksen tavoitteet.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Sisällön paikkamerkki 3"/>
          <p:cNvGraphicFramePr>
            <a:graphicFrameLocks noGrp="1" noChangeAspect="1"/>
          </p:cNvGraphicFramePr>
          <p:nvPr>
            <p:ph idx="1"/>
          </p:nvPr>
        </p:nvGraphicFramePr>
        <p:xfrm>
          <a:off x="-433388" y="0"/>
          <a:ext cx="970280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Acrobat Document" r:id="rId3" imgW="8019048" imgH="5668166" progId="AcroExch.Document.7">
                  <p:embed/>
                </p:oleObj>
              </mc:Choice>
              <mc:Fallback>
                <p:oleObj name="Acrobat Document" r:id="rId3" imgW="8019048" imgH="5668166" progId="AcroExch.Document.7">
                  <p:embed/>
                  <p:pic>
                    <p:nvPicPr>
                      <p:cNvPr id="0" name="Sisällön paikkamerkki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33388" y="0"/>
                        <a:ext cx="9702801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Tavoitteellisuus et:ssä ja filosofiassa</a:t>
            </a:r>
          </a:p>
        </p:txBody>
      </p:sp>
      <p:sp>
        <p:nvSpPr>
          <p:cNvPr id="7171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dirty="0" smtClean="0"/>
              <a:t>Edellä kuvatussa Tylerin (1949) mallissa on teoreettisella tasolla kiinnostavia ongelmia, joita käsitellään kevään ainedidaktiikassa.</a:t>
            </a:r>
            <a:endParaRPr lang="fi-FI" altLang="fi-FI" dirty="0"/>
          </a:p>
          <a:p>
            <a:r>
              <a:rPr lang="fi-FI" altLang="fi-FI" dirty="0" smtClean="0"/>
              <a:t>Käytännössä on selvää, että:</a:t>
            </a:r>
            <a:br>
              <a:rPr lang="fi-FI" altLang="fi-FI" dirty="0" smtClean="0"/>
            </a:br>
            <a:r>
              <a:rPr lang="fi-FI" altLang="fi-FI" dirty="0" smtClean="0"/>
              <a:t>Reaaliaineiden opetuksessa opettajan esityksen (kalvosulkeiset) ja oppikirjan informaation mielenpainamisella on (ollut) vahva ote.</a:t>
            </a:r>
          </a:p>
          <a:p>
            <a:r>
              <a:rPr lang="fi-FI" altLang="fi-FI" dirty="0" smtClean="0"/>
              <a:t>ET:n ja filosofian didaktiikan kannalta tuosta on päästävä eroon, jotta voidaan opettaa niitä taitoja, joita näissä oppiaineissa on tarkoitus oppia.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636838"/>
            <a:ext cx="5410200" cy="1143000"/>
          </a:xfrm>
        </p:spPr>
        <p:txBody>
          <a:bodyPr/>
          <a:lstStyle/>
          <a:p>
            <a:r>
              <a:rPr lang="fi-FI" sz="2800" dirty="0"/>
              <a:t>Opetuksen suunnittelu, toteutus ja </a:t>
            </a:r>
            <a:r>
              <a:rPr lang="fi-FI" sz="2800" dirty="0" smtClean="0"/>
              <a:t>arviointi, </a:t>
            </a:r>
            <a:r>
              <a:rPr lang="fi-FI" sz="2800" dirty="0"/>
              <a:t>10 op</a:t>
            </a:r>
            <a:r>
              <a:rPr lang="fi-FI" sz="2800" dirty="0" smtClean="0"/>
              <a:t>, (PED0032</a:t>
            </a:r>
            <a:r>
              <a:rPr lang="fi-FI" altLang="fi-FI" sz="2800" dirty="0" smtClean="0"/>
              <a:t>)</a:t>
            </a:r>
            <a:endParaRPr lang="en-US" altLang="fi-FI" sz="2800" dirty="0" smtClean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63625" y="5029200"/>
            <a:ext cx="6937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fi-FI" sz="16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476250"/>
            <a:ext cx="6911975" cy="900113"/>
          </a:xfrm>
        </p:spPr>
        <p:txBody>
          <a:bodyPr/>
          <a:lstStyle/>
          <a:p>
            <a:r>
              <a:rPr lang="fi-FI" dirty="0" smtClean="0"/>
              <a:t>Osaamistavoitteet</a:t>
            </a:r>
            <a:endParaRPr lang="fi-FI" altLang="fi-FI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199"/>
            <a:ext cx="7086600" cy="4816475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Opintojakson suoritettuaan opiskelija</a:t>
            </a:r>
          </a:p>
          <a:p>
            <a:pPr lvl="0"/>
            <a:r>
              <a:rPr lang="fi-FI" dirty="0" smtClean="0"/>
              <a:t>tuntee </a:t>
            </a:r>
            <a:r>
              <a:rPr lang="fi-FI" dirty="0"/>
              <a:t>ja ymmärtää ainedidaktiikan opetusta, opiskelua ja oppimista tutkivana ja kehittävänä tieteenalana sekä opetettavien aineidensa ainedidaktisen tutkimuksen ajankohtaisia </a:t>
            </a:r>
            <a:r>
              <a:rPr lang="fi-FI" dirty="0" smtClean="0"/>
              <a:t>teemoja</a:t>
            </a:r>
          </a:p>
          <a:p>
            <a:pPr lvl="1"/>
            <a:r>
              <a:rPr lang="fi-FI" sz="1800" dirty="0">
                <a:solidFill>
                  <a:srgbClr val="000000"/>
                </a:solidFill>
              </a:rPr>
              <a:t>didaktiikka omana kasvatustieteen osatieteenalana, jonka osatieteenala on ainedidaktiikka (vrt. filosofia/etiikka/metaetiikka</a:t>
            </a:r>
            <a:r>
              <a:rPr lang="fi-FI" sz="1800" dirty="0" smtClean="0">
                <a:solidFill>
                  <a:srgbClr val="000000"/>
                </a:solidFill>
              </a:rPr>
              <a:t>)</a:t>
            </a:r>
            <a:r>
              <a:rPr lang="fi-FI" sz="1800" dirty="0"/>
              <a:t> </a:t>
            </a:r>
            <a:endParaRPr lang="fi-FI" sz="1800" dirty="0" smtClean="0"/>
          </a:p>
          <a:p>
            <a:pPr lvl="1"/>
            <a:r>
              <a:rPr lang="fi-FI" sz="1800" dirty="0" smtClean="0"/>
              <a:t>Ainedidaktiikka </a:t>
            </a:r>
            <a:r>
              <a:rPr lang="fi-FI" sz="1800" dirty="0"/>
              <a:t>on oppiaineen ja didaktiikan risteyksessä. </a:t>
            </a:r>
            <a:r>
              <a:rPr lang="fi-FI" sz="1800" dirty="0" smtClean="0"/>
              <a:t>ET </a:t>
            </a:r>
            <a:r>
              <a:rPr lang="fi-FI" sz="1800" dirty="0"/>
              <a:t>ja fil. </a:t>
            </a:r>
            <a:r>
              <a:rPr lang="fi-FI" sz="1800" dirty="0" smtClean="0"/>
              <a:t>ainedidaktiikan </a:t>
            </a:r>
            <a:r>
              <a:rPr lang="fi-FI" sz="1800" dirty="0"/>
              <a:t>yhteinen nimittäjä on filosofiaa lapsille -</a:t>
            </a:r>
            <a:r>
              <a:rPr lang="fi-FI" sz="1800" dirty="0" smtClean="0"/>
              <a:t>ajattelu ja -liike</a:t>
            </a:r>
            <a:r>
              <a:rPr lang="fi-FI" sz="1800" dirty="0"/>
              <a:t>.</a:t>
            </a:r>
          </a:p>
          <a:p>
            <a:pPr lvl="1"/>
            <a:endParaRPr lang="fi-FI" sz="1800" dirty="0" smtClean="0">
              <a:solidFill>
                <a:srgbClr val="000000"/>
              </a:solidFill>
            </a:endParaRPr>
          </a:p>
          <a:p>
            <a:pPr lvl="1"/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476250"/>
            <a:ext cx="6911975" cy="900113"/>
          </a:xfrm>
        </p:spPr>
        <p:txBody>
          <a:bodyPr/>
          <a:lstStyle/>
          <a:p>
            <a:r>
              <a:rPr lang="fi-FI" dirty="0" smtClean="0"/>
              <a:t>Osaamistavoitteet</a:t>
            </a:r>
            <a:endParaRPr lang="fi-FI" altLang="fi-FI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199"/>
            <a:ext cx="7086600" cy="481647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Opintojakson </a:t>
            </a:r>
            <a:r>
              <a:rPr lang="fi-FI" dirty="0"/>
              <a:t>suoritettuaan </a:t>
            </a:r>
            <a:r>
              <a:rPr lang="fi-FI" dirty="0" smtClean="0"/>
              <a:t>opiskelija</a:t>
            </a:r>
          </a:p>
          <a:p>
            <a:pPr lvl="0"/>
            <a:r>
              <a:rPr lang="fi-FI" dirty="0" smtClean="0"/>
              <a:t>ymmärtää </a:t>
            </a:r>
            <a:r>
              <a:rPr lang="fi-FI" dirty="0"/>
              <a:t>oppiaineensa luonteen yleissivistävässä koulutuksessa ja hallitsee siihen soveltuvia opetus- ja työmuotoja ja osaa perustella niiden käyttöä eri </a:t>
            </a:r>
            <a:r>
              <a:rPr lang="fi-FI" dirty="0" smtClean="0"/>
              <a:t>tilanteissa</a:t>
            </a:r>
          </a:p>
          <a:p>
            <a:r>
              <a:rPr lang="fi-FI" dirty="0"/>
              <a:t>osaa soveltaa ainedidaktista tietoa opetuksen suunnitteluun, toteutukseen ja </a:t>
            </a:r>
            <a:r>
              <a:rPr lang="fi-FI" dirty="0" smtClean="0"/>
              <a:t>arviointiin</a:t>
            </a:r>
            <a:endParaRPr lang="fi-FI" dirty="0"/>
          </a:p>
          <a:p>
            <a:pPr lvl="1"/>
            <a:r>
              <a:rPr lang="fi-FI" sz="1800" dirty="0" smtClean="0">
                <a:solidFill>
                  <a:srgbClr val="000000"/>
                </a:solidFill>
              </a:rPr>
              <a:t>kurssin päätavoitteet (?)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253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476250"/>
            <a:ext cx="6911975" cy="900113"/>
          </a:xfrm>
        </p:spPr>
        <p:txBody>
          <a:bodyPr/>
          <a:lstStyle/>
          <a:p>
            <a:r>
              <a:rPr lang="fi-FI" dirty="0" smtClean="0"/>
              <a:t>Osaamistavoitteet</a:t>
            </a:r>
            <a:endParaRPr lang="fi-FI" altLang="fi-FI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199"/>
            <a:ext cx="7086600" cy="481647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Opintojakson </a:t>
            </a:r>
            <a:r>
              <a:rPr lang="fi-FI" dirty="0"/>
              <a:t>suoritettuaan </a:t>
            </a:r>
            <a:r>
              <a:rPr lang="fi-FI" dirty="0" smtClean="0"/>
              <a:t>opiskelija</a:t>
            </a:r>
          </a:p>
          <a:p>
            <a:pPr lvl="0"/>
            <a:r>
              <a:rPr lang="fi-FI" dirty="0" smtClean="0"/>
              <a:t>ymmärtää opetussuunnitelma-ajattelua, tuntee perusopetuksen ja lukiokoulutuksen opetussuunnitelman perusteiden arvoperustan ja on saanut valmiuksia osallistua koulun opetussuunnitelman laatimiseen</a:t>
            </a:r>
          </a:p>
          <a:p>
            <a:pPr lvl="1">
              <a:lnSpc>
                <a:spcPts val="2400"/>
              </a:lnSpc>
            </a:pPr>
            <a:r>
              <a:rPr lang="fi-FI" sz="1800" dirty="0" smtClean="0">
                <a:solidFill>
                  <a:srgbClr val="000000"/>
                </a:solidFill>
              </a:rPr>
              <a:t>Edellisen dian tavoitteen saavuttaminen edellyttää, että ymmärtää, että nykyaikainen opetus on OPS:n ohjaamaa luovaa, pedagogista toimintaa.</a:t>
            </a:r>
          </a:p>
          <a:p>
            <a:pPr lvl="1">
              <a:lnSpc>
                <a:spcPts val="2400"/>
              </a:lnSpc>
            </a:pPr>
            <a:r>
              <a:rPr lang="fi-FI" sz="1800" dirty="0" smtClean="0">
                <a:solidFill>
                  <a:srgbClr val="000000"/>
                </a:solidFill>
              </a:rPr>
              <a:t>Opettaja on kaksinaisroolissa:</a:t>
            </a:r>
          </a:p>
          <a:p>
            <a:pPr marL="1030288" lvl="1" indent="-457200">
              <a:lnSpc>
                <a:spcPts val="2400"/>
              </a:lnSpc>
              <a:buFont typeface="+mj-lt"/>
              <a:buAutoNum type="arabicPeriod"/>
            </a:pPr>
            <a:r>
              <a:rPr lang="fi-FI" sz="1800" dirty="0" smtClean="0">
                <a:solidFill>
                  <a:srgbClr val="000000"/>
                </a:solidFill>
              </a:rPr>
              <a:t>Pedagogi, jolle olennaista on opetettaviensa/kasvatettaviensa paras</a:t>
            </a:r>
          </a:p>
          <a:p>
            <a:pPr marL="1030288" lvl="1" indent="-457200">
              <a:lnSpc>
                <a:spcPts val="2400"/>
              </a:lnSpc>
              <a:buFont typeface="+mj-lt"/>
              <a:buAutoNum type="arabicPeriod"/>
            </a:pPr>
            <a:r>
              <a:rPr lang="fi-FI" sz="1800" dirty="0" smtClean="0">
                <a:solidFill>
                  <a:srgbClr val="000000"/>
                </a:solidFill>
              </a:rPr>
              <a:t>Virkamies, joka noudattaa valtiovallan demokraattisia päätöksiä siitä, mitä pitää opettaa</a:t>
            </a:r>
          </a:p>
          <a:p>
            <a:pPr lvl="1">
              <a:lnSpc>
                <a:spcPts val="2400"/>
              </a:lnSpc>
            </a:pPr>
            <a:r>
              <a:rPr lang="fi-FI" sz="1800" dirty="0" smtClean="0">
                <a:solidFill>
                  <a:srgbClr val="000000"/>
                </a:solidFill>
              </a:rPr>
              <a:t>OPS-ajatteluun palataan syvemmin keväällä</a:t>
            </a:r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2s06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FAD2s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AD2s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2s0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FAD2s06</Template>
  <TotalTime>2145</TotalTime>
  <Words>1317</Words>
  <Application>Microsoft Office PowerPoint</Application>
  <PresentationFormat>Näytössä katseltava diaesitys (4:3)</PresentationFormat>
  <Paragraphs>174</Paragraphs>
  <Slides>22</Slides>
  <Notes>7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Wingdings</vt:lpstr>
      <vt:lpstr>FAD2s06</vt:lpstr>
      <vt:lpstr>Acrobat Document</vt:lpstr>
      <vt:lpstr>Opetuksen suunnittelu, toteutus ja arviointi: ET ja filosofia</vt:lpstr>
      <vt:lpstr>Sisällys (Ausubelin (1960) ennakkojäsentäjä)</vt:lpstr>
      <vt:lpstr>Johdattelua</vt:lpstr>
      <vt:lpstr>PowerPoint-esitys</vt:lpstr>
      <vt:lpstr>Tavoitteellisuus et:ssä ja filosofiassa</vt:lpstr>
      <vt:lpstr>Opetuksen suunnittelu, toteutus ja arviointi, 10 op, (PED0032)</vt:lpstr>
      <vt:lpstr>Osaamistavoitteet</vt:lpstr>
      <vt:lpstr>Osaamistavoitteet</vt:lpstr>
      <vt:lpstr>Osaamistavoitteet</vt:lpstr>
      <vt:lpstr>Osaamistavoitteet</vt:lpstr>
      <vt:lpstr>Osaamistavoitteet</vt:lpstr>
      <vt:lpstr>Opetuksen suunnittelu, toteutus ja arviointi; tavoitteiden karvalakkikoonti</vt:lpstr>
      <vt:lpstr>Kurssin rakenne</vt:lpstr>
      <vt:lpstr>Suorituksen peruslinjat</vt:lpstr>
      <vt:lpstr>Läsnäolo</vt:lpstr>
      <vt:lpstr>Läsnäolo (jatkuu)</vt:lpstr>
      <vt:lpstr>Suoritus, 10 op (= Fi + ET)</vt:lpstr>
      <vt:lpstr>FILA-tehtävä 2</vt:lpstr>
      <vt:lpstr>OSTA: Kurssin arviointi</vt:lpstr>
      <vt:lpstr>Kurssin arviointi, jatkoa</vt:lpstr>
      <vt:lpstr>(Ryhmä)opiskelun arvioinnin yleisiä kriteerejä ainedidaktiikan opetuksessa.</vt:lpstr>
      <vt:lpstr>Lisähuomautuksia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Ainedidaktiikka 1,  suoritus ja arviointi</dc:title>
  <dc:creator>Eero Salmenkivi</dc:creator>
  <cp:lastModifiedBy>Salmenkivi, Eero O A</cp:lastModifiedBy>
  <cp:revision>92</cp:revision>
  <cp:lastPrinted>2017-08-30T11:03:58Z</cp:lastPrinted>
  <dcterms:created xsi:type="dcterms:W3CDTF">2006-10-16T16:07:34Z</dcterms:created>
  <dcterms:modified xsi:type="dcterms:W3CDTF">2017-08-30T14:40:35Z</dcterms:modified>
</cp:coreProperties>
</file>