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410" r:id="rId2"/>
    <p:sldId id="411" r:id="rId3"/>
    <p:sldId id="412" r:id="rId4"/>
    <p:sldId id="413" r:id="rId5"/>
    <p:sldId id="402" r:id="rId6"/>
    <p:sldId id="403" r:id="rId7"/>
    <p:sldId id="407" r:id="rId8"/>
    <p:sldId id="405" r:id="rId9"/>
    <p:sldId id="408" r:id="rId10"/>
    <p:sldId id="406" r:id="rId11"/>
    <p:sldId id="465" r:id="rId12"/>
    <p:sldId id="431" r:id="rId13"/>
    <p:sldId id="466" r:id="rId14"/>
    <p:sldId id="409" r:id="rId15"/>
    <p:sldId id="457" r:id="rId16"/>
    <p:sldId id="459" r:id="rId17"/>
    <p:sldId id="460" r:id="rId18"/>
    <p:sldId id="461" r:id="rId19"/>
    <p:sldId id="464" r:id="rId20"/>
    <p:sldId id="462" r:id="rId21"/>
    <p:sldId id="463" r:id="rId22"/>
  </p:sldIdLst>
  <p:sldSz cx="9144000" cy="6858000" type="screen4x3"/>
  <p:notesSz cx="6669088" cy="977582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DA4"/>
    <a:srgbClr val="FEEEAC"/>
    <a:srgbClr val="FCD116"/>
    <a:srgbClr val="009E60"/>
    <a:srgbClr val="3A75C4"/>
    <a:srgbClr val="5BBF21"/>
    <a:srgbClr val="1E1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varScale="1">
        <p:scale>
          <a:sx n="68" d="100"/>
          <a:sy n="68" d="100"/>
        </p:scale>
        <p:origin x="896" y="32"/>
      </p:cViewPr>
      <p:guideLst>
        <p:guide orient="horz" pos="890"/>
        <p:guide pos="37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889250" cy="488950"/>
          </a:xfrm>
          <a:prstGeom prst="rect">
            <a:avLst/>
          </a:prstGeom>
          <a:noFill/>
          <a:ln w="9525">
            <a:noFill/>
            <a:miter lim="800000"/>
            <a:headEnd/>
            <a:tailEnd/>
          </a:ln>
          <a:effectLst/>
        </p:spPr>
        <p:txBody>
          <a:bodyPr vert="horz" wrap="square" lIns="90595" tIns="45298" rIns="90595" bIns="45298" numCol="1" anchor="t" anchorCtr="0" compatLnSpc="1">
            <a:prstTxWarp prst="textNoShape">
              <a:avLst/>
            </a:prstTxWarp>
          </a:bodyPr>
          <a:lstStyle>
            <a:lvl1pPr defTabSz="905692">
              <a:defRPr sz="1200"/>
            </a:lvl1pPr>
          </a:lstStyle>
          <a:p>
            <a:pPr>
              <a:defRPr/>
            </a:pPr>
            <a:endParaRPr lang="fi-FI"/>
          </a:p>
        </p:txBody>
      </p:sp>
      <p:sp>
        <p:nvSpPr>
          <p:cNvPr id="40963" name="Rectangle 3"/>
          <p:cNvSpPr>
            <a:spLocks noGrp="1" noChangeArrowheads="1"/>
          </p:cNvSpPr>
          <p:nvPr>
            <p:ph type="dt" sz="quarter" idx="1"/>
          </p:nvPr>
        </p:nvSpPr>
        <p:spPr bwMode="auto">
          <a:xfrm>
            <a:off x="3778250" y="0"/>
            <a:ext cx="2889250" cy="488950"/>
          </a:xfrm>
          <a:prstGeom prst="rect">
            <a:avLst/>
          </a:prstGeom>
          <a:noFill/>
          <a:ln w="9525">
            <a:noFill/>
            <a:miter lim="800000"/>
            <a:headEnd/>
            <a:tailEnd/>
          </a:ln>
          <a:effectLst/>
        </p:spPr>
        <p:txBody>
          <a:bodyPr vert="horz" wrap="square" lIns="90595" tIns="45298" rIns="90595" bIns="45298" numCol="1" anchor="t" anchorCtr="0" compatLnSpc="1">
            <a:prstTxWarp prst="textNoShape">
              <a:avLst/>
            </a:prstTxWarp>
          </a:bodyPr>
          <a:lstStyle>
            <a:lvl1pPr algn="r" defTabSz="905692">
              <a:defRPr sz="1200"/>
            </a:lvl1pPr>
          </a:lstStyle>
          <a:p>
            <a:pPr>
              <a:defRPr/>
            </a:pPr>
            <a:endParaRPr lang="fi-FI"/>
          </a:p>
        </p:txBody>
      </p:sp>
      <p:sp>
        <p:nvSpPr>
          <p:cNvPr id="40964" name="Rectangle 4"/>
          <p:cNvSpPr>
            <a:spLocks noGrp="1" noChangeArrowheads="1"/>
          </p:cNvSpPr>
          <p:nvPr>
            <p:ph type="ftr" sz="quarter" idx="2"/>
          </p:nvPr>
        </p:nvSpPr>
        <p:spPr bwMode="auto">
          <a:xfrm>
            <a:off x="0" y="9283700"/>
            <a:ext cx="2889250" cy="490538"/>
          </a:xfrm>
          <a:prstGeom prst="rect">
            <a:avLst/>
          </a:prstGeom>
          <a:noFill/>
          <a:ln w="9525">
            <a:noFill/>
            <a:miter lim="800000"/>
            <a:headEnd/>
            <a:tailEnd/>
          </a:ln>
          <a:effectLst/>
        </p:spPr>
        <p:txBody>
          <a:bodyPr vert="horz" wrap="square" lIns="90595" tIns="45298" rIns="90595" bIns="45298" numCol="1" anchor="b" anchorCtr="0" compatLnSpc="1">
            <a:prstTxWarp prst="textNoShape">
              <a:avLst/>
            </a:prstTxWarp>
          </a:bodyPr>
          <a:lstStyle>
            <a:lvl1pPr defTabSz="905692">
              <a:defRPr sz="1200"/>
            </a:lvl1pPr>
          </a:lstStyle>
          <a:p>
            <a:pPr>
              <a:defRPr/>
            </a:pPr>
            <a:endParaRPr lang="fi-FI"/>
          </a:p>
        </p:txBody>
      </p:sp>
      <p:sp>
        <p:nvSpPr>
          <p:cNvPr id="40965" name="Rectangle 5"/>
          <p:cNvSpPr>
            <a:spLocks noGrp="1" noChangeArrowheads="1"/>
          </p:cNvSpPr>
          <p:nvPr>
            <p:ph type="sldNum" sz="quarter" idx="3"/>
          </p:nvPr>
        </p:nvSpPr>
        <p:spPr bwMode="auto">
          <a:xfrm>
            <a:off x="3778250" y="9283700"/>
            <a:ext cx="2889250" cy="490538"/>
          </a:xfrm>
          <a:prstGeom prst="rect">
            <a:avLst/>
          </a:prstGeom>
          <a:noFill/>
          <a:ln w="9525">
            <a:noFill/>
            <a:miter lim="800000"/>
            <a:headEnd/>
            <a:tailEnd/>
          </a:ln>
          <a:effectLst/>
        </p:spPr>
        <p:txBody>
          <a:bodyPr vert="horz" wrap="square" lIns="90595" tIns="45298" rIns="90595" bIns="45298" numCol="1" anchor="b" anchorCtr="0" compatLnSpc="1">
            <a:prstTxWarp prst="textNoShape">
              <a:avLst/>
            </a:prstTxWarp>
          </a:bodyPr>
          <a:lstStyle>
            <a:lvl1pPr algn="r" defTabSz="904875">
              <a:defRPr sz="1200"/>
            </a:lvl1pPr>
          </a:lstStyle>
          <a:p>
            <a:fld id="{31CD6749-706B-48AD-B9AC-5F29DF8ECFDF}" type="slidenum">
              <a:rPr lang="fi-FI" altLang="fi-FI"/>
              <a:pPr/>
              <a:t>‹#›</a:t>
            </a:fld>
            <a:endParaRPr lang="fi-FI" altLang="fi-FI"/>
          </a:p>
        </p:txBody>
      </p:sp>
    </p:spTree>
    <p:extLst>
      <p:ext uri="{BB962C8B-B14F-4D97-AF65-F5344CB8AC3E}">
        <p14:creationId xmlns:p14="http://schemas.microsoft.com/office/powerpoint/2010/main" val="2225153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89250" cy="488950"/>
          </a:xfrm>
          <a:prstGeom prst="rect">
            <a:avLst/>
          </a:prstGeom>
          <a:noFill/>
          <a:ln w="9525">
            <a:noFill/>
            <a:miter lim="800000"/>
            <a:headEnd/>
            <a:tailEnd/>
          </a:ln>
          <a:effectLst/>
        </p:spPr>
        <p:txBody>
          <a:bodyPr vert="horz" wrap="square" lIns="90595" tIns="45298" rIns="90595" bIns="45298" numCol="1" anchor="t" anchorCtr="0" compatLnSpc="1">
            <a:prstTxWarp prst="textNoShape">
              <a:avLst/>
            </a:prstTxWarp>
          </a:bodyPr>
          <a:lstStyle>
            <a:lvl1pPr defTabSz="905692">
              <a:defRPr sz="1200"/>
            </a:lvl1pPr>
          </a:lstStyle>
          <a:p>
            <a:pPr>
              <a:defRPr/>
            </a:pPr>
            <a:endParaRPr lang="en-US"/>
          </a:p>
        </p:txBody>
      </p:sp>
      <p:sp>
        <p:nvSpPr>
          <p:cNvPr id="7171" name="Rectangle 3"/>
          <p:cNvSpPr>
            <a:spLocks noGrp="1" noChangeArrowheads="1"/>
          </p:cNvSpPr>
          <p:nvPr>
            <p:ph type="dt" idx="1"/>
          </p:nvPr>
        </p:nvSpPr>
        <p:spPr bwMode="auto">
          <a:xfrm>
            <a:off x="3779838" y="0"/>
            <a:ext cx="2889250" cy="488950"/>
          </a:xfrm>
          <a:prstGeom prst="rect">
            <a:avLst/>
          </a:prstGeom>
          <a:noFill/>
          <a:ln w="9525">
            <a:noFill/>
            <a:miter lim="800000"/>
            <a:headEnd/>
            <a:tailEnd/>
          </a:ln>
          <a:effectLst/>
        </p:spPr>
        <p:txBody>
          <a:bodyPr vert="horz" wrap="square" lIns="90595" tIns="45298" rIns="90595" bIns="45298" numCol="1" anchor="t" anchorCtr="0" compatLnSpc="1">
            <a:prstTxWarp prst="textNoShape">
              <a:avLst/>
            </a:prstTxWarp>
          </a:bodyPr>
          <a:lstStyle>
            <a:lvl1pPr algn="r" defTabSz="905692">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890588" y="731838"/>
            <a:ext cx="4887912" cy="36671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887413" y="4643438"/>
            <a:ext cx="4894262" cy="4398962"/>
          </a:xfrm>
          <a:prstGeom prst="rect">
            <a:avLst/>
          </a:prstGeom>
          <a:noFill/>
          <a:ln w="9525">
            <a:noFill/>
            <a:miter lim="800000"/>
            <a:headEnd/>
            <a:tailEnd/>
          </a:ln>
          <a:effectLst/>
        </p:spPr>
        <p:txBody>
          <a:bodyPr vert="horz" wrap="square" lIns="90595" tIns="45298" rIns="90595" bIns="45298" numCol="1" anchor="t" anchorCtr="0" compatLnSpc="1">
            <a:prstTxWarp prst="textNoShape">
              <a:avLst/>
            </a:prstTxWarp>
          </a:bodyPr>
          <a:lstStyle/>
          <a:p>
            <a:pPr lvl="0"/>
            <a:r>
              <a:rPr lang="en-US" noProof="0" smtClean="0"/>
              <a:t>Muokkaa tekstin perustyylejä napsauttamalla</a:t>
            </a:r>
          </a:p>
          <a:p>
            <a:pPr lvl="1"/>
            <a:r>
              <a:rPr lang="en-US" noProof="0" smtClean="0"/>
              <a:t>toinen taso</a:t>
            </a:r>
          </a:p>
          <a:p>
            <a:pPr lvl="2"/>
            <a:r>
              <a:rPr lang="en-US" noProof="0" smtClean="0"/>
              <a:t>kolmas taso</a:t>
            </a:r>
          </a:p>
          <a:p>
            <a:pPr lvl="3"/>
            <a:r>
              <a:rPr lang="en-US" noProof="0" smtClean="0"/>
              <a:t>neljäs taso</a:t>
            </a:r>
          </a:p>
          <a:p>
            <a:pPr lvl="4"/>
            <a:r>
              <a:rPr lang="en-US" noProof="0" smtClean="0"/>
              <a:t>viides taso</a:t>
            </a:r>
          </a:p>
        </p:txBody>
      </p:sp>
      <p:sp>
        <p:nvSpPr>
          <p:cNvPr id="7174" name="Rectangle 6"/>
          <p:cNvSpPr>
            <a:spLocks noGrp="1" noChangeArrowheads="1"/>
          </p:cNvSpPr>
          <p:nvPr>
            <p:ph type="ftr" sz="quarter" idx="4"/>
          </p:nvPr>
        </p:nvSpPr>
        <p:spPr bwMode="auto">
          <a:xfrm>
            <a:off x="0" y="9286875"/>
            <a:ext cx="2889250" cy="488950"/>
          </a:xfrm>
          <a:prstGeom prst="rect">
            <a:avLst/>
          </a:prstGeom>
          <a:noFill/>
          <a:ln w="9525">
            <a:noFill/>
            <a:miter lim="800000"/>
            <a:headEnd/>
            <a:tailEnd/>
          </a:ln>
          <a:effectLst/>
        </p:spPr>
        <p:txBody>
          <a:bodyPr vert="horz" wrap="square" lIns="90595" tIns="45298" rIns="90595" bIns="45298" numCol="1" anchor="b" anchorCtr="0" compatLnSpc="1">
            <a:prstTxWarp prst="textNoShape">
              <a:avLst/>
            </a:prstTxWarp>
          </a:bodyPr>
          <a:lstStyle>
            <a:lvl1pPr defTabSz="905692">
              <a:defRPr sz="1200"/>
            </a:lvl1pPr>
          </a:lstStyle>
          <a:p>
            <a:pPr>
              <a:defRPr/>
            </a:pPr>
            <a:endParaRPr lang="en-US"/>
          </a:p>
        </p:txBody>
      </p:sp>
      <p:sp>
        <p:nvSpPr>
          <p:cNvPr id="7175" name="Rectangle 7"/>
          <p:cNvSpPr>
            <a:spLocks noGrp="1" noChangeArrowheads="1"/>
          </p:cNvSpPr>
          <p:nvPr>
            <p:ph type="sldNum" sz="quarter" idx="5"/>
          </p:nvPr>
        </p:nvSpPr>
        <p:spPr bwMode="auto">
          <a:xfrm>
            <a:off x="3779838" y="9286875"/>
            <a:ext cx="2889250" cy="488950"/>
          </a:xfrm>
          <a:prstGeom prst="rect">
            <a:avLst/>
          </a:prstGeom>
          <a:noFill/>
          <a:ln w="9525">
            <a:noFill/>
            <a:miter lim="800000"/>
            <a:headEnd/>
            <a:tailEnd/>
          </a:ln>
          <a:effectLst/>
        </p:spPr>
        <p:txBody>
          <a:bodyPr vert="horz" wrap="square" lIns="90595" tIns="45298" rIns="90595" bIns="45298" numCol="1" anchor="b" anchorCtr="0" compatLnSpc="1">
            <a:prstTxWarp prst="textNoShape">
              <a:avLst/>
            </a:prstTxWarp>
          </a:bodyPr>
          <a:lstStyle>
            <a:lvl1pPr algn="r" defTabSz="904875">
              <a:defRPr sz="1200"/>
            </a:lvl1pPr>
          </a:lstStyle>
          <a:p>
            <a:fld id="{550CD1A3-F801-447E-A9DB-B253A27BBE13}" type="slidenum">
              <a:rPr lang="en-US" altLang="fi-FI"/>
              <a:pPr/>
              <a:t>‹#›</a:t>
            </a:fld>
            <a:endParaRPr lang="en-US" altLang="fi-FI"/>
          </a:p>
        </p:txBody>
      </p:sp>
    </p:spTree>
    <p:extLst>
      <p:ext uri="{BB962C8B-B14F-4D97-AF65-F5344CB8AC3E}">
        <p14:creationId xmlns:p14="http://schemas.microsoft.com/office/powerpoint/2010/main" val="2532844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sz="2400">
                <a:solidFill>
                  <a:schemeClr val="tx1"/>
                </a:solidFill>
                <a:latin typeface="Times New Roman" panose="02020603050405020304" pitchFamily="18" charset="0"/>
              </a:defRPr>
            </a:lvl1pPr>
            <a:lvl2pPr marL="742950" indent="-285750" defTabSz="904875">
              <a:defRPr sz="2400">
                <a:solidFill>
                  <a:schemeClr val="tx1"/>
                </a:solidFill>
                <a:latin typeface="Times New Roman" panose="02020603050405020304" pitchFamily="18" charset="0"/>
              </a:defRPr>
            </a:lvl2pPr>
            <a:lvl3pPr marL="1143000" indent="-228600" defTabSz="904875">
              <a:defRPr sz="2400">
                <a:solidFill>
                  <a:schemeClr val="tx1"/>
                </a:solidFill>
                <a:latin typeface="Times New Roman" panose="02020603050405020304" pitchFamily="18" charset="0"/>
              </a:defRPr>
            </a:lvl3pPr>
            <a:lvl4pPr marL="1600200" indent="-228600" defTabSz="904875">
              <a:defRPr sz="2400">
                <a:solidFill>
                  <a:schemeClr val="tx1"/>
                </a:solidFill>
                <a:latin typeface="Times New Roman" panose="02020603050405020304" pitchFamily="18" charset="0"/>
              </a:defRPr>
            </a:lvl4pPr>
            <a:lvl5pPr marL="2057400" indent="-228600" defTabSz="904875">
              <a:defRPr sz="2400">
                <a:solidFill>
                  <a:schemeClr val="tx1"/>
                </a:solidFill>
                <a:latin typeface="Times New Roman" panose="02020603050405020304" pitchFamily="18" charset="0"/>
              </a:defRPr>
            </a:lvl5pPr>
            <a:lvl6pPr marL="2514600" indent="-228600" defTabSz="9048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048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048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04875" eaLnBrk="0" fontAlgn="base" hangingPunct="0">
              <a:spcBef>
                <a:spcPct val="0"/>
              </a:spcBef>
              <a:spcAft>
                <a:spcPct val="0"/>
              </a:spcAft>
              <a:defRPr sz="2400">
                <a:solidFill>
                  <a:schemeClr val="tx1"/>
                </a:solidFill>
                <a:latin typeface="Times New Roman" panose="02020603050405020304" pitchFamily="18" charset="0"/>
              </a:defRPr>
            </a:lvl9pPr>
          </a:lstStyle>
          <a:p>
            <a:fld id="{27FBCA07-1A05-4F82-8531-F0D47C9D6487}" type="slidenum">
              <a:rPr lang="en-US" altLang="fi-FI" sz="1200"/>
              <a:pPr/>
              <a:t>1</a:t>
            </a:fld>
            <a:endParaRPr lang="en-US" altLang="fi-FI"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Tree>
    <p:extLst>
      <p:ext uri="{BB962C8B-B14F-4D97-AF65-F5344CB8AC3E}">
        <p14:creationId xmlns:p14="http://schemas.microsoft.com/office/powerpoint/2010/main" val="1623598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1048" descr="xkansi_tk_kayttayty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066800" y="2098675"/>
            <a:ext cx="5410200" cy="1143000"/>
          </a:xfrm>
        </p:spPr>
        <p:txBody>
          <a:bodyPr/>
          <a:lstStyle>
            <a:lvl1pPr>
              <a:defRPr>
                <a:solidFill>
                  <a:srgbClr val="1E1C77"/>
                </a:solidFill>
              </a:defRPr>
            </a:lvl1pPr>
          </a:lstStyle>
          <a:p>
            <a:r>
              <a:rPr lang="en-US"/>
              <a:t>Muokkaa otsikon perustyyliä napsauttamalla</a:t>
            </a:r>
          </a:p>
        </p:txBody>
      </p:sp>
      <p:sp>
        <p:nvSpPr>
          <p:cNvPr id="3075" name="Rectangle 3"/>
          <p:cNvSpPr>
            <a:spLocks noGrp="1" noChangeArrowheads="1"/>
          </p:cNvSpPr>
          <p:nvPr>
            <p:ph type="subTitle" idx="1"/>
          </p:nvPr>
        </p:nvSpPr>
        <p:spPr>
          <a:xfrm>
            <a:off x="1066800" y="3568700"/>
            <a:ext cx="5410200" cy="1384300"/>
          </a:xfrm>
        </p:spPr>
        <p:txBody>
          <a:bodyPr/>
          <a:lstStyle>
            <a:lvl1pPr marL="0" indent="0">
              <a:buFont typeface="Wingdings" pitchFamily="2" charset="2"/>
              <a:buNone/>
              <a:defRPr/>
            </a:lvl1pPr>
          </a:lstStyle>
          <a:p>
            <a:r>
              <a:rPr lang="en-US"/>
              <a:t>Muokkaa alaotsikon perustyyliä napsauttamalla</a:t>
            </a:r>
          </a:p>
        </p:txBody>
      </p:sp>
    </p:spTree>
    <p:extLst>
      <p:ext uri="{BB962C8B-B14F-4D97-AF65-F5344CB8AC3E}">
        <p14:creationId xmlns:p14="http://schemas.microsoft.com/office/powerpoint/2010/main" val="97707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fld id="{7229C3C5-EF4F-49E2-9231-10C803B9599B}" type="slidenum">
              <a:rPr lang="en-US" altLang="fi-FI"/>
              <a:pPr/>
              <a:t>‹#›</a:t>
            </a:fld>
            <a:endParaRPr lang="en-US" altLang="fi-FI"/>
          </a:p>
        </p:txBody>
      </p:sp>
    </p:spTree>
    <p:extLst>
      <p:ext uri="{BB962C8B-B14F-4D97-AF65-F5344CB8AC3E}">
        <p14:creationId xmlns:p14="http://schemas.microsoft.com/office/powerpoint/2010/main" val="73310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86600" y="152400"/>
            <a:ext cx="1752600" cy="64008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1828800" y="152400"/>
            <a:ext cx="5105400" cy="64008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fld id="{62E2AC5B-6C4D-4CBD-88B2-0A1C4CEEFBCE}" type="slidenum">
              <a:rPr lang="en-US" altLang="fi-FI"/>
              <a:pPr/>
              <a:t>‹#›</a:t>
            </a:fld>
            <a:endParaRPr lang="en-US" altLang="fi-FI"/>
          </a:p>
        </p:txBody>
      </p:sp>
    </p:spTree>
    <p:extLst>
      <p:ext uri="{BB962C8B-B14F-4D97-AF65-F5344CB8AC3E}">
        <p14:creationId xmlns:p14="http://schemas.microsoft.com/office/powerpoint/2010/main" val="1598518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Otsikko, teksti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1828800" y="152400"/>
            <a:ext cx="7010400" cy="1116013"/>
          </a:xfrm>
        </p:spPr>
        <p:txBody>
          <a:bodyPr/>
          <a:lstStyle/>
          <a:p>
            <a:r>
              <a:rPr lang="fi-FI" smtClean="0"/>
              <a:t>Muokkaa perustyyl. napsautt.</a:t>
            </a:r>
            <a:endParaRPr lang="fi-FI"/>
          </a:p>
        </p:txBody>
      </p:sp>
      <p:sp>
        <p:nvSpPr>
          <p:cNvPr id="3" name="Tekstin paikkamerkki 2"/>
          <p:cNvSpPr>
            <a:spLocks noGrp="1"/>
          </p:cNvSpPr>
          <p:nvPr>
            <p:ph type="body" sz="half" idx="1"/>
          </p:nvPr>
        </p:nvSpPr>
        <p:spPr>
          <a:xfrm>
            <a:off x="1828800" y="1600200"/>
            <a:ext cx="3429000" cy="49530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fld id="{0C10E9FF-5CFD-446E-9BB9-42BB3E550BF4}" type="slidenum">
              <a:rPr lang="en-US" altLang="fi-FI"/>
              <a:pPr/>
              <a:t>‹#›</a:t>
            </a:fld>
            <a:endParaRPr lang="en-US" altLang="fi-FI"/>
          </a:p>
        </p:txBody>
      </p:sp>
    </p:spTree>
    <p:extLst>
      <p:ext uri="{BB962C8B-B14F-4D97-AF65-F5344CB8AC3E}">
        <p14:creationId xmlns:p14="http://schemas.microsoft.com/office/powerpoint/2010/main" val="166639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fld id="{8AE4F0E1-6C30-450B-8266-6EC4F7F347D0}" type="slidenum">
              <a:rPr lang="en-US" altLang="fi-FI"/>
              <a:pPr/>
              <a:t>‹#›</a:t>
            </a:fld>
            <a:endParaRPr lang="en-US" altLang="fi-FI"/>
          </a:p>
        </p:txBody>
      </p:sp>
    </p:spTree>
    <p:extLst>
      <p:ext uri="{BB962C8B-B14F-4D97-AF65-F5344CB8AC3E}">
        <p14:creationId xmlns:p14="http://schemas.microsoft.com/office/powerpoint/2010/main" val="396820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6"/>
          <p:cNvSpPr>
            <a:spLocks noGrp="1" noChangeArrowheads="1"/>
          </p:cNvSpPr>
          <p:nvPr>
            <p:ph type="sldNum" sz="quarter" idx="10"/>
          </p:nvPr>
        </p:nvSpPr>
        <p:spPr>
          <a:ln/>
        </p:spPr>
        <p:txBody>
          <a:bodyPr/>
          <a:lstStyle>
            <a:lvl1pPr>
              <a:defRPr/>
            </a:lvl1pPr>
          </a:lstStyle>
          <a:p>
            <a:fld id="{CDFEBF75-0F20-49E1-BC51-BB3D868C02E4}" type="slidenum">
              <a:rPr lang="en-US" altLang="fi-FI"/>
              <a:pPr/>
              <a:t>‹#›</a:t>
            </a:fld>
            <a:endParaRPr lang="en-US" altLang="fi-FI"/>
          </a:p>
        </p:txBody>
      </p:sp>
    </p:spTree>
    <p:extLst>
      <p:ext uri="{BB962C8B-B14F-4D97-AF65-F5344CB8AC3E}">
        <p14:creationId xmlns:p14="http://schemas.microsoft.com/office/powerpoint/2010/main" val="204821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8288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fld id="{0737C84E-3E98-4EDA-A2A5-A99E3B9FE3E8}" type="slidenum">
              <a:rPr lang="en-US" altLang="fi-FI"/>
              <a:pPr/>
              <a:t>‹#›</a:t>
            </a:fld>
            <a:endParaRPr lang="en-US" altLang="fi-FI"/>
          </a:p>
        </p:txBody>
      </p:sp>
    </p:spTree>
    <p:extLst>
      <p:ext uri="{BB962C8B-B14F-4D97-AF65-F5344CB8AC3E}">
        <p14:creationId xmlns:p14="http://schemas.microsoft.com/office/powerpoint/2010/main" val="228099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6"/>
          <p:cNvSpPr>
            <a:spLocks noGrp="1" noChangeArrowheads="1"/>
          </p:cNvSpPr>
          <p:nvPr>
            <p:ph type="sldNum" sz="quarter" idx="10"/>
          </p:nvPr>
        </p:nvSpPr>
        <p:spPr>
          <a:ln/>
        </p:spPr>
        <p:txBody>
          <a:bodyPr/>
          <a:lstStyle>
            <a:lvl1pPr>
              <a:defRPr/>
            </a:lvl1pPr>
          </a:lstStyle>
          <a:p>
            <a:fld id="{B2BBDD8E-FDD9-42F5-8809-8E4CD7CFECD4}" type="slidenum">
              <a:rPr lang="en-US" altLang="fi-FI"/>
              <a:pPr/>
              <a:t>‹#›</a:t>
            </a:fld>
            <a:endParaRPr lang="en-US" altLang="fi-FI"/>
          </a:p>
        </p:txBody>
      </p:sp>
    </p:spTree>
    <p:extLst>
      <p:ext uri="{BB962C8B-B14F-4D97-AF65-F5344CB8AC3E}">
        <p14:creationId xmlns:p14="http://schemas.microsoft.com/office/powerpoint/2010/main" val="317909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6"/>
          <p:cNvSpPr>
            <a:spLocks noGrp="1" noChangeArrowheads="1"/>
          </p:cNvSpPr>
          <p:nvPr>
            <p:ph type="sldNum" sz="quarter" idx="10"/>
          </p:nvPr>
        </p:nvSpPr>
        <p:spPr>
          <a:ln/>
        </p:spPr>
        <p:txBody>
          <a:bodyPr/>
          <a:lstStyle>
            <a:lvl1pPr>
              <a:defRPr/>
            </a:lvl1pPr>
          </a:lstStyle>
          <a:p>
            <a:fld id="{54D74C01-B166-4A92-BE21-4DF2A3BD4EB6}" type="slidenum">
              <a:rPr lang="en-US" altLang="fi-FI"/>
              <a:pPr/>
              <a:t>‹#›</a:t>
            </a:fld>
            <a:endParaRPr lang="en-US" altLang="fi-FI"/>
          </a:p>
        </p:txBody>
      </p:sp>
    </p:spTree>
    <p:extLst>
      <p:ext uri="{BB962C8B-B14F-4D97-AF65-F5344CB8AC3E}">
        <p14:creationId xmlns:p14="http://schemas.microsoft.com/office/powerpoint/2010/main" val="259367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84DBE3EE-F45D-469E-B603-3815CD11E9B4}" type="slidenum">
              <a:rPr lang="en-US" altLang="fi-FI"/>
              <a:pPr/>
              <a:t>‹#›</a:t>
            </a:fld>
            <a:endParaRPr lang="en-US" altLang="fi-FI"/>
          </a:p>
        </p:txBody>
      </p:sp>
    </p:spTree>
    <p:extLst>
      <p:ext uri="{BB962C8B-B14F-4D97-AF65-F5344CB8AC3E}">
        <p14:creationId xmlns:p14="http://schemas.microsoft.com/office/powerpoint/2010/main" val="197141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fld id="{72C54F0B-D338-4603-8283-4653C4A6BEB8}" type="slidenum">
              <a:rPr lang="en-US" altLang="fi-FI"/>
              <a:pPr/>
              <a:t>‹#›</a:t>
            </a:fld>
            <a:endParaRPr lang="en-US" altLang="fi-FI"/>
          </a:p>
        </p:txBody>
      </p:sp>
    </p:spTree>
    <p:extLst>
      <p:ext uri="{BB962C8B-B14F-4D97-AF65-F5344CB8AC3E}">
        <p14:creationId xmlns:p14="http://schemas.microsoft.com/office/powerpoint/2010/main" val="236532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fld id="{23451A69-7158-4C34-965B-23C3A84590BB}" type="slidenum">
              <a:rPr lang="en-US" altLang="fi-FI"/>
              <a:pPr/>
              <a:t>‹#›</a:t>
            </a:fld>
            <a:endParaRPr lang="en-US" altLang="fi-FI"/>
          </a:p>
        </p:txBody>
      </p:sp>
    </p:spTree>
    <p:extLst>
      <p:ext uri="{BB962C8B-B14F-4D97-AF65-F5344CB8AC3E}">
        <p14:creationId xmlns:p14="http://schemas.microsoft.com/office/powerpoint/2010/main" val="58232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828800" y="152400"/>
            <a:ext cx="7010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fi-FI" smtClean="0"/>
              <a:t>Muokkaa otsikon perustyyliä napsauttamalla</a:t>
            </a:r>
          </a:p>
        </p:txBody>
      </p:sp>
      <p:sp>
        <p:nvSpPr>
          <p:cNvPr id="2051" name="Rectangle 3"/>
          <p:cNvSpPr>
            <a:spLocks noGrp="1" noChangeArrowheads="1"/>
          </p:cNvSpPr>
          <p:nvPr>
            <p:ph type="body" idx="1"/>
          </p:nvPr>
        </p:nvSpPr>
        <p:spPr bwMode="auto">
          <a:xfrm>
            <a:off x="1828800" y="1600200"/>
            <a:ext cx="7010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Muokkaa tekstin perustyylejä napsauttamalla</a:t>
            </a:r>
          </a:p>
          <a:p>
            <a:pPr lvl="1"/>
            <a:r>
              <a:rPr lang="en-US" altLang="fi-FI" smtClean="0"/>
              <a:t>toinen taso</a:t>
            </a:r>
          </a:p>
          <a:p>
            <a:pPr lvl="2"/>
            <a:r>
              <a:rPr lang="en-US" altLang="fi-FI" smtClean="0"/>
              <a:t>kolmas taso</a:t>
            </a:r>
          </a:p>
          <a:p>
            <a:pPr lvl="3"/>
            <a:r>
              <a:rPr lang="en-US" altLang="fi-FI" smtClean="0"/>
              <a:t>neljäs taso</a:t>
            </a:r>
          </a:p>
          <a:p>
            <a:pPr lvl="4"/>
            <a:r>
              <a:rPr lang="en-US" altLang="fi-FI" smtClean="0"/>
              <a:t>viides taso</a:t>
            </a:r>
          </a:p>
        </p:txBody>
      </p:sp>
      <p:sp>
        <p:nvSpPr>
          <p:cNvPr id="1030" name="Rectangle 6"/>
          <p:cNvSpPr>
            <a:spLocks noGrp="1" noChangeArrowheads="1"/>
          </p:cNvSpPr>
          <p:nvPr>
            <p:ph type="sldNum" sz="quarter" idx="4"/>
          </p:nvPr>
        </p:nvSpPr>
        <p:spPr bwMode="auto">
          <a:xfrm>
            <a:off x="7162800" y="6629400"/>
            <a:ext cx="1905000" cy="20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panose="020B0604020202020204" pitchFamily="34" charset="0"/>
              </a:defRPr>
            </a:lvl1pPr>
          </a:lstStyle>
          <a:p>
            <a:fld id="{568CFE50-7D9C-4702-8066-7175DA6EDCF6}" type="slidenum">
              <a:rPr lang="en-US" altLang="fi-FI"/>
              <a:pPr/>
              <a:t>‹#›</a:t>
            </a:fld>
            <a:endParaRPr lang="en-US" altLang="fi-FI"/>
          </a:p>
        </p:txBody>
      </p:sp>
      <p:pic>
        <p:nvPicPr>
          <p:cNvPr id="2053" name="Picture 1036" descr="rgb-vaaka-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2425" y="477838"/>
            <a:ext cx="72390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7"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l" rtl="0" eaLnBrk="0" fontAlgn="base" hangingPunct="0">
        <a:lnSpc>
          <a:spcPts val="3000"/>
        </a:lnSpc>
        <a:spcBef>
          <a:spcPct val="0"/>
        </a:spcBef>
        <a:spcAft>
          <a:spcPct val="0"/>
        </a:spcAft>
        <a:defRPr sz="2400" b="1">
          <a:solidFill>
            <a:schemeClr val="tx2"/>
          </a:solidFill>
          <a:latin typeface="+mj-lt"/>
          <a:ea typeface="+mj-ea"/>
          <a:cs typeface="+mj-cs"/>
        </a:defRPr>
      </a:lvl1pPr>
      <a:lvl2pPr algn="l" rtl="0" eaLnBrk="0" fontAlgn="base" hangingPunct="0">
        <a:lnSpc>
          <a:spcPts val="3000"/>
        </a:lnSpc>
        <a:spcBef>
          <a:spcPct val="0"/>
        </a:spcBef>
        <a:spcAft>
          <a:spcPct val="0"/>
        </a:spcAft>
        <a:defRPr sz="2400" b="1">
          <a:solidFill>
            <a:schemeClr val="tx2"/>
          </a:solidFill>
          <a:latin typeface="Arial" charset="0"/>
        </a:defRPr>
      </a:lvl2pPr>
      <a:lvl3pPr algn="l" rtl="0" eaLnBrk="0" fontAlgn="base" hangingPunct="0">
        <a:lnSpc>
          <a:spcPts val="3000"/>
        </a:lnSpc>
        <a:spcBef>
          <a:spcPct val="0"/>
        </a:spcBef>
        <a:spcAft>
          <a:spcPct val="0"/>
        </a:spcAft>
        <a:defRPr sz="2400" b="1">
          <a:solidFill>
            <a:schemeClr val="tx2"/>
          </a:solidFill>
          <a:latin typeface="Arial" charset="0"/>
        </a:defRPr>
      </a:lvl3pPr>
      <a:lvl4pPr algn="l" rtl="0" eaLnBrk="0" fontAlgn="base" hangingPunct="0">
        <a:lnSpc>
          <a:spcPts val="3000"/>
        </a:lnSpc>
        <a:spcBef>
          <a:spcPct val="0"/>
        </a:spcBef>
        <a:spcAft>
          <a:spcPct val="0"/>
        </a:spcAft>
        <a:defRPr sz="2400" b="1">
          <a:solidFill>
            <a:schemeClr val="tx2"/>
          </a:solidFill>
          <a:latin typeface="Arial" charset="0"/>
        </a:defRPr>
      </a:lvl4pPr>
      <a:lvl5pPr algn="l" rtl="0" eaLnBrk="0" fontAlgn="base" hangingPunct="0">
        <a:lnSpc>
          <a:spcPts val="3000"/>
        </a:lnSpc>
        <a:spcBef>
          <a:spcPct val="0"/>
        </a:spcBef>
        <a:spcAft>
          <a:spcPct val="0"/>
        </a:spcAft>
        <a:defRPr sz="2400" b="1">
          <a:solidFill>
            <a:schemeClr val="tx2"/>
          </a:solidFill>
          <a:latin typeface="Arial" charset="0"/>
        </a:defRPr>
      </a:lvl5pPr>
      <a:lvl6pPr marL="457200" algn="l" rtl="0" eaLnBrk="0" fontAlgn="base" hangingPunct="0">
        <a:lnSpc>
          <a:spcPts val="3000"/>
        </a:lnSpc>
        <a:spcBef>
          <a:spcPct val="0"/>
        </a:spcBef>
        <a:spcAft>
          <a:spcPct val="0"/>
        </a:spcAft>
        <a:defRPr sz="2400" b="1">
          <a:solidFill>
            <a:schemeClr val="tx2"/>
          </a:solidFill>
          <a:latin typeface="Arial" charset="0"/>
        </a:defRPr>
      </a:lvl6pPr>
      <a:lvl7pPr marL="914400" algn="l" rtl="0" eaLnBrk="0" fontAlgn="base" hangingPunct="0">
        <a:lnSpc>
          <a:spcPts val="3000"/>
        </a:lnSpc>
        <a:spcBef>
          <a:spcPct val="0"/>
        </a:spcBef>
        <a:spcAft>
          <a:spcPct val="0"/>
        </a:spcAft>
        <a:defRPr sz="2400" b="1">
          <a:solidFill>
            <a:schemeClr val="tx2"/>
          </a:solidFill>
          <a:latin typeface="Arial" charset="0"/>
        </a:defRPr>
      </a:lvl7pPr>
      <a:lvl8pPr marL="1371600" algn="l" rtl="0" eaLnBrk="0" fontAlgn="base" hangingPunct="0">
        <a:lnSpc>
          <a:spcPts val="3000"/>
        </a:lnSpc>
        <a:spcBef>
          <a:spcPct val="0"/>
        </a:spcBef>
        <a:spcAft>
          <a:spcPct val="0"/>
        </a:spcAft>
        <a:defRPr sz="2400" b="1">
          <a:solidFill>
            <a:schemeClr val="tx2"/>
          </a:solidFill>
          <a:latin typeface="Arial" charset="0"/>
        </a:defRPr>
      </a:lvl8pPr>
      <a:lvl9pPr marL="1828800" algn="l" rtl="0" eaLnBrk="0" fontAlgn="base" hangingPunct="0">
        <a:lnSpc>
          <a:spcPts val="3000"/>
        </a:lnSpc>
        <a:spcBef>
          <a:spcPct val="0"/>
        </a:spcBef>
        <a:spcAft>
          <a:spcPct val="0"/>
        </a:spcAft>
        <a:defRPr sz="2400" b="1">
          <a:solidFill>
            <a:schemeClr val="tx2"/>
          </a:solidFill>
          <a:latin typeface="Arial" charset="0"/>
        </a:defRPr>
      </a:lvl9pPr>
    </p:titleStyle>
    <p:body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filoaloite.wordpres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900113" y="2997200"/>
            <a:ext cx="5903912" cy="1071563"/>
          </a:xfrm>
        </p:spPr>
        <p:txBody>
          <a:bodyPr/>
          <a:lstStyle/>
          <a:p>
            <a:r>
              <a:rPr lang="fi-FI" altLang="fi-FI" sz="2800" dirty="0" smtClean="0"/>
              <a:t>Oppivelvollisuuskoulu ja moraalikasvatus</a:t>
            </a:r>
            <a:endParaRPr lang="en-US" altLang="fi-FI" sz="2800" dirty="0" smtClean="0"/>
          </a:p>
        </p:txBody>
      </p:sp>
      <p:sp>
        <p:nvSpPr>
          <p:cNvPr id="10243" name="Text Box 3"/>
          <p:cNvSpPr txBox="1">
            <a:spLocks noChangeArrowheads="1"/>
          </p:cNvSpPr>
          <p:nvPr/>
        </p:nvSpPr>
        <p:spPr bwMode="auto">
          <a:xfrm>
            <a:off x="1063625" y="5029200"/>
            <a:ext cx="6937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GB" altLang="fi-FI" sz="1600" b="1">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altLang="fi-FI" smtClean="0"/>
              <a:t>Sekulaari etiikka, taas!?</a:t>
            </a:r>
          </a:p>
        </p:txBody>
      </p:sp>
      <p:sp>
        <p:nvSpPr>
          <p:cNvPr id="19459" name="Sisällön paikkamerkki 2"/>
          <p:cNvSpPr>
            <a:spLocks noGrp="1"/>
          </p:cNvSpPr>
          <p:nvPr>
            <p:ph idx="1"/>
          </p:nvPr>
        </p:nvSpPr>
        <p:spPr/>
        <p:txBody>
          <a:bodyPr/>
          <a:lstStyle/>
          <a:p>
            <a:r>
              <a:rPr lang="fi-FI" altLang="fi-FI" dirty="0" smtClean="0"/>
              <a:t>Vuonna 2010 ensin opetusministeri Henna Virkkunen (Kok.) ja 1.6.2010 Opetus- ja kulttuuriministeriön perusopetuksen tavoitteiden ja tuntijaon uudistamista pohtinut työryhmä ehdotti taas etiikkaa perusopetuksen oppiaineeksi.</a:t>
            </a:r>
          </a:p>
          <a:p>
            <a:r>
              <a:rPr lang="fi-FI" altLang="fi-FI" dirty="0" smtClean="0"/>
              <a:t>Arkkipiispa (Paarma) tuomitsi ajatuksen kirkolliskokouksen avajaispuheessaan (toukokuu 2010</a:t>
            </a:r>
            <a:r>
              <a:rPr lang="fi-FI" altLang="fi-FI" dirty="0" smtClean="0"/>
              <a:t>).</a:t>
            </a:r>
            <a:endParaRPr lang="fi-FI" altLang="fi-FI"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altLang="fi-FI" smtClean="0"/>
              <a:t>Sekulaari etiikka, taas!?</a:t>
            </a:r>
          </a:p>
        </p:txBody>
      </p:sp>
      <p:sp>
        <p:nvSpPr>
          <p:cNvPr id="19459" name="Sisällön paikkamerkki 2"/>
          <p:cNvSpPr>
            <a:spLocks noGrp="1"/>
          </p:cNvSpPr>
          <p:nvPr>
            <p:ph idx="1"/>
          </p:nvPr>
        </p:nvSpPr>
        <p:spPr/>
        <p:txBody>
          <a:bodyPr/>
          <a:lstStyle/>
          <a:p>
            <a:r>
              <a:rPr lang="fi-FI" altLang="fi-FI" dirty="0" smtClean="0"/>
              <a:t>Opetusministeri </a:t>
            </a:r>
            <a:r>
              <a:rPr lang="fi-FI" altLang="fi-FI" dirty="0" smtClean="0"/>
              <a:t>Jukka Gustafssonin (Sdp) asettaman (2011) työryhmän ehdotuksessa etiikkaa ei enää mainittu.</a:t>
            </a:r>
          </a:p>
          <a:p>
            <a:r>
              <a:rPr lang="fi-FI" altLang="fi-FI" dirty="0" smtClean="0"/>
              <a:t>Kesällä 2012 hyväksytty perusopetuksen tuntijako vahvisti entisen tilanteen, mutta:</a:t>
            </a:r>
          </a:p>
          <a:p>
            <a:pPr lvl="1"/>
            <a:r>
              <a:rPr lang="fi-FI" altLang="fi-FI" dirty="0" smtClean="0"/>
              <a:t>Uskonto ja ET menettivät tunnin</a:t>
            </a:r>
          </a:p>
          <a:p>
            <a:pPr lvl="1"/>
            <a:r>
              <a:rPr lang="fi-FI" altLang="fi-FI" dirty="0" smtClean="0"/>
              <a:t>Yhteiskuntaoppi tuli alakouluun (2 tunnilla) ja arvo- ja yhteisöllisyyskasvatukseen liittyvällä retoriikalla</a:t>
            </a:r>
            <a:r>
              <a:rPr lang="fi-FI" altLang="fi-FI" dirty="0" smtClean="0"/>
              <a:t>.</a:t>
            </a:r>
          </a:p>
          <a:p>
            <a:pPr lvl="2"/>
            <a:r>
              <a:rPr lang="fi-FI" altLang="fi-FI" dirty="0" smtClean="0"/>
              <a:t>OPS-tasolla tosin tästä tuli perinteisempää yhteiskuntaoppia kuin lienee ollut VN-tasolla suunnitelmissa.</a:t>
            </a:r>
            <a:endParaRPr lang="fi-FI" altLang="fi-FI" dirty="0" smtClean="0"/>
          </a:p>
          <a:p>
            <a:endParaRPr lang="fi-FI" altLang="fi-FI" dirty="0" smtClean="0"/>
          </a:p>
        </p:txBody>
      </p:sp>
    </p:spTree>
    <p:extLst>
      <p:ext uri="{BB962C8B-B14F-4D97-AF65-F5344CB8AC3E}">
        <p14:creationId xmlns:p14="http://schemas.microsoft.com/office/powerpoint/2010/main" val="1377876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tsikko 1"/>
          <p:cNvSpPr>
            <a:spLocks noGrp="1"/>
          </p:cNvSpPr>
          <p:nvPr>
            <p:ph type="title"/>
          </p:nvPr>
        </p:nvSpPr>
        <p:spPr/>
        <p:txBody>
          <a:bodyPr/>
          <a:lstStyle/>
          <a:p>
            <a:r>
              <a:rPr lang="fi-FI" altLang="fi-FI" smtClean="0"/>
              <a:t>Uskonnon edustajat etiikasta</a:t>
            </a:r>
          </a:p>
        </p:txBody>
      </p:sp>
      <p:sp>
        <p:nvSpPr>
          <p:cNvPr id="20483" name="Sisällön paikkamerkki 2"/>
          <p:cNvSpPr>
            <a:spLocks noGrp="1"/>
          </p:cNvSpPr>
          <p:nvPr>
            <p:ph idx="1"/>
          </p:nvPr>
        </p:nvSpPr>
        <p:spPr>
          <a:xfrm>
            <a:off x="1601192" y="1484784"/>
            <a:ext cx="7238008" cy="4953000"/>
          </a:xfrm>
        </p:spPr>
        <p:txBody>
          <a:bodyPr/>
          <a:lstStyle/>
          <a:p>
            <a:pPr>
              <a:lnSpc>
                <a:spcPts val="2600"/>
              </a:lnSpc>
            </a:pPr>
            <a:r>
              <a:rPr lang="fi-FI" altLang="fi-FI" dirty="0" smtClean="0"/>
              <a:t>Silloinen arkkipiispa Jukka Paarma tuomitsi ajatuksen kirkolliskokouksen avajaispuheessaan (toukokuu 2010</a:t>
            </a:r>
            <a:r>
              <a:rPr lang="fi-FI" altLang="fi-FI" dirty="0" smtClean="0"/>
              <a:t>).</a:t>
            </a:r>
          </a:p>
          <a:p>
            <a:pPr marL="573088" lvl="1" indent="0">
              <a:lnSpc>
                <a:spcPts val="2400"/>
              </a:lnSpc>
              <a:buNone/>
            </a:pPr>
            <a:r>
              <a:rPr lang="fi-FI" altLang="fi-FI" sz="1800" dirty="0" smtClean="0"/>
              <a:t>”</a:t>
            </a:r>
            <a:r>
              <a:rPr lang="fi-FI" altLang="fi-FI" sz="1800" dirty="0" smtClean="0"/>
              <a:t>Uskontotuntien määrä sen sijaan uhkaa vähetä. Arveluttavin syy siihen näyttää olevan ajatus uskontotuntien osittaisesta korvaamisesta kaikille yhteisellä etiikalla. … periaatteessa ajatus etiikan opetuksesta, joka on irrotettu uskonnoista ja niiden arvoista, herättää kysymyksiä. </a:t>
            </a:r>
            <a:r>
              <a:rPr lang="fi-FI" altLang="fi-FI" sz="1800" i="1" dirty="0" smtClean="0"/>
              <a:t>Pelkkä etiikka sinänsä olisi relativistista, kuvailevaa.  Sellaisena se ehkä opettaisi määrittelemään, mutta ei kasvattaisi moraaliseen kannanottoon vaan helposti kyyniseksi relativistiksi</a:t>
            </a:r>
            <a:r>
              <a:rPr lang="fi-FI" altLang="fi-FI" sz="1800" dirty="0" smtClean="0"/>
              <a:t>. Katsomusaineiden painopiste siirtyisi uskonnottomaan tai ateistiseen suuntaan</a:t>
            </a:r>
            <a:r>
              <a:rPr lang="fi-FI" altLang="fi-FI" sz="1800" dirty="0" smtClean="0"/>
              <a:t>.”</a:t>
            </a:r>
          </a:p>
          <a:p>
            <a:pPr lvl="1">
              <a:lnSpc>
                <a:spcPts val="2400"/>
              </a:lnSpc>
            </a:pPr>
            <a:r>
              <a:rPr lang="fi-FI" altLang="fi-FI" sz="1800" dirty="0" smtClean="0"/>
              <a:t>Huom:</a:t>
            </a:r>
          </a:p>
          <a:p>
            <a:pPr marL="915988" lvl="1" indent="-342900">
              <a:lnSpc>
                <a:spcPts val="2400"/>
              </a:lnSpc>
              <a:buFont typeface="+mj-lt"/>
              <a:buAutoNum type="arabicPeriod"/>
            </a:pPr>
            <a:r>
              <a:rPr lang="fi-FI" altLang="fi-FI" sz="1800" dirty="0" smtClean="0"/>
              <a:t>Yleinen retorinen pyöreys (konditionaali jne.), erit.</a:t>
            </a:r>
          </a:p>
          <a:p>
            <a:pPr marL="915988" lvl="1" indent="-342900">
              <a:lnSpc>
                <a:spcPts val="2400"/>
              </a:lnSpc>
              <a:buFont typeface="+mj-lt"/>
              <a:buAutoNum type="arabicPeriod"/>
            </a:pPr>
            <a:r>
              <a:rPr lang="fi-FI" altLang="fi-FI" sz="1800" dirty="0" smtClean="0"/>
              <a:t>Viimeisen rivin samaistus (vrt. kemian opetus on uskonnotonta tai ateistista)</a:t>
            </a:r>
            <a:endParaRPr lang="fi-FI" altLang="fi-FI" sz="1800" dirty="0" smtClean="0"/>
          </a:p>
          <a:p>
            <a:pPr>
              <a:lnSpc>
                <a:spcPts val="2200"/>
              </a:lnSpc>
            </a:pPr>
            <a:endParaRPr lang="fi-FI" altLang="fi-FI" sz="1800" dirty="0" smtClean="0"/>
          </a:p>
          <a:p>
            <a:endParaRPr lang="fi-FI" altLang="fi-FI"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tsikko 1"/>
          <p:cNvSpPr>
            <a:spLocks noGrp="1"/>
          </p:cNvSpPr>
          <p:nvPr>
            <p:ph type="title"/>
          </p:nvPr>
        </p:nvSpPr>
        <p:spPr/>
        <p:txBody>
          <a:bodyPr/>
          <a:lstStyle/>
          <a:p>
            <a:r>
              <a:rPr lang="fi-FI" altLang="fi-FI" dirty="0" smtClean="0"/>
              <a:t>Uskonnon </a:t>
            </a:r>
            <a:r>
              <a:rPr lang="fi-FI" altLang="fi-FI" dirty="0" smtClean="0"/>
              <a:t>edustajat </a:t>
            </a:r>
            <a:r>
              <a:rPr lang="fi-FI" altLang="fi-FI" dirty="0" smtClean="0"/>
              <a:t>etiikasta (jatkuu)</a:t>
            </a:r>
            <a:endParaRPr lang="fi-FI" altLang="fi-FI" dirty="0" smtClean="0"/>
          </a:p>
        </p:txBody>
      </p:sp>
      <p:sp>
        <p:nvSpPr>
          <p:cNvPr id="20483" name="Sisällön paikkamerkki 2"/>
          <p:cNvSpPr>
            <a:spLocks noGrp="1"/>
          </p:cNvSpPr>
          <p:nvPr>
            <p:ph idx="1"/>
          </p:nvPr>
        </p:nvSpPr>
        <p:spPr>
          <a:xfrm>
            <a:off x="1403648" y="1600200"/>
            <a:ext cx="7526040" cy="4953000"/>
          </a:xfrm>
        </p:spPr>
        <p:txBody>
          <a:bodyPr/>
          <a:lstStyle/>
          <a:p>
            <a:pPr>
              <a:lnSpc>
                <a:spcPts val="2400"/>
              </a:lnSpc>
              <a:spcBef>
                <a:spcPts val="600"/>
              </a:spcBef>
            </a:pPr>
            <a:r>
              <a:rPr lang="fi-FI" altLang="fi-FI" dirty="0" smtClean="0"/>
              <a:t>Samantapaista </a:t>
            </a:r>
            <a:r>
              <a:rPr lang="fi-FI" altLang="fi-FI" dirty="0" smtClean="0"/>
              <a:t>kantaa edusti Suomen uskonnonopettajien liitto (</a:t>
            </a:r>
            <a:r>
              <a:rPr lang="fi-FI" altLang="fi-FI" dirty="0" smtClean="0"/>
              <a:t>SUOL, pj. Hannu Koskinen) </a:t>
            </a:r>
            <a:r>
              <a:rPr lang="fi-FI" altLang="fi-FI" dirty="0" smtClean="0"/>
              <a:t>kannanotossaan:</a:t>
            </a:r>
            <a:r>
              <a:rPr lang="fi-FI" altLang="fi-FI" sz="1800" dirty="0" smtClean="0"/>
              <a:t/>
            </a:r>
            <a:br>
              <a:rPr lang="fi-FI" altLang="fi-FI" sz="1800" dirty="0" smtClean="0"/>
            </a:br>
            <a:r>
              <a:rPr lang="fi-FI" altLang="fi-FI" sz="1800" dirty="0" smtClean="0"/>
              <a:t>” Mielestämme kaikille yhteinen etiikan kurssi ei ole hyvä ratkaisu. Jos tähän suuntaan mennään, sen on oltava esim. ”</a:t>
            </a:r>
            <a:r>
              <a:rPr lang="fi-FI" altLang="fi-FI" sz="1800" b="1" dirty="0" smtClean="0"/>
              <a:t>suurten uskontojen ja katsomusten etiikka ja elämänkysymykset</a:t>
            </a:r>
            <a:r>
              <a:rPr lang="fi-FI" altLang="fi-FI" sz="1800" dirty="0" smtClean="0"/>
              <a:t>” –tyyppinen kokonaisuus. … se olisi parempi kuin pelkkä etiikka, joka on relativistista, määrittelevää ja kuvailevaa, mutta ei ohjaa itsessään eettiseen kannanmuodostukseen tai toimintaan. Etiikka myös avaisi oven uudelle perusopetuksen oppiaineelle, filosofialle. …Kyllä eettinen ajattelu pohjautuu aina arvoihin, ja uskonnot muodostavat sen pohjavirran, jolta arvot nousevat</a:t>
            </a:r>
            <a:r>
              <a:rPr lang="fi-FI" altLang="fi-FI" sz="1800" dirty="0" smtClean="0"/>
              <a:t>.”</a:t>
            </a:r>
          </a:p>
          <a:p>
            <a:pPr marL="536575" lvl="1" indent="-273050" defTabSz="715963">
              <a:lnSpc>
                <a:spcPts val="2400"/>
              </a:lnSpc>
            </a:pPr>
            <a:r>
              <a:rPr lang="fi-FI" altLang="fi-FI" sz="1800" dirty="0"/>
              <a:t>Huom:</a:t>
            </a:r>
          </a:p>
          <a:p>
            <a:pPr marL="536575" lvl="1" indent="-273050" defTabSz="715963">
              <a:lnSpc>
                <a:spcPts val="2400"/>
              </a:lnSpc>
              <a:buFont typeface="+mj-lt"/>
              <a:buAutoNum type="arabicPeriod"/>
            </a:pPr>
            <a:r>
              <a:rPr lang="fi-FI" altLang="fi-FI" sz="1800" dirty="0" smtClean="0"/>
              <a:t>Edunvalvonta: ”jos mennään niin meille”</a:t>
            </a:r>
            <a:endParaRPr lang="fi-FI" altLang="fi-FI" sz="1800" dirty="0"/>
          </a:p>
          <a:p>
            <a:pPr marL="536575" lvl="1" indent="-273050" defTabSz="715963">
              <a:lnSpc>
                <a:spcPts val="2400"/>
              </a:lnSpc>
              <a:buFont typeface="+mj-lt"/>
              <a:buAutoNum type="arabicPeriod"/>
            </a:pPr>
            <a:r>
              <a:rPr lang="fi-FI" altLang="fi-FI" sz="1800" dirty="0" smtClean="0"/>
              <a:t>Aiheellinen (?) pelko filosofian kasvusta: Samaan aikaan ollut </a:t>
            </a:r>
            <a:r>
              <a:rPr lang="fi-FI" altLang="fi-FI" sz="1800" dirty="0" smtClean="0">
                <a:hlinkClick r:id="rId2"/>
              </a:rPr>
              <a:t>filosofia-aloite </a:t>
            </a:r>
            <a:r>
              <a:rPr lang="fi-FI" altLang="fi-FI" sz="1800" dirty="0" smtClean="0"/>
              <a:t>ei päässyt edes keskusteluun, mutta etiikka-esityksen perustelut tulivat pitkälle sieltä. Mutta lukio 2014!?</a:t>
            </a:r>
            <a:endParaRPr lang="fi-FI" altLang="fi-FI" sz="1800" dirty="0" smtClean="0"/>
          </a:p>
          <a:p>
            <a:endParaRPr lang="fi-FI" altLang="fi-FI" dirty="0" smtClean="0"/>
          </a:p>
        </p:txBody>
      </p:sp>
    </p:spTree>
    <p:extLst>
      <p:ext uri="{BB962C8B-B14F-4D97-AF65-F5344CB8AC3E}">
        <p14:creationId xmlns:p14="http://schemas.microsoft.com/office/powerpoint/2010/main" val="3764731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tsikko 1"/>
          <p:cNvSpPr>
            <a:spLocks noGrp="1"/>
          </p:cNvSpPr>
          <p:nvPr>
            <p:ph type="title"/>
          </p:nvPr>
        </p:nvSpPr>
        <p:spPr/>
        <p:txBody>
          <a:bodyPr/>
          <a:lstStyle/>
          <a:p>
            <a:r>
              <a:rPr lang="fi-FI" altLang="fi-FI" smtClean="0"/>
              <a:t>Sekulaarin etiikan vastustus</a:t>
            </a:r>
          </a:p>
        </p:txBody>
      </p:sp>
      <p:sp>
        <p:nvSpPr>
          <p:cNvPr id="21507" name="Sisällön paikkamerkki 2"/>
          <p:cNvSpPr>
            <a:spLocks noGrp="1"/>
          </p:cNvSpPr>
          <p:nvPr>
            <p:ph idx="1"/>
          </p:nvPr>
        </p:nvSpPr>
        <p:spPr/>
        <p:txBody>
          <a:bodyPr/>
          <a:lstStyle/>
          <a:p>
            <a:r>
              <a:rPr lang="fi-FI" altLang="fi-FI" smtClean="0"/>
              <a:t>Kysymys on valtapoliittinen → argumenttien ei ole tarkoituskaan esittää tosia väitteitä, silti:</a:t>
            </a:r>
          </a:p>
          <a:p>
            <a:r>
              <a:rPr lang="fi-FI" altLang="fi-FI" smtClean="0"/>
              <a:t>Onko tuo todella oppineiden tohtoreiden käsitys filosofisesta etiikasta?</a:t>
            </a:r>
          </a:p>
          <a:p>
            <a:r>
              <a:rPr lang="fi-FI" altLang="fi-FI" smtClean="0"/>
              <a:t>Taustalla näyttää vahvasti olevan supernaturalistinen metaetiikka*, jota ei (kai) voi pitää (edes protestanttisella puolella) pitää kristillisen etiikan luontevimpana tulkintana?</a:t>
            </a:r>
          </a:p>
          <a:p>
            <a:pPr marL="1411288" lvl="3" indent="0">
              <a:buFont typeface="Wingdings" pitchFamily="2" charset="2"/>
              <a:buNone/>
            </a:pPr>
            <a:r>
              <a:rPr lang="fi-FI" altLang="fi-FI" smtClean="0"/>
              <a:t>* </a:t>
            </a:r>
            <a:r>
              <a:rPr lang="fi-FI" altLang="fi-FI" sz="1800" smtClean="0"/>
              <a:t>Moraali on tuonpuoleisen auktoriteetin antama sääntökokoelma, johon usein liittyy sanktioita.”</a:t>
            </a:r>
            <a:endParaRPr lang="fi-FI" altLang="fi-FI" smtClean="0"/>
          </a:p>
          <a:p>
            <a:endParaRPr lang="fi-FI" altLang="fi-FI"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altLang="fi-FI" dirty="0" smtClean="0"/>
              <a:t>Lukion tuntijako 2014</a:t>
            </a:r>
          </a:p>
        </p:txBody>
      </p:sp>
      <p:sp>
        <p:nvSpPr>
          <p:cNvPr id="19459" name="Sisällön paikkamerkki 2"/>
          <p:cNvSpPr>
            <a:spLocks noGrp="1"/>
          </p:cNvSpPr>
          <p:nvPr>
            <p:ph idx="1"/>
          </p:nvPr>
        </p:nvSpPr>
        <p:spPr/>
        <p:txBody>
          <a:bodyPr/>
          <a:lstStyle/>
          <a:p>
            <a:r>
              <a:rPr lang="fi-FI" altLang="fi-FI" dirty="0" smtClean="0"/>
              <a:t>Valtioneuvoston 13.11. 2014 antamassa lukion tuntijaossa yksi pakollinen kurssi siirtyi uskonnosta ja </a:t>
            </a:r>
            <a:r>
              <a:rPr lang="fi-FI" altLang="fi-FI" dirty="0" err="1" smtClean="0"/>
              <a:t>ET:stä</a:t>
            </a:r>
            <a:r>
              <a:rPr lang="fi-FI" altLang="fi-FI" dirty="0" smtClean="0"/>
              <a:t> filosofiaan.</a:t>
            </a:r>
          </a:p>
          <a:p>
            <a:r>
              <a:rPr lang="fi-FI" altLang="fi-FI" dirty="0"/>
              <a:t>O</a:t>
            </a:r>
            <a:r>
              <a:rPr lang="fi-FI" altLang="fi-FI" dirty="0" smtClean="0"/>
              <a:t>petusministeri Krista Kiurun (Sdp) mukaan siirtyvän kurssin sisältö on etiikkaa.</a:t>
            </a:r>
          </a:p>
          <a:p>
            <a:r>
              <a:rPr lang="fi-FI" altLang="fi-FI" dirty="0" smtClean="0"/>
              <a:t>Perustelu on, että etiikkaa pitää opiskella yhdessä.</a:t>
            </a:r>
          </a:p>
          <a:p>
            <a:r>
              <a:rPr lang="fi-FI" altLang="fi-FI" dirty="0" smtClean="0"/>
              <a:t>OPS-perusteiden sisältö on periaatteessa Opetushallituksen mandaatti, mutta OPH ei luonnollisesti ole voinut haastaa ylemmän tahon ratkaisua.</a:t>
            </a:r>
          </a:p>
        </p:txBody>
      </p:sp>
    </p:spTree>
    <p:extLst>
      <p:ext uri="{BB962C8B-B14F-4D97-AF65-F5344CB8AC3E}">
        <p14:creationId xmlns:p14="http://schemas.microsoft.com/office/powerpoint/2010/main" val="4243393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altLang="fi-FI" dirty="0" smtClean="0"/>
              <a:t>Lukion OPS-perusteet 2015</a:t>
            </a:r>
          </a:p>
        </p:txBody>
      </p:sp>
      <p:sp>
        <p:nvSpPr>
          <p:cNvPr id="19459" name="Sisällön paikkamerkki 2"/>
          <p:cNvSpPr>
            <a:spLocks noGrp="1"/>
          </p:cNvSpPr>
          <p:nvPr>
            <p:ph idx="1"/>
          </p:nvPr>
        </p:nvSpPr>
        <p:spPr/>
        <p:txBody>
          <a:bodyPr/>
          <a:lstStyle/>
          <a:p>
            <a:r>
              <a:rPr lang="fi-FI" altLang="fi-FI" dirty="0" smtClean="0"/>
              <a:t>OPH </a:t>
            </a:r>
            <a:r>
              <a:rPr lang="fi-FI" altLang="fi-FI" dirty="0" smtClean="0"/>
              <a:t>antoi </a:t>
            </a:r>
            <a:r>
              <a:rPr lang="fi-FI" altLang="fi-FI" dirty="0" smtClean="0"/>
              <a:t>päivitetyt OPS-perusteet </a:t>
            </a:r>
            <a:r>
              <a:rPr lang="fi-FI" dirty="0" smtClean="0"/>
              <a:t>27.10.2015.</a:t>
            </a:r>
          </a:p>
          <a:p>
            <a:r>
              <a:rPr lang="fi-FI" altLang="fi-FI" dirty="0" smtClean="0"/>
              <a:t>Ne otettiin </a:t>
            </a:r>
            <a:r>
              <a:rPr lang="fi-FI" altLang="fi-FI" dirty="0" smtClean="0"/>
              <a:t>kouluissa käyttöön </a:t>
            </a:r>
            <a:r>
              <a:rPr lang="fi-FI" altLang="fi-FI" dirty="0" smtClean="0"/>
              <a:t>1.8.2016. </a:t>
            </a:r>
          </a:p>
          <a:p>
            <a:r>
              <a:rPr lang="fi-FI" altLang="fi-FI" dirty="0" smtClean="0"/>
              <a:t>Uudistustyön </a:t>
            </a:r>
            <a:r>
              <a:rPr lang="fi-FI" altLang="fi-FI" dirty="0" smtClean="0"/>
              <a:t>aikataulu </a:t>
            </a:r>
            <a:r>
              <a:rPr lang="fi-FI" altLang="fi-FI" dirty="0" smtClean="0"/>
              <a:t>oli </a:t>
            </a:r>
            <a:r>
              <a:rPr lang="fi-FI" altLang="fi-FI" dirty="0" smtClean="0"/>
              <a:t>mielettömän nopea </a:t>
            </a:r>
            <a:r>
              <a:rPr lang="fi-FI" altLang="fi-FI" dirty="0" smtClean="0"/>
              <a:t>→</a:t>
            </a:r>
            <a:br>
              <a:rPr lang="fi-FI" altLang="fi-FI" dirty="0" smtClean="0"/>
            </a:br>
            <a:r>
              <a:rPr lang="fi-FI" altLang="fi-FI" dirty="0" smtClean="0"/>
              <a:t>kyse oli </a:t>
            </a:r>
            <a:r>
              <a:rPr lang="fi-FI" altLang="fi-FI" dirty="0" smtClean="0"/>
              <a:t>päivityksestä.</a:t>
            </a:r>
          </a:p>
          <a:p>
            <a:r>
              <a:rPr lang="fi-FI" altLang="fi-FI" dirty="0" smtClean="0"/>
              <a:t>Tuntijakomuutoksen ja katsomuksellisen kentän muutoksen takia katsomusaineissa muutokset isoja. </a:t>
            </a:r>
          </a:p>
        </p:txBody>
      </p:sp>
    </p:spTree>
    <p:extLst>
      <p:ext uri="{BB962C8B-B14F-4D97-AF65-F5344CB8AC3E}">
        <p14:creationId xmlns:p14="http://schemas.microsoft.com/office/powerpoint/2010/main" val="1693067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dirty="0"/>
              <a:t>LUKION OPS-PERUSTEET 2003</a:t>
            </a:r>
          </a:p>
        </p:txBody>
      </p:sp>
      <p:sp>
        <p:nvSpPr>
          <p:cNvPr id="19459" name="Sisällön paikkamerkki 2"/>
          <p:cNvSpPr>
            <a:spLocks noGrp="1"/>
          </p:cNvSpPr>
          <p:nvPr>
            <p:ph idx="1"/>
          </p:nvPr>
        </p:nvSpPr>
        <p:spPr>
          <a:xfrm>
            <a:off x="323528" y="1484784"/>
            <a:ext cx="8640960" cy="4953000"/>
          </a:xfrm>
        </p:spPr>
        <p:txBody>
          <a:bodyPr/>
          <a:lstStyle/>
          <a:p>
            <a:pPr marL="0" indent="0">
              <a:lnSpc>
                <a:spcPts val="2700"/>
              </a:lnSpc>
              <a:buNone/>
            </a:pPr>
            <a:r>
              <a:rPr lang="fi-FI" b="1" dirty="0" smtClean="0"/>
              <a:t>Uskonto </a:t>
            </a:r>
            <a:endParaRPr lang="fi-FI" dirty="0"/>
          </a:p>
          <a:p>
            <a:pPr marL="0" indent="0">
              <a:lnSpc>
                <a:spcPts val="2700"/>
              </a:lnSpc>
              <a:buNone/>
            </a:pPr>
            <a:r>
              <a:rPr lang="fi-FI" dirty="0"/>
              <a:t>Pakolliset kurssit </a:t>
            </a:r>
          </a:p>
          <a:p>
            <a:pPr marL="0" indent="0">
              <a:lnSpc>
                <a:spcPts val="2700"/>
              </a:lnSpc>
              <a:buNone/>
            </a:pPr>
            <a:r>
              <a:rPr lang="fi-FI" dirty="0"/>
              <a:t>1.  Uskonnon luonne ja merkitys  (UE1)/Ortodoksinen maailma  (UO1)</a:t>
            </a:r>
          </a:p>
          <a:p>
            <a:pPr marL="0" indent="0">
              <a:lnSpc>
                <a:spcPts val="2700"/>
              </a:lnSpc>
              <a:buNone/>
            </a:pPr>
            <a:r>
              <a:rPr lang="fi-FI" dirty="0"/>
              <a:t>2.  Kirkko, kulttuuri ja yhteiskunta  (UE2)/Uskonoppi ja</a:t>
            </a:r>
            <a:r>
              <a:rPr lang="fi-FI" b="1" dirty="0"/>
              <a:t> etiikka  (UO2)</a:t>
            </a:r>
            <a:endParaRPr lang="fi-FI" dirty="0"/>
          </a:p>
          <a:p>
            <a:pPr marL="0" indent="0">
              <a:lnSpc>
                <a:spcPts val="2700"/>
              </a:lnSpc>
              <a:buNone/>
            </a:pPr>
            <a:r>
              <a:rPr lang="fi-FI" b="1" dirty="0"/>
              <a:t>3.  Ihmisen elämä ja etiikka  (UE3)/</a:t>
            </a:r>
            <a:r>
              <a:rPr lang="fi-FI" dirty="0"/>
              <a:t>Raamattutieto  (UO3</a:t>
            </a:r>
            <a:r>
              <a:rPr lang="fi-FI" dirty="0" smtClean="0"/>
              <a:t>)</a:t>
            </a:r>
            <a:endParaRPr lang="fi-FI" dirty="0"/>
          </a:p>
          <a:p>
            <a:pPr marL="0" indent="0">
              <a:lnSpc>
                <a:spcPts val="2700"/>
              </a:lnSpc>
              <a:buNone/>
            </a:pPr>
            <a:r>
              <a:rPr lang="fi-FI" dirty="0"/>
              <a:t>Syventävät kurssit </a:t>
            </a:r>
          </a:p>
          <a:p>
            <a:pPr marL="0" indent="0">
              <a:lnSpc>
                <a:spcPts val="2700"/>
              </a:lnSpc>
              <a:buNone/>
            </a:pPr>
            <a:r>
              <a:rPr lang="fi-FI" dirty="0"/>
              <a:t>4.  Uskontojen maailmat  (UE4=UO4) </a:t>
            </a:r>
          </a:p>
          <a:p>
            <a:pPr marL="0" indent="0">
              <a:lnSpc>
                <a:spcPts val="2700"/>
              </a:lnSpc>
              <a:buNone/>
            </a:pPr>
            <a:r>
              <a:rPr lang="fi-FI" dirty="0"/>
              <a:t>5.  Mihin suomalainen uskoo?  (UE5)/ Ortodoksinen Suomi  (UO5</a:t>
            </a:r>
            <a:r>
              <a:rPr lang="fi-FI" dirty="0" smtClean="0"/>
              <a:t>)</a:t>
            </a:r>
            <a:endParaRPr lang="fi-FI" dirty="0"/>
          </a:p>
          <a:p>
            <a:pPr marL="0" indent="0">
              <a:lnSpc>
                <a:spcPts val="2700"/>
              </a:lnSpc>
              <a:buNone/>
            </a:pPr>
            <a:endParaRPr lang="fi-FI" b="1" dirty="0" smtClean="0"/>
          </a:p>
          <a:p>
            <a:pPr marL="0" indent="0">
              <a:lnSpc>
                <a:spcPts val="2700"/>
              </a:lnSpc>
              <a:buNone/>
            </a:pPr>
            <a:r>
              <a:rPr lang="fi-FI" b="1" dirty="0" smtClean="0"/>
              <a:t>Elämänkatsomustieto  </a:t>
            </a:r>
            <a:endParaRPr lang="fi-FI" dirty="0"/>
          </a:p>
          <a:p>
            <a:pPr marL="0" indent="0" defTabSz="830263">
              <a:lnSpc>
                <a:spcPts val="2700"/>
              </a:lnSpc>
              <a:buNone/>
              <a:tabLst>
                <a:tab pos="3319463" algn="l"/>
              </a:tabLst>
            </a:pPr>
            <a:r>
              <a:rPr lang="fi-FI" dirty="0"/>
              <a:t>Pakolliset kurssit </a:t>
            </a:r>
            <a:r>
              <a:rPr lang="fi-FI" dirty="0" smtClean="0"/>
              <a:t>		Syventävät kurssit </a:t>
            </a:r>
            <a:endParaRPr lang="fi-FI" dirty="0"/>
          </a:p>
          <a:p>
            <a:pPr marL="0" indent="0" defTabSz="830263">
              <a:lnSpc>
                <a:spcPts val="2700"/>
              </a:lnSpc>
              <a:buNone/>
              <a:tabLst>
                <a:tab pos="3319463" algn="l"/>
              </a:tabLst>
            </a:pPr>
            <a:r>
              <a:rPr lang="fi-FI" b="1" dirty="0"/>
              <a:t>1.  Hyvä elämä  (ET1</a:t>
            </a:r>
            <a:r>
              <a:rPr lang="fi-FI" b="1" dirty="0" smtClean="0"/>
              <a:t>)		</a:t>
            </a:r>
            <a:r>
              <a:rPr lang="fi-FI" dirty="0" smtClean="0"/>
              <a:t>4.  Kulttuuriperintö ja identiteetti  (ET4) </a:t>
            </a:r>
            <a:endParaRPr lang="fi-FI" dirty="0"/>
          </a:p>
          <a:p>
            <a:pPr marL="0" indent="0">
              <a:lnSpc>
                <a:spcPts val="2700"/>
              </a:lnSpc>
              <a:buNone/>
              <a:tabLst>
                <a:tab pos="3319463" algn="l"/>
              </a:tabLst>
            </a:pPr>
            <a:r>
              <a:rPr lang="fi-FI" dirty="0"/>
              <a:t>2.  Maailmankuva  (ET2</a:t>
            </a:r>
            <a:r>
              <a:rPr lang="fi-FI" dirty="0" smtClean="0"/>
              <a:t>)	</a:t>
            </a:r>
            <a:r>
              <a:rPr lang="fi-FI" sz="1900" dirty="0" smtClean="0"/>
              <a:t>5.  Maailman selittäminen katsomusperinteissä</a:t>
            </a:r>
          </a:p>
          <a:p>
            <a:pPr marL="0" indent="0">
              <a:lnSpc>
                <a:spcPts val="2700"/>
              </a:lnSpc>
              <a:buNone/>
            </a:pPr>
            <a:r>
              <a:rPr lang="fi-FI" b="1" dirty="0" smtClean="0"/>
              <a:t>3</a:t>
            </a:r>
            <a:r>
              <a:rPr lang="fi-FI" b="1" dirty="0"/>
              <a:t>.  Yksilö ja yhteisö  (ET3</a:t>
            </a:r>
            <a:r>
              <a:rPr lang="fi-FI" b="1" dirty="0" smtClean="0"/>
              <a:t>)	</a:t>
            </a:r>
            <a:r>
              <a:rPr lang="fi-FI" dirty="0" smtClean="0"/>
              <a:t> (ET5)</a:t>
            </a:r>
            <a:endParaRPr lang="fi-FI" dirty="0"/>
          </a:p>
          <a:p>
            <a:pPr marL="0" indent="0">
              <a:lnSpc>
                <a:spcPts val="2700"/>
              </a:lnSpc>
              <a:buNone/>
            </a:pPr>
            <a:r>
              <a:rPr lang="fi-FI" b="1" dirty="0"/>
              <a:t> </a:t>
            </a:r>
            <a:endParaRPr lang="fi-FI" dirty="0"/>
          </a:p>
          <a:p>
            <a:pPr marL="0" indent="0">
              <a:buNone/>
            </a:pPr>
            <a:r>
              <a:rPr lang="fi-FI" b="1" dirty="0"/>
              <a:t> </a:t>
            </a:r>
            <a:endParaRPr lang="fi-FI" dirty="0"/>
          </a:p>
          <a:p>
            <a:pPr marL="0" indent="0">
              <a:buNone/>
            </a:pPr>
            <a:r>
              <a:rPr lang="fi-FI" b="1" dirty="0"/>
              <a:t>Filosofia</a:t>
            </a:r>
            <a:endParaRPr lang="fi-FI" dirty="0"/>
          </a:p>
          <a:p>
            <a:pPr marL="0" indent="0">
              <a:buNone/>
            </a:pPr>
            <a:r>
              <a:rPr lang="fi-FI" dirty="0"/>
              <a:t>Pakollinen kurssi </a:t>
            </a:r>
          </a:p>
          <a:p>
            <a:pPr marL="0" indent="0">
              <a:buNone/>
            </a:pPr>
            <a:r>
              <a:rPr lang="fi-FI" dirty="0"/>
              <a:t>1.  Johdatus filosofiseen ajatteluun (FI1) </a:t>
            </a:r>
          </a:p>
          <a:p>
            <a:pPr marL="0" indent="0">
              <a:buNone/>
            </a:pPr>
            <a:r>
              <a:rPr lang="fi-FI" b="1" dirty="0"/>
              <a:t>Syventävät kurssit </a:t>
            </a:r>
            <a:endParaRPr lang="fi-FI" dirty="0"/>
          </a:p>
          <a:p>
            <a:pPr marL="0" indent="0">
              <a:buNone/>
            </a:pPr>
            <a:r>
              <a:rPr lang="fi-FI" b="1" dirty="0"/>
              <a:t>2.  Filosofinen etiikka (FI2) </a:t>
            </a:r>
            <a:endParaRPr lang="fi-FI" dirty="0"/>
          </a:p>
          <a:p>
            <a:pPr marL="0" indent="0">
              <a:buNone/>
            </a:pPr>
            <a:r>
              <a:rPr lang="fi-FI" dirty="0"/>
              <a:t>3.  Tiedon ja todellisuuden filosofia  (FI3)  </a:t>
            </a:r>
          </a:p>
          <a:p>
            <a:pPr marL="0" indent="0">
              <a:buNone/>
            </a:pPr>
            <a:r>
              <a:rPr lang="fi-FI" dirty="0"/>
              <a:t>4.  Yhteiskuntafilosofia  (FI4)</a:t>
            </a:r>
          </a:p>
        </p:txBody>
      </p:sp>
    </p:spTree>
    <p:extLst>
      <p:ext uri="{BB962C8B-B14F-4D97-AF65-F5344CB8AC3E}">
        <p14:creationId xmlns:p14="http://schemas.microsoft.com/office/powerpoint/2010/main" val="2451006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dirty="0"/>
              <a:t>Filosofia</a:t>
            </a:r>
            <a:r>
              <a:rPr lang="fi-FI" dirty="0" smtClean="0"/>
              <a:t/>
            </a:r>
            <a:br>
              <a:rPr lang="fi-FI" dirty="0" smtClean="0"/>
            </a:br>
            <a:endParaRPr lang="fi-FI" dirty="0"/>
          </a:p>
        </p:txBody>
      </p:sp>
      <p:sp>
        <p:nvSpPr>
          <p:cNvPr id="19459" name="Sisällön paikkamerkki 2"/>
          <p:cNvSpPr>
            <a:spLocks noGrp="1"/>
          </p:cNvSpPr>
          <p:nvPr>
            <p:ph idx="1"/>
          </p:nvPr>
        </p:nvSpPr>
        <p:spPr>
          <a:xfrm>
            <a:off x="395536" y="1412776"/>
            <a:ext cx="4032448" cy="4953000"/>
          </a:xfrm>
        </p:spPr>
        <p:txBody>
          <a:bodyPr/>
          <a:lstStyle/>
          <a:p>
            <a:pPr marL="0" indent="0">
              <a:buNone/>
            </a:pPr>
            <a:r>
              <a:rPr lang="fi-FI" dirty="0" smtClean="0"/>
              <a:t>LUKION OPS-PERUSTEET 2003</a:t>
            </a:r>
          </a:p>
          <a:p>
            <a:pPr marL="0" indent="0">
              <a:buNone/>
            </a:pPr>
            <a:endParaRPr lang="fi-FI" i="1" dirty="0" smtClean="0"/>
          </a:p>
          <a:p>
            <a:pPr marL="0" indent="0">
              <a:buNone/>
            </a:pPr>
            <a:r>
              <a:rPr lang="fi-FI" i="1" dirty="0" smtClean="0"/>
              <a:t>Pakollinen </a:t>
            </a:r>
            <a:r>
              <a:rPr lang="fi-FI" i="1" dirty="0"/>
              <a:t>kurssi </a:t>
            </a:r>
          </a:p>
          <a:p>
            <a:pPr marL="457200" indent="-457200">
              <a:buAutoNum type="arabicPeriod"/>
            </a:pPr>
            <a:r>
              <a:rPr lang="fi-FI" dirty="0" smtClean="0"/>
              <a:t>Johdatus </a:t>
            </a:r>
            <a:r>
              <a:rPr lang="fi-FI" dirty="0"/>
              <a:t>filosofiseen ajatteluun (FI1) </a:t>
            </a:r>
          </a:p>
          <a:p>
            <a:pPr marL="0" indent="0">
              <a:buNone/>
            </a:pPr>
            <a:endParaRPr lang="fi-FI" dirty="0" smtClean="0"/>
          </a:p>
          <a:p>
            <a:pPr marL="0" indent="0">
              <a:buNone/>
            </a:pPr>
            <a:r>
              <a:rPr lang="fi-FI" dirty="0" smtClean="0"/>
              <a:t>Syventävät </a:t>
            </a:r>
            <a:r>
              <a:rPr lang="fi-FI" dirty="0"/>
              <a:t>kurssit </a:t>
            </a:r>
          </a:p>
          <a:p>
            <a:pPr marL="457200" indent="-457200">
              <a:buAutoNum type="arabicPeriod" startAt="2"/>
            </a:pPr>
            <a:r>
              <a:rPr lang="fi-FI" b="1" dirty="0" smtClean="0"/>
              <a:t>Filosofinen </a:t>
            </a:r>
            <a:r>
              <a:rPr lang="fi-FI" b="1" dirty="0"/>
              <a:t>etiikka (FI2) </a:t>
            </a:r>
            <a:endParaRPr lang="fi-FI" dirty="0"/>
          </a:p>
          <a:p>
            <a:pPr marL="457200" indent="-457200">
              <a:buAutoNum type="arabicPeriod" startAt="3"/>
            </a:pPr>
            <a:r>
              <a:rPr lang="fi-FI" dirty="0" smtClean="0"/>
              <a:t>Tiedon </a:t>
            </a:r>
            <a:r>
              <a:rPr lang="fi-FI" dirty="0"/>
              <a:t>ja todellisuuden filosofia  (FI3</a:t>
            </a:r>
            <a:r>
              <a:rPr lang="fi-FI" dirty="0" smtClean="0"/>
              <a:t>)</a:t>
            </a:r>
            <a:endParaRPr lang="fi-FI" dirty="0"/>
          </a:p>
          <a:p>
            <a:pPr marL="457200" indent="-457200">
              <a:buAutoNum type="arabicPeriod" startAt="4"/>
            </a:pPr>
            <a:r>
              <a:rPr lang="fi-FI" dirty="0" smtClean="0"/>
              <a:t>Yhteiskuntafilosofia  </a:t>
            </a:r>
            <a:r>
              <a:rPr lang="fi-FI" dirty="0"/>
              <a:t>(FI4</a:t>
            </a:r>
            <a:r>
              <a:rPr lang="fi-FI" dirty="0" smtClean="0"/>
              <a:t>)</a:t>
            </a:r>
          </a:p>
        </p:txBody>
      </p:sp>
      <p:sp>
        <p:nvSpPr>
          <p:cNvPr id="4" name="Sisällön paikkamerkki 2"/>
          <p:cNvSpPr txBox="1">
            <a:spLocks/>
          </p:cNvSpPr>
          <p:nvPr/>
        </p:nvSpPr>
        <p:spPr bwMode="auto">
          <a:xfrm>
            <a:off x="4572000" y="1412776"/>
            <a:ext cx="4111352"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9pPr>
          </a:lstStyle>
          <a:p>
            <a:pPr marL="0" indent="0">
              <a:buFont typeface="Wingdings" pitchFamily="2" charset="2"/>
              <a:buNone/>
            </a:pPr>
            <a:r>
              <a:rPr lang="fi-FI" kern="0" dirty="0" smtClean="0"/>
              <a:t>LUKION OPS-PERUSTEET 2015</a:t>
            </a:r>
          </a:p>
          <a:p>
            <a:pPr marL="0" indent="0">
              <a:buFont typeface="Wingdings" pitchFamily="2" charset="2"/>
              <a:buNone/>
            </a:pPr>
            <a:endParaRPr lang="fi-FI" kern="0" dirty="0" smtClean="0"/>
          </a:p>
          <a:p>
            <a:pPr marL="0" indent="0">
              <a:buFont typeface="Wingdings" pitchFamily="2" charset="2"/>
              <a:buNone/>
            </a:pPr>
            <a:r>
              <a:rPr lang="fi-FI" kern="0" dirty="0" smtClean="0"/>
              <a:t>Pakolliset kurssit </a:t>
            </a:r>
          </a:p>
          <a:p>
            <a:pPr marL="457200" indent="-457200">
              <a:buFont typeface="Wingdings" pitchFamily="2" charset="2"/>
              <a:buAutoNum type="arabicPeriod"/>
            </a:pPr>
            <a:r>
              <a:rPr lang="fi-FI" kern="0" dirty="0" smtClean="0"/>
              <a:t>Johdatus filosofiseen ajatteluun (FI1) </a:t>
            </a:r>
          </a:p>
          <a:p>
            <a:pPr marL="457200" indent="-457200">
              <a:buFont typeface="Wingdings" pitchFamily="2" charset="2"/>
              <a:buAutoNum type="arabicPeriod" startAt="2"/>
            </a:pPr>
            <a:r>
              <a:rPr lang="fi-FI" b="1" kern="0" dirty="0" smtClean="0"/>
              <a:t>Etiikka (FI2) </a:t>
            </a:r>
            <a:endParaRPr lang="fi-FI" kern="0" dirty="0" smtClean="0"/>
          </a:p>
          <a:p>
            <a:pPr marL="0" indent="0">
              <a:buFont typeface="Wingdings" pitchFamily="2" charset="2"/>
              <a:buNone/>
            </a:pPr>
            <a:endParaRPr lang="fi-FI" b="1" kern="0" dirty="0" smtClean="0"/>
          </a:p>
          <a:p>
            <a:pPr marL="0" indent="0">
              <a:buFont typeface="Wingdings" pitchFamily="2" charset="2"/>
              <a:buNone/>
            </a:pPr>
            <a:r>
              <a:rPr lang="fi-FI" kern="0" dirty="0" smtClean="0"/>
              <a:t>Valtakunnalliset syventävät kurssit </a:t>
            </a:r>
            <a:endParaRPr lang="fi-FI" kern="0" dirty="0"/>
          </a:p>
          <a:p>
            <a:pPr marL="457200" indent="-457200">
              <a:buFont typeface="+mj-lt"/>
              <a:buAutoNum type="arabicPeriod" startAt="3"/>
            </a:pPr>
            <a:r>
              <a:rPr lang="fi-FI" kern="0" dirty="0" smtClean="0"/>
              <a:t>Yhteiskuntafilosofia (FI3)</a:t>
            </a:r>
          </a:p>
          <a:p>
            <a:pPr marL="457200" indent="-457200">
              <a:buFont typeface="+mj-lt"/>
              <a:buAutoNum type="arabicPeriod" startAt="3"/>
            </a:pPr>
            <a:r>
              <a:rPr lang="fi-FI" dirty="0" smtClean="0"/>
              <a:t>Tieto</a:t>
            </a:r>
            <a:r>
              <a:rPr lang="fi-FI" dirty="0"/>
              <a:t>, tiede ja todellisuus (FI4)</a:t>
            </a:r>
          </a:p>
          <a:p>
            <a:pPr marL="457200" indent="-457200">
              <a:buFont typeface="+mj-lt"/>
              <a:buAutoNum type="arabicPeriod" startAt="3"/>
            </a:pPr>
            <a:endParaRPr lang="fi-FI" kern="0" dirty="0" smtClean="0"/>
          </a:p>
          <a:p>
            <a:pPr marL="0" indent="0">
              <a:buFont typeface="Wingdings" pitchFamily="2" charset="2"/>
              <a:buNone/>
            </a:pPr>
            <a:endParaRPr lang="fi-FI" kern="0" dirty="0" smtClean="0"/>
          </a:p>
          <a:p>
            <a:pPr marL="457200" indent="-457200">
              <a:buFont typeface="Wingdings" pitchFamily="2" charset="2"/>
              <a:buAutoNum type="arabicPeriod" startAt="4"/>
            </a:pPr>
            <a:endParaRPr lang="fi-FI" kern="0" dirty="0"/>
          </a:p>
        </p:txBody>
      </p:sp>
    </p:spTree>
    <p:extLst>
      <p:ext uri="{BB962C8B-B14F-4D97-AF65-F5344CB8AC3E}">
        <p14:creationId xmlns:p14="http://schemas.microsoft.com/office/powerpoint/2010/main" val="2267101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dirty="0" smtClean="0"/>
              <a:t>ET</a:t>
            </a:r>
            <a:endParaRPr lang="fi-FI" dirty="0"/>
          </a:p>
        </p:txBody>
      </p:sp>
      <p:sp>
        <p:nvSpPr>
          <p:cNvPr id="19459" name="Sisällön paikkamerkki 2"/>
          <p:cNvSpPr>
            <a:spLocks noGrp="1"/>
          </p:cNvSpPr>
          <p:nvPr>
            <p:ph idx="1"/>
          </p:nvPr>
        </p:nvSpPr>
        <p:spPr>
          <a:xfrm>
            <a:off x="323528" y="1412776"/>
            <a:ext cx="4032448" cy="4953000"/>
          </a:xfrm>
        </p:spPr>
        <p:txBody>
          <a:bodyPr/>
          <a:lstStyle/>
          <a:p>
            <a:pPr marL="0" indent="0">
              <a:buNone/>
            </a:pPr>
            <a:r>
              <a:rPr lang="fi-FI" dirty="0" smtClean="0"/>
              <a:t>LUKION OPS-PERUSTEET 2003</a:t>
            </a:r>
          </a:p>
          <a:p>
            <a:pPr marL="0" indent="0">
              <a:buNone/>
            </a:pPr>
            <a:endParaRPr lang="fi-FI" i="1" dirty="0" smtClean="0"/>
          </a:p>
          <a:p>
            <a:pPr marL="0" indent="0" defTabSz="830263">
              <a:lnSpc>
                <a:spcPts val="2700"/>
              </a:lnSpc>
              <a:buNone/>
              <a:tabLst>
                <a:tab pos="3319463" algn="l"/>
              </a:tabLst>
            </a:pPr>
            <a:r>
              <a:rPr lang="fi-FI" dirty="0" smtClean="0"/>
              <a:t>Pakolliset kurssit 		</a:t>
            </a:r>
          </a:p>
          <a:p>
            <a:pPr marL="457200" indent="-457200" defTabSz="830263">
              <a:lnSpc>
                <a:spcPts val="2700"/>
              </a:lnSpc>
              <a:buAutoNum type="arabicPeriod"/>
              <a:tabLst>
                <a:tab pos="3319463" algn="l"/>
              </a:tabLst>
            </a:pPr>
            <a:r>
              <a:rPr lang="fi-FI" b="1" dirty="0" smtClean="0"/>
              <a:t>Hyvä elämä  (ET1)</a:t>
            </a:r>
            <a:endParaRPr lang="fi-FI" dirty="0" smtClean="0"/>
          </a:p>
          <a:p>
            <a:pPr marL="457200" indent="-457200" defTabSz="830263">
              <a:lnSpc>
                <a:spcPts val="2700"/>
              </a:lnSpc>
              <a:buAutoNum type="arabicPeriod"/>
              <a:tabLst>
                <a:tab pos="3319463" algn="l"/>
              </a:tabLst>
            </a:pPr>
            <a:r>
              <a:rPr lang="fi-FI" dirty="0" smtClean="0"/>
              <a:t>Maailmankuva  (ET2)</a:t>
            </a:r>
          </a:p>
          <a:p>
            <a:pPr marL="457200" indent="-457200" defTabSz="830263">
              <a:lnSpc>
                <a:spcPts val="2700"/>
              </a:lnSpc>
              <a:buFont typeface="Wingdings" pitchFamily="2" charset="2"/>
              <a:buAutoNum type="arabicPeriod"/>
              <a:tabLst>
                <a:tab pos="3319463" algn="l"/>
              </a:tabLst>
            </a:pPr>
            <a:r>
              <a:rPr lang="fi-FI" b="1" dirty="0" smtClean="0"/>
              <a:t>Yksilö ja yhteisö  (ET3)</a:t>
            </a:r>
            <a:endParaRPr lang="fi-FI" dirty="0" smtClean="0"/>
          </a:p>
          <a:p>
            <a:pPr marL="0" indent="0" defTabSz="830263">
              <a:lnSpc>
                <a:spcPts val="2700"/>
              </a:lnSpc>
              <a:buNone/>
              <a:tabLst>
                <a:tab pos="3319463" algn="l"/>
              </a:tabLst>
            </a:pPr>
            <a:endParaRPr lang="fi-FI" dirty="0" smtClean="0"/>
          </a:p>
          <a:p>
            <a:pPr marL="0" indent="0" defTabSz="830263">
              <a:lnSpc>
                <a:spcPts val="2700"/>
              </a:lnSpc>
              <a:buNone/>
              <a:tabLst>
                <a:tab pos="3319463" algn="l"/>
              </a:tabLst>
            </a:pPr>
            <a:r>
              <a:rPr lang="fi-FI" dirty="0" smtClean="0"/>
              <a:t>Syventävät kurssit</a:t>
            </a:r>
          </a:p>
          <a:p>
            <a:pPr marL="457200" indent="-457200" defTabSz="830263">
              <a:lnSpc>
                <a:spcPts val="2700"/>
              </a:lnSpc>
              <a:buAutoNum type="arabicPeriod"/>
              <a:tabLst>
                <a:tab pos="3319463" algn="l"/>
              </a:tabLst>
            </a:pPr>
            <a:r>
              <a:rPr lang="fi-FI" dirty="0" smtClean="0"/>
              <a:t>Kulttuuriperintö ja identiteetti  (ET4)   </a:t>
            </a:r>
          </a:p>
          <a:p>
            <a:pPr marL="457200" indent="-457200" defTabSz="830263">
              <a:lnSpc>
                <a:spcPts val="2700"/>
              </a:lnSpc>
              <a:buAutoNum type="arabicPeriod"/>
              <a:tabLst>
                <a:tab pos="3319463" algn="l"/>
              </a:tabLst>
            </a:pPr>
            <a:r>
              <a:rPr lang="fi-FI" dirty="0" smtClean="0"/>
              <a:t>Maailman selittäminen katsomusperinteissä (ET5)</a:t>
            </a:r>
          </a:p>
        </p:txBody>
      </p:sp>
      <p:sp>
        <p:nvSpPr>
          <p:cNvPr id="4" name="Sisällön paikkamerkki 2"/>
          <p:cNvSpPr txBox="1">
            <a:spLocks/>
          </p:cNvSpPr>
          <p:nvPr/>
        </p:nvSpPr>
        <p:spPr bwMode="auto">
          <a:xfrm>
            <a:off x="4283968" y="980728"/>
            <a:ext cx="4555232" cy="538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9pPr>
          </a:lstStyle>
          <a:p>
            <a:pPr marL="0" indent="0">
              <a:buNone/>
            </a:pPr>
            <a:r>
              <a:rPr lang="fi-FI" kern="0" dirty="0" smtClean="0"/>
              <a:t>LUKION OPS-PERUSTEET 2015</a:t>
            </a:r>
          </a:p>
          <a:p>
            <a:pPr marL="0" indent="0">
              <a:buNone/>
            </a:pPr>
            <a:endParaRPr lang="fi-FI" kern="0" dirty="0" smtClean="0"/>
          </a:p>
          <a:p>
            <a:pPr marL="0" indent="0">
              <a:buNone/>
            </a:pPr>
            <a:r>
              <a:rPr lang="fi-FI" dirty="0"/>
              <a:t>Pakolliset kurssit</a:t>
            </a:r>
          </a:p>
          <a:p>
            <a:pPr marL="457200" lvl="0" indent="-457200">
              <a:buFont typeface="+mj-lt"/>
              <a:buAutoNum type="arabicPeriod"/>
            </a:pPr>
            <a:r>
              <a:rPr lang="fi-FI" dirty="0"/>
              <a:t>Maailmankatsomus ja kriittinen ajattelu (ET1)</a:t>
            </a:r>
          </a:p>
          <a:p>
            <a:pPr marL="457200" indent="-457200">
              <a:buFont typeface="+mj-lt"/>
              <a:buAutoNum type="arabicPeriod"/>
            </a:pPr>
            <a:r>
              <a:rPr lang="fi-FI" b="1" dirty="0" smtClean="0"/>
              <a:t>Ihminen</a:t>
            </a:r>
            <a:r>
              <a:rPr lang="fi-FI" b="1" dirty="0"/>
              <a:t>, identiteetti ja hyvä elämä (</a:t>
            </a:r>
            <a:r>
              <a:rPr lang="fi-FI" b="1" dirty="0" smtClean="0"/>
              <a:t>ET2)</a:t>
            </a:r>
            <a:endParaRPr lang="fi-FI" b="1" kern="0" dirty="0" smtClean="0"/>
          </a:p>
          <a:p>
            <a:pPr marL="0" indent="0">
              <a:buNone/>
            </a:pPr>
            <a:r>
              <a:rPr lang="fi-FI" kern="0" dirty="0" smtClean="0"/>
              <a:t>Valtakunnalliset syventävät kurssit </a:t>
            </a:r>
          </a:p>
          <a:p>
            <a:pPr marL="457200" indent="-457200">
              <a:buFont typeface="+mj-lt"/>
              <a:buAutoNum type="arabicPeriod" startAt="3"/>
            </a:pPr>
            <a:r>
              <a:rPr lang="fi-FI" b="1" dirty="0" smtClean="0"/>
              <a:t>Yksilö </a:t>
            </a:r>
            <a:r>
              <a:rPr lang="fi-FI" b="1" dirty="0"/>
              <a:t>ja yhteisö (</a:t>
            </a:r>
            <a:r>
              <a:rPr lang="fi-FI" b="1" dirty="0" smtClean="0"/>
              <a:t>ET3)</a:t>
            </a:r>
            <a:endParaRPr lang="fi-FI" dirty="0"/>
          </a:p>
          <a:p>
            <a:pPr marL="457200" indent="-457200">
              <a:buFont typeface="+mj-lt"/>
              <a:buAutoNum type="arabicPeriod" startAt="3"/>
            </a:pPr>
            <a:r>
              <a:rPr lang="fi-FI" dirty="0" smtClean="0"/>
              <a:t>Kulttuurit </a:t>
            </a:r>
            <a:r>
              <a:rPr lang="fi-FI" dirty="0"/>
              <a:t>katsomuksen muovaajina (</a:t>
            </a:r>
            <a:r>
              <a:rPr lang="fi-FI" dirty="0" smtClean="0"/>
              <a:t>ET4)</a:t>
            </a:r>
          </a:p>
          <a:p>
            <a:pPr marL="457200" indent="-457200">
              <a:buFont typeface="+mj-lt"/>
              <a:buAutoNum type="arabicPeriod" startAt="3"/>
            </a:pPr>
            <a:r>
              <a:rPr lang="fi-FI" dirty="0" smtClean="0"/>
              <a:t>Katsomusten </a:t>
            </a:r>
            <a:r>
              <a:rPr lang="fi-FI" dirty="0"/>
              <a:t>maailma (</a:t>
            </a:r>
            <a:r>
              <a:rPr lang="fi-FI" dirty="0" smtClean="0"/>
              <a:t>ET5)</a:t>
            </a:r>
          </a:p>
          <a:p>
            <a:pPr marL="457200" indent="-457200">
              <a:buFont typeface="+mj-lt"/>
              <a:buAutoNum type="arabicPeriod" startAt="3"/>
            </a:pPr>
            <a:r>
              <a:rPr lang="fi-FI" dirty="0" smtClean="0"/>
              <a:t>Teknologia</a:t>
            </a:r>
            <a:r>
              <a:rPr lang="fi-FI" dirty="0"/>
              <a:t>, maailmankatsomukset ja ihmiskunnan tulevaisuus (ET6)</a:t>
            </a:r>
          </a:p>
          <a:p>
            <a:pPr marL="0" indent="0">
              <a:buNone/>
            </a:pPr>
            <a:endParaRPr lang="fi-FI" kern="0" dirty="0" smtClean="0"/>
          </a:p>
          <a:p>
            <a:pPr marL="0" indent="0">
              <a:buNone/>
            </a:pPr>
            <a:endParaRPr lang="fi-FI" kern="0" dirty="0" smtClean="0"/>
          </a:p>
          <a:p>
            <a:pPr marL="0" indent="0">
              <a:buNone/>
            </a:pPr>
            <a:endParaRPr lang="fi-FI" kern="0" dirty="0"/>
          </a:p>
        </p:txBody>
      </p:sp>
    </p:spTree>
    <p:extLst>
      <p:ext uri="{BB962C8B-B14F-4D97-AF65-F5344CB8AC3E}">
        <p14:creationId xmlns:p14="http://schemas.microsoft.com/office/powerpoint/2010/main" val="3203509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fi-FI" smtClean="0"/>
              <a:t>Tradition siirtäminen</a:t>
            </a:r>
          </a:p>
        </p:txBody>
      </p:sp>
      <p:sp>
        <p:nvSpPr>
          <p:cNvPr id="11267" name="Rectangle 3"/>
          <p:cNvSpPr>
            <a:spLocks noGrp="1" noChangeArrowheads="1"/>
          </p:cNvSpPr>
          <p:nvPr>
            <p:ph type="body" idx="1"/>
          </p:nvPr>
        </p:nvSpPr>
        <p:spPr/>
        <p:txBody>
          <a:bodyPr/>
          <a:lstStyle/>
          <a:p>
            <a:r>
              <a:rPr lang="fi-FI" altLang="fi-FI" dirty="0" smtClean="0"/>
              <a:t>Ihminen on </a:t>
            </a:r>
            <a:r>
              <a:rPr lang="fi-FI" altLang="fi-FI" i="1" dirty="0" err="1" smtClean="0"/>
              <a:t>poliksessa</a:t>
            </a:r>
            <a:r>
              <a:rPr lang="fi-FI" altLang="fi-FI" i="1" dirty="0" smtClean="0"/>
              <a:t> </a:t>
            </a:r>
            <a:r>
              <a:rPr lang="fi-FI" altLang="fi-FI" dirty="0" smtClean="0"/>
              <a:t>elävä eläin (Aristoteles)</a:t>
            </a:r>
            <a:br>
              <a:rPr lang="fi-FI" altLang="fi-FI" dirty="0" smtClean="0"/>
            </a:br>
            <a:r>
              <a:rPr lang="fi-FI" altLang="fi-FI" dirty="0" smtClean="0">
                <a:cs typeface="Arial" panose="020B0604020202020204" pitchFamily="34" charset="0"/>
              </a:rPr>
              <a:t>→ </a:t>
            </a:r>
            <a:r>
              <a:rPr lang="fi-FI" altLang="fi-FI" i="1" dirty="0" err="1" smtClean="0">
                <a:cs typeface="Arial" panose="020B0604020202020204" pitchFamily="34" charset="0"/>
              </a:rPr>
              <a:t>poliksella</a:t>
            </a:r>
            <a:r>
              <a:rPr lang="fi-FI" altLang="fi-FI" i="1" dirty="0" smtClean="0">
                <a:cs typeface="Arial" panose="020B0604020202020204" pitchFamily="34" charset="0"/>
              </a:rPr>
              <a:t> </a:t>
            </a:r>
            <a:r>
              <a:rPr lang="fi-FI" altLang="fi-FI" dirty="0" smtClean="0">
                <a:cs typeface="Arial" panose="020B0604020202020204" pitchFamily="34" charset="0"/>
              </a:rPr>
              <a:t>on oikeus siirtää perinnettä tuleville sukupolville. </a:t>
            </a:r>
            <a:endParaRPr lang="en-GB" altLang="fi-FI" dirty="0" smtClean="0">
              <a:cs typeface="Arial" panose="020B0604020202020204" pitchFamily="34" charset="0"/>
            </a:endParaRPr>
          </a:p>
          <a:p>
            <a:r>
              <a:rPr lang="fi-FI" altLang="fi-FI" dirty="0" smtClean="0">
                <a:cs typeface="Arial" panose="020B0604020202020204" pitchFamily="34" charset="0"/>
              </a:rPr>
              <a:t>Moderni erottelu yhteiskunnan ja yhteisön välillä herättää kysymyksen, kummalle oikeus viime kädessä kuuluu tai miten vastuu pitää jakaa</a:t>
            </a:r>
            <a:r>
              <a:rPr lang="fi-FI" altLang="fi-FI" dirty="0" smtClean="0"/>
              <a:t>, esim</a:t>
            </a:r>
            <a:r>
              <a:rPr lang="en-GB" altLang="fi-FI" dirty="0" smtClean="0"/>
              <a:t>.</a:t>
            </a:r>
            <a:endParaRPr lang="fi-FI" altLang="fi-FI" dirty="0" smtClean="0"/>
          </a:p>
          <a:p>
            <a:pPr lvl="1">
              <a:buFont typeface="Wingdings" pitchFamily="2" charset="2"/>
              <a:buChar char="§"/>
            </a:pPr>
            <a:r>
              <a:rPr lang="fi-FI" altLang="fi-FI" dirty="0" smtClean="0">
                <a:cs typeface="Arial" panose="020B0604020202020204" pitchFamily="34" charset="0"/>
              </a:rPr>
              <a:t>kysymys tyttöjen koulutuksen tarpeellisuudesta tai</a:t>
            </a:r>
          </a:p>
          <a:p>
            <a:pPr lvl="1">
              <a:buFont typeface="Wingdings" pitchFamily="2" charset="2"/>
              <a:buChar char="§"/>
            </a:pPr>
            <a:r>
              <a:rPr lang="fi-FI" altLang="fi-FI" dirty="0" err="1" smtClean="0">
                <a:cs typeface="Arial" panose="020B0604020202020204" pitchFamily="34" charset="0"/>
              </a:rPr>
              <a:t>amishit</a:t>
            </a:r>
            <a:r>
              <a:rPr lang="fi-FI" altLang="fi-FI" dirty="0" smtClean="0">
                <a:cs typeface="Arial" panose="020B0604020202020204" pitchFamily="34" charset="0"/>
              </a:rPr>
              <a:t> vs. USA ja kysymys perusopetuksen </a:t>
            </a:r>
            <a:r>
              <a:rPr lang="fi-FI" altLang="fi-FI" dirty="0" smtClean="0">
                <a:cs typeface="Arial" panose="020B0604020202020204" pitchFamily="34" charset="0"/>
              </a:rPr>
              <a:t>pituudesta (</a:t>
            </a:r>
            <a:r>
              <a:rPr lang="en-US" altLang="fi-FI" dirty="0">
                <a:cs typeface="Arial" panose="020B0604020202020204" pitchFamily="34" charset="0"/>
              </a:rPr>
              <a:t>Wisconsin v. </a:t>
            </a:r>
            <a:r>
              <a:rPr lang="en-US" altLang="fi-FI" dirty="0" smtClean="0">
                <a:cs typeface="Arial" panose="020B0604020202020204" pitchFamily="34" charset="0"/>
              </a:rPr>
              <a:t>Yoder (1972): </a:t>
            </a:r>
            <a:r>
              <a:rPr lang="en-US" altLang="fi-FI" dirty="0" err="1" smtClean="0">
                <a:cs typeface="Arial" panose="020B0604020202020204" pitchFamily="34" charset="0"/>
              </a:rPr>
              <a:t>amishi-lasten</a:t>
            </a:r>
            <a:r>
              <a:rPr lang="en-US" altLang="fi-FI" dirty="0" smtClean="0">
                <a:cs typeface="Arial" panose="020B0604020202020204" pitchFamily="34" charset="0"/>
              </a:rPr>
              <a:t> </a:t>
            </a:r>
            <a:r>
              <a:rPr lang="en-US" altLang="fi-FI" dirty="0" err="1" smtClean="0">
                <a:cs typeface="Arial" panose="020B0604020202020204" pitchFamily="34" charset="0"/>
              </a:rPr>
              <a:t>ei</a:t>
            </a:r>
            <a:r>
              <a:rPr lang="en-US" altLang="fi-FI" dirty="0" smtClean="0">
                <a:cs typeface="Arial" panose="020B0604020202020204" pitchFamily="34" charset="0"/>
              </a:rPr>
              <a:t> </a:t>
            </a:r>
            <a:r>
              <a:rPr lang="en-US" altLang="fi-FI" dirty="0" err="1" smtClean="0">
                <a:cs typeface="Arial" panose="020B0604020202020204" pitchFamily="34" charset="0"/>
              </a:rPr>
              <a:t>tarvitse</a:t>
            </a:r>
            <a:r>
              <a:rPr lang="en-US" altLang="fi-FI" dirty="0" smtClean="0">
                <a:cs typeface="Arial" panose="020B0604020202020204" pitchFamily="34" charset="0"/>
              </a:rPr>
              <a:t> olla </a:t>
            </a:r>
            <a:r>
              <a:rPr lang="en-US" altLang="fi-FI" dirty="0" err="1" smtClean="0">
                <a:cs typeface="Arial" panose="020B0604020202020204" pitchFamily="34" charset="0"/>
              </a:rPr>
              <a:t>koulussa</a:t>
            </a:r>
            <a:r>
              <a:rPr lang="en-US" altLang="fi-FI" dirty="0" smtClean="0">
                <a:cs typeface="Arial" panose="020B0604020202020204" pitchFamily="34" charset="0"/>
              </a:rPr>
              <a:t> </a:t>
            </a:r>
            <a:r>
              <a:rPr lang="en-US" altLang="fi-FI" dirty="0" err="1" smtClean="0">
                <a:cs typeface="Arial" panose="020B0604020202020204" pitchFamily="34" charset="0"/>
              </a:rPr>
              <a:t>kuin</a:t>
            </a:r>
            <a:r>
              <a:rPr lang="en-US" altLang="fi-FI" dirty="0" smtClean="0">
                <a:cs typeface="Arial" panose="020B0604020202020204" pitchFamily="34" charset="0"/>
              </a:rPr>
              <a:t> 8 </a:t>
            </a:r>
            <a:r>
              <a:rPr lang="en-US" altLang="fi-FI" dirty="0" err="1" smtClean="0">
                <a:cs typeface="Arial" panose="020B0604020202020204" pitchFamily="34" charset="0"/>
              </a:rPr>
              <a:t>luokalle</a:t>
            </a:r>
            <a:r>
              <a:rPr lang="en-US" altLang="fi-FI" dirty="0" smtClean="0">
                <a:cs typeface="Arial" panose="020B0604020202020204" pitchFamily="34" charset="0"/>
              </a:rPr>
              <a:t> </a:t>
            </a:r>
            <a:r>
              <a:rPr lang="en-US" altLang="fi-FI" dirty="0" err="1" smtClean="0">
                <a:cs typeface="Arial" panose="020B0604020202020204" pitchFamily="34" charset="0"/>
              </a:rPr>
              <a:t>asti</a:t>
            </a:r>
            <a:r>
              <a:rPr lang="en-US" altLang="fi-FI" dirty="0" smtClean="0">
                <a:cs typeface="Arial" panose="020B0604020202020204" pitchFamily="34" charset="0"/>
              </a:rPr>
              <a:t>)</a:t>
            </a:r>
            <a:r>
              <a:rPr lang="fi-FI" altLang="fi-FI" dirty="0" smtClean="0">
                <a:cs typeface="Arial" panose="020B0604020202020204" pitchFamily="34" charset="0"/>
              </a:rPr>
              <a:t>.</a:t>
            </a:r>
            <a:endParaRPr lang="fi-FI" altLang="fi-FI" dirty="0" smtClean="0">
              <a:cs typeface="Arial" panose="020B0604020202020204" pitchFamily="34" charset="0"/>
            </a:endParaRPr>
          </a:p>
          <a:p>
            <a:endParaRPr lang="fi-FI" altLang="fi-FI"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dirty="0"/>
              <a:t>LUKION OPS-PERUSTEET </a:t>
            </a:r>
            <a:r>
              <a:rPr lang="fi-FI" dirty="0" smtClean="0"/>
              <a:t>2015 (luonnos), uskonnot 1/2</a:t>
            </a:r>
            <a:endParaRPr lang="fi-FI" dirty="0"/>
          </a:p>
        </p:txBody>
      </p:sp>
      <p:sp>
        <p:nvSpPr>
          <p:cNvPr id="19459" name="Sisällön paikkamerkki 2"/>
          <p:cNvSpPr>
            <a:spLocks noGrp="1"/>
          </p:cNvSpPr>
          <p:nvPr>
            <p:ph idx="1"/>
          </p:nvPr>
        </p:nvSpPr>
        <p:spPr>
          <a:xfrm>
            <a:off x="1187624" y="1484784"/>
            <a:ext cx="7776864" cy="4953000"/>
          </a:xfrm>
        </p:spPr>
        <p:txBody>
          <a:bodyPr/>
          <a:lstStyle/>
          <a:p>
            <a:pPr marL="0" indent="0">
              <a:lnSpc>
                <a:spcPts val="2400"/>
              </a:lnSpc>
              <a:buNone/>
            </a:pPr>
            <a:r>
              <a:rPr lang="fi-FI" sz="1800" b="1" dirty="0" smtClean="0"/>
              <a:t>Tavoitteissa vähän (1 yleistavoite, UO 2 kurssin tavoite)</a:t>
            </a:r>
          </a:p>
          <a:p>
            <a:pPr marL="0" indent="0">
              <a:lnSpc>
                <a:spcPts val="2400"/>
              </a:lnSpc>
              <a:buNone/>
            </a:pPr>
            <a:endParaRPr lang="fi-FI" sz="1800" b="1" dirty="0"/>
          </a:p>
          <a:p>
            <a:pPr marL="0" indent="0">
              <a:lnSpc>
                <a:spcPts val="2400"/>
              </a:lnSpc>
              <a:buNone/>
            </a:pPr>
            <a:r>
              <a:rPr lang="fi-FI" sz="1800" b="1" dirty="0" smtClean="0"/>
              <a:t>1</a:t>
            </a:r>
            <a:r>
              <a:rPr lang="fi-FI" sz="1800" b="1" dirty="0"/>
              <a:t>. Uskonto ilmiönä – kristinuskon, juutalaisuuden ja islamin jäljillä (UE1 = UK1 = n. UI1 = n. UJ1)</a:t>
            </a:r>
            <a:endParaRPr lang="fi-FI" sz="1800" dirty="0"/>
          </a:p>
          <a:p>
            <a:pPr marL="0" indent="0">
              <a:lnSpc>
                <a:spcPts val="2400"/>
              </a:lnSpc>
              <a:buNone/>
            </a:pPr>
            <a:r>
              <a:rPr lang="en-US" sz="1800" i="1" dirty="0" err="1"/>
              <a:t>Keskeiset</a:t>
            </a:r>
            <a:r>
              <a:rPr lang="en-US" sz="1800" i="1" dirty="0"/>
              <a:t> </a:t>
            </a:r>
            <a:r>
              <a:rPr lang="en-US" sz="1800" i="1" dirty="0" err="1"/>
              <a:t>sisällöt</a:t>
            </a:r>
            <a:r>
              <a:rPr lang="en-US" sz="1800" i="1" dirty="0"/>
              <a:t> </a:t>
            </a:r>
            <a:r>
              <a:rPr lang="en-US" sz="1800" dirty="0"/>
              <a:t>(1 7:stä)</a:t>
            </a:r>
            <a:endParaRPr lang="fi-FI" sz="1800" dirty="0"/>
          </a:p>
          <a:p>
            <a:pPr>
              <a:lnSpc>
                <a:spcPts val="2400"/>
              </a:lnSpc>
            </a:pPr>
            <a:r>
              <a:rPr lang="fi-FI" sz="1800" dirty="0"/>
              <a:t>juutalaisuuden ja islamin sisäinen monimuotoisuus, </a:t>
            </a:r>
            <a:r>
              <a:rPr lang="fi-FI" sz="1800" b="1" dirty="0"/>
              <a:t>etiikka,</a:t>
            </a:r>
            <a:r>
              <a:rPr lang="fi-FI" sz="1800" dirty="0"/>
              <a:t> elämäntapa, suhde yhteiskuntaan eri puolilla maailmaa sekä merkitys länsimaiselle kulttuuripiirille</a:t>
            </a:r>
          </a:p>
          <a:p>
            <a:pPr marL="0" indent="0">
              <a:lnSpc>
                <a:spcPts val="2400"/>
              </a:lnSpc>
              <a:buNone/>
            </a:pPr>
            <a:r>
              <a:rPr lang="fi-FI" sz="1800" b="1" dirty="0"/>
              <a:t>1. Uskonto ilmiönä – ortodoksisuus, juutalaisuus ja islam (UO1, ei etiikkaa</a:t>
            </a:r>
            <a:r>
              <a:rPr lang="fi-FI" sz="1800" b="1" dirty="0" smtClean="0"/>
              <a:t>)</a:t>
            </a:r>
            <a:endParaRPr lang="fi-FI" sz="1800" dirty="0"/>
          </a:p>
          <a:p>
            <a:pPr marL="0" indent="0">
              <a:lnSpc>
                <a:spcPts val="2400"/>
              </a:lnSpc>
              <a:buNone/>
            </a:pPr>
            <a:endParaRPr lang="fi-FI" sz="1800" b="1" dirty="0" smtClean="0"/>
          </a:p>
          <a:p>
            <a:pPr marL="0" indent="0">
              <a:lnSpc>
                <a:spcPts val="2400"/>
              </a:lnSpc>
              <a:buNone/>
            </a:pPr>
            <a:r>
              <a:rPr lang="fi-FI" sz="1800" b="1" dirty="0" smtClean="0"/>
              <a:t>2</a:t>
            </a:r>
            <a:r>
              <a:rPr lang="fi-FI" sz="1800" b="1" dirty="0"/>
              <a:t>. Maailmanlaajuinen kristinusko (UE2)</a:t>
            </a:r>
            <a:endParaRPr lang="fi-FI" sz="1800" dirty="0"/>
          </a:p>
          <a:p>
            <a:pPr>
              <a:lnSpc>
                <a:spcPts val="2400"/>
              </a:lnSpc>
            </a:pPr>
            <a:r>
              <a:rPr lang="fi-FI" sz="1800" dirty="0"/>
              <a:t>katolisen, ortodoksisen ja protestanttisen, erityisesti luterilaisen, kristillisyyden synty, erityispiirteet, </a:t>
            </a:r>
            <a:r>
              <a:rPr lang="fi-FI" sz="1800" b="1" dirty="0"/>
              <a:t>eettinen ajattelu </a:t>
            </a:r>
            <a:r>
              <a:rPr lang="fi-FI" sz="1800" dirty="0"/>
              <a:t>ja yhteiskunnalliset </a:t>
            </a:r>
            <a:r>
              <a:rPr lang="fi-FI" sz="1800" dirty="0" smtClean="0"/>
              <a:t>vaikutukset</a:t>
            </a:r>
            <a:endParaRPr lang="fi-FI" sz="1800" dirty="0"/>
          </a:p>
        </p:txBody>
      </p:sp>
    </p:spTree>
    <p:extLst>
      <p:ext uri="{BB962C8B-B14F-4D97-AF65-F5344CB8AC3E}">
        <p14:creationId xmlns:p14="http://schemas.microsoft.com/office/powerpoint/2010/main" val="2936027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dirty="0"/>
              <a:t>LUKION OPS-PERUSTEET </a:t>
            </a:r>
            <a:r>
              <a:rPr lang="fi-FI" dirty="0" smtClean="0"/>
              <a:t>2015 (luonnos), uskonnot 2/2</a:t>
            </a:r>
            <a:endParaRPr lang="fi-FI" dirty="0"/>
          </a:p>
        </p:txBody>
      </p:sp>
      <p:sp>
        <p:nvSpPr>
          <p:cNvPr id="19459" name="Sisällön paikkamerkki 2"/>
          <p:cNvSpPr>
            <a:spLocks noGrp="1"/>
          </p:cNvSpPr>
          <p:nvPr>
            <p:ph idx="1"/>
          </p:nvPr>
        </p:nvSpPr>
        <p:spPr>
          <a:xfrm>
            <a:off x="1475656" y="1484784"/>
            <a:ext cx="7488832" cy="4953000"/>
          </a:xfrm>
        </p:spPr>
        <p:txBody>
          <a:bodyPr/>
          <a:lstStyle/>
          <a:p>
            <a:pPr marL="0" indent="0">
              <a:lnSpc>
                <a:spcPts val="2500"/>
              </a:lnSpc>
              <a:buNone/>
            </a:pPr>
            <a:r>
              <a:rPr lang="fi-FI" sz="1800" b="1" dirty="0" smtClean="0"/>
              <a:t>2</a:t>
            </a:r>
            <a:r>
              <a:rPr lang="fi-FI" sz="1800" b="1" dirty="0"/>
              <a:t>. Ortodoksisuus maailmassa (UO2)</a:t>
            </a:r>
            <a:endParaRPr lang="fi-FI" sz="1800" dirty="0"/>
          </a:p>
          <a:p>
            <a:pPr marL="0" indent="0">
              <a:lnSpc>
                <a:spcPts val="2500"/>
              </a:lnSpc>
              <a:buNone/>
            </a:pPr>
            <a:r>
              <a:rPr lang="fi-FI" sz="1800" i="1" dirty="0"/>
              <a:t>Keskeiset sisällöt </a:t>
            </a:r>
            <a:r>
              <a:rPr lang="fi-FI" sz="1800" dirty="0"/>
              <a:t>(1/10)</a:t>
            </a:r>
          </a:p>
          <a:p>
            <a:pPr>
              <a:lnSpc>
                <a:spcPts val="2500"/>
              </a:lnSpc>
            </a:pPr>
            <a:r>
              <a:rPr lang="fi-FI" sz="1800" dirty="0"/>
              <a:t>ortodoksinen oppi, </a:t>
            </a:r>
            <a:r>
              <a:rPr lang="fi-FI" sz="1800" b="1" dirty="0"/>
              <a:t>etiikka</a:t>
            </a:r>
            <a:r>
              <a:rPr lang="fi-FI" sz="1800" dirty="0"/>
              <a:t> ja antropologia synodien ja kirkon suurien opettajien </a:t>
            </a:r>
            <a:r>
              <a:rPr lang="fi-FI" sz="1800" dirty="0" smtClean="0"/>
              <a:t>kautta</a:t>
            </a:r>
          </a:p>
          <a:p>
            <a:pPr>
              <a:lnSpc>
                <a:spcPts val="2500"/>
              </a:lnSpc>
            </a:pPr>
            <a:endParaRPr lang="fi-FI" sz="1800" dirty="0"/>
          </a:p>
          <a:p>
            <a:pPr marL="0" indent="0">
              <a:lnSpc>
                <a:spcPts val="2500"/>
              </a:lnSpc>
              <a:buNone/>
            </a:pPr>
            <a:r>
              <a:rPr lang="fi-FI" sz="1800" b="1" dirty="0"/>
              <a:t>2. Maailmanlaajuinen islam (UI2)</a:t>
            </a:r>
            <a:endParaRPr lang="fi-FI" sz="1800" dirty="0"/>
          </a:p>
          <a:p>
            <a:pPr marL="0" indent="0">
              <a:lnSpc>
                <a:spcPts val="2500"/>
              </a:lnSpc>
              <a:buNone/>
            </a:pPr>
            <a:r>
              <a:rPr lang="fi-FI" sz="1800" i="1" dirty="0"/>
              <a:t>Keskeiset sisällöt </a:t>
            </a:r>
            <a:r>
              <a:rPr lang="fi-FI" sz="1800" dirty="0"/>
              <a:t>(1/7)</a:t>
            </a:r>
          </a:p>
          <a:p>
            <a:pPr>
              <a:lnSpc>
                <a:spcPts val="2500"/>
              </a:lnSpc>
            </a:pPr>
            <a:r>
              <a:rPr lang="fi-FI" sz="1800" b="1" dirty="0"/>
              <a:t>ihmisoikeusetiikka</a:t>
            </a:r>
            <a:r>
              <a:rPr lang="fi-FI" sz="1800" dirty="0"/>
              <a:t> ja uskonnonvapaus eri </a:t>
            </a:r>
            <a:r>
              <a:rPr lang="fi-FI" sz="1800" dirty="0" smtClean="0"/>
              <a:t>yhteiskunnissa</a:t>
            </a:r>
            <a:endParaRPr lang="fi-FI" sz="1800" dirty="0"/>
          </a:p>
          <a:p>
            <a:pPr marL="0" indent="0">
              <a:lnSpc>
                <a:spcPts val="2500"/>
              </a:lnSpc>
              <a:buNone/>
            </a:pPr>
            <a:r>
              <a:rPr lang="fi-FI" sz="1800" b="1" dirty="0"/>
              <a:t> </a:t>
            </a:r>
            <a:endParaRPr lang="fi-FI" sz="1800" dirty="0"/>
          </a:p>
          <a:p>
            <a:pPr marL="0" indent="0">
              <a:lnSpc>
                <a:spcPts val="2500"/>
              </a:lnSpc>
              <a:buNone/>
            </a:pPr>
            <a:r>
              <a:rPr lang="fi-FI" sz="1800" b="1" dirty="0"/>
              <a:t>Valtakunnalliset syventävät kurssit (ortodokseilla vähän omaa 5 ja 6:ssa, muilla samat, ei etiikkaa)</a:t>
            </a:r>
            <a:endParaRPr lang="fi-FI" sz="1800" dirty="0"/>
          </a:p>
          <a:p>
            <a:pPr marL="0" indent="0">
              <a:lnSpc>
                <a:spcPts val="2500"/>
              </a:lnSpc>
              <a:buNone/>
            </a:pPr>
            <a:r>
              <a:rPr lang="fi-FI" sz="1800" b="1" dirty="0"/>
              <a:t>3. Maailman uskontoja ja uskonnollisia liikkeitä (U_3)</a:t>
            </a:r>
            <a:endParaRPr lang="fi-FI" sz="1800" dirty="0"/>
          </a:p>
          <a:p>
            <a:pPr marL="0" indent="0">
              <a:lnSpc>
                <a:spcPts val="2500"/>
              </a:lnSpc>
              <a:buNone/>
            </a:pPr>
            <a:r>
              <a:rPr lang="fi-FI" sz="1800" b="1" dirty="0"/>
              <a:t>4. Uskonto suomalaisessa yhteiskunnassa (U_4)</a:t>
            </a:r>
            <a:endParaRPr lang="fi-FI" sz="1800" dirty="0"/>
          </a:p>
          <a:p>
            <a:pPr marL="0" indent="0">
              <a:lnSpc>
                <a:spcPts val="2500"/>
              </a:lnSpc>
              <a:buNone/>
            </a:pPr>
            <a:r>
              <a:rPr lang="fi-FI" sz="1800" b="1" dirty="0"/>
              <a:t>5. Uskonnot tieteessä, taiteessa ja populaarikulttuurissa (U_5)</a:t>
            </a:r>
            <a:endParaRPr lang="fi-FI" sz="1800" dirty="0"/>
          </a:p>
          <a:p>
            <a:pPr marL="0" indent="0">
              <a:lnSpc>
                <a:spcPts val="2500"/>
              </a:lnSpc>
              <a:buNone/>
            </a:pPr>
            <a:r>
              <a:rPr lang="fi-FI" sz="1800" b="1" dirty="0"/>
              <a:t>6. Uskonnot ja media (U_6)</a:t>
            </a:r>
            <a:endParaRPr lang="fi-FI" sz="1800" dirty="0"/>
          </a:p>
          <a:p>
            <a:pPr marL="0" indent="0">
              <a:lnSpc>
                <a:spcPts val="2400"/>
              </a:lnSpc>
              <a:buNone/>
            </a:pPr>
            <a:endParaRPr lang="fi-FI" sz="1800" dirty="0"/>
          </a:p>
        </p:txBody>
      </p:sp>
    </p:spTree>
    <p:extLst>
      <p:ext uri="{BB962C8B-B14F-4D97-AF65-F5344CB8AC3E}">
        <p14:creationId xmlns:p14="http://schemas.microsoft.com/office/powerpoint/2010/main" val="3468688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fi-FI" smtClean="0"/>
              <a:t>Koululaitos</a:t>
            </a:r>
          </a:p>
        </p:txBody>
      </p:sp>
      <p:sp>
        <p:nvSpPr>
          <p:cNvPr id="7171" name="Rectangle 3"/>
          <p:cNvSpPr>
            <a:spLocks noGrp="1" noChangeArrowheads="1"/>
          </p:cNvSpPr>
          <p:nvPr>
            <p:ph type="body" idx="1"/>
          </p:nvPr>
        </p:nvSpPr>
        <p:spPr>
          <a:xfrm>
            <a:off x="1835150" y="1600200"/>
            <a:ext cx="7004050" cy="4953000"/>
          </a:xfrm>
        </p:spPr>
        <p:txBody>
          <a:bodyPr/>
          <a:lstStyle/>
          <a:p>
            <a:pPr>
              <a:defRPr/>
            </a:pPr>
            <a:r>
              <a:rPr lang="fi-FI" dirty="0" smtClean="0"/>
              <a:t>Kasvatuksessa nykyaikaa luonnehtii järjestelmällinen yleisen oppivelvollisuuden määrittämä koululaitos.</a:t>
            </a:r>
          </a:p>
          <a:p>
            <a:pPr>
              <a:defRPr/>
            </a:pPr>
            <a:r>
              <a:rPr lang="fi-FI" dirty="0" smtClean="0"/>
              <a:t>Nykyaikaisen demokraattisen valtion toiminta edellyttää jonkintasoista yleissivistävää peruskoulutusta.</a:t>
            </a:r>
          </a:p>
          <a:p>
            <a:pPr>
              <a:defRPr/>
            </a:pPr>
            <a:r>
              <a:rPr lang="fi-FI" dirty="0" smtClean="0"/>
              <a:t>Aatehistoriallisesti valistuksella oli ratkaiseva rooli koululaitoksen kehityksessä.</a:t>
            </a:r>
          </a:p>
          <a:p>
            <a:pPr>
              <a:defRPr/>
            </a:pPr>
            <a:r>
              <a:rPr lang="en-GB" dirty="0" err="1" smtClean="0">
                <a:cs typeface="Arial" charset="0"/>
              </a:rPr>
              <a:t>Länsimaissa</a:t>
            </a:r>
            <a:r>
              <a:rPr lang="en-GB" dirty="0" smtClean="0">
                <a:cs typeface="Arial" charset="0"/>
              </a:rPr>
              <a:t> </a:t>
            </a:r>
            <a:r>
              <a:rPr lang="en-GB" dirty="0" err="1" smtClean="0">
                <a:cs typeface="Arial" charset="0"/>
              </a:rPr>
              <a:t>oppivelvollisuuskoulu</a:t>
            </a:r>
            <a:r>
              <a:rPr lang="en-GB" dirty="0" smtClean="0">
                <a:cs typeface="Arial" charset="0"/>
              </a:rPr>
              <a:t> on </a:t>
            </a:r>
            <a:r>
              <a:rPr lang="en-GB" dirty="0" err="1" smtClean="0">
                <a:cs typeface="Arial" charset="0"/>
              </a:rPr>
              <a:t>syntynyt</a:t>
            </a:r>
            <a:r>
              <a:rPr lang="en-GB" dirty="0" smtClean="0">
                <a:cs typeface="Arial" charset="0"/>
              </a:rPr>
              <a:t> </a:t>
            </a:r>
            <a:r>
              <a:rPr lang="en-GB" dirty="0" err="1" smtClean="0">
                <a:cs typeface="Arial" charset="0"/>
              </a:rPr>
              <a:t>kristillisen</a:t>
            </a:r>
            <a:r>
              <a:rPr lang="en-GB" dirty="0" smtClean="0">
                <a:cs typeface="Arial" charset="0"/>
              </a:rPr>
              <a:t> </a:t>
            </a:r>
            <a:r>
              <a:rPr lang="en-GB" dirty="0" err="1" smtClean="0">
                <a:cs typeface="Arial" charset="0"/>
              </a:rPr>
              <a:t>koulujärjestelmän</a:t>
            </a:r>
            <a:r>
              <a:rPr lang="en-GB" dirty="0" smtClean="0">
                <a:cs typeface="Arial" charset="0"/>
              </a:rPr>
              <a:t> </a:t>
            </a:r>
            <a:r>
              <a:rPr lang="en-GB" dirty="0" err="1" smtClean="0">
                <a:cs typeface="Arial" charset="0"/>
              </a:rPr>
              <a:t>pohjalta</a:t>
            </a:r>
            <a:r>
              <a:rPr lang="en-GB" dirty="0" smtClean="0">
                <a:cs typeface="Arial" charset="0"/>
              </a:rPr>
              <a:t>.</a:t>
            </a:r>
            <a:endParaRPr lang="fi-FI" dirty="0" smtClean="0"/>
          </a:p>
          <a:p>
            <a:pPr lvl="1">
              <a:buFont typeface="Wingdings" pitchFamily="2" charset="2"/>
              <a:buChar char="§"/>
              <a:defRPr/>
            </a:pPr>
            <a:r>
              <a:rPr lang="en-GB" dirty="0" err="1" smtClean="0">
                <a:cs typeface="Arial" charset="0"/>
              </a:rPr>
              <a:t>Uskonpuhdstuksen</a:t>
            </a:r>
            <a:r>
              <a:rPr lang="en-GB" dirty="0" smtClean="0">
                <a:cs typeface="Arial" charset="0"/>
              </a:rPr>
              <a:t> (</a:t>
            </a:r>
            <a:r>
              <a:rPr lang="en-GB" dirty="0" err="1" smtClean="0">
                <a:cs typeface="Arial" charset="0"/>
              </a:rPr>
              <a:t>ja</a:t>
            </a:r>
            <a:r>
              <a:rPr lang="en-GB" dirty="0" smtClean="0">
                <a:cs typeface="Arial" charset="0"/>
              </a:rPr>
              <a:t> </a:t>
            </a:r>
            <a:r>
              <a:rPr lang="en-GB" dirty="0" err="1" smtClean="0">
                <a:cs typeface="Arial" charset="0"/>
              </a:rPr>
              <a:t>vastauskonpuhdituksen</a:t>
            </a:r>
            <a:r>
              <a:rPr lang="en-GB" dirty="0" smtClean="0">
                <a:cs typeface="Arial" charset="0"/>
              </a:rPr>
              <a:t>) </a:t>
            </a:r>
            <a:r>
              <a:rPr lang="en-GB" dirty="0" err="1" smtClean="0">
                <a:cs typeface="Arial" charset="0"/>
              </a:rPr>
              <a:t>rooli</a:t>
            </a:r>
            <a:endParaRPr lang="en-GB" dirty="0" smtClean="0">
              <a:cs typeface="Arial" charset="0"/>
            </a:endParaRPr>
          </a:p>
          <a:p>
            <a:pPr lvl="1">
              <a:buFont typeface="Wingdings" pitchFamily="2" charset="2"/>
              <a:buChar char="§"/>
              <a:defRPr/>
            </a:pPr>
            <a:r>
              <a:rPr lang="en-GB" dirty="0" err="1" smtClean="0">
                <a:cs typeface="Arial" charset="0"/>
              </a:rPr>
              <a:t>Kirkot</a:t>
            </a:r>
            <a:r>
              <a:rPr lang="en-GB" dirty="0" smtClean="0">
                <a:cs typeface="Arial" charset="0"/>
              </a:rPr>
              <a:t> </a:t>
            </a:r>
            <a:r>
              <a:rPr lang="en-GB" dirty="0" err="1" smtClean="0">
                <a:cs typeface="Arial" charset="0"/>
              </a:rPr>
              <a:t>tyypillisesti</a:t>
            </a:r>
            <a:r>
              <a:rPr lang="en-GB" dirty="0" smtClean="0">
                <a:cs typeface="Arial" charset="0"/>
              </a:rPr>
              <a:t> </a:t>
            </a:r>
            <a:r>
              <a:rPr lang="en-GB" dirty="0" err="1" smtClean="0">
                <a:cs typeface="Arial" charset="0"/>
              </a:rPr>
              <a:t>edustamassa</a:t>
            </a:r>
            <a:r>
              <a:rPr lang="en-GB" dirty="0" smtClean="0">
                <a:cs typeface="Arial" charset="0"/>
              </a:rPr>
              <a:t> </a:t>
            </a:r>
            <a:r>
              <a:rPr lang="en-GB" dirty="0" err="1" smtClean="0">
                <a:cs typeface="Arial" charset="0"/>
              </a:rPr>
              <a:t>yhteisöä</a:t>
            </a:r>
            <a:r>
              <a:rPr lang="en-GB" dirty="0" smtClean="0">
                <a:cs typeface="Arial" charset="0"/>
              </a:rPr>
              <a:t>, </a:t>
            </a:r>
            <a:r>
              <a:rPr lang="en-GB" dirty="0" err="1" smtClean="0">
                <a:cs typeface="Arial" charset="0"/>
              </a:rPr>
              <a:t>valtiot</a:t>
            </a:r>
            <a:r>
              <a:rPr lang="en-GB" dirty="0" smtClean="0">
                <a:cs typeface="Arial" charset="0"/>
              </a:rPr>
              <a:t> </a:t>
            </a:r>
            <a:r>
              <a:rPr lang="en-GB" dirty="0" err="1" smtClean="0">
                <a:cs typeface="Arial" charset="0"/>
              </a:rPr>
              <a:t>yhteiskuntaa</a:t>
            </a:r>
            <a:r>
              <a:rPr lang="en-GB" dirty="0" smtClean="0">
                <a:cs typeface="Arial" charset="0"/>
              </a:rPr>
              <a:t>, </a:t>
            </a:r>
            <a:r>
              <a:rPr lang="en-GB" dirty="0" err="1" smtClean="0">
                <a:cs typeface="Arial" charset="0"/>
              </a:rPr>
              <a:t>mutta</a:t>
            </a:r>
            <a:r>
              <a:rPr lang="en-GB" dirty="0" smtClean="0">
                <a:cs typeface="Arial" charset="0"/>
              </a:rPr>
              <a:t>: </a:t>
            </a:r>
          </a:p>
          <a:p>
            <a:pPr lvl="1">
              <a:buFont typeface="Wingdings" pitchFamily="2" charset="2"/>
              <a:buChar char="§"/>
              <a:defRPr/>
            </a:pPr>
            <a:r>
              <a:rPr lang="en-GB" dirty="0" err="1" smtClean="0">
                <a:cs typeface="Arial" charset="0"/>
              </a:rPr>
              <a:t>kirkoilla</a:t>
            </a:r>
            <a:r>
              <a:rPr lang="en-GB" dirty="0" smtClean="0">
                <a:cs typeface="Arial" charset="0"/>
              </a:rPr>
              <a:t> </a:t>
            </a:r>
            <a:r>
              <a:rPr lang="en-GB" dirty="0" err="1" smtClean="0">
                <a:cs typeface="Arial" charset="0"/>
              </a:rPr>
              <a:t>ja</a:t>
            </a:r>
            <a:r>
              <a:rPr lang="en-GB" dirty="0" smtClean="0">
                <a:cs typeface="Arial" charset="0"/>
              </a:rPr>
              <a:t> </a:t>
            </a:r>
            <a:r>
              <a:rPr lang="en-GB" dirty="0" err="1" smtClean="0">
                <a:cs typeface="Arial" charset="0"/>
              </a:rPr>
              <a:t>valtioilla</a:t>
            </a:r>
            <a:r>
              <a:rPr lang="en-GB" dirty="0" smtClean="0">
                <a:cs typeface="Arial" charset="0"/>
              </a:rPr>
              <a:t> </a:t>
            </a:r>
            <a:r>
              <a:rPr lang="en-GB" dirty="0" err="1" smtClean="0">
                <a:cs typeface="Arial" charset="0"/>
              </a:rPr>
              <a:t>ollut</a:t>
            </a:r>
            <a:r>
              <a:rPr lang="en-GB" dirty="0" smtClean="0">
                <a:cs typeface="Arial" charset="0"/>
              </a:rPr>
              <a:t> </a:t>
            </a:r>
            <a:r>
              <a:rPr lang="en-GB" dirty="0" err="1" smtClean="0">
                <a:cs typeface="Arial" charset="0"/>
              </a:rPr>
              <a:t>vahva</a:t>
            </a:r>
            <a:r>
              <a:rPr lang="en-GB" dirty="0" smtClean="0">
                <a:cs typeface="Arial" charset="0"/>
              </a:rPr>
              <a:t> </a:t>
            </a:r>
            <a:r>
              <a:rPr lang="en-GB" dirty="0" err="1" smtClean="0">
                <a:cs typeface="Arial" charset="0"/>
              </a:rPr>
              <a:t>yhteys</a:t>
            </a:r>
            <a:endParaRPr lang="en-GB" dirty="0" smtClean="0">
              <a:cs typeface="Arial" charset="0"/>
            </a:endParaRPr>
          </a:p>
          <a:p>
            <a:pPr marL="363538" indent="-363538">
              <a:buFont typeface="Wingdings" pitchFamily="2" charset="2"/>
              <a:buNone/>
              <a:defRPr/>
            </a:pPr>
            <a:r>
              <a:rPr lang="fi-FI" dirty="0" smtClean="0"/>
              <a:t>.</a:t>
            </a:r>
          </a:p>
          <a:p>
            <a:pPr lvl="1">
              <a:buFont typeface="Wingdings" pitchFamily="2" charset="2"/>
              <a:buChar char="§"/>
              <a:defRPr/>
            </a:pPr>
            <a:endParaRPr lang="fi-FI" dirty="0" smtClean="0"/>
          </a:p>
          <a:p>
            <a:pPr>
              <a:defRPr/>
            </a:pPr>
            <a:endParaRPr lang="fi-FI" dirty="0" smtClean="0"/>
          </a:p>
          <a:p>
            <a:pPr>
              <a:defRPr/>
            </a:pPr>
            <a:endParaRPr lang="fi-FI" dirty="0" smtClean="0"/>
          </a:p>
          <a:p>
            <a:pPr>
              <a:buFont typeface="Wingdings" pitchFamily="2" charset="2"/>
              <a:buNone/>
              <a:defRPr/>
            </a:pP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tLang="fi-FI" smtClean="0"/>
              <a:t>Katsomusopetus ja koululaitos</a:t>
            </a:r>
          </a:p>
        </p:txBody>
      </p:sp>
      <p:sp>
        <p:nvSpPr>
          <p:cNvPr id="13315" name="Rectangle 3"/>
          <p:cNvSpPr>
            <a:spLocks noGrp="1" noChangeArrowheads="1"/>
          </p:cNvSpPr>
          <p:nvPr>
            <p:ph type="body" idx="1"/>
          </p:nvPr>
        </p:nvSpPr>
        <p:spPr/>
        <p:txBody>
          <a:bodyPr/>
          <a:lstStyle/>
          <a:p>
            <a:pPr marL="363538" indent="-363538"/>
            <a:r>
              <a:rPr lang="fi-FI" altLang="fi-FI" smtClean="0"/>
              <a:t>Kirkkojen vaikutus yleissivistävään koulutukseen on ollut valtava</a:t>
            </a:r>
          </a:p>
          <a:p>
            <a:pPr marL="363538" indent="-363538">
              <a:buFont typeface="Wingdings" pitchFamily="2" charset="2"/>
              <a:buNone/>
            </a:pPr>
            <a:r>
              <a:rPr lang="fi-FI" altLang="fi-FI" smtClean="0"/>
              <a:t>	→ uskonto on ollut itsestään selvä oppiaine.</a:t>
            </a:r>
          </a:p>
          <a:p>
            <a:pPr marL="363538" indent="-363538"/>
            <a:r>
              <a:rPr lang="fi-FI" altLang="fi-FI" smtClean="0"/>
              <a:t>Valistukseen liittyvä kirkon ja valtion ero (erit. Ranska, USA) sekä 1900-luvulla sekularisoituminen ja uskonnon luonteen muuttuminen ovat muuttaneet tilannetta</a:t>
            </a:r>
            <a:br>
              <a:rPr lang="fi-FI" altLang="fi-FI" smtClean="0"/>
            </a:br>
            <a:r>
              <a:rPr lang="fi-FI" altLang="fi-FI" smtClean="0"/>
              <a:t>→ kirkon ja valtion ero sekä uskonnonvapauden vaatimus on useissa länsimaissa (esim. Alankomaat), johtanut tilanteeseen, jossa uskonto/katsomusaineet on oppiaine, jota valtio (valtakunnalliset opetussuunnitelmat) ei määrittele.</a:t>
            </a:r>
            <a:endParaRPr lang="en-GB" altLang="fi-FI"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title"/>
          </p:nvPr>
        </p:nvSpPr>
        <p:spPr/>
        <p:txBody>
          <a:bodyPr/>
          <a:lstStyle/>
          <a:p>
            <a:r>
              <a:rPr lang="fi-FI" altLang="fi-FI" smtClean="0"/>
              <a:t>Kysymys sekulaarista etiikasta</a:t>
            </a:r>
          </a:p>
        </p:txBody>
      </p:sp>
      <p:sp>
        <p:nvSpPr>
          <p:cNvPr id="14339" name="Sisällön paikkamerkki 2"/>
          <p:cNvSpPr>
            <a:spLocks noGrp="1"/>
          </p:cNvSpPr>
          <p:nvPr>
            <p:ph idx="1"/>
          </p:nvPr>
        </p:nvSpPr>
        <p:spPr/>
        <p:txBody>
          <a:bodyPr/>
          <a:lstStyle/>
          <a:p>
            <a:r>
              <a:rPr lang="fi-FI" altLang="fi-FI" smtClean="0"/>
              <a:t>Siveysopin (etiikan ja tapakasvatuksen) opetus ollut pitkään uskonnonopetuksen suuria kiistakysymyksiä.</a:t>
            </a:r>
          </a:p>
          <a:p>
            <a:r>
              <a:rPr lang="fi-FI" altLang="fi-FI" smtClean="0"/>
              <a:t>1800-luvun alkupuolelle asti etiikka oli akateeminen oppiaine filosofian osa-alueena.</a:t>
            </a:r>
          </a:p>
          <a:p>
            <a:r>
              <a:rPr lang="fi-FI" altLang="fi-FI" smtClean="0"/>
              <a:t>Moraalikasvatus – kuri, tapakasvatus ym. – olivat yleisiä sosialisaatio- ja kasvatustavoitteita, jotka kuuluivat yleiseen yhteisöön kasvamiseen, eivät oppiaineisiin.</a:t>
            </a:r>
          </a:p>
          <a:p>
            <a:r>
              <a:rPr lang="fi-FI" altLang="fi-FI" smtClean="0"/>
              <a:t>Oppivelvollisuuskoulun synnyn yhteydessä (ajallisesti ja ajatuksellisesti ainakin Suomessa) etiikka/siveysoppi sulautettiin uskontoon.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tsikko 1"/>
          <p:cNvSpPr>
            <a:spLocks noGrp="1"/>
          </p:cNvSpPr>
          <p:nvPr>
            <p:ph type="title"/>
          </p:nvPr>
        </p:nvSpPr>
        <p:spPr/>
        <p:txBody>
          <a:bodyPr/>
          <a:lstStyle/>
          <a:p>
            <a:r>
              <a:rPr lang="fi-FI" altLang="fi-FI" smtClean="0"/>
              <a:t>Soinisen ehdotus</a:t>
            </a:r>
          </a:p>
        </p:txBody>
      </p:sp>
      <p:sp>
        <p:nvSpPr>
          <p:cNvPr id="15363" name="Sisällön paikkamerkki 2"/>
          <p:cNvSpPr>
            <a:spLocks noGrp="1"/>
          </p:cNvSpPr>
          <p:nvPr>
            <p:ph idx="1"/>
          </p:nvPr>
        </p:nvSpPr>
        <p:spPr/>
        <p:txBody>
          <a:bodyPr/>
          <a:lstStyle/>
          <a:p>
            <a:r>
              <a:rPr lang="fi-FI" altLang="fi-FI" smtClean="0"/>
              <a:t>HY kasvatustiteen professorina ja opetusministerinä toiminut Mikael Soininen oli keskeinen vaikuttaja itsenäisen Suomen koululaitoksen kehittämisessä.</a:t>
            </a:r>
          </a:p>
          <a:p>
            <a:r>
              <a:rPr lang="fi-FI" altLang="fi-FI" smtClean="0"/>
              <a:t>Hän piti koulun päätehtävänä kasvattaa hyvin käyttäytyviä kansalaisia → ehdotti kansakouluun erillistä oppiainetta siveysoppi. </a:t>
            </a:r>
          </a:p>
          <a:p>
            <a:r>
              <a:rPr lang="fi-FI" altLang="fi-FI" smtClean="0"/>
              <a:t>Kirkolliset piirit halusivat kuitenkin, ettei etiikkaa eroteta uskonnosta: ”Olkoon kristinopin opetus siveellistä ja siveysopin opetus kristillistä.”</a:t>
            </a:r>
          </a:p>
          <a:p>
            <a:endParaRPr lang="fi-FI" altLang="fi-FI"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ltLang="fi-FI" smtClean="0"/>
              <a:t>Laki kansakoulun järjestysmuodon perusteista (1923)</a:t>
            </a:r>
          </a:p>
        </p:txBody>
      </p:sp>
      <p:sp>
        <p:nvSpPr>
          <p:cNvPr id="16387" name="Rectangle 3"/>
          <p:cNvSpPr>
            <a:spLocks noGrp="1" noChangeArrowheads="1"/>
          </p:cNvSpPr>
          <p:nvPr>
            <p:ph type="body" idx="1"/>
          </p:nvPr>
        </p:nvSpPr>
        <p:spPr/>
        <p:txBody>
          <a:bodyPr/>
          <a:lstStyle/>
          <a:p>
            <a:r>
              <a:rPr lang="fi-FI" altLang="fi-FI" smtClean="0"/>
              <a:t>Oppilaille annetaan enemmistön tunnustuksen mukaista uskonnon opetusta ja koulun uskonnonopetuksesta vapautetuille oppilaille uskonnonhistorian ja siveysopin opetusta.</a:t>
            </a:r>
          </a:p>
          <a:p>
            <a:r>
              <a:rPr lang="fi-FI" altLang="fi-FI" smtClean="0"/>
              <a:t>Ei erillistä siveysoppia.</a:t>
            </a:r>
          </a:p>
          <a:p>
            <a:r>
              <a:rPr lang="fi-FI" altLang="fi-FI" smtClean="0"/>
              <a:t>Ratkaisi perusrakenteen, jolla Suomessa vielä 2010-luvulla järjestetään katsomusopetusta:</a:t>
            </a:r>
          </a:p>
          <a:p>
            <a:pPr lvl="1"/>
            <a:r>
              <a:rPr lang="fi-FI" altLang="fi-FI" smtClean="0"/>
              <a:t>Enemmistön uskontoa + muita + sekulaari vaihtoehto</a:t>
            </a:r>
            <a:endParaRPr lang="en-GB" altLang="fi-FI"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tsikko 1"/>
          <p:cNvSpPr>
            <a:spLocks noGrp="1"/>
          </p:cNvSpPr>
          <p:nvPr>
            <p:ph type="title"/>
          </p:nvPr>
        </p:nvSpPr>
        <p:spPr/>
        <p:txBody>
          <a:bodyPr/>
          <a:lstStyle/>
          <a:p>
            <a:r>
              <a:rPr lang="fi-FI" altLang="fi-FI" smtClean="0"/>
              <a:t>Sekulaari etiikka, taas!?</a:t>
            </a:r>
          </a:p>
        </p:txBody>
      </p:sp>
      <p:sp>
        <p:nvSpPr>
          <p:cNvPr id="17411" name="Sisällön paikkamerkki 2"/>
          <p:cNvSpPr>
            <a:spLocks noGrp="1"/>
          </p:cNvSpPr>
          <p:nvPr>
            <p:ph idx="1"/>
          </p:nvPr>
        </p:nvSpPr>
        <p:spPr/>
        <p:txBody>
          <a:bodyPr/>
          <a:lstStyle/>
          <a:p>
            <a:r>
              <a:rPr lang="fi-FI" altLang="fi-FI" dirty="0" smtClean="0"/>
              <a:t>Etiikasta oppiaineena keskusteltiin taas, kun </a:t>
            </a:r>
            <a:r>
              <a:rPr lang="fi-FI" altLang="fi-FI" dirty="0" err="1" smtClean="0"/>
              <a:t>ET:stä</a:t>
            </a:r>
            <a:r>
              <a:rPr lang="fi-FI" altLang="fi-FI" dirty="0" smtClean="0"/>
              <a:t> rakennettiin uskonnottomien oppiainetta ihmisoikeusvalituksen aiheuttaneen uskontojen historian ja siveysopin tilalle 1980-luvun alussa.</a:t>
            </a:r>
          </a:p>
          <a:p>
            <a:r>
              <a:rPr lang="fi-FI" altLang="fi-FI" dirty="0" smtClean="0"/>
              <a:t>Työryhmän esittämän nimen ’etiikka’ tilalle löytyi kuitenkin kompromissi, ’elämänkatsomustieto’, joka tosin usein kääntyy esim. englanniksi ’</a:t>
            </a:r>
            <a:r>
              <a:rPr lang="fi-FI" altLang="fi-FI" dirty="0" err="1" smtClean="0"/>
              <a:t>ethics</a:t>
            </a:r>
            <a:r>
              <a:rPr lang="fi-FI" altLang="fi-FI" dirty="0" smtClean="0"/>
              <a:t>’ tai ’</a:t>
            </a:r>
            <a:r>
              <a:rPr lang="fi-FI" altLang="fi-FI" dirty="0" err="1" smtClean="0"/>
              <a:t>secular</a:t>
            </a:r>
            <a:r>
              <a:rPr lang="fi-FI" altLang="fi-FI" dirty="0" smtClean="0"/>
              <a:t> </a:t>
            </a:r>
            <a:r>
              <a:rPr lang="fi-FI" altLang="fi-FI" dirty="0" err="1" smtClean="0"/>
              <a:t>ethics</a:t>
            </a:r>
            <a:r>
              <a:rPr lang="fi-FI" altLang="fi-FI"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tsikko 1"/>
          <p:cNvSpPr>
            <a:spLocks noGrp="1"/>
          </p:cNvSpPr>
          <p:nvPr>
            <p:ph type="title"/>
          </p:nvPr>
        </p:nvSpPr>
        <p:spPr/>
        <p:txBody>
          <a:bodyPr/>
          <a:lstStyle/>
          <a:p>
            <a:r>
              <a:rPr lang="fi-FI" altLang="fi-FI" smtClean="0"/>
              <a:t>Sekulaari etiikka, taas!?</a:t>
            </a:r>
          </a:p>
        </p:txBody>
      </p:sp>
      <p:sp>
        <p:nvSpPr>
          <p:cNvPr id="3" name="Sisällön paikkamerkki 2"/>
          <p:cNvSpPr>
            <a:spLocks noGrp="1"/>
          </p:cNvSpPr>
          <p:nvPr>
            <p:ph idx="1"/>
          </p:nvPr>
        </p:nvSpPr>
        <p:spPr/>
        <p:txBody>
          <a:bodyPr/>
          <a:lstStyle/>
          <a:p>
            <a:pPr>
              <a:defRPr/>
            </a:pPr>
            <a:r>
              <a:rPr lang="fi-FI" dirty="0" smtClean="0"/>
              <a:t>1980- ja 1990-lukujen taitteessa uusi keskustelu etiikan ja uskonnon opetuksesta.  </a:t>
            </a:r>
          </a:p>
          <a:p>
            <a:pPr lvl="1">
              <a:defRPr/>
            </a:pPr>
            <a:r>
              <a:rPr lang="fi-FI" dirty="0" smtClean="0">
                <a:ea typeface="+mn-ea"/>
                <a:cs typeface="+mn-cs"/>
              </a:rPr>
              <a:t>Tämä liittyi ’uuteen’ tiedon- ja oppimiskäsitykseen, </a:t>
            </a:r>
            <a:r>
              <a:rPr lang="fi-FI" dirty="0" err="1" smtClean="0">
                <a:ea typeface="+mn-ea"/>
                <a:cs typeface="+mn-cs"/>
              </a:rPr>
              <a:t>monikulttuuristumiseen</a:t>
            </a:r>
            <a:r>
              <a:rPr lang="fi-FI" dirty="0" smtClean="0">
                <a:ea typeface="+mn-ea"/>
                <a:cs typeface="+mn-cs"/>
              </a:rPr>
              <a:t> ja ’filosofia-buumiin’.</a:t>
            </a:r>
          </a:p>
          <a:p>
            <a:pPr lvl="1">
              <a:defRPr/>
            </a:pPr>
            <a:r>
              <a:rPr lang="fi-FI" dirty="0" smtClean="0">
                <a:ea typeface="+mn-ea"/>
                <a:cs typeface="+mn-cs"/>
              </a:rPr>
              <a:t>Keskustelussa oli esillä elämänkatsomustiedon tai </a:t>
            </a:r>
            <a:r>
              <a:rPr lang="fi-FI" dirty="0" err="1" smtClean="0">
                <a:ea typeface="+mn-ea"/>
                <a:cs typeface="+mn-cs"/>
              </a:rPr>
              <a:t>sekulaarin</a:t>
            </a:r>
            <a:r>
              <a:rPr lang="fi-FI" dirty="0" smtClean="0">
                <a:ea typeface="+mn-ea"/>
                <a:cs typeface="+mn-cs"/>
              </a:rPr>
              <a:t> etiikan opetus kaikille oppilaille, seurauksena:</a:t>
            </a:r>
          </a:p>
          <a:p>
            <a:pPr marL="457200" indent="-457200">
              <a:buFont typeface="+mj-lt"/>
              <a:buAutoNum type="arabicPeriod"/>
              <a:defRPr/>
            </a:pPr>
            <a:r>
              <a:rPr lang="fi-FI" dirty="0" smtClean="0"/>
              <a:t>ET ei valinnaiseksi eikä pakolliseksi, mutta se on uskonnon kanssa valinnainen lukiolaisille, jotka aloittavat lukiokoulutuksen 18 täytettyään.</a:t>
            </a:r>
          </a:p>
          <a:p>
            <a:pPr marL="457200" indent="-457200">
              <a:buFont typeface="+mj-lt"/>
              <a:buAutoNum type="arabicPeriod"/>
              <a:defRPr/>
            </a:pPr>
            <a:r>
              <a:rPr lang="fi-FI" dirty="0" smtClean="0"/>
              <a:t>1994 filosofiasta tuli pakollinen lukioaine katsomusaineiden aineryhmässä ja siihen kuului syventävä etiikan kurssi.</a:t>
            </a:r>
          </a:p>
          <a:p>
            <a:pPr>
              <a:defRPr/>
            </a:pPr>
            <a:endParaRPr lang="fi-FI"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1E1C77"/>
      </a:dk2>
      <a:lt2>
        <a:srgbClr val="8C8A87"/>
      </a:lt2>
      <a:accent1>
        <a:srgbClr val="1E1C77"/>
      </a:accent1>
      <a:accent2>
        <a:srgbClr val="009E60"/>
      </a:accent2>
      <a:accent3>
        <a:srgbClr val="FFFFFF"/>
      </a:accent3>
      <a:accent4>
        <a:srgbClr val="000000"/>
      </a:accent4>
      <a:accent5>
        <a:srgbClr val="ABABBD"/>
      </a:accent5>
      <a:accent6>
        <a:srgbClr val="008F56"/>
      </a:accent6>
      <a:hlink>
        <a:srgbClr val="FCA311"/>
      </a:hlink>
      <a:folHlink>
        <a:srgbClr val="5E68C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5560</TotalTime>
  <Words>1053</Words>
  <Application>Microsoft Office PowerPoint</Application>
  <PresentationFormat>Näytössä katseltava diaesitys (4:3)</PresentationFormat>
  <Paragraphs>170</Paragraphs>
  <Slides>21</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21</vt:i4>
      </vt:variant>
    </vt:vector>
  </HeadingPairs>
  <TitlesOfParts>
    <vt:vector size="25" baseType="lpstr">
      <vt:lpstr>Arial</vt:lpstr>
      <vt:lpstr>Times New Roman</vt:lpstr>
      <vt:lpstr>Wingdings</vt:lpstr>
      <vt:lpstr>Default Design</vt:lpstr>
      <vt:lpstr>Oppivelvollisuuskoulu ja moraalikasvatus</vt:lpstr>
      <vt:lpstr>Tradition siirtäminen</vt:lpstr>
      <vt:lpstr>Koululaitos</vt:lpstr>
      <vt:lpstr>Katsomusopetus ja koululaitos</vt:lpstr>
      <vt:lpstr>Kysymys sekulaarista etiikasta</vt:lpstr>
      <vt:lpstr>Soinisen ehdotus</vt:lpstr>
      <vt:lpstr>Laki kansakoulun järjestysmuodon perusteista (1923)</vt:lpstr>
      <vt:lpstr>Sekulaari etiikka, taas!?</vt:lpstr>
      <vt:lpstr>Sekulaari etiikka, taas!?</vt:lpstr>
      <vt:lpstr>Sekulaari etiikka, taas!?</vt:lpstr>
      <vt:lpstr>Sekulaari etiikka, taas!?</vt:lpstr>
      <vt:lpstr>Uskonnon edustajat etiikasta</vt:lpstr>
      <vt:lpstr>Uskonnon edustajat etiikasta (jatkuu)</vt:lpstr>
      <vt:lpstr>Sekulaarin etiikan vastustus</vt:lpstr>
      <vt:lpstr>Lukion tuntijako 2014</vt:lpstr>
      <vt:lpstr>Lukion OPS-perusteet 2015</vt:lpstr>
      <vt:lpstr>LUKION OPS-PERUSTEET 2003</vt:lpstr>
      <vt:lpstr>Filosofia </vt:lpstr>
      <vt:lpstr>ET</vt:lpstr>
      <vt:lpstr>LUKION OPS-PERUSTEET 2015 (luonnos), uskonnot 1/2</vt:lpstr>
      <vt:lpstr>LUKION OPS-PERUSTEET 2015 (luonnos), uskonnot 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Salmenkivi, Eero O A</dc:creator>
  <cp:lastModifiedBy>Salmenkivi, Eero O A</cp:lastModifiedBy>
  <cp:revision>345</cp:revision>
  <cp:lastPrinted>2013-08-29T13:04:14Z</cp:lastPrinted>
  <dcterms:created xsi:type="dcterms:W3CDTF">2003-08-13T09:52:38Z</dcterms:created>
  <dcterms:modified xsi:type="dcterms:W3CDTF">2016-10-06T09:20:33Z</dcterms:modified>
</cp:coreProperties>
</file>