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2" r:id="rId2"/>
    <p:sldId id="416" r:id="rId3"/>
    <p:sldId id="417" r:id="rId4"/>
    <p:sldId id="419" r:id="rId5"/>
    <p:sldId id="418" r:id="rId6"/>
  </p:sldIdLst>
  <p:sldSz cx="9144000" cy="6858000" type="screen4x3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DA4"/>
    <a:srgbClr val="FEEEAC"/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6099" autoAdjust="0"/>
  </p:normalViewPr>
  <p:slideViewPr>
    <p:cSldViewPr>
      <p:cViewPr>
        <p:scale>
          <a:sx n="75" d="100"/>
          <a:sy n="75" d="100"/>
        </p:scale>
        <p:origin x="-2046" y="-1194"/>
      </p:cViewPr>
      <p:guideLst>
        <p:guide orient="horz" pos="890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D5E503E-E011-4B6D-875B-2B625C85817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0565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22813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7213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7" tIns="45858" rIns="91717" bIns="4585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27A0CAE-C506-4DAA-BCC6-7EBA500C6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56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49FB84-CC6C-4732-87CF-BDA296CD1B36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9474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3275-DEB3-45BE-8B50-F0D935373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5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6463-F177-4104-B569-68FCBAC78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0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FC2A0-393A-4BFD-975D-B5870D5D5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0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E29A-F9ED-42A2-96B5-E2CD4FF0B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3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8FEA-54B5-4768-B1D5-8633C9B49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5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5486F-2F3E-478A-8155-6B5EACA01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A1E49-464F-4598-A4E0-6DCE06F6D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CDDAD-603D-4C2A-AB59-79DF28791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1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6E733-792A-407D-B6CE-5352BBF9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5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5B096-F3AD-468C-9815-C0F68AD9C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6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47231110-A5B8-441F-BAB2-D7A70AAE7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74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938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129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701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273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845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41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36838"/>
            <a:ext cx="5410200" cy="1143000"/>
          </a:xfrm>
        </p:spPr>
        <p:txBody>
          <a:bodyPr/>
          <a:lstStyle/>
          <a:p>
            <a:r>
              <a:rPr lang="fi-FI" sz="2800" dirty="0" smtClean="0"/>
              <a:t>Opettajan arviointi</a:t>
            </a:r>
            <a:endParaRPr lang="en-US" sz="2800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1600" b="1">
              <a:latin typeface="Arial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43438" y="5229225"/>
            <a:ext cx="410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1800" b="1">
                <a:latin typeface="Arial" pitchFamily="34" charset="0"/>
              </a:rPr>
              <a:t>Eero Salmenkivi</a:t>
            </a:r>
            <a:br>
              <a:rPr lang="fi-FI" sz="1800" b="1">
                <a:latin typeface="Arial" pitchFamily="34" charset="0"/>
              </a:rPr>
            </a:br>
            <a:r>
              <a:rPr lang="fi-FI" sz="1800" b="1">
                <a:latin typeface="Arial" pitchFamily="34" charset="0"/>
              </a:rPr>
              <a:t>Opettajankoulutuslaitos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Opettajan arviointi</a:t>
            </a: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Opettajan arviointi kohdistuu</a:t>
            </a:r>
          </a:p>
          <a:p>
            <a:pPr marL="1030288" lvl="1" indent="-457200">
              <a:buFont typeface="+mj-lt"/>
              <a:buAutoNum type="arabicPeriod"/>
              <a:defRPr/>
            </a:pPr>
            <a:r>
              <a:rPr lang="fi-FI" dirty="0" smtClean="0"/>
              <a:t>Opetukseen</a:t>
            </a:r>
          </a:p>
          <a:p>
            <a:pPr marL="1030288" lvl="1" indent="-457200">
              <a:buFont typeface="+mj-lt"/>
              <a:buAutoNum type="arabicPeriod"/>
              <a:defRPr/>
            </a:pPr>
            <a:r>
              <a:rPr lang="fi-FI" dirty="0" smtClean="0"/>
              <a:t>Henkilöön</a:t>
            </a:r>
          </a:p>
          <a:p>
            <a:pPr marL="1030288" lvl="1" indent="-457200">
              <a:buFont typeface="+mj-lt"/>
              <a:buAutoNum type="arabicPeriod"/>
              <a:defRPr/>
            </a:pPr>
            <a:r>
              <a:rPr lang="fi-FI" dirty="0" smtClean="0"/>
              <a:t>Olosuhteisiin (oppiaine, koulun ilmapiiri yms.)</a:t>
            </a:r>
          </a:p>
          <a:p>
            <a:pPr marL="457200" indent="-457200">
              <a:defRPr/>
            </a:pPr>
            <a:r>
              <a:rPr lang="fi-FI" dirty="0" smtClean="0"/>
              <a:t>Opettajan toiminnan arvioinnissa on viimeisen puolen vuosisadan aikana tapahtunut/tapahtumassa (Suomessa) merkittävä muutos:</a:t>
            </a:r>
            <a:br>
              <a:rPr lang="fi-FI" dirty="0" smtClean="0"/>
            </a:br>
            <a:r>
              <a:rPr lang="fi-FI" dirty="0" smtClean="0"/>
              <a:t>ulkoisen arvioinnin pääpaino on siirtymässä esimiehiltä ”asiakkaille”.</a:t>
            </a:r>
          </a:p>
          <a:p>
            <a:pPr marL="1030288" lvl="1" indent="-457200">
              <a:defRPr/>
            </a:pPr>
            <a:r>
              <a:rPr lang="fi-FI" dirty="0" smtClean="0"/>
              <a:t>Vaikka siirtymässä on hyviä puolia, on hyvä muistaa, että asiakkaan käsite ei sovi kasvatukseen.</a:t>
            </a:r>
          </a:p>
          <a:p>
            <a:pPr marL="457200" indent="-457200">
              <a:defRPr/>
            </a:pPr>
            <a:r>
              <a:rPr lang="fi-FI" dirty="0" smtClean="0"/>
              <a:t>Pääosa opettajan arvioinnista on </a:t>
            </a:r>
            <a:r>
              <a:rPr lang="fi-FI" dirty="0" err="1" smtClean="0"/>
              <a:t>itsearviointia</a:t>
            </a:r>
            <a:r>
              <a:rPr lang="fi-FI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Opettajan henkilöön kohdistuva palaute</a:t>
            </a:r>
          </a:p>
        </p:txBody>
      </p:sp>
      <p:sp>
        <p:nvSpPr>
          <p:cNvPr id="10243" name="Sisällön paikkamerkki 2"/>
          <p:cNvSpPr>
            <a:spLocks noGrp="1"/>
          </p:cNvSpPr>
          <p:nvPr>
            <p:ph idx="1"/>
          </p:nvPr>
        </p:nvSpPr>
        <p:spPr>
          <a:xfrm>
            <a:off x="990600" y="1600200"/>
            <a:ext cx="7848600" cy="4953000"/>
          </a:xfrm>
        </p:spPr>
        <p:txBody>
          <a:bodyPr/>
          <a:lstStyle/>
          <a:p>
            <a:r>
              <a:rPr lang="fi-FI" dirty="0" smtClean="0"/>
              <a:t>Henkilöön kohdistuva palaute kuormittaa aina itsetuntoa.</a:t>
            </a:r>
          </a:p>
          <a:p>
            <a:r>
              <a:rPr lang="fi-FI" dirty="0" smtClean="0"/>
              <a:t>Opettajan tapauksessa erityistä on, että:</a:t>
            </a:r>
          </a:p>
          <a:p>
            <a:pPr lvl="1"/>
            <a:r>
              <a:rPr lang="fi-FI" dirty="0" smtClean="0"/>
              <a:t>Palautteen antajien lähtökohdat ja motiivit vaihtelevat → </a:t>
            </a:r>
          </a:p>
          <a:p>
            <a:pPr lvl="2"/>
            <a:r>
              <a:rPr lang="fi-FI" dirty="0" smtClean="0"/>
              <a:t>esim. oppilaiden antama palaute tähtää harvoin opetuksen kehittämiseen</a:t>
            </a:r>
          </a:p>
          <a:p>
            <a:pPr lvl="2"/>
            <a:r>
              <a:rPr lang="fi-FI" dirty="0" smtClean="0"/>
              <a:t>vanhempien (ja </a:t>
            </a:r>
            <a:r>
              <a:rPr lang="fi-FI" dirty="0" err="1" smtClean="0"/>
              <a:t>oppijoidenkin</a:t>
            </a:r>
            <a:r>
              <a:rPr lang="fi-FI" dirty="0" smtClean="0"/>
              <a:t>) antamaa palautetta saattaa leimata opettajaan projisoitu huoli lapsen (omasta) tulevaisuudesta.</a:t>
            </a:r>
          </a:p>
          <a:p>
            <a:r>
              <a:rPr lang="fi-FI" dirty="0" smtClean="0"/>
              <a:t>Opettajalla syytä olla ammatillinen </a:t>
            </a:r>
            <a:br>
              <a:rPr lang="fi-FI" dirty="0" smtClean="0"/>
            </a:br>
            <a:r>
              <a:rPr lang="fi-FI" dirty="0" smtClean="0"/>
              <a:t>”sateenvarjo”, joka suojaa päivittäistä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persoonan </a:t>
            </a:r>
            <a:r>
              <a:rPr lang="fi-FI" dirty="0" smtClean="0"/>
              <a:t>kuormitusta.</a:t>
            </a:r>
          </a:p>
        </p:txBody>
      </p:sp>
      <p:cxnSp>
        <p:nvCxnSpPr>
          <p:cNvPr id="10244" name="Suora nuoliyhdysviiva 3"/>
          <p:cNvCxnSpPr>
            <a:cxnSpLocks noChangeShapeType="1"/>
          </p:cNvCxnSpPr>
          <p:nvPr/>
        </p:nvCxnSpPr>
        <p:spPr bwMode="auto">
          <a:xfrm>
            <a:off x="6575425" y="4583113"/>
            <a:ext cx="369888" cy="2524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45" name="Suora nuoliyhdysviiva 4"/>
          <p:cNvCxnSpPr>
            <a:cxnSpLocks noChangeShapeType="1"/>
          </p:cNvCxnSpPr>
          <p:nvPr/>
        </p:nvCxnSpPr>
        <p:spPr bwMode="auto">
          <a:xfrm>
            <a:off x="6276975" y="5692775"/>
            <a:ext cx="34448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46" name="Suora nuoliyhdysviiva 5"/>
          <p:cNvCxnSpPr>
            <a:cxnSpLocks noChangeShapeType="1"/>
          </p:cNvCxnSpPr>
          <p:nvPr/>
        </p:nvCxnSpPr>
        <p:spPr bwMode="auto">
          <a:xfrm flipV="1">
            <a:off x="6230938" y="6324600"/>
            <a:ext cx="555625" cy="222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0247" name="Picture 3" descr="C:\Users\Eero\AppData\Local\Microsoft\Windows\Temporary Internet Files\Content.IE5\OOE2DFPK\MC90043982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5462">
            <a:off x="6932613" y="4737100"/>
            <a:ext cx="1931988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48" name="Suora nuoliyhdysviiva 7"/>
          <p:cNvCxnSpPr>
            <a:cxnSpLocks noChangeShapeType="1"/>
          </p:cNvCxnSpPr>
          <p:nvPr/>
        </p:nvCxnSpPr>
        <p:spPr bwMode="auto">
          <a:xfrm flipV="1">
            <a:off x="5973763" y="6019800"/>
            <a:ext cx="647700" cy="144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49" name="Suora nuoliyhdysviiva 8"/>
          <p:cNvCxnSpPr>
            <a:cxnSpLocks noChangeShapeType="1"/>
          </p:cNvCxnSpPr>
          <p:nvPr/>
        </p:nvCxnSpPr>
        <p:spPr bwMode="auto">
          <a:xfrm>
            <a:off x="6223000" y="5103813"/>
            <a:ext cx="555625" cy="254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0" name="Suora nuoliyhdysviiva 9"/>
          <p:cNvCxnSpPr>
            <a:cxnSpLocks noChangeShapeType="1"/>
          </p:cNvCxnSpPr>
          <p:nvPr/>
        </p:nvCxnSpPr>
        <p:spPr bwMode="auto">
          <a:xfrm>
            <a:off x="7086600" y="4478338"/>
            <a:ext cx="185738" cy="254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1" name="Suora nuoliyhdysviiva 17"/>
          <p:cNvCxnSpPr>
            <a:cxnSpLocks noChangeShapeType="1"/>
          </p:cNvCxnSpPr>
          <p:nvPr/>
        </p:nvCxnSpPr>
        <p:spPr bwMode="auto">
          <a:xfrm>
            <a:off x="7391400" y="4448175"/>
            <a:ext cx="185738" cy="254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2" name="Suora nuoliyhdysviiva 18"/>
          <p:cNvCxnSpPr>
            <a:cxnSpLocks noChangeShapeType="1"/>
          </p:cNvCxnSpPr>
          <p:nvPr/>
        </p:nvCxnSpPr>
        <p:spPr bwMode="auto">
          <a:xfrm>
            <a:off x="7750175" y="4448175"/>
            <a:ext cx="185738" cy="254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Opettajan arviointi ”ylhäältä”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Arvioinnista on tullut vallan ja johtamisen keskeinen väline.</a:t>
            </a:r>
          </a:p>
          <a:p>
            <a:r>
              <a:rPr lang="fi-FI" dirty="0" smtClean="0"/>
              <a:t>Myös opettajat joutuvat arvioinnin kohteeksi oppilaitoksen tuloksen yms. näkökulmasta.</a:t>
            </a:r>
          </a:p>
          <a:p>
            <a:pPr lvl="1"/>
            <a:r>
              <a:rPr lang="fi-FI" dirty="0" smtClean="0"/>
              <a:t>USA:ssa opettajia voidaan jo paikoin erottaa huonojen oppimistulosten seurauksena (tai tätä ainakin vaaditaan hyvin pontevasti).</a:t>
            </a:r>
          </a:p>
          <a:p>
            <a:r>
              <a:rPr lang="fi-FI" dirty="0" smtClean="0"/>
              <a:t>Terve ydin on jonkinlaisessa työn kehittämisessä, joka yleensä </a:t>
            </a:r>
            <a:r>
              <a:rPr lang="fi-FI" dirty="0" err="1" smtClean="0"/>
              <a:t>hotunee</a:t>
            </a:r>
            <a:r>
              <a:rPr lang="fi-FI" dirty="0" smtClean="0"/>
              <a:t> parhaiten opettajan </a:t>
            </a:r>
            <a:r>
              <a:rPr lang="fi-FI" dirty="0" err="1" smtClean="0"/>
              <a:t>itsearvioinnilla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922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Opettajan itsearviointi</a:t>
            </a:r>
          </a:p>
        </p:txBody>
      </p:sp>
      <p:sp>
        <p:nvSpPr>
          <p:cNvPr id="1126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Jatkuva ja erikseen kerätty palaute</a:t>
            </a:r>
          </a:p>
          <a:p>
            <a:r>
              <a:rPr lang="fi-FI" smtClean="0"/>
              <a:t>Jatkuvan palautteen käsittelyssä huomioitavaa</a:t>
            </a:r>
          </a:p>
          <a:p>
            <a:pPr lvl="1"/>
            <a:r>
              <a:rPr lang="fi-FI" smtClean="0"/>
              <a:t>”sateenvarjo” ei saisi peittää kohdallista kritiikkiä</a:t>
            </a:r>
          </a:p>
          <a:p>
            <a:pPr lvl="1"/>
            <a:r>
              <a:rPr lang="fi-FI" smtClean="0"/>
              <a:t>kollegiaalinen solidaarisuus on hyväksi, mutta se ei saa mennä liian pitkälle</a:t>
            </a:r>
          </a:p>
          <a:p>
            <a:pPr lvl="1"/>
            <a:r>
              <a:rPr lang="fi-FI" smtClean="0"/>
              <a:t>palautteen arvioimisen ongelmat (esim. äänekkäät pääsevät esiin → edustavat tiettyä oppijoiden näkökulmaa)</a:t>
            </a:r>
          </a:p>
          <a:p>
            <a:r>
              <a:rPr lang="fi-FI" smtClean="0"/>
              <a:t>On syytä rakentaa pysyvä erikseen kerätty palautejärjestelmä (esim. kurssikokeen yhteyteen)</a:t>
            </a:r>
          </a:p>
          <a:p>
            <a:pPr lvl="1"/>
            <a:r>
              <a:rPr lang="fi-FI" smtClean="0"/>
              <a:t>Järjestelmän pitää tavoittaa oleelliset kurssin kehitysehdotukset, mutta se ei saa olla liian raskas.</a:t>
            </a:r>
          </a:p>
          <a:p>
            <a:endParaRPr lang="fi-FI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D2s06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FAD2s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AD2s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2s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D2s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FAD2s06</Template>
  <TotalTime>1939</TotalTime>
  <Words>221</Words>
  <Application>Microsoft Office PowerPoint</Application>
  <PresentationFormat>Näytössä katseltava diaesitys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Wingdings</vt:lpstr>
      <vt:lpstr>FAD2s06</vt:lpstr>
      <vt:lpstr>Opettajan arviointi</vt:lpstr>
      <vt:lpstr>Opettajan arviointi</vt:lpstr>
      <vt:lpstr>Opettajan henkilöön kohdistuva palaute</vt:lpstr>
      <vt:lpstr>Opettajan arviointi ”ylhäältä”</vt:lpstr>
      <vt:lpstr>Opettajan itsearviointi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Ainedidaktiikka 1,  suoritus ja arviointi</dc:title>
  <dc:creator>Eero Salmenkivi</dc:creator>
  <cp:lastModifiedBy>Salmenkivi, Eero O A</cp:lastModifiedBy>
  <cp:revision>45</cp:revision>
  <cp:lastPrinted>2003-08-18T12:35:25Z</cp:lastPrinted>
  <dcterms:created xsi:type="dcterms:W3CDTF">2006-10-16T16:07:34Z</dcterms:created>
  <dcterms:modified xsi:type="dcterms:W3CDTF">2014-01-29T07:52:27Z</dcterms:modified>
</cp:coreProperties>
</file>