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2" r:id="rId2"/>
    <p:sldId id="405" r:id="rId3"/>
    <p:sldId id="402" r:id="rId4"/>
    <p:sldId id="407" r:id="rId5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099" autoAdjust="0"/>
  </p:normalViewPr>
  <p:slideViewPr>
    <p:cSldViewPr>
      <p:cViewPr>
        <p:scale>
          <a:sx n="75" d="100"/>
          <a:sy n="75" d="100"/>
        </p:scale>
        <p:origin x="-2046" y="-1194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9063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69063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A722B0D5-EC54-42DB-B7E5-EC3D9E01A6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701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625" y="0"/>
            <a:ext cx="4306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7150" y="3235325"/>
            <a:ext cx="7288213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065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625" y="647065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2118F39A-FFF4-4B38-A291-9A7D64DCF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71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16D254-F551-4EF5-995B-D976A1A53A1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4852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CB1EA-C291-4B4B-B990-8078DFBE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ED95D-3FD5-4B4E-BD99-22B9E948B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3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87256-2458-4FE8-ACC9-373EC3266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7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359A-94D4-4FE9-8015-057D18F54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4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F328-0D00-4F87-B1D0-FF35EF40E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2EBB-BC59-40AF-9BE7-CA0CC1D22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A777F-4AD6-4D16-B8E9-B2A7B10C5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0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96F8-3B20-4EB4-A6DE-1865CBA23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C0CC6-4F59-4533-AED7-831B05ED0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1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9620C-04B9-4904-8914-8F09FA862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6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0EA9E422-278F-425E-9484-B2D32AB1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36838"/>
            <a:ext cx="5410200" cy="1143000"/>
          </a:xfrm>
        </p:spPr>
        <p:txBody>
          <a:bodyPr/>
          <a:lstStyle/>
          <a:p>
            <a:r>
              <a:rPr lang="fi-FI" sz="2800" smtClean="0"/>
              <a:t>Opetuksen arviointi ja kehittäminen, ET ja filosofia:</a:t>
            </a:r>
            <a:br>
              <a:rPr lang="fi-FI" sz="2800" smtClean="0"/>
            </a:br>
            <a:r>
              <a:rPr lang="fi-FI" sz="2800" smtClean="0"/>
              <a:t>Oppilaitosten arviointi</a:t>
            </a:r>
            <a:endParaRPr lang="en-US" sz="280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1600" b="1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43438" y="5229225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1800" b="1" dirty="0">
                <a:latin typeface="Arial" charset="0"/>
              </a:rPr>
              <a:t>Eero Salmenkivi</a:t>
            </a:r>
            <a:br>
              <a:rPr lang="fi-FI" sz="1800" b="1" dirty="0">
                <a:latin typeface="Arial" charset="0"/>
              </a:rPr>
            </a:br>
            <a:r>
              <a:rPr lang="fi-FI" sz="1800" b="1" dirty="0" smtClean="0">
                <a:latin typeface="Arial" charset="0"/>
              </a:rPr>
              <a:t>Opettajankoulutuslaitos</a:t>
            </a:r>
            <a:endParaRPr lang="fi-FI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Hallintokulttuurin muutos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On olemassa erilaisia hallintokulttuureja.</a:t>
            </a:r>
          </a:p>
          <a:p>
            <a:r>
              <a:rPr lang="fi-FI" smtClean="0"/>
              <a:t>Suomalaisessa opetustoimessa siirryttiin 1990-luvun alkupuolella byrokraattisesta keskusjohtoisesta kulttuurista tavoite-, talous- ja arviointiohjaukseen.</a:t>
            </a:r>
          </a:p>
          <a:p>
            <a:r>
              <a:rPr lang="fi-FI" smtClean="0"/>
              <a:t>Tämä tarkoittaa sitä, että keskitetyn ohjeistuksen (esim. oppikirjojen arviointi ja hyväksyminen + KH/AKH/OPH kiertokirjeet) sijaan annetaan opetusuunnitelman perusteet (tavoite), tietty määrä rahaa (oppilaskohtainen korvaus + korvamerkittyjä erityisrahoja) ja lähinnä pistokoetyyppisellä arvioinnilla seurataan, totuteutuvatko tavoitteet (ja riittävätkö rahat).</a:t>
            </a:r>
          </a:p>
          <a:p>
            <a:r>
              <a:rPr lang="fi-FI" smtClean="0"/>
              <a:t>Taustalla toisaalta lama ja hallinnon merkittävä supistaminen, toisaalta liike-elämän johtamisopit. </a:t>
            </a:r>
            <a:endParaRPr lang="fi-FI" smtClean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Merkitys käytännön tasolla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fi-FI" smtClean="0"/>
              <a:t>Opetuksen järjestäjällä (kunnalla) suuri päätösvalta.</a:t>
            </a:r>
          </a:p>
          <a:p>
            <a:pPr marL="381000" indent="-381000"/>
            <a:r>
              <a:rPr lang="fi-FI" smtClean="0"/>
              <a:t>Opettajat tekevät OPSit.</a:t>
            </a:r>
          </a:p>
          <a:p>
            <a:pPr marL="381000" indent="-381000"/>
            <a:r>
              <a:rPr lang="fi-FI" smtClean="0"/>
              <a:t>Oppikirjan rooli tulisi oikaista.</a:t>
            </a:r>
          </a:p>
          <a:p>
            <a:pPr marL="381000" indent="-381000"/>
            <a:r>
              <a:rPr lang="fi-FI" smtClean="0"/>
              <a:t>Arviointien merkitys?</a:t>
            </a: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Arvioinnit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Erilaisia kansallisia ja kansainvälisiä arviointeja.</a:t>
            </a:r>
          </a:p>
          <a:p>
            <a:r>
              <a:rPr lang="fi-FI" smtClean="0"/>
              <a:t>Lippulaivana PISA (=OECD:n oppimistulosten arviointi tietyissä oppiaineissa).</a:t>
            </a:r>
          </a:p>
          <a:p>
            <a:r>
              <a:rPr lang="fi-FI" smtClean="0"/>
              <a:t>Myös kansallisia oppimistulosten arviointeja (esim. UE, UO, ET, tapakasvatus/Rusama, 2002 (kevät 2001)).</a:t>
            </a:r>
          </a:p>
          <a:p>
            <a:r>
              <a:rPr lang="fi-FI" smtClean="0"/>
              <a:t>Arviointien vaikutus ohjaukseen?</a:t>
            </a:r>
          </a:p>
          <a:p>
            <a:r>
              <a:rPr lang="fi-FI" smtClean="0"/>
              <a:t>Perusopetuksessa uusi laaja-alainen laadun arviointi 2009.</a:t>
            </a:r>
          </a:p>
          <a:p>
            <a:r>
              <a:rPr lang="fi-FI" smtClean="0"/>
              <a:t>Käytännön arviointeina ranking-listat (yo) ja ruohonjuuri tason Matteus-ilmiöt (Helsinki käyttänyt joskus lääkkeenä ns. positiivista segregaatiota).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2s06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FAD2s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AD2s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2s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FAD2s06</Template>
  <TotalTime>1889</TotalTime>
  <Words>183</Words>
  <Application>Microsoft Office PowerPoint</Application>
  <PresentationFormat>Näytössä katseltava diaesitys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Wingdings</vt:lpstr>
      <vt:lpstr>FAD2s06</vt:lpstr>
      <vt:lpstr>Opetuksen arviointi ja kehittäminen, ET ja filosofia: Oppilaitosten arviointi</vt:lpstr>
      <vt:lpstr>Hallintokulttuurin muutos</vt:lpstr>
      <vt:lpstr>Merkitys käytännön tasolla</vt:lpstr>
      <vt:lpstr>Arvioinnit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Ainedidaktiikka 1,  suoritus ja arviointi</dc:title>
  <dc:creator>Eero Salmenkivi</dc:creator>
  <cp:lastModifiedBy>Salmenkivi, Eero O A</cp:lastModifiedBy>
  <cp:revision>33</cp:revision>
  <cp:lastPrinted>2003-08-18T12:35:25Z</cp:lastPrinted>
  <dcterms:created xsi:type="dcterms:W3CDTF">2006-10-16T16:07:34Z</dcterms:created>
  <dcterms:modified xsi:type="dcterms:W3CDTF">2014-01-29T07:24:52Z</dcterms:modified>
</cp:coreProperties>
</file>