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352" r:id="rId2"/>
    <p:sldId id="452" r:id="rId3"/>
    <p:sldId id="453" r:id="rId4"/>
    <p:sldId id="454" r:id="rId5"/>
    <p:sldId id="455" r:id="rId6"/>
    <p:sldId id="423" r:id="rId7"/>
    <p:sldId id="429" r:id="rId8"/>
    <p:sldId id="469" r:id="rId9"/>
    <p:sldId id="432" r:id="rId10"/>
    <p:sldId id="468" r:id="rId11"/>
    <p:sldId id="441" r:id="rId12"/>
    <p:sldId id="442" r:id="rId13"/>
    <p:sldId id="443" r:id="rId14"/>
    <p:sldId id="460" r:id="rId15"/>
    <p:sldId id="461" r:id="rId16"/>
    <p:sldId id="462" r:id="rId17"/>
    <p:sldId id="463" r:id="rId18"/>
    <p:sldId id="464" r:id="rId19"/>
    <p:sldId id="465" r:id="rId20"/>
    <p:sldId id="466" r:id="rId21"/>
    <p:sldId id="467" r:id="rId22"/>
    <p:sldId id="473" r:id="rId23"/>
    <p:sldId id="470" r:id="rId24"/>
    <p:sldId id="474" r:id="rId25"/>
    <p:sldId id="477" r:id="rId26"/>
    <p:sldId id="476" r:id="rId27"/>
    <p:sldId id="475" r:id="rId28"/>
    <p:sldId id="471" r:id="rId29"/>
    <p:sldId id="478" r:id="rId30"/>
    <p:sldId id="438" r:id="rId31"/>
    <p:sldId id="376" r:id="rId32"/>
    <p:sldId id="377" r:id="rId33"/>
    <p:sldId id="437" r:id="rId34"/>
    <p:sldId id="375" r:id="rId35"/>
    <p:sldId id="421" r:id="rId36"/>
    <p:sldId id="422" r:id="rId37"/>
    <p:sldId id="436" r:id="rId38"/>
    <p:sldId id="382" r:id="rId39"/>
    <p:sldId id="391" r:id="rId40"/>
    <p:sldId id="449" r:id="rId41"/>
    <p:sldId id="420" r:id="rId42"/>
    <p:sldId id="448" r:id="rId43"/>
    <p:sldId id="456" r:id="rId44"/>
    <p:sldId id="457" r:id="rId45"/>
    <p:sldId id="450" r:id="rId46"/>
    <p:sldId id="458" r:id="rId47"/>
    <p:sldId id="459" r:id="rId48"/>
  </p:sldIdLst>
  <p:sldSz cx="9144000" cy="6858000" type="screen4x3"/>
  <p:notesSz cx="9872663" cy="67421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DA4"/>
    <a:srgbClr val="FEEEAC"/>
    <a:srgbClr val="FCD116"/>
    <a:srgbClr val="009E60"/>
    <a:srgbClr val="3A75C4"/>
    <a:srgbClr val="5BBF21"/>
    <a:srgbClr val="1E1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87" autoAdjust="0"/>
    <p:restoredTop sz="94671" autoAdjust="0"/>
  </p:normalViewPr>
  <p:slideViewPr>
    <p:cSldViewPr>
      <p:cViewPr varScale="1">
        <p:scale>
          <a:sx n="95" d="100"/>
          <a:sy n="95" d="100"/>
        </p:scale>
        <p:origin x="437" y="58"/>
      </p:cViewPr>
      <p:guideLst>
        <p:guide orient="horz" pos="890"/>
        <p:guide pos="374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1" y="0"/>
            <a:ext cx="4277136" cy="337215"/>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defTabSz="914966">
              <a:defRPr sz="1200"/>
            </a:lvl1pPr>
          </a:lstStyle>
          <a:p>
            <a:pPr>
              <a:defRPr/>
            </a:pPr>
            <a:endParaRPr lang="fi-FI"/>
          </a:p>
        </p:txBody>
      </p:sp>
      <p:sp>
        <p:nvSpPr>
          <p:cNvPr id="40963" name="Rectangle 3"/>
          <p:cNvSpPr>
            <a:spLocks noGrp="1" noChangeArrowheads="1"/>
          </p:cNvSpPr>
          <p:nvPr>
            <p:ph type="dt" sz="quarter" idx="1"/>
          </p:nvPr>
        </p:nvSpPr>
        <p:spPr bwMode="auto">
          <a:xfrm>
            <a:off x="5593178" y="0"/>
            <a:ext cx="4277136" cy="337215"/>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algn="r" defTabSz="914966">
              <a:defRPr sz="1200"/>
            </a:lvl1pPr>
          </a:lstStyle>
          <a:p>
            <a:pPr>
              <a:defRPr/>
            </a:pPr>
            <a:endParaRPr lang="fi-FI"/>
          </a:p>
        </p:txBody>
      </p:sp>
      <p:sp>
        <p:nvSpPr>
          <p:cNvPr id="40964" name="Rectangle 4"/>
          <p:cNvSpPr>
            <a:spLocks noGrp="1" noChangeArrowheads="1"/>
          </p:cNvSpPr>
          <p:nvPr>
            <p:ph type="ftr" sz="quarter" idx="2"/>
          </p:nvPr>
        </p:nvSpPr>
        <p:spPr bwMode="auto">
          <a:xfrm>
            <a:off x="1" y="6403804"/>
            <a:ext cx="4277136" cy="337215"/>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defTabSz="914966">
              <a:defRPr sz="1200"/>
            </a:lvl1pPr>
          </a:lstStyle>
          <a:p>
            <a:pPr>
              <a:defRPr/>
            </a:pPr>
            <a:endParaRPr lang="fi-FI"/>
          </a:p>
        </p:txBody>
      </p:sp>
      <p:sp>
        <p:nvSpPr>
          <p:cNvPr id="40965" name="Rectangle 5"/>
          <p:cNvSpPr>
            <a:spLocks noGrp="1" noChangeArrowheads="1"/>
          </p:cNvSpPr>
          <p:nvPr>
            <p:ph type="sldNum" sz="quarter" idx="3"/>
          </p:nvPr>
        </p:nvSpPr>
        <p:spPr bwMode="auto">
          <a:xfrm>
            <a:off x="5593178" y="6403804"/>
            <a:ext cx="4277136" cy="337215"/>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algn="r" defTabSz="914966">
              <a:defRPr sz="1200"/>
            </a:lvl1pPr>
          </a:lstStyle>
          <a:p>
            <a:pPr>
              <a:defRPr/>
            </a:pPr>
            <a:fld id="{3B81FE27-AA20-4FED-9410-DFF26F18696E}" type="slidenum">
              <a:rPr lang="fi-FI"/>
              <a:pPr>
                <a:defRPr/>
              </a:pPr>
              <a:t>‹#›</a:t>
            </a:fld>
            <a:endParaRPr lang="fi-FI"/>
          </a:p>
        </p:txBody>
      </p:sp>
    </p:spTree>
    <p:extLst>
      <p:ext uri="{BB962C8B-B14F-4D97-AF65-F5344CB8AC3E}">
        <p14:creationId xmlns:p14="http://schemas.microsoft.com/office/powerpoint/2010/main" val="314250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4277136" cy="337215"/>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defTabSz="914966">
              <a:defRPr sz="1200"/>
            </a:lvl1pPr>
          </a:lstStyle>
          <a:p>
            <a:pPr>
              <a:defRPr/>
            </a:pPr>
            <a:endParaRPr lang="en-US"/>
          </a:p>
        </p:txBody>
      </p:sp>
      <p:sp>
        <p:nvSpPr>
          <p:cNvPr id="7171" name="Rectangle 3"/>
          <p:cNvSpPr>
            <a:spLocks noGrp="1" noChangeArrowheads="1"/>
          </p:cNvSpPr>
          <p:nvPr>
            <p:ph type="dt" idx="1"/>
          </p:nvPr>
        </p:nvSpPr>
        <p:spPr bwMode="auto">
          <a:xfrm>
            <a:off x="5595528" y="0"/>
            <a:ext cx="4277136" cy="337215"/>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lvl1pPr algn="r" defTabSz="914966">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3249613" y="504825"/>
            <a:ext cx="3373437" cy="2528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316043" y="3202449"/>
            <a:ext cx="7240579" cy="3033841"/>
          </a:xfrm>
          <a:prstGeom prst="rect">
            <a:avLst/>
          </a:prstGeom>
          <a:noFill/>
          <a:ln w="9525">
            <a:noFill/>
            <a:miter lim="800000"/>
            <a:headEnd/>
            <a:tailEnd/>
          </a:ln>
          <a:effectLst/>
        </p:spPr>
        <p:txBody>
          <a:bodyPr vert="horz" wrap="square" lIns="91523" tIns="45762" rIns="91523" bIns="45762" numCol="1" anchor="t" anchorCtr="0" compatLnSpc="1">
            <a:prstTxWarp prst="textNoShape">
              <a:avLst/>
            </a:prstTxWarp>
          </a:bodyPr>
          <a:lstStyle/>
          <a:p>
            <a:pPr lvl="0"/>
            <a:r>
              <a:rPr lang="en-US" noProof="0" smtClean="0"/>
              <a:t>Muokkaa tekstin perustyylejä napsauttamalla</a:t>
            </a:r>
          </a:p>
          <a:p>
            <a:pPr lvl="1"/>
            <a:r>
              <a:rPr lang="en-US" noProof="0" smtClean="0"/>
              <a:t>toinen taso</a:t>
            </a:r>
          </a:p>
          <a:p>
            <a:pPr lvl="2"/>
            <a:r>
              <a:rPr lang="en-US" noProof="0" smtClean="0"/>
              <a:t>kolmas taso</a:t>
            </a:r>
          </a:p>
          <a:p>
            <a:pPr lvl="3"/>
            <a:r>
              <a:rPr lang="en-US" noProof="0" smtClean="0"/>
              <a:t>neljäs taso</a:t>
            </a:r>
          </a:p>
          <a:p>
            <a:pPr lvl="4"/>
            <a:r>
              <a:rPr lang="en-US" noProof="0" smtClean="0"/>
              <a:t>viides taso</a:t>
            </a:r>
          </a:p>
        </p:txBody>
      </p:sp>
      <p:sp>
        <p:nvSpPr>
          <p:cNvPr id="7174" name="Rectangle 6"/>
          <p:cNvSpPr>
            <a:spLocks noGrp="1" noChangeArrowheads="1"/>
          </p:cNvSpPr>
          <p:nvPr>
            <p:ph type="ftr" sz="quarter" idx="4"/>
          </p:nvPr>
        </p:nvSpPr>
        <p:spPr bwMode="auto">
          <a:xfrm>
            <a:off x="1" y="6404898"/>
            <a:ext cx="4277136" cy="337215"/>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defTabSz="914966">
              <a:defRPr sz="1200"/>
            </a:lvl1pPr>
          </a:lstStyle>
          <a:p>
            <a:pPr>
              <a:defRPr/>
            </a:pPr>
            <a:endParaRPr lang="en-US"/>
          </a:p>
        </p:txBody>
      </p:sp>
      <p:sp>
        <p:nvSpPr>
          <p:cNvPr id="7175" name="Rectangle 7"/>
          <p:cNvSpPr>
            <a:spLocks noGrp="1" noChangeArrowheads="1"/>
          </p:cNvSpPr>
          <p:nvPr>
            <p:ph type="sldNum" sz="quarter" idx="5"/>
          </p:nvPr>
        </p:nvSpPr>
        <p:spPr bwMode="auto">
          <a:xfrm>
            <a:off x="5595528" y="6404898"/>
            <a:ext cx="4277136" cy="337215"/>
          </a:xfrm>
          <a:prstGeom prst="rect">
            <a:avLst/>
          </a:prstGeom>
          <a:noFill/>
          <a:ln w="9525">
            <a:noFill/>
            <a:miter lim="800000"/>
            <a:headEnd/>
            <a:tailEnd/>
          </a:ln>
          <a:effectLst/>
        </p:spPr>
        <p:txBody>
          <a:bodyPr vert="horz" wrap="square" lIns="91523" tIns="45762" rIns="91523" bIns="45762" numCol="1" anchor="b" anchorCtr="0" compatLnSpc="1">
            <a:prstTxWarp prst="textNoShape">
              <a:avLst/>
            </a:prstTxWarp>
          </a:bodyPr>
          <a:lstStyle>
            <a:lvl1pPr algn="r" defTabSz="914966">
              <a:defRPr sz="1200"/>
            </a:lvl1pPr>
          </a:lstStyle>
          <a:p>
            <a:pPr>
              <a:defRPr/>
            </a:pPr>
            <a:fld id="{3FB1D956-EDBE-4E45-9190-74E5E6B810B0}" type="slidenum">
              <a:rPr lang="en-US"/>
              <a:pPr>
                <a:defRPr/>
              </a:pPr>
              <a:t>‹#›</a:t>
            </a:fld>
            <a:endParaRPr lang="en-US"/>
          </a:p>
        </p:txBody>
      </p:sp>
    </p:spTree>
    <p:extLst>
      <p:ext uri="{BB962C8B-B14F-4D97-AF65-F5344CB8AC3E}">
        <p14:creationId xmlns:p14="http://schemas.microsoft.com/office/powerpoint/2010/main" val="1490917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1BF7123B-00E4-4A04-B046-527423C08C63}" type="slidenum">
              <a:rPr lang="en-US" altLang="fi-FI" sz="1200"/>
              <a:pPr/>
              <a:t>1</a:t>
            </a:fld>
            <a:endParaRPr lang="en-US" altLang="fi-FI"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Tree>
    <p:extLst>
      <p:ext uri="{BB962C8B-B14F-4D97-AF65-F5344CB8AC3E}">
        <p14:creationId xmlns:p14="http://schemas.microsoft.com/office/powerpoint/2010/main" val="401298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C1BA8413-6B1A-4FDB-9375-5BEC0D6A2BDB}" type="slidenum">
              <a:rPr lang="en-US" altLang="fi-FI" sz="1200"/>
              <a:pPr/>
              <a:t>28</a:t>
            </a:fld>
            <a:endParaRPr lang="en-US" altLang="fi-FI"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2173723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930B386C-8420-4CE5-8C20-8EAA46E4CF31}" type="slidenum">
              <a:rPr lang="en-US" altLang="fi-FI" sz="1200"/>
              <a:pPr/>
              <a:t>30</a:t>
            </a:fld>
            <a:endParaRPr lang="en-US" altLang="fi-FI"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Tree>
    <p:extLst>
      <p:ext uri="{BB962C8B-B14F-4D97-AF65-F5344CB8AC3E}">
        <p14:creationId xmlns:p14="http://schemas.microsoft.com/office/powerpoint/2010/main" val="198264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272">
              <a:defRPr sz="2400">
                <a:solidFill>
                  <a:schemeClr val="tx1"/>
                </a:solidFill>
                <a:latin typeface="Times New Roman" pitchFamily="18" charset="0"/>
              </a:defRPr>
            </a:lvl1pPr>
            <a:lvl2pPr marL="750602" indent="-288693" defTabSz="946272">
              <a:defRPr sz="2400">
                <a:solidFill>
                  <a:schemeClr val="tx1"/>
                </a:solidFill>
                <a:latin typeface="Times New Roman" pitchFamily="18" charset="0"/>
              </a:defRPr>
            </a:lvl2pPr>
            <a:lvl3pPr marL="1154773" indent="-230955" defTabSz="946272">
              <a:defRPr sz="2400">
                <a:solidFill>
                  <a:schemeClr val="tx1"/>
                </a:solidFill>
                <a:latin typeface="Times New Roman" pitchFamily="18" charset="0"/>
              </a:defRPr>
            </a:lvl3pPr>
            <a:lvl4pPr marL="1616682" indent="-230955" defTabSz="946272">
              <a:defRPr sz="2400">
                <a:solidFill>
                  <a:schemeClr val="tx1"/>
                </a:solidFill>
                <a:latin typeface="Times New Roman" pitchFamily="18" charset="0"/>
              </a:defRPr>
            </a:lvl4pPr>
            <a:lvl5pPr marL="2078591" indent="-230955" defTabSz="946272">
              <a:defRPr sz="2400">
                <a:solidFill>
                  <a:schemeClr val="tx1"/>
                </a:solidFill>
                <a:latin typeface="Times New Roman" pitchFamily="18" charset="0"/>
              </a:defRPr>
            </a:lvl5pPr>
            <a:lvl6pPr marL="2540500" indent="-230955" defTabSz="946272" eaLnBrk="0" fontAlgn="base" hangingPunct="0">
              <a:spcBef>
                <a:spcPct val="0"/>
              </a:spcBef>
              <a:spcAft>
                <a:spcPct val="0"/>
              </a:spcAft>
              <a:defRPr sz="2400">
                <a:solidFill>
                  <a:schemeClr val="tx1"/>
                </a:solidFill>
                <a:latin typeface="Times New Roman" pitchFamily="18" charset="0"/>
              </a:defRPr>
            </a:lvl6pPr>
            <a:lvl7pPr marL="3002410" indent="-230955" defTabSz="946272" eaLnBrk="0" fontAlgn="base" hangingPunct="0">
              <a:spcBef>
                <a:spcPct val="0"/>
              </a:spcBef>
              <a:spcAft>
                <a:spcPct val="0"/>
              </a:spcAft>
              <a:defRPr sz="2400">
                <a:solidFill>
                  <a:schemeClr val="tx1"/>
                </a:solidFill>
                <a:latin typeface="Times New Roman" pitchFamily="18" charset="0"/>
              </a:defRPr>
            </a:lvl7pPr>
            <a:lvl8pPr marL="3464319" indent="-230955" defTabSz="946272" eaLnBrk="0" fontAlgn="base" hangingPunct="0">
              <a:spcBef>
                <a:spcPct val="0"/>
              </a:spcBef>
              <a:spcAft>
                <a:spcPct val="0"/>
              </a:spcAft>
              <a:defRPr sz="2400">
                <a:solidFill>
                  <a:schemeClr val="tx1"/>
                </a:solidFill>
                <a:latin typeface="Times New Roman" pitchFamily="18" charset="0"/>
              </a:defRPr>
            </a:lvl8pPr>
            <a:lvl9pPr marL="3926228" indent="-230955" defTabSz="946272" eaLnBrk="0" fontAlgn="base" hangingPunct="0">
              <a:spcBef>
                <a:spcPct val="0"/>
              </a:spcBef>
              <a:spcAft>
                <a:spcPct val="0"/>
              </a:spcAft>
              <a:defRPr sz="2400">
                <a:solidFill>
                  <a:schemeClr val="tx1"/>
                </a:solidFill>
                <a:latin typeface="Times New Roman" pitchFamily="18" charset="0"/>
              </a:defRPr>
            </a:lvl9pPr>
          </a:lstStyle>
          <a:p>
            <a:fld id="{FD4B95D1-CCE2-427D-99C6-8B07060F232C}" type="slidenum">
              <a:rPr lang="en-US" altLang="fi-FI" sz="1200"/>
              <a:pPr/>
              <a:t>4</a:t>
            </a:fld>
            <a:endParaRPr lang="en-US" altLang="fi-FI"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3671607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272">
              <a:defRPr sz="2400">
                <a:solidFill>
                  <a:schemeClr val="tx1"/>
                </a:solidFill>
                <a:latin typeface="Times New Roman" pitchFamily="18" charset="0"/>
              </a:defRPr>
            </a:lvl1pPr>
            <a:lvl2pPr marL="750602" indent="-288693" defTabSz="946272">
              <a:defRPr sz="2400">
                <a:solidFill>
                  <a:schemeClr val="tx1"/>
                </a:solidFill>
                <a:latin typeface="Times New Roman" pitchFamily="18" charset="0"/>
              </a:defRPr>
            </a:lvl2pPr>
            <a:lvl3pPr marL="1154773" indent="-230955" defTabSz="946272">
              <a:defRPr sz="2400">
                <a:solidFill>
                  <a:schemeClr val="tx1"/>
                </a:solidFill>
                <a:latin typeface="Times New Roman" pitchFamily="18" charset="0"/>
              </a:defRPr>
            </a:lvl3pPr>
            <a:lvl4pPr marL="1616682" indent="-230955" defTabSz="946272">
              <a:defRPr sz="2400">
                <a:solidFill>
                  <a:schemeClr val="tx1"/>
                </a:solidFill>
                <a:latin typeface="Times New Roman" pitchFamily="18" charset="0"/>
              </a:defRPr>
            </a:lvl4pPr>
            <a:lvl5pPr marL="2078591" indent="-230955" defTabSz="946272">
              <a:defRPr sz="2400">
                <a:solidFill>
                  <a:schemeClr val="tx1"/>
                </a:solidFill>
                <a:latin typeface="Times New Roman" pitchFamily="18" charset="0"/>
              </a:defRPr>
            </a:lvl5pPr>
            <a:lvl6pPr marL="2540500" indent="-230955" defTabSz="946272" eaLnBrk="0" fontAlgn="base" hangingPunct="0">
              <a:spcBef>
                <a:spcPct val="0"/>
              </a:spcBef>
              <a:spcAft>
                <a:spcPct val="0"/>
              </a:spcAft>
              <a:defRPr sz="2400">
                <a:solidFill>
                  <a:schemeClr val="tx1"/>
                </a:solidFill>
                <a:latin typeface="Times New Roman" pitchFamily="18" charset="0"/>
              </a:defRPr>
            </a:lvl6pPr>
            <a:lvl7pPr marL="3002410" indent="-230955" defTabSz="946272" eaLnBrk="0" fontAlgn="base" hangingPunct="0">
              <a:spcBef>
                <a:spcPct val="0"/>
              </a:spcBef>
              <a:spcAft>
                <a:spcPct val="0"/>
              </a:spcAft>
              <a:defRPr sz="2400">
                <a:solidFill>
                  <a:schemeClr val="tx1"/>
                </a:solidFill>
                <a:latin typeface="Times New Roman" pitchFamily="18" charset="0"/>
              </a:defRPr>
            </a:lvl7pPr>
            <a:lvl8pPr marL="3464319" indent="-230955" defTabSz="946272" eaLnBrk="0" fontAlgn="base" hangingPunct="0">
              <a:spcBef>
                <a:spcPct val="0"/>
              </a:spcBef>
              <a:spcAft>
                <a:spcPct val="0"/>
              </a:spcAft>
              <a:defRPr sz="2400">
                <a:solidFill>
                  <a:schemeClr val="tx1"/>
                </a:solidFill>
                <a:latin typeface="Times New Roman" pitchFamily="18" charset="0"/>
              </a:defRPr>
            </a:lvl8pPr>
            <a:lvl9pPr marL="3926228" indent="-230955" defTabSz="946272" eaLnBrk="0" fontAlgn="base" hangingPunct="0">
              <a:spcBef>
                <a:spcPct val="0"/>
              </a:spcBef>
              <a:spcAft>
                <a:spcPct val="0"/>
              </a:spcAft>
              <a:defRPr sz="2400">
                <a:solidFill>
                  <a:schemeClr val="tx1"/>
                </a:solidFill>
                <a:latin typeface="Times New Roman" pitchFamily="18" charset="0"/>
              </a:defRPr>
            </a:lvl9pPr>
          </a:lstStyle>
          <a:p>
            <a:fld id="{FD4B95D1-CCE2-427D-99C6-8B07060F232C}" type="slidenum">
              <a:rPr lang="en-US" altLang="fi-FI" sz="1200"/>
              <a:pPr/>
              <a:t>5</a:t>
            </a:fld>
            <a:endParaRPr lang="en-US" altLang="fi-FI" sz="12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336539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662A078D-3F57-46C4-855D-907E494D2A49}" type="slidenum">
              <a:rPr lang="en-US" altLang="fi-FI" sz="1200"/>
              <a:pPr/>
              <a:t>8</a:t>
            </a:fld>
            <a:endParaRPr lang="en-US" altLang="fi-FI"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1936659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81E9A9D6-2AC4-4E56-880E-B8745760A4C8}" type="slidenum">
              <a:rPr lang="en-US" altLang="fi-FI" sz="1200"/>
              <a:pPr/>
              <a:t>11</a:t>
            </a:fld>
            <a:endParaRPr lang="en-US" altLang="fi-FI"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3327818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FDF0EE90-AE8D-45CD-A283-D86F5F5CBD5C}" type="slidenum">
              <a:rPr lang="en-US" altLang="fi-FI" sz="1200"/>
              <a:pPr/>
              <a:t>12</a:t>
            </a:fld>
            <a:endParaRPr lang="en-US" altLang="fi-FI"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3601949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592">
              <a:defRPr sz="2400">
                <a:solidFill>
                  <a:schemeClr val="tx1"/>
                </a:solidFill>
                <a:latin typeface="Times New Roman" pitchFamily="18" charset="0"/>
              </a:defRPr>
            </a:lvl1pPr>
            <a:lvl2pPr marL="750602" indent="-288693" defTabSz="912592">
              <a:defRPr sz="2400">
                <a:solidFill>
                  <a:schemeClr val="tx1"/>
                </a:solidFill>
                <a:latin typeface="Times New Roman" pitchFamily="18" charset="0"/>
              </a:defRPr>
            </a:lvl2pPr>
            <a:lvl3pPr marL="1154773" indent="-230955" defTabSz="912592">
              <a:defRPr sz="2400">
                <a:solidFill>
                  <a:schemeClr val="tx1"/>
                </a:solidFill>
                <a:latin typeface="Times New Roman" pitchFamily="18" charset="0"/>
              </a:defRPr>
            </a:lvl3pPr>
            <a:lvl4pPr marL="1616682" indent="-230955" defTabSz="912592">
              <a:defRPr sz="2400">
                <a:solidFill>
                  <a:schemeClr val="tx1"/>
                </a:solidFill>
                <a:latin typeface="Times New Roman" pitchFamily="18" charset="0"/>
              </a:defRPr>
            </a:lvl4pPr>
            <a:lvl5pPr marL="2078591" indent="-230955" defTabSz="912592">
              <a:defRPr sz="2400">
                <a:solidFill>
                  <a:schemeClr val="tx1"/>
                </a:solidFill>
                <a:latin typeface="Times New Roman" pitchFamily="18" charset="0"/>
              </a:defRPr>
            </a:lvl5pPr>
            <a:lvl6pPr marL="2540500" indent="-230955" defTabSz="912592" eaLnBrk="0" fontAlgn="base" hangingPunct="0">
              <a:spcBef>
                <a:spcPct val="0"/>
              </a:spcBef>
              <a:spcAft>
                <a:spcPct val="0"/>
              </a:spcAft>
              <a:defRPr sz="2400">
                <a:solidFill>
                  <a:schemeClr val="tx1"/>
                </a:solidFill>
                <a:latin typeface="Times New Roman" pitchFamily="18" charset="0"/>
              </a:defRPr>
            </a:lvl6pPr>
            <a:lvl7pPr marL="3002410" indent="-230955" defTabSz="912592" eaLnBrk="0" fontAlgn="base" hangingPunct="0">
              <a:spcBef>
                <a:spcPct val="0"/>
              </a:spcBef>
              <a:spcAft>
                <a:spcPct val="0"/>
              </a:spcAft>
              <a:defRPr sz="2400">
                <a:solidFill>
                  <a:schemeClr val="tx1"/>
                </a:solidFill>
                <a:latin typeface="Times New Roman" pitchFamily="18" charset="0"/>
              </a:defRPr>
            </a:lvl7pPr>
            <a:lvl8pPr marL="3464319" indent="-230955" defTabSz="912592" eaLnBrk="0" fontAlgn="base" hangingPunct="0">
              <a:spcBef>
                <a:spcPct val="0"/>
              </a:spcBef>
              <a:spcAft>
                <a:spcPct val="0"/>
              </a:spcAft>
              <a:defRPr sz="2400">
                <a:solidFill>
                  <a:schemeClr val="tx1"/>
                </a:solidFill>
                <a:latin typeface="Times New Roman" pitchFamily="18" charset="0"/>
              </a:defRPr>
            </a:lvl8pPr>
            <a:lvl9pPr marL="3926228" indent="-230955" defTabSz="912592" eaLnBrk="0" fontAlgn="base" hangingPunct="0">
              <a:spcBef>
                <a:spcPct val="0"/>
              </a:spcBef>
              <a:spcAft>
                <a:spcPct val="0"/>
              </a:spcAft>
              <a:defRPr sz="2400">
                <a:solidFill>
                  <a:schemeClr val="tx1"/>
                </a:solidFill>
                <a:latin typeface="Times New Roman" pitchFamily="18" charset="0"/>
              </a:defRPr>
            </a:lvl9pPr>
          </a:lstStyle>
          <a:p>
            <a:fld id="{D1589E43-7872-46FD-96D6-F81789195D49}" type="slidenum">
              <a:rPr lang="en-US" altLang="fi-FI" sz="1200"/>
              <a:pPr/>
              <a:t>13</a:t>
            </a:fld>
            <a:endParaRPr lang="en-US" altLang="fi-FI"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i-FI" smtClean="0"/>
          </a:p>
        </p:txBody>
      </p:sp>
    </p:spTree>
    <p:extLst>
      <p:ext uri="{BB962C8B-B14F-4D97-AF65-F5344CB8AC3E}">
        <p14:creationId xmlns:p14="http://schemas.microsoft.com/office/powerpoint/2010/main" val="680815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2">
              <a:defRPr sz="2400">
                <a:solidFill>
                  <a:schemeClr val="tx1"/>
                </a:solidFill>
                <a:latin typeface="Times New Roman" pitchFamily="18" charset="0"/>
              </a:defRPr>
            </a:lvl1pPr>
            <a:lvl2pPr marL="758333" indent="-291667" defTabSz="921992">
              <a:defRPr sz="2400">
                <a:solidFill>
                  <a:schemeClr val="tx1"/>
                </a:solidFill>
                <a:latin typeface="Times New Roman" pitchFamily="18" charset="0"/>
              </a:defRPr>
            </a:lvl2pPr>
            <a:lvl3pPr marL="1166667" indent="-233334" defTabSz="921992">
              <a:defRPr sz="2400">
                <a:solidFill>
                  <a:schemeClr val="tx1"/>
                </a:solidFill>
                <a:latin typeface="Times New Roman" pitchFamily="18" charset="0"/>
              </a:defRPr>
            </a:lvl3pPr>
            <a:lvl4pPr marL="1633334" indent="-233334" defTabSz="921992">
              <a:defRPr sz="2400">
                <a:solidFill>
                  <a:schemeClr val="tx1"/>
                </a:solidFill>
                <a:latin typeface="Times New Roman" pitchFamily="18" charset="0"/>
              </a:defRPr>
            </a:lvl4pPr>
            <a:lvl5pPr marL="2100000" indent="-233334" defTabSz="921992">
              <a:defRPr sz="2400">
                <a:solidFill>
                  <a:schemeClr val="tx1"/>
                </a:solidFill>
                <a:latin typeface="Times New Roman" pitchFamily="18" charset="0"/>
              </a:defRPr>
            </a:lvl5pPr>
            <a:lvl6pPr marL="2566667" indent="-233334" defTabSz="921992" eaLnBrk="0" fontAlgn="base" hangingPunct="0">
              <a:spcBef>
                <a:spcPct val="0"/>
              </a:spcBef>
              <a:spcAft>
                <a:spcPct val="0"/>
              </a:spcAft>
              <a:defRPr sz="2400">
                <a:solidFill>
                  <a:schemeClr val="tx1"/>
                </a:solidFill>
                <a:latin typeface="Times New Roman" pitchFamily="18" charset="0"/>
              </a:defRPr>
            </a:lvl6pPr>
            <a:lvl7pPr marL="3033335" indent="-233334" defTabSz="921992" eaLnBrk="0" fontAlgn="base" hangingPunct="0">
              <a:spcBef>
                <a:spcPct val="0"/>
              </a:spcBef>
              <a:spcAft>
                <a:spcPct val="0"/>
              </a:spcAft>
              <a:defRPr sz="2400">
                <a:solidFill>
                  <a:schemeClr val="tx1"/>
                </a:solidFill>
                <a:latin typeface="Times New Roman" pitchFamily="18" charset="0"/>
              </a:defRPr>
            </a:lvl7pPr>
            <a:lvl8pPr marL="3500001" indent="-233334" defTabSz="921992" eaLnBrk="0" fontAlgn="base" hangingPunct="0">
              <a:spcBef>
                <a:spcPct val="0"/>
              </a:spcBef>
              <a:spcAft>
                <a:spcPct val="0"/>
              </a:spcAft>
              <a:defRPr sz="2400">
                <a:solidFill>
                  <a:schemeClr val="tx1"/>
                </a:solidFill>
                <a:latin typeface="Times New Roman" pitchFamily="18" charset="0"/>
              </a:defRPr>
            </a:lvl8pPr>
            <a:lvl9pPr marL="3966668" indent="-233334" defTabSz="921992" eaLnBrk="0" fontAlgn="base" hangingPunct="0">
              <a:spcBef>
                <a:spcPct val="0"/>
              </a:spcBef>
              <a:spcAft>
                <a:spcPct val="0"/>
              </a:spcAft>
              <a:defRPr sz="2400">
                <a:solidFill>
                  <a:schemeClr val="tx1"/>
                </a:solidFill>
                <a:latin typeface="Times New Roman" pitchFamily="18" charset="0"/>
              </a:defRPr>
            </a:lvl9pPr>
          </a:lstStyle>
          <a:p>
            <a:fld id="{5B2FF1F3-DD14-4618-A629-E8DC58358DBC}" type="slidenum">
              <a:rPr lang="en-US" sz="1200"/>
              <a:pPr/>
              <a:t>14</a:t>
            </a:fld>
            <a:endParaRPr 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smtClean="0"/>
          </a:p>
        </p:txBody>
      </p:sp>
    </p:spTree>
    <p:extLst>
      <p:ext uri="{BB962C8B-B14F-4D97-AF65-F5344CB8AC3E}">
        <p14:creationId xmlns:p14="http://schemas.microsoft.com/office/powerpoint/2010/main" val="3215256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992">
              <a:defRPr sz="2400">
                <a:solidFill>
                  <a:schemeClr val="tx1"/>
                </a:solidFill>
                <a:latin typeface="Times New Roman" pitchFamily="18" charset="0"/>
              </a:defRPr>
            </a:lvl1pPr>
            <a:lvl2pPr marL="758333" indent="-291667" defTabSz="921992">
              <a:defRPr sz="2400">
                <a:solidFill>
                  <a:schemeClr val="tx1"/>
                </a:solidFill>
                <a:latin typeface="Times New Roman" pitchFamily="18" charset="0"/>
              </a:defRPr>
            </a:lvl2pPr>
            <a:lvl3pPr marL="1166667" indent="-233334" defTabSz="921992">
              <a:defRPr sz="2400">
                <a:solidFill>
                  <a:schemeClr val="tx1"/>
                </a:solidFill>
                <a:latin typeface="Times New Roman" pitchFamily="18" charset="0"/>
              </a:defRPr>
            </a:lvl3pPr>
            <a:lvl4pPr marL="1633334" indent="-233334" defTabSz="921992">
              <a:defRPr sz="2400">
                <a:solidFill>
                  <a:schemeClr val="tx1"/>
                </a:solidFill>
                <a:latin typeface="Times New Roman" pitchFamily="18" charset="0"/>
              </a:defRPr>
            </a:lvl4pPr>
            <a:lvl5pPr marL="2100000" indent="-233334" defTabSz="921992">
              <a:defRPr sz="2400">
                <a:solidFill>
                  <a:schemeClr val="tx1"/>
                </a:solidFill>
                <a:latin typeface="Times New Roman" pitchFamily="18" charset="0"/>
              </a:defRPr>
            </a:lvl5pPr>
            <a:lvl6pPr marL="2566667" indent="-233334" defTabSz="921992" eaLnBrk="0" fontAlgn="base" hangingPunct="0">
              <a:spcBef>
                <a:spcPct val="0"/>
              </a:spcBef>
              <a:spcAft>
                <a:spcPct val="0"/>
              </a:spcAft>
              <a:defRPr sz="2400">
                <a:solidFill>
                  <a:schemeClr val="tx1"/>
                </a:solidFill>
                <a:latin typeface="Times New Roman" pitchFamily="18" charset="0"/>
              </a:defRPr>
            </a:lvl6pPr>
            <a:lvl7pPr marL="3033335" indent="-233334" defTabSz="921992" eaLnBrk="0" fontAlgn="base" hangingPunct="0">
              <a:spcBef>
                <a:spcPct val="0"/>
              </a:spcBef>
              <a:spcAft>
                <a:spcPct val="0"/>
              </a:spcAft>
              <a:defRPr sz="2400">
                <a:solidFill>
                  <a:schemeClr val="tx1"/>
                </a:solidFill>
                <a:latin typeface="Times New Roman" pitchFamily="18" charset="0"/>
              </a:defRPr>
            </a:lvl7pPr>
            <a:lvl8pPr marL="3500001" indent="-233334" defTabSz="921992" eaLnBrk="0" fontAlgn="base" hangingPunct="0">
              <a:spcBef>
                <a:spcPct val="0"/>
              </a:spcBef>
              <a:spcAft>
                <a:spcPct val="0"/>
              </a:spcAft>
              <a:defRPr sz="2400">
                <a:solidFill>
                  <a:schemeClr val="tx1"/>
                </a:solidFill>
                <a:latin typeface="Times New Roman" pitchFamily="18" charset="0"/>
              </a:defRPr>
            </a:lvl8pPr>
            <a:lvl9pPr marL="3966668" indent="-233334" defTabSz="921992" eaLnBrk="0" fontAlgn="base" hangingPunct="0">
              <a:spcBef>
                <a:spcPct val="0"/>
              </a:spcBef>
              <a:spcAft>
                <a:spcPct val="0"/>
              </a:spcAft>
              <a:defRPr sz="2400">
                <a:solidFill>
                  <a:schemeClr val="tx1"/>
                </a:solidFill>
                <a:latin typeface="Times New Roman" pitchFamily="18" charset="0"/>
              </a:defRPr>
            </a:lvl9pPr>
          </a:lstStyle>
          <a:p>
            <a:fld id="{5B2FF1F3-DD14-4618-A629-E8DC58358DBC}" type="slidenum">
              <a:rPr lang="en-US" sz="1200"/>
              <a:pPr/>
              <a:t>22</a:t>
            </a:fld>
            <a:endParaRPr lang="en-US"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smtClean="0"/>
          </a:p>
        </p:txBody>
      </p:sp>
    </p:spTree>
    <p:extLst>
      <p:ext uri="{BB962C8B-B14F-4D97-AF65-F5344CB8AC3E}">
        <p14:creationId xmlns:p14="http://schemas.microsoft.com/office/powerpoint/2010/main" val="25029190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048" descr="xkansi_tk_kayttaytym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066800" y="2098675"/>
            <a:ext cx="5410200" cy="1143000"/>
          </a:xfrm>
        </p:spPr>
        <p:txBody>
          <a:bodyPr/>
          <a:lstStyle>
            <a:lvl1pPr>
              <a:defRPr>
                <a:solidFill>
                  <a:srgbClr val="1E1C77"/>
                </a:solidFill>
              </a:defRPr>
            </a:lvl1pPr>
          </a:lstStyle>
          <a:p>
            <a:r>
              <a:rPr lang="en-US"/>
              <a:t>Muokkaa otsikon perustyyliä napsauttamalla</a:t>
            </a:r>
          </a:p>
        </p:txBody>
      </p:sp>
      <p:sp>
        <p:nvSpPr>
          <p:cNvPr id="3075" name="Rectangle 3"/>
          <p:cNvSpPr>
            <a:spLocks noGrp="1" noChangeArrowheads="1"/>
          </p:cNvSpPr>
          <p:nvPr>
            <p:ph type="subTitle" idx="1"/>
          </p:nvPr>
        </p:nvSpPr>
        <p:spPr>
          <a:xfrm>
            <a:off x="1066800" y="3568700"/>
            <a:ext cx="5410200" cy="1384300"/>
          </a:xfrm>
        </p:spPr>
        <p:txBody>
          <a:bodyPr/>
          <a:lstStyle>
            <a:lvl1pPr marL="0" indent="0">
              <a:buFont typeface="Wingdings" pitchFamily="2" charset="2"/>
              <a:buNone/>
              <a:defRPr/>
            </a:lvl1pPr>
          </a:lstStyle>
          <a:p>
            <a:r>
              <a:rPr lang="en-US"/>
              <a:t>Muokkaa alaotsikon perustyyliä napsauttamalla</a:t>
            </a:r>
          </a:p>
        </p:txBody>
      </p:sp>
    </p:spTree>
    <p:extLst>
      <p:ext uri="{BB962C8B-B14F-4D97-AF65-F5344CB8AC3E}">
        <p14:creationId xmlns:p14="http://schemas.microsoft.com/office/powerpoint/2010/main" val="180503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BE1354DC-1070-47D0-91F7-471E2477D0E5}" type="slidenum">
              <a:rPr lang="en-US"/>
              <a:pPr>
                <a:defRPr/>
              </a:pPr>
              <a:t>‹#›</a:t>
            </a:fld>
            <a:endParaRPr lang="en-US"/>
          </a:p>
        </p:txBody>
      </p:sp>
    </p:spTree>
    <p:extLst>
      <p:ext uri="{BB962C8B-B14F-4D97-AF65-F5344CB8AC3E}">
        <p14:creationId xmlns:p14="http://schemas.microsoft.com/office/powerpoint/2010/main" val="58164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86600" y="152400"/>
            <a:ext cx="1752600" cy="64008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1828800" y="152400"/>
            <a:ext cx="5105400" cy="64008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14CF4F56-23B4-4B95-8AB4-8088AACDD416}" type="slidenum">
              <a:rPr lang="en-US"/>
              <a:pPr>
                <a:defRPr/>
              </a:pPr>
              <a:t>‹#›</a:t>
            </a:fld>
            <a:endParaRPr lang="en-US"/>
          </a:p>
        </p:txBody>
      </p:sp>
    </p:spTree>
    <p:extLst>
      <p:ext uri="{BB962C8B-B14F-4D97-AF65-F5344CB8AC3E}">
        <p14:creationId xmlns:p14="http://schemas.microsoft.com/office/powerpoint/2010/main" val="201981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6"/>
          <p:cNvSpPr>
            <a:spLocks noGrp="1" noChangeArrowheads="1"/>
          </p:cNvSpPr>
          <p:nvPr>
            <p:ph type="sldNum" sz="quarter" idx="10"/>
          </p:nvPr>
        </p:nvSpPr>
        <p:spPr>
          <a:ln/>
        </p:spPr>
        <p:txBody>
          <a:bodyPr/>
          <a:lstStyle>
            <a:lvl1pPr>
              <a:defRPr/>
            </a:lvl1pPr>
          </a:lstStyle>
          <a:p>
            <a:pPr>
              <a:defRPr/>
            </a:pPr>
            <a:fld id="{383D18A3-3F81-4524-B5BA-A138EA6FAADD}" type="slidenum">
              <a:rPr lang="en-US"/>
              <a:pPr>
                <a:defRPr/>
              </a:pPr>
              <a:t>‹#›</a:t>
            </a:fld>
            <a:endParaRPr lang="en-US"/>
          </a:p>
        </p:txBody>
      </p:sp>
    </p:spTree>
    <p:extLst>
      <p:ext uri="{BB962C8B-B14F-4D97-AF65-F5344CB8AC3E}">
        <p14:creationId xmlns:p14="http://schemas.microsoft.com/office/powerpoint/2010/main" val="9440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6"/>
          <p:cNvSpPr>
            <a:spLocks noGrp="1" noChangeArrowheads="1"/>
          </p:cNvSpPr>
          <p:nvPr>
            <p:ph type="sldNum" sz="quarter" idx="10"/>
          </p:nvPr>
        </p:nvSpPr>
        <p:spPr>
          <a:ln/>
        </p:spPr>
        <p:txBody>
          <a:bodyPr/>
          <a:lstStyle>
            <a:lvl1pPr>
              <a:defRPr/>
            </a:lvl1pPr>
          </a:lstStyle>
          <a:p>
            <a:pPr>
              <a:defRPr/>
            </a:pPr>
            <a:fld id="{FF60E6DB-C07A-4390-A302-FAAA3D782F31}" type="slidenum">
              <a:rPr lang="en-US"/>
              <a:pPr>
                <a:defRPr/>
              </a:pPr>
              <a:t>‹#›</a:t>
            </a:fld>
            <a:endParaRPr lang="en-US"/>
          </a:p>
        </p:txBody>
      </p:sp>
    </p:spTree>
    <p:extLst>
      <p:ext uri="{BB962C8B-B14F-4D97-AF65-F5344CB8AC3E}">
        <p14:creationId xmlns:p14="http://schemas.microsoft.com/office/powerpoint/2010/main" val="131828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8288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410200" y="1600200"/>
            <a:ext cx="3429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6"/>
          <p:cNvSpPr>
            <a:spLocks noGrp="1" noChangeArrowheads="1"/>
          </p:cNvSpPr>
          <p:nvPr>
            <p:ph type="sldNum" sz="quarter" idx="10"/>
          </p:nvPr>
        </p:nvSpPr>
        <p:spPr>
          <a:ln/>
        </p:spPr>
        <p:txBody>
          <a:bodyPr/>
          <a:lstStyle>
            <a:lvl1pPr>
              <a:defRPr/>
            </a:lvl1pPr>
          </a:lstStyle>
          <a:p>
            <a:pPr>
              <a:defRPr/>
            </a:pPr>
            <a:fld id="{75B364B8-06EE-4F79-B767-46C2D0CB5DF1}" type="slidenum">
              <a:rPr lang="en-US"/>
              <a:pPr>
                <a:defRPr/>
              </a:pPr>
              <a:t>‹#›</a:t>
            </a:fld>
            <a:endParaRPr lang="en-US"/>
          </a:p>
        </p:txBody>
      </p:sp>
    </p:spTree>
    <p:extLst>
      <p:ext uri="{BB962C8B-B14F-4D97-AF65-F5344CB8AC3E}">
        <p14:creationId xmlns:p14="http://schemas.microsoft.com/office/powerpoint/2010/main" val="220252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6"/>
          <p:cNvSpPr>
            <a:spLocks noGrp="1" noChangeArrowheads="1"/>
          </p:cNvSpPr>
          <p:nvPr>
            <p:ph type="sldNum" sz="quarter" idx="10"/>
          </p:nvPr>
        </p:nvSpPr>
        <p:spPr>
          <a:ln/>
        </p:spPr>
        <p:txBody>
          <a:bodyPr/>
          <a:lstStyle>
            <a:lvl1pPr>
              <a:defRPr/>
            </a:lvl1pPr>
          </a:lstStyle>
          <a:p>
            <a:pPr>
              <a:defRPr/>
            </a:pPr>
            <a:fld id="{9C8EDB3F-6ED3-4B63-9D34-5D8D117E920A}" type="slidenum">
              <a:rPr lang="en-US"/>
              <a:pPr>
                <a:defRPr/>
              </a:pPr>
              <a:t>‹#›</a:t>
            </a:fld>
            <a:endParaRPr lang="en-US"/>
          </a:p>
        </p:txBody>
      </p:sp>
    </p:spTree>
    <p:extLst>
      <p:ext uri="{BB962C8B-B14F-4D97-AF65-F5344CB8AC3E}">
        <p14:creationId xmlns:p14="http://schemas.microsoft.com/office/powerpoint/2010/main" val="337525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6"/>
          <p:cNvSpPr>
            <a:spLocks noGrp="1" noChangeArrowheads="1"/>
          </p:cNvSpPr>
          <p:nvPr>
            <p:ph type="sldNum" sz="quarter" idx="10"/>
          </p:nvPr>
        </p:nvSpPr>
        <p:spPr>
          <a:ln/>
        </p:spPr>
        <p:txBody>
          <a:bodyPr/>
          <a:lstStyle>
            <a:lvl1pPr>
              <a:defRPr/>
            </a:lvl1pPr>
          </a:lstStyle>
          <a:p>
            <a:pPr>
              <a:defRPr/>
            </a:pPr>
            <a:fld id="{1FF55498-2A52-439F-AAD6-CF387271C56A}" type="slidenum">
              <a:rPr lang="en-US"/>
              <a:pPr>
                <a:defRPr/>
              </a:pPr>
              <a:t>‹#›</a:t>
            </a:fld>
            <a:endParaRPr lang="en-US"/>
          </a:p>
        </p:txBody>
      </p:sp>
    </p:spTree>
    <p:extLst>
      <p:ext uri="{BB962C8B-B14F-4D97-AF65-F5344CB8AC3E}">
        <p14:creationId xmlns:p14="http://schemas.microsoft.com/office/powerpoint/2010/main" val="1356474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C87675A-A23F-4128-BB4D-327BBCDCC9B4}" type="slidenum">
              <a:rPr lang="en-US"/>
              <a:pPr>
                <a:defRPr/>
              </a:pPr>
              <a:t>‹#›</a:t>
            </a:fld>
            <a:endParaRPr lang="en-US"/>
          </a:p>
        </p:txBody>
      </p:sp>
    </p:spTree>
    <p:extLst>
      <p:ext uri="{BB962C8B-B14F-4D97-AF65-F5344CB8AC3E}">
        <p14:creationId xmlns:p14="http://schemas.microsoft.com/office/powerpoint/2010/main" val="3412489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DBE0BFB1-157F-43CF-8A88-7A5B8F0E9CCD}" type="slidenum">
              <a:rPr lang="en-US"/>
              <a:pPr>
                <a:defRPr/>
              </a:pPr>
              <a:t>‹#›</a:t>
            </a:fld>
            <a:endParaRPr lang="en-US"/>
          </a:p>
        </p:txBody>
      </p:sp>
    </p:spTree>
    <p:extLst>
      <p:ext uri="{BB962C8B-B14F-4D97-AF65-F5344CB8AC3E}">
        <p14:creationId xmlns:p14="http://schemas.microsoft.com/office/powerpoint/2010/main" val="198628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6"/>
          <p:cNvSpPr>
            <a:spLocks noGrp="1" noChangeArrowheads="1"/>
          </p:cNvSpPr>
          <p:nvPr>
            <p:ph type="sldNum" sz="quarter" idx="10"/>
          </p:nvPr>
        </p:nvSpPr>
        <p:spPr>
          <a:ln/>
        </p:spPr>
        <p:txBody>
          <a:bodyPr/>
          <a:lstStyle>
            <a:lvl1pPr>
              <a:defRPr/>
            </a:lvl1pPr>
          </a:lstStyle>
          <a:p>
            <a:pPr>
              <a:defRPr/>
            </a:pPr>
            <a:fld id="{D8433504-7C75-47AA-8D09-9327C5232C35}" type="slidenum">
              <a:rPr lang="en-US"/>
              <a:pPr>
                <a:defRPr/>
              </a:pPr>
              <a:t>‹#›</a:t>
            </a:fld>
            <a:endParaRPr lang="en-US"/>
          </a:p>
        </p:txBody>
      </p:sp>
    </p:spTree>
    <p:extLst>
      <p:ext uri="{BB962C8B-B14F-4D97-AF65-F5344CB8AC3E}">
        <p14:creationId xmlns:p14="http://schemas.microsoft.com/office/powerpoint/2010/main" val="110684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28800" y="152400"/>
            <a:ext cx="7010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fi-FI" smtClean="0"/>
              <a:t>Muokkaa otsikon perustyyliä napsauttamalla</a:t>
            </a:r>
          </a:p>
        </p:txBody>
      </p:sp>
      <p:sp>
        <p:nvSpPr>
          <p:cNvPr id="1027" name="Rectangle 3"/>
          <p:cNvSpPr>
            <a:spLocks noGrp="1" noChangeArrowheads="1"/>
          </p:cNvSpPr>
          <p:nvPr>
            <p:ph type="body" idx="1"/>
          </p:nvPr>
        </p:nvSpPr>
        <p:spPr bwMode="auto">
          <a:xfrm>
            <a:off x="1828800" y="1600200"/>
            <a:ext cx="7010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i-FI" smtClean="0"/>
              <a:t>Muokkaa tekstin perustyylejä napsauttamalla</a:t>
            </a:r>
          </a:p>
          <a:p>
            <a:pPr lvl="1"/>
            <a:r>
              <a:rPr lang="en-US" altLang="fi-FI" smtClean="0"/>
              <a:t>toinen taso</a:t>
            </a:r>
          </a:p>
          <a:p>
            <a:pPr lvl="2"/>
            <a:r>
              <a:rPr lang="en-US" altLang="fi-FI" smtClean="0"/>
              <a:t>kolmas taso</a:t>
            </a:r>
          </a:p>
          <a:p>
            <a:pPr lvl="3"/>
            <a:r>
              <a:rPr lang="en-US" altLang="fi-FI" smtClean="0"/>
              <a:t>neljäs taso</a:t>
            </a:r>
          </a:p>
          <a:p>
            <a:pPr lvl="4"/>
            <a:r>
              <a:rPr lang="en-US" altLang="fi-FI" smtClean="0"/>
              <a:t>viides taso</a:t>
            </a:r>
          </a:p>
        </p:txBody>
      </p:sp>
      <p:sp>
        <p:nvSpPr>
          <p:cNvPr id="1030" name="Rectangle 6"/>
          <p:cNvSpPr>
            <a:spLocks noGrp="1" noChangeArrowheads="1"/>
          </p:cNvSpPr>
          <p:nvPr>
            <p:ph type="sldNum" sz="quarter" idx="4"/>
          </p:nvPr>
        </p:nvSpPr>
        <p:spPr bwMode="auto">
          <a:xfrm>
            <a:off x="7162800" y="6629400"/>
            <a:ext cx="1905000" cy="20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EEA1900E-2CBA-4E5A-B9F2-AF7162F081AD}" type="slidenum">
              <a:rPr lang="en-US"/>
              <a:pPr>
                <a:defRPr/>
              </a:pPr>
              <a:t>‹#›</a:t>
            </a:fld>
            <a:endParaRPr lang="en-US"/>
          </a:p>
        </p:txBody>
      </p:sp>
      <p:pic>
        <p:nvPicPr>
          <p:cNvPr id="1029" name="Picture 1036" descr="rgb-vaaka-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2425" y="477838"/>
            <a:ext cx="7239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lnSpc>
          <a:spcPts val="3000"/>
        </a:lnSpc>
        <a:spcBef>
          <a:spcPct val="0"/>
        </a:spcBef>
        <a:spcAft>
          <a:spcPct val="0"/>
        </a:spcAft>
        <a:defRPr sz="2400" b="1">
          <a:solidFill>
            <a:schemeClr val="tx2"/>
          </a:solidFill>
          <a:latin typeface="+mj-lt"/>
          <a:ea typeface="+mj-ea"/>
          <a:cs typeface="+mj-cs"/>
        </a:defRPr>
      </a:lvl1pPr>
      <a:lvl2pPr algn="l" rtl="0" eaLnBrk="0" fontAlgn="base" hangingPunct="0">
        <a:lnSpc>
          <a:spcPts val="3000"/>
        </a:lnSpc>
        <a:spcBef>
          <a:spcPct val="0"/>
        </a:spcBef>
        <a:spcAft>
          <a:spcPct val="0"/>
        </a:spcAft>
        <a:defRPr sz="2400" b="1">
          <a:solidFill>
            <a:schemeClr val="tx2"/>
          </a:solidFill>
          <a:latin typeface="Arial" charset="0"/>
        </a:defRPr>
      </a:lvl2pPr>
      <a:lvl3pPr algn="l" rtl="0" eaLnBrk="0" fontAlgn="base" hangingPunct="0">
        <a:lnSpc>
          <a:spcPts val="3000"/>
        </a:lnSpc>
        <a:spcBef>
          <a:spcPct val="0"/>
        </a:spcBef>
        <a:spcAft>
          <a:spcPct val="0"/>
        </a:spcAft>
        <a:defRPr sz="2400" b="1">
          <a:solidFill>
            <a:schemeClr val="tx2"/>
          </a:solidFill>
          <a:latin typeface="Arial" charset="0"/>
        </a:defRPr>
      </a:lvl3pPr>
      <a:lvl4pPr algn="l" rtl="0" eaLnBrk="0" fontAlgn="base" hangingPunct="0">
        <a:lnSpc>
          <a:spcPts val="3000"/>
        </a:lnSpc>
        <a:spcBef>
          <a:spcPct val="0"/>
        </a:spcBef>
        <a:spcAft>
          <a:spcPct val="0"/>
        </a:spcAft>
        <a:defRPr sz="2400" b="1">
          <a:solidFill>
            <a:schemeClr val="tx2"/>
          </a:solidFill>
          <a:latin typeface="Arial" charset="0"/>
        </a:defRPr>
      </a:lvl4pPr>
      <a:lvl5pPr algn="l" rtl="0" eaLnBrk="0" fontAlgn="base" hangingPunct="0">
        <a:lnSpc>
          <a:spcPts val="3000"/>
        </a:lnSpc>
        <a:spcBef>
          <a:spcPct val="0"/>
        </a:spcBef>
        <a:spcAft>
          <a:spcPct val="0"/>
        </a:spcAft>
        <a:defRPr sz="2400" b="1">
          <a:solidFill>
            <a:schemeClr val="tx2"/>
          </a:solidFill>
          <a:latin typeface="Arial" charset="0"/>
        </a:defRPr>
      </a:lvl5pPr>
      <a:lvl6pPr marL="457200" algn="l" rtl="0" eaLnBrk="0" fontAlgn="base" hangingPunct="0">
        <a:lnSpc>
          <a:spcPts val="3000"/>
        </a:lnSpc>
        <a:spcBef>
          <a:spcPct val="0"/>
        </a:spcBef>
        <a:spcAft>
          <a:spcPct val="0"/>
        </a:spcAft>
        <a:defRPr sz="2400" b="1">
          <a:solidFill>
            <a:schemeClr val="tx2"/>
          </a:solidFill>
          <a:latin typeface="Arial" charset="0"/>
        </a:defRPr>
      </a:lvl6pPr>
      <a:lvl7pPr marL="914400" algn="l" rtl="0" eaLnBrk="0" fontAlgn="base" hangingPunct="0">
        <a:lnSpc>
          <a:spcPts val="3000"/>
        </a:lnSpc>
        <a:spcBef>
          <a:spcPct val="0"/>
        </a:spcBef>
        <a:spcAft>
          <a:spcPct val="0"/>
        </a:spcAft>
        <a:defRPr sz="2400" b="1">
          <a:solidFill>
            <a:schemeClr val="tx2"/>
          </a:solidFill>
          <a:latin typeface="Arial" charset="0"/>
        </a:defRPr>
      </a:lvl7pPr>
      <a:lvl8pPr marL="1371600" algn="l" rtl="0" eaLnBrk="0" fontAlgn="base" hangingPunct="0">
        <a:lnSpc>
          <a:spcPts val="3000"/>
        </a:lnSpc>
        <a:spcBef>
          <a:spcPct val="0"/>
        </a:spcBef>
        <a:spcAft>
          <a:spcPct val="0"/>
        </a:spcAft>
        <a:defRPr sz="2400" b="1">
          <a:solidFill>
            <a:schemeClr val="tx2"/>
          </a:solidFill>
          <a:latin typeface="Arial" charset="0"/>
        </a:defRPr>
      </a:lvl8pPr>
      <a:lvl9pPr marL="1828800" algn="l" rtl="0" eaLnBrk="0" fontAlgn="base" hangingPunct="0">
        <a:lnSpc>
          <a:spcPts val="3000"/>
        </a:lnSpc>
        <a:spcBef>
          <a:spcPct val="0"/>
        </a:spcBef>
        <a:spcAft>
          <a:spcPct val="0"/>
        </a:spcAft>
        <a:defRPr sz="2400" b="1">
          <a:solidFill>
            <a:schemeClr val="tx2"/>
          </a:solidFill>
          <a:latin typeface="Arial" charset="0"/>
        </a:defRPr>
      </a:lvl9pPr>
    </p:titleStyle>
    <p:bodyStyle>
      <a:lvl1pPr marL="282575"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ea typeface="+mn-ea"/>
          <a:cs typeface="+mn-cs"/>
        </a:defRPr>
      </a:lvl1pPr>
      <a:lvl2pPr marL="855663" indent="-282575"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2pPr>
      <a:lvl3pPr marL="1274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3pPr>
      <a:lvl4pPr marL="16938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4pPr>
      <a:lvl5pPr marL="21129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5pPr>
      <a:lvl6pPr marL="25701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6pPr>
      <a:lvl7pPr marL="30273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7pPr>
      <a:lvl8pPr marL="34845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8pPr>
      <a:lvl9pPr marL="3941763" indent="-228600" algn="l" rtl="0" eaLnBrk="0" fontAlgn="base" hangingPunct="0">
        <a:lnSpc>
          <a:spcPts val="3000"/>
        </a:lnSpc>
        <a:spcBef>
          <a:spcPct val="0"/>
        </a:spcBef>
        <a:spcAft>
          <a:spcPct val="0"/>
        </a:spcAft>
        <a:buClr>
          <a:srgbClr val="FCD116"/>
        </a:buClr>
        <a:buSzPct val="110000"/>
        <a:buFont typeface="Wingdings" pitchFamily="2" charset="2"/>
        <a:buChar char="n"/>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helsinki.fi/opetus/eettiset-periaatteet/HY_eettiset_periaatteet.pdf" TargetMode="External"/><Relationship Id="rId2" Type="http://schemas.openxmlformats.org/officeDocument/2006/relationships/hyperlink" Target="http://www.oaj.fi/cs/Satellite?c=Page&amp;childpagename=OAJ/Page/oaj_sisaltosivu3&amp;cid=19002&amp;pagename=OAJWrappe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finlex.fi/fi/laki/ajantasa/1998/19980810?search%5btype%5d=pika&amp;search%5bpika%5d=lukioasetus#a810-1998"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2636838"/>
            <a:ext cx="5410200" cy="1143000"/>
          </a:xfrm>
        </p:spPr>
        <p:txBody>
          <a:bodyPr/>
          <a:lstStyle/>
          <a:p>
            <a:r>
              <a:rPr lang="fi-FI" altLang="fi-FI" sz="2800" smtClean="0"/>
              <a:t>Oppilasarvioinnin lähtökohtia</a:t>
            </a:r>
            <a:endParaRPr lang="en-US" altLang="fi-FI" sz="2800" smtClean="0"/>
          </a:p>
        </p:txBody>
      </p:sp>
      <p:sp>
        <p:nvSpPr>
          <p:cNvPr id="3075"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GB" altLang="fi-FI" sz="1600" b="1">
              <a:latin typeface="Arial" charset="0"/>
            </a:endParaRPr>
          </a:p>
        </p:txBody>
      </p:sp>
      <p:sp>
        <p:nvSpPr>
          <p:cNvPr id="3076" name="Text Box 4"/>
          <p:cNvSpPr txBox="1">
            <a:spLocks noChangeArrowheads="1"/>
          </p:cNvSpPr>
          <p:nvPr/>
        </p:nvSpPr>
        <p:spPr bwMode="auto">
          <a:xfrm>
            <a:off x="4643438" y="5229225"/>
            <a:ext cx="41052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altLang="fi-FI" sz="1800" b="1">
                <a:latin typeface="Arial" charset="0"/>
              </a:rPr>
              <a:t>Yliopistonlehtori Eero Salmenkivi</a:t>
            </a:r>
            <a:br>
              <a:rPr lang="fi-FI" altLang="fi-FI" sz="1800" b="1">
                <a:latin typeface="Arial" charset="0"/>
              </a:rPr>
            </a:br>
            <a:r>
              <a:rPr lang="fi-FI" altLang="fi-FI" sz="1800" b="1">
                <a:latin typeface="Arial" charset="0"/>
              </a:rPr>
              <a:t>Opettajankoulutuslaitos</a:t>
            </a:r>
            <a:br>
              <a:rPr lang="fi-FI" altLang="fi-FI" sz="1800" b="1">
                <a:latin typeface="Arial" charset="0"/>
              </a:rPr>
            </a:br>
            <a:r>
              <a:rPr lang="fi-FI" altLang="fi-FI" sz="1800" b="1">
                <a:latin typeface="Arial" charset="0"/>
              </a:rPr>
              <a:t>Käyttäytymistieteellinen tiedekunta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fi-FI" altLang="fi-FI" smtClean="0"/>
              <a:t>Arvioinnin jakautuminen</a:t>
            </a:r>
          </a:p>
        </p:txBody>
      </p:sp>
      <p:sp>
        <p:nvSpPr>
          <p:cNvPr id="8195" name="Rectangle 3"/>
          <p:cNvSpPr>
            <a:spLocks noGrp="1" noChangeArrowheads="1"/>
          </p:cNvSpPr>
          <p:nvPr>
            <p:ph type="body" idx="1"/>
          </p:nvPr>
        </p:nvSpPr>
        <p:spPr/>
        <p:txBody>
          <a:bodyPr/>
          <a:lstStyle/>
          <a:p>
            <a:r>
              <a:rPr lang="fi-FI" altLang="fi-FI" dirty="0"/>
              <a:t>Tulosarviointi liittyy luontevasti koulutuksen valikoivaan funktioon: arvioidaan vertaillen lopputulosta.</a:t>
            </a:r>
            <a:br>
              <a:rPr lang="fi-FI" altLang="fi-FI" dirty="0"/>
            </a:br>
            <a:r>
              <a:rPr lang="fi-FI" altLang="fi-FI" dirty="0"/>
              <a:t>Arvioinnin ydinhyve = oikeudenmukaisuus.</a:t>
            </a:r>
            <a:br>
              <a:rPr lang="fi-FI" altLang="fi-FI" dirty="0"/>
            </a:br>
            <a:r>
              <a:rPr lang="fi-FI" altLang="fi-FI" dirty="0"/>
              <a:t>(Tämä korostuu päättöarvioinneissa; lukiossa yo-kirjoitusten ja koeviikkojen takia korostuneempi kuin perusopetuksessa.)</a:t>
            </a:r>
          </a:p>
          <a:p>
            <a:r>
              <a:rPr lang="fi-FI" altLang="fi-FI" dirty="0" smtClean="0"/>
              <a:t>Prosessiarviointi lähellä suoritusarviointia, se liittyy useimmiten oppimisen tukemiseen: arvioidaan prosessia tavoitteena oppimisen ohjaaminen. Arvioinnin ydinhyve = kannustavuus.</a:t>
            </a:r>
          </a:p>
        </p:txBody>
      </p:sp>
    </p:spTree>
    <p:extLst>
      <p:ext uri="{BB962C8B-B14F-4D97-AF65-F5344CB8AC3E}">
        <p14:creationId xmlns:p14="http://schemas.microsoft.com/office/powerpoint/2010/main" val="2368928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692275" y="2636838"/>
            <a:ext cx="5410200" cy="1143000"/>
          </a:xfrm>
        </p:spPr>
        <p:txBody>
          <a:bodyPr/>
          <a:lstStyle/>
          <a:p>
            <a:r>
              <a:rPr lang="fi-FI" altLang="fi-FI" sz="2800" smtClean="0"/>
              <a:t>Arvioinnin luotettavuus (prof. Jari Lavosen materiaali)</a:t>
            </a:r>
            <a:endParaRPr lang="en-US" altLang="fi-FI" sz="2800" smtClean="0"/>
          </a:p>
        </p:txBody>
      </p:sp>
      <p:sp>
        <p:nvSpPr>
          <p:cNvPr id="11267" name="Rectangle 3"/>
          <p:cNvSpPr>
            <a:spLocks noGrp="1" noChangeArrowheads="1"/>
          </p:cNvSpPr>
          <p:nvPr>
            <p:ph type="subTitle" idx="1"/>
          </p:nvPr>
        </p:nvSpPr>
        <p:spPr>
          <a:xfrm>
            <a:off x="1042988" y="4076700"/>
            <a:ext cx="5410200" cy="1384300"/>
          </a:xfrm>
        </p:spPr>
        <p:txBody>
          <a:bodyPr/>
          <a:lstStyle/>
          <a:p>
            <a:r>
              <a:rPr lang="en-GB" altLang="fi-FI" smtClean="0"/>
              <a:t/>
            </a:r>
            <a:br>
              <a:rPr lang="en-GB" altLang="fi-FI" smtClean="0"/>
            </a:br>
            <a:endParaRPr lang="en-GB" altLang="fi-FI" smtClean="0"/>
          </a:p>
          <a:p>
            <a:endParaRPr lang="en-US" altLang="fi-FI" smtClean="0"/>
          </a:p>
        </p:txBody>
      </p:sp>
      <p:sp>
        <p:nvSpPr>
          <p:cNvPr id="11268" name="Text Box 4"/>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GB" altLang="fi-FI" sz="1600" b="1">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20B2B0C-CEA5-4184-A7BD-C091141C615C}" type="slidenum">
              <a:rPr lang="en-US"/>
              <a:pPr>
                <a:defRPr/>
              </a:pPr>
              <a:t>12</a:t>
            </a:fld>
            <a:endParaRPr lang="en-US"/>
          </a:p>
        </p:txBody>
      </p:sp>
      <p:sp>
        <p:nvSpPr>
          <p:cNvPr id="12291" name="Rectangle 2"/>
          <p:cNvSpPr>
            <a:spLocks noGrp="1" noChangeArrowheads="1"/>
          </p:cNvSpPr>
          <p:nvPr>
            <p:ph type="title"/>
          </p:nvPr>
        </p:nvSpPr>
        <p:spPr/>
        <p:txBody>
          <a:bodyPr/>
          <a:lstStyle/>
          <a:p>
            <a:r>
              <a:rPr lang="fi-FI" altLang="fi-FI" smtClean="0"/>
              <a:t>Vaatimukset arviointitoiminnalle </a:t>
            </a:r>
          </a:p>
        </p:txBody>
      </p:sp>
      <p:sp>
        <p:nvSpPr>
          <p:cNvPr id="652291" name="Rectangle 3"/>
          <p:cNvSpPr>
            <a:spLocks noGrp="1" noChangeArrowheads="1"/>
          </p:cNvSpPr>
          <p:nvPr>
            <p:ph type="body" idx="1"/>
          </p:nvPr>
        </p:nvSpPr>
        <p:spPr/>
        <p:txBody>
          <a:bodyPr/>
          <a:lstStyle/>
          <a:p>
            <a:r>
              <a:rPr lang="fi-FI" altLang="fi-FI" b="1" dirty="0" smtClean="0"/>
              <a:t>Arvioinnin </a:t>
            </a:r>
            <a:r>
              <a:rPr lang="fi-FI" altLang="fi-FI" b="1" u="sng" dirty="0" smtClean="0"/>
              <a:t>validiusvaatimus</a:t>
            </a:r>
            <a:r>
              <a:rPr lang="fi-FI" altLang="fi-FI" b="1" dirty="0" smtClean="0"/>
              <a:t>, </a:t>
            </a:r>
          </a:p>
          <a:p>
            <a:pPr marL="723900" lvl="1" indent="-261938">
              <a:lnSpc>
                <a:spcPts val="2700"/>
              </a:lnSpc>
            </a:pPr>
            <a:r>
              <a:rPr lang="fi-FI" altLang="fi-FI" sz="1800" dirty="0" smtClean="0"/>
              <a:t>arvioidaan sitä kykyä tai taitoa, mitä on tarkoitus arvioida (koekysymykset koealueelta, huolellisuus ei saisi vaikuttaa koearvosanaan?)</a:t>
            </a:r>
          </a:p>
          <a:p>
            <a:pPr marL="723900" lvl="1" indent="-261938">
              <a:lnSpc>
                <a:spcPts val="2700"/>
              </a:lnSpc>
            </a:pPr>
            <a:r>
              <a:rPr lang="fi-FI" altLang="fi-FI" sz="1800" dirty="0" smtClean="0"/>
              <a:t>validiteettivirhe on systemaattinen (kaikille sama)</a:t>
            </a:r>
          </a:p>
          <a:p>
            <a:r>
              <a:rPr lang="fi-FI" altLang="fi-FI" b="1" dirty="0" smtClean="0"/>
              <a:t>Arvioinnin </a:t>
            </a:r>
            <a:r>
              <a:rPr lang="fi-FI" altLang="fi-FI" b="1" u="sng" dirty="0" smtClean="0"/>
              <a:t>reliaabeliusvaatimus</a:t>
            </a:r>
            <a:r>
              <a:rPr lang="fi-FI" altLang="fi-FI" b="1" dirty="0" smtClean="0"/>
              <a:t> </a:t>
            </a:r>
          </a:p>
          <a:p>
            <a:pPr marL="723900" lvl="1" indent="-261938">
              <a:lnSpc>
                <a:spcPts val="2700"/>
              </a:lnSpc>
            </a:pPr>
            <a:r>
              <a:rPr lang="fi-FI" altLang="fi-FI" sz="1800" dirty="0" smtClean="0"/>
              <a:t>yksilön (koe)tulos ei vastaa yksilön kykyä tai taitoa</a:t>
            </a:r>
          </a:p>
          <a:p>
            <a:pPr marL="723900" lvl="1" indent="-261938">
              <a:lnSpc>
                <a:spcPts val="2700"/>
              </a:lnSpc>
            </a:pPr>
            <a:r>
              <a:rPr lang="fi-FI" altLang="fi-FI" sz="1800" dirty="0" smtClean="0"/>
              <a:t>reliabiliteettivirhe on satunnaisvirhe </a:t>
            </a:r>
          </a:p>
          <a:p>
            <a:r>
              <a:rPr lang="fi-FI" altLang="fi-FI" b="1" dirty="0" smtClean="0"/>
              <a:t>Arvioinnin </a:t>
            </a:r>
            <a:r>
              <a:rPr lang="fi-FI" altLang="fi-FI" b="1" u="sng" dirty="0" smtClean="0"/>
              <a:t>erotteluvaatimus</a:t>
            </a:r>
          </a:p>
          <a:p>
            <a:pPr marL="723900" lvl="1" indent="-261938"/>
            <a:r>
              <a:rPr lang="fi-FI" altLang="fi-FI" sz="1800" dirty="0" smtClean="0"/>
              <a:t>arvioitavat on luotettavasti eroteltava toisistaan asetettujen tavoitteiden saavuttamisen suhteen</a:t>
            </a:r>
            <a:r>
              <a:rPr lang="fi-FI" altLang="fi-FI" sz="1800" b="1" dirty="0" smtClean="0"/>
              <a:t> </a:t>
            </a:r>
          </a:p>
          <a:p>
            <a:r>
              <a:rPr lang="fi-FI" altLang="fi-FI" b="1" dirty="0" smtClean="0"/>
              <a:t>Arvioinnin </a:t>
            </a:r>
            <a:r>
              <a:rPr lang="fi-FI" altLang="fi-FI" b="1" u="sng" dirty="0" smtClean="0"/>
              <a:t>objektiivisuusvaatimus</a:t>
            </a:r>
          </a:p>
          <a:p>
            <a:pPr marL="723900" lvl="1" indent="-261938"/>
            <a:r>
              <a:rPr lang="fi-FI" altLang="fi-FI" sz="1800" dirty="0" smtClean="0"/>
              <a:t>ylioppilaskokeen arvioinnissa huipussaan</a:t>
            </a:r>
          </a:p>
          <a:p>
            <a:r>
              <a:rPr lang="fi-FI" altLang="fi-FI" b="1" dirty="0" smtClean="0"/>
              <a:t>Arvioinnin </a:t>
            </a:r>
            <a:r>
              <a:rPr lang="fi-FI" altLang="fi-FI" b="1" u="sng" dirty="0" smtClean="0"/>
              <a:t>käyttökelpoisuusvaatimus</a:t>
            </a:r>
            <a:r>
              <a:rPr lang="fi-FI" altLang="fi-FI" b="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2291">
                                            <p:txEl>
                                              <p:pRg st="0" end="0"/>
                                            </p:txEl>
                                          </p:spTgt>
                                        </p:tgtEl>
                                        <p:attrNameLst>
                                          <p:attrName>style.visibility</p:attrName>
                                        </p:attrNameLst>
                                      </p:cBhvr>
                                      <p:to>
                                        <p:strVal val="visible"/>
                                      </p:to>
                                    </p:set>
                                    <p:anim calcmode="lin" valueType="num">
                                      <p:cBhvr additive="base">
                                        <p:cTn id="7" dur="500" fill="hold"/>
                                        <p:tgtEl>
                                          <p:spTgt spid="65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52291">
                                            <p:txEl>
                                              <p:pRg st="1" end="1"/>
                                            </p:txEl>
                                          </p:spTgt>
                                        </p:tgtEl>
                                        <p:attrNameLst>
                                          <p:attrName>style.visibility</p:attrName>
                                        </p:attrNameLst>
                                      </p:cBhvr>
                                      <p:to>
                                        <p:strVal val="visible"/>
                                      </p:to>
                                    </p:set>
                                    <p:anim calcmode="lin" valueType="num">
                                      <p:cBhvr additive="base">
                                        <p:cTn id="11" dur="500" fill="hold"/>
                                        <p:tgtEl>
                                          <p:spTgt spid="65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5229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52291">
                                            <p:txEl>
                                              <p:pRg st="2" end="2"/>
                                            </p:txEl>
                                          </p:spTgt>
                                        </p:tgtEl>
                                        <p:attrNameLst>
                                          <p:attrName>style.visibility</p:attrName>
                                        </p:attrNameLst>
                                      </p:cBhvr>
                                      <p:to>
                                        <p:strVal val="visible"/>
                                      </p:to>
                                    </p:set>
                                    <p:anim calcmode="lin" valueType="num">
                                      <p:cBhvr additive="base">
                                        <p:cTn id="15" dur="500" fill="hold"/>
                                        <p:tgtEl>
                                          <p:spTgt spid="6522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5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52291">
                                            <p:txEl>
                                              <p:pRg st="3" end="3"/>
                                            </p:txEl>
                                          </p:spTgt>
                                        </p:tgtEl>
                                        <p:attrNameLst>
                                          <p:attrName>style.visibility</p:attrName>
                                        </p:attrNameLst>
                                      </p:cBhvr>
                                      <p:to>
                                        <p:strVal val="visible"/>
                                      </p:to>
                                    </p:set>
                                    <p:anim calcmode="lin" valueType="num">
                                      <p:cBhvr additive="base">
                                        <p:cTn id="21" dur="500" fill="hold"/>
                                        <p:tgtEl>
                                          <p:spTgt spid="6522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5229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52291">
                                            <p:txEl>
                                              <p:pRg st="4" end="4"/>
                                            </p:txEl>
                                          </p:spTgt>
                                        </p:tgtEl>
                                        <p:attrNameLst>
                                          <p:attrName>style.visibility</p:attrName>
                                        </p:attrNameLst>
                                      </p:cBhvr>
                                      <p:to>
                                        <p:strVal val="visible"/>
                                      </p:to>
                                    </p:set>
                                    <p:anim calcmode="lin" valueType="num">
                                      <p:cBhvr additive="base">
                                        <p:cTn id="25" dur="500" fill="hold"/>
                                        <p:tgtEl>
                                          <p:spTgt spid="65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5229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52291">
                                            <p:txEl>
                                              <p:pRg st="5" end="5"/>
                                            </p:txEl>
                                          </p:spTgt>
                                        </p:tgtEl>
                                        <p:attrNameLst>
                                          <p:attrName>style.visibility</p:attrName>
                                        </p:attrNameLst>
                                      </p:cBhvr>
                                      <p:to>
                                        <p:strVal val="visible"/>
                                      </p:to>
                                    </p:set>
                                    <p:anim calcmode="lin" valueType="num">
                                      <p:cBhvr additive="base">
                                        <p:cTn id="29" dur="500" fill="hold"/>
                                        <p:tgtEl>
                                          <p:spTgt spid="65229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5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52291">
                                            <p:txEl>
                                              <p:pRg st="6" end="6"/>
                                            </p:txEl>
                                          </p:spTgt>
                                        </p:tgtEl>
                                        <p:attrNameLst>
                                          <p:attrName>style.visibility</p:attrName>
                                        </p:attrNameLst>
                                      </p:cBhvr>
                                      <p:to>
                                        <p:strVal val="visible"/>
                                      </p:to>
                                    </p:set>
                                    <p:anim calcmode="lin" valueType="num">
                                      <p:cBhvr additive="base">
                                        <p:cTn id="35" dur="500" fill="hold"/>
                                        <p:tgtEl>
                                          <p:spTgt spid="65229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52291">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52291">
                                            <p:txEl>
                                              <p:pRg st="7" end="7"/>
                                            </p:txEl>
                                          </p:spTgt>
                                        </p:tgtEl>
                                        <p:attrNameLst>
                                          <p:attrName>style.visibility</p:attrName>
                                        </p:attrNameLst>
                                      </p:cBhvr>
                                      <p:to>
                                        <p:strVal val="visible"/>
                                      </p:to>
                                    </p:set>
                                    <p:anim calcmode="lin" valueType="num">
                                      <p:cBhvr additive="base">
                                        <p:cTn id="39" dur="500" fill="hold"/>
                                        <p:tgtEl>
                                          <p:spTgt spid="652291">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5229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52291">
                                            <p:txEl>
                                              <p:pRg st="8" end="8"/>
                                            </p:txEl>
                                          </p:spTgt>
                                        </p:tgtEl>
                                        <p:attrNameLst>
                                          <p:attrName>style.visibility</p:attrName>
                                        </p:attrNameLst>
                                      </p:cBhvr>
                                      <p:to>
                                        <p:strVal val="visible"/>
                                      </p:to>
                                    </p:set>
                                    <p:anim calcmode="lin" valueType="num">
                                      <p:cBhvr additive="base">
                                        <p:cTn id="45" dur="500" fill="hold"/>
                                        <p:tgtEl>
                                          <p:spTgt spid="652291">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52291">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52291">
                                            <p:txEl>
                                              <p:pRg st="9" end="9"/>
                                            </p:txEl>
                                          </p:spTgt>
                                        </p:tgtEl>
                                        <p:attrNameLst>
                                          <p:attrName>style.visibility</p:attrName>
                                        </p:attrNameLst>
                                      </p:cBhvr>
                                      <p:to>
                                        <p:strVal val="visible"/>
                                      </p:to>
                                    </p:set>
                                    <p:anim calcmode="lin" valueType="num">
                                      <p:cBhvr additive="base">
                                        <p:cTn id="49" dur="500" fill="hold"/>
                                        <p:tgtEl>
                                          <p:spTgt spid="652291">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5229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52291">
                                            <p:txEl>
                                              <p:pRg st="10" end="10"/>
                                            </p:txEl>
                                          </p:spTgt>
                                        </p:tgtEl>
                                        <p:attrNameLst>
                                          <p:attrName>style.visibility</p:attrName>
                                        </p:attrNameLst>
                                      </p:cBhvr>
                                      <p:to>
                                        <p:strVal val="visible"/>
                                      </p:to>
                                    </p:set>
                                    <p:anim calcmode="lin" valueType="num">
                                      <p:cBhvr additive="base">
                                        <p:cTn id="55" dur="500" fill="hold"/>
                                        <p:tgtEl>
                                          <p:spTgt spid="652291">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5229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1AA90E54-50AF-499D-888F-5932840E834E}" type="slidenum">
              <a:rPr lang="en-US"/>
              <a:pPr>
                <a:defRPr/>
              </a:pPr>
              <a:t>13</a:t>
            </a:fld>
            <a:endParaRPr lang="en-US"/>
          </a:p>
        </p:txBody>
      </p:sp>
      <p:sp>
        <p:nvSpPr>
          <p:cNvPr id="13315" name="Rectangle 2"/>
          <p:cNvSpPr>
            <a:spLocks noGrp="1" noChangeArrowheads="1"/>
          </p:cNvSpPr>
          <p:nvPr>
            <p:ph type="title"/>
          </p:nvPr>
        </p:nvSpPr>
        <p:spPr/>
        <p:txBody>
          <a:bodyPr/>
          <a:lstStyle/>
          <a:p>
            <a:r>
              <a:rPr lang="fi-FI" altLang="fi-FI" smtClean="0"/>
              <a:t>Arvioinnin luotettavuutta uhkaavia tekijöitä </a:t>
            </a:r>
          </a:p>
        </p:txBody>
      </p:sp>
      <p:sp>
        <p:nvSpPr>
          <p:cNvPr id="654339" name="Rectangle 3"/>
          <p:cNvSpPr>
            <a:spLocks noGrp="1" noChangeArrowheads="1"/>
          </p:cNvSpPr>
          <p:nvPr>
            <p:ph type="body" idx="1"/>
          </p:nvPr>
        </p:nvSpPr>
        <p:spPr/>
        <p:txBody>
          <a:bodyPr/>
          <a:lstStyle/>
          <a:p>
            <a:r>
              <a:rPr lang="fi-FI" altLang="fi-FI" b="1" smtClean="0"/>
              <a:t>Sädekehävaikutus (haloefekti), </a:t>
            </a:r>
          </a:p>
          <a:p>
            <a:pPr marL="723900" lvl="1" indent="-261938">
              <a:lnSpc>
                <a:spcPts val="2700"/>
              </a:lnSpc>
            </a:pPr>
            <a:r>
              <a:rPr lang="fi-FI" altLang="fi-FI" sz="1800" smtClean="0"/>
              <a:t>epäolennaiset seikat vaikuttavat arvioinnin lopputulokseen (miellyttävä käytös, aikaisempi koulumenestys)</a:t>
            </a:r>
          </a:p>
          <a:p>
            <a:r>
              <a:rPr lang="fi-FI" altLang="fi-FI" b="1" smtClean="0"/>
              <a:t>Tasovaikutus </a:t>
            </a:r>
          </a:p>
          <a:p>
            <a:pPr marL="723900" lvl="1" indent="-261938">
              <a:lnSpc>
                <a:spcPts val="2700"/>
              </a:lnSpc>
            </a:pPr>
            <a:r>
              <a:rPr lang="fi-FI" altLang="fi-FI" sz="1800" smtClean="0"/>
              <a:t>”hyvässä ryhmässä” on vaikeampaa saada hyviä arvosanoja kuin ”huonossa ryhmässä” </a:t>
            </a:r>
          </a:p>
          <a:p>
            <a:r>
              <a:rPr lang="fi-FI" altLang="fi-FI" b="1" smtClean="0"/>
              <a:t>Korostamisvirhe</a:t>
            </a:r>
          </a:p>
          <a:p>
            <a:pPr marL="723900" lvl="1" indent="-261938"/>
            <a:r>
              <a:rPr lang="fi-FI" altLang="fi-FI" sz="1800" smtClean="0"/>
              <a:t>annetaan vain hyviä ja huonoja arvosanoja</a:t>
            </a:r>
            <a:r>
              <a:rPr lang="fi-FI" altLang="fi-FI" sz="1800" b="1" smtClean="0"/>
              <a:t> </a:t>
            </a:r>
          </a:p>
          <a:p>
            <a:r>
              <a:rPr lang="fi-FI" altLang="fi-FI" b="1" smtClean="0"/>
              <a:t>Keksittämistaipumus</a:t>
            </a:r>
          </a:p>
          <a:p>
            <a:pPr marL="723900" lvl="1" indent="-261938"/>
            <a:r>
              <a:rPr lang="fi-FI" altLang="fi-FI" sz="1800" smtClean="0"/>
              <a:t>vältetään arvosana-asteikon ääripäitä</a:t>
            </a:r>
          </a:p>
          <a:p>
            <a:r>
              <a:rPr lang="fi-FI" altLang="fi-FI" b="1" smtClean="0"/>
              <a:t>kriteerien muuttumisvirhe</a:t>
            </a:r>
          </a:p>
          <a:p>
            <a:pPr marL="723900" lvl="1" indent="-261938"/>
            <a:r>
              <a:rPr lang="fi-FI" altLang="fi-FI" sz="1800" smtClean="0"/>
              <a:t>esim. väsyneenä esseitä lukiessa ei ehkä noudata aluksi päättämiään arvostelukriteerejä </a:t>
            </a:r>
            <a:r>
              <a:rPr lang="fi-FI" altLang="fi-FI" sz="1800" b="1" smtClean="0"/>
              <a:t> </a:t>
            </a:r>
            <a:r>
              <a:rPr lang="fi-FI" altLang="fi-FI"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4339">
                                            <p:txEl>
                                              <p:pRg st="0" end="0"/>
                                            </p:txEl>
                                          </p:spTgt>
                                        </p:tgtEl>
                                        <p:attrNameLst>
                                          <p:attrName>style.visibility</p:attrName>
                                        </p:attrNameLst>
                                      </p:cBhvr>
                                      <p:to>
                                        <p:strVal val="visible"/>
                                      </p:to>
                                    </p:set>
                                    <p:anim calcmode="lin" valueType="num">
                                      <p:cBhvr additive="base">
                                        <p:cTn id="7" dur="500" fill="hold"/>
                                        <p:tgtEl>
                                          <p:spTgt spid="65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43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54339">
                                            <p:txEl>
                                              <p:pRg st="1" end="1"/>
                                            </p:txEl>
                                          </p:spTgt>
                                        </p:tgtEl>
                                        <p:attrNameLst>
                                          <p:attrName>style.visibility</p:attrName>
                                        </p:attrNameLst>
                                      </p:cBhvr>
                                      <p:to>
                                        <p:strVal val="visible"/>
                                      </p:to>
                                    </p:set>
                                    <p:anim calcmode="lin" valueType="num">
                                      <p:cBhvr additive="base">
                                        <p:cTn id="11" dur="500" fill="hold"/>
                                        <p:tgtEl>
                                          <p:spTgt spid="65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5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54339">
                                            <p:txEl>
                                              <p:pRg st="2" end="2"/>
                                            </p:txEl>
                                          </p:spTgt>
                                        </p:tgtEl>
                                        <p:attrNameLst>
                                          <p:attrName>style.visibility</p:attrName>
                                        </p:attrNameLst>
                                      </p:cBhvr>
                                      <p:to>
                                        <p:strVal val="visible"/>
                                      </p:to>
                                    </p:set>
                                    <p:anim calcmode="lin" valueType="num">
                                      <p:cBhvr additive="base">
                                        <p:cTn id="17" dur="500" fill="hold"/>
                                        <p:tgtEl>
                                          <p:spTgt spid="65433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5433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54339">
                                            <p:txEl>
                                              <p:pRg st="3" end="3"/>
                                            </p:txEl>
                                          </p:spTgt>
                                        </p:tgtEl>
                                        <p:attrNameLst>
                                          <p:attrName>style.visibility</p:attrName>
                                        </p:attrNameLst>
                                      </p:cBhvr>
                                      <p:to>
                                        <p:strVal val="visible"/>
                                      </p:to>
                                    </p:set>
                                    <p:anim calcmode="lin" valueType="num">
                                      <p:cBhvr additive="base">
                                        <p:cTn id="21" dur="500" fill="hold"/>
                                        <p:tgtEl>
                                          <p:spTgt spid="65433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5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54339">
                                            <p:txEl>
                                              <p:pRg st="4" end="4"/>
                                            </p:txEl>
                                          </p:spTgt>
                                        </p:tgtEl>
                                        <p:attrNameLst>
                                          <p:attrName>style.visibility</p:attrName>
                                        </p:attrNameLst>
                                      </p:cBhvr>
                                      <p:to>
                                        <p:strVal val="visible"/>
                                      </p:to>
                                    </p:set>
                                    <p:anim calcmode="lin" valueType="num">
                                      <p:cBhvr additive="base">
                                        <p:cTn id="27" dur="500" fill="hold"/>
                                        <p:tgtEl>
                                          <p:spTgt spid="65433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5433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54339">
                                            <p:txEl>
                                              <p:pRg st="5" end="5"/>
                                            </p:txEl>
                                          </p:spTgt>
                                        </p:tgtEl>
                                        <p:attrNameLst>
                                          <p:attrName>style.visibility</p:attrName>
                                        </p:attrNameLst>
                                      </p:cBhvr>
                                      <p:to>
                                        <p:strVal val="visible"/>
                                      </p:to>
                                    </p:set>
                                    <p:anim calcmode="lin" valueType="num">
                                      <p:cBhvr additive="base">
                                        <p:cTn id="31" dur="500" fill="hold"/>
                                        <p:tgtEl>
                                          <p:spTgt spid="6543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5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54339">
                                            <p:txEl>
                                              <p:pRg st="6" end="6"/>
                                            </p:txEl>
                                          </p:spTgt>
                                        </p:tgtEl>
                                        <p:attrNameLst>
                                          <p:attrName>style.visibility</p:attrName>
                                        </p:attrNameLst>
                                      </p:cBhvr>
                                      <p:to>
                                        <p:strVal val="visible"/>
                                      </p:to>
                                    </p:set>
                                    <p:anim calcmode="lin" valueType="num">
                                      <p:cBhvr additive="base">
                                        <p:cTn id="37" dur="500" fill="hold"/>
                                        <p:tgtEl>
                                          <p:spTgt spid="6543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54339">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54339">
                                            <p:txEl>
                                              <p:pRg st="7" end="7"/>
                                            </p:txEl>
                                          </p:spTgt>
                                        </p:tgtEl>
                                        <p:attrNameLst>
                                          <p:attrName>style.visibility</p:attrName>
                                        </p:attrNameLst>
                                      </p:cBhvr>
                                      <p:to>
                                        <p:strVal val="visible"/>
                                      </p:to>
                                    </p:set>
                                    <p:anim calcmode="lin" valueType="num">
                                      <p:cBhvr additive="base">
                                        <p:cTn id="41" dur="500" fill="hold"/>
                                        <p:tgtEl>
                                          <p:spTgt spid="654339">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5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54339">
                                            <p:txEl>
                                              <p:pRg st="8" end="8"/>
                                            </p:txEl>
                                          </p:spTgt>
                                        </p:tgtEl>
                                        <p:attrNameLst>
                                          <p:attrName>style.visibility</p:attrName>
                                        </p:attrNameLst>
                                      </p:cBhvr>
                                      <p:to>
                                        <p:strVal val="visible"/>
                                      </p:to>
                                    </p:set>
                                    <p:anim calcmode="lin" valueType="num">
                                      <p:cBhvr additive="base">
                                        <p:cTn id="47" dur="500" fill="hold"/>
                                        <p:tgtEl>
                                          <p:spTgt spid="654339">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54339">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54339">
                                            <p:txEl>
                                              <p:pRg st="9" end="9"/>
                                            </p:txEl>
                                          </p:spTgt>
                                        </p:tgtEl>
                                        <p:attrNameLst>
                                          <p:attrName>style.visibility</p:attrName>
                                        </p:attrNameLst>
                                      </p:cBhvr>
                                      <p:to>
                                        <p:strVal val="visible"/>
                                      </p:to>
                                    </p:set>
                                    <p:anim calcmode="lin" valueType="num">
                                      <p:cBhvr additive="base">
                                        <p:cTn id="51" dur="500" fill="hold"/>
                                        <p:tgtEl>
                                          <p:spTgt spid="654339">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5433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3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2636838"/>
            <a:ext cx="5410200" cy="1143000"/>
          </a:xfrm>
        </p:spPr>
        <p:txBody>
          <a:bodyPr/>
          <a:lstStyle/>
          <a:p>
            <a:r>
              <a:rPr lang="fi-FI" sz="2800" smtClean="0"/>
              <a:t>Arviointitaksonomiat</a:t>
            </a:r>
            <a:endParaRPr lang="en-US" sz="2800" smtClean="0"/>
          </a:p>
        </p:txBody>
      </p:sp>
      <p:sp>
        <p:nvSpPr>
          <p:cNvPr id="3075"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GB" sz="1600" b="1">
              <a:latin typeface="Arial" pitchFamily="34" charset="0"/>
            </a:endParaRPr>
          </a:p>
        </p:txBody>
      </p:sp>
      <p:sp>
        <p:nvSpPr>
          <p:cNvPr id="3076" name="Text Box 4"/>
          <p:cNvSpPr txBox="1">
            <a:spLocks noChangeArrowheads="1"/>
          </p:cNvSpPr>
          <p:nvPr/>
        </p:nvSpPr>
        <p:spPr bwMode="auto">
          <a:xfrm>
            <a:off x="4643438" y="5229225"/>
            <a:ext cx="41052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sz="1800" b="1">
                <a:latin typeface="Arial" pitchFamily="34" charset="0"/>
              </a:rPr>
              <a:t>Yliopistonlehtori Eero Salmenkivi</a:t>
            </a:r>
            <a:br>
              <a:rPr lang="fi-FI" sz="1800" b="1">
                <a:latin typeface="Arial" pitchFamily="34" charset="0"/>
              </a:rPr>
            </a:br>
            <a:r>
              <a:rPr lang="fi-FI" sz="1800" b="1">
                <a:latin typeface="Arial" pitchFamily="34" charset="0"/>
              </a:rPr>
              <a:t>Opettajankoulutuslaitos</a:t>
            </a:r>
            <a:br>
              <a:rPr lang="fi-FI" sz="1800" b="1">
                <a:latin typeface="Arial" pitchFamily="34" charset="0"/>
              </a:rPr>
            </a:br>
            <a:r>
              <a:rPr lang="fi-FI" sz="1800" b="1">
                <a:latin typeface="Arial" pitchFamily="34" charset="0"/>
              </a:rPr>
              <a:t>Käyttäytymistieteellinen tiedekunta</a:t>
            </a:r>
          </a:p>
        </p:txBody>
      </p:sp>
    </p:spTree>
    <p:extLst>
      <p:ext uri="{BB962C8B-B14F-4D97-AF65-F5344CB8AC3E}">
        <p14:creationId xmlns:p14="http://schemas.microsoft.com/office/powerpoint/2010/main" val="2325355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p:txBody>
          <a:bodyPr/>
          <a:lstStyle/>
          <a:p>
            <a:r>
              <a:rPr lang="fi-FI" smtClean="0"/>
              <a:t>Taksonomioiden taustaa</a:t>
            </a:r>
          </a:p>
        </p:txBody>
      </p:sp>
      <p:sp>
        <p:nvSpPr>
          <p:cNvPr id="4099" name="Sisällön paikkamerkki 2"/>
          <p:cNvSpPr>
            <a:spLocks noGrp="1"/>
          </p:cNvSpPr>
          <p:nvPr>
            <p:ph idx="1"/>
          </p:nvPr>
        </p:nvSpPr>
        <p:spPr/>
        <p:txBody>
          <a:bodyPr/>
          <a:lstStyle/>
          <a:p>
            <a:r>
              <a:rPr lang="fi-FI" dirty="0" smtClean="0"/>
              <a:t>Nykyaikaisessa oppimiskäsityksessä korostetaan monipuolisia valmiuksia → tarvitaan keinoja arvioida oppimisen/osaamisen astetta abstraktilla tasolla, joka on jossain määrin riippumaton oppimisen sisällöstä.</a:t>
            </a:r>
          </a:p>
          <a:p>
            <a:r>
              <a:rPr lang="fi-FI" dirty="0" smtClean="0"/>
              <a:t>Ts. kun oppimiskäsitys irtautuu ajatuksesta painaa asioita mieleensä ja sitten osoittaa se pystymällä uudelleen tuottamaan opittu, pitää myös arvioinnin muuttua.</a:t>
            </a:r>
          </a:p>
          <a:p>
            <a:r>
              <a:rPr lang="fi-FI" dirty="0" smtClean="0"/>
              <a:t>Uusin käsite lienee </a:t>
            </a:r>
            <a:r>
              <a:rPr lang="fi-FI" dirty="0" err="1" smtClean="0"/>
              <a:t>PISA-tutkimuksessa</a:t>
            </a:r>
            <a:r>
              <a:rPr lang="fi-FI" dirty="0" smtClean="0"/>
              <a:t> kehitetty ”</a:t>
            </a:r>
            <a:r>
              <a:rPr lang="fi-FI" dirty="0" err="1" smtClean="0"/>
              <a:t>literacy</a:t>
            </a:r>
            <a:r>
              <a:rPr lang="fi-FI" dirty="0" smtClean="0"/>
              <a:t>” (lukutaito), joka on </a:t>
            </a:r>
            <a:r>
              <a:rPr lang="fi-FI" dirty="0" err="1" smtClean="0"/>
              <a:t>PISAn</a:t>
            </a:r>
            <a:r>
              <a:rPr lang="fi-FI" dirty="0" smtClean="0"/>
              <a:t> aihealueista (lukeminen/kirjoittaminen (kieli), matematiikka ja luonnontiede) laajentunut myös katsomusaineisiin (kv. tutkimuksessa usein ”</a:t>
            </a:r>
            <a:r>
              <a:rPr lang="fi-FI" dirty="0" err="1" smtClean="0"/>
              <a:t>religious</a:t>
            </a:r>
            <a:r>
              <a:rPr lang="fi-FI" dirty="0" smtClean="0"/>
              <a:t> </a:t>
            </a:r>
            <a:r>
              <a:rPr lang="fi-FI" dirty="0" err="1" smtClean="0"/>
              <a:t>literacy</a:t>
            </a:r>
            <a:r>
              <a:rPr lang="fi-FI" dirty="0" smtClean="0"/>
              <a:t>” Suomessa neutraalimmin ”katsomuksellinen lukutaito”).</a:t>
            </a:r>
          </a:p>
        </p:txBody>
      </p:sp>
    </p:spTree>
    <p:extLst>
      <p:ext uri="{BB962C8B-B14F-4D97-AF65-F5344CB8AC3E}">
        <p14:creationId xmlns:p14="http://schemas.microsoft.com/office/powerpoint/2010/main" val="3561559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p:cNvSpPr>
            <a:spLocks noGrp="1"/>
          </p:cNvSpPr>
          <p:nvPr>
            <p:ph type="title"/>
          </p:nvPr>
        </p:nvSpPr>
        <p:spPr/>
        <p:txBody>
          <a:bodyPr/>
          <a:lstStyle/>
          <a:p>
            <a:r>
              <a:rPr lang="fi-FI" smtClean="0"/>
              <a:t>Bloom</a:t>
            </a:r>
          </a:p>
        </p:txBody>
      </p:sp>
      <p:sp>
        <p:nvSpPr>
          <p:cNvPr id="3" name="Sisällön paikkamerkki 2"/>
          <p:cNvSpPr>
            <a:spLocks noGrp="1"/>
          </p:cNvSpPr>
          <p:nvPr>
            <p:ph idx="1"/>
          </p:nvPr>
        </p:nvSpPr>
        <p:spPr>
          <a:xfrm>
            <a:off x="1447800" y="1600200"/>
            <a:ext cx="7391400" cy="4953000"/>
          </a:xfrm>
        </p:spPr>
        <p:txBody>
          <a:bodyPr/>
          <a:lstStyle/>
          <a:p>
            <a:pPr>
              <a:lnSpc>
                <a:spcPts val="2800"/>
              </a:lnSpc>
              <a:defRPr/>
            </a:pPr>
            <a:r>
              <a:rPr lang="fi-FI" dirty="0" smtClean="0"/>
              <a:t>Arviointitaksonomioiden klassikko on </a:t>
            </a:r>
            <a:r>
              <a:rPr lang="fi-FI" dirty="0" err="1" smtClean="0"/>
              <a:t>Bloom</a:t>
            </a:r>
            <a:r>
              <a:rPr lang="fi-FI" dirty="0" smtClean="0"/>
              <a:t> (1956).</a:t>
            </a:r>
          </a:p>
          <a:p>
            <a:pPr>
              <a:lnSpc>
                <a:spcPts val="2800"/>
              </a:lnSpc>
              <a:defRPr/>
            </a:pPr>
            <a:r>
              <a:rPr lang="fi-FI" dirty="0" err="1" smtClean="0"/>
              <a:t>Bloom</a:t>
            </a:r>
            <a:r>
              <a:rPr lang="fi-FI" dirty="0" smtClean="0"/>
              <a:t> erottelee oppimisen/osaamisen 3 alueeseen:</a:t>
            </a:r>
          </a:p>
          <a:p>
            <a:pPr marL="1030288" lvl="1" indent="-457200">
              <a:lnSpc>
                <a:spcPts val="2800"/>
              </a:lnSpc>
              <a:buFont typeface="+mj-lt"/>
              <a:buAutoNum type="arabicPeriod"/>
              <a:defRPr/>
            </a:pPr>
            <a:r>
              <a:rPr lang="fi-FI" dirty="0" smtClean="0"/>
              <a:t>Psykomotoriseen</a:t>
            </a:r>
          </a:p>
          <a:p>
            <a:pPr marL="1030288" lvl="1" indent="-457200">
              <a:lnSpc>
                <a:spcPts val="2800"/>
              </a:lnSpc>
              <a:buFont typeface="+mj-lt"/>
              <a:buAutoNum type="arabicPeriod"/>
              <a:defRPr/>
            </a:pPr>
            <a:r>
              <a:rPr lang="fi-FI" dirty="0" smtClean="0"/>
              <a:t>Affektiiviseen</a:t>
            </a:r>
          </a:p>
          <a:p>
            <a:pPr marL="1030288" lvl="1" indent="-457200">
              <a:lnSpc>
                <a:spcPts val="2800"/>
              </a:lnSpc>
              <a:buFont typeface="+mj-lt"/>
              <a:buAutoNum type="arabicPeriod"/>
              <a:defRPr/>
            </a:pPr>
            <a:r>
              <a:rPr lang="fi-FI" dirty="0" smtClean="0"/>
              <a:t>Kognitiiviseen</a:t>
            </a:r>
          </a:p>
          <a:p>
            <a:pPr>
              <a:lnSpc>
                <a:spcPts val="2800"/>
              </a:lnSpc>
              <a:defRPr/>
            </a:pPr>
            <a:r>
              <a:rPr lang="fi-FI" dirty="0" smtClean="0"/>
              <a:t>Katsomusaineiden kontekstissa käytetympi kolmijako lienee:</a:t>
            </a:r>
          </a:p>
          <a:p>
            <a:pPr marL="1030288" lvl="1" indent="-457200">
              <a:lnSpc>
                <a:spcPts val="2800"/>
              </a:lnSpc>
              <a:buFont typeface="+mj-lt"/>
              <a:buAutoNum type="arabicPeriod"/>
              <a:defRPr/>
            </a:pPr>
            <a:r>
              <a:rPr lang="fi-FI" dirty="0" smtClean="0"/>
              <a:t>Tiedot</a:t>
            </a:r>
          </a:p>
          <a:p>
            <a:pPr marL="1030288" lvl="1" indent="-457200">
              <a:lnSpc>
                <a:spcPts val="2800"/>
              </a:lnSpc>
              <a:buFont typeface="+mj-lt"/>
              <a:buAutoNum type="arabicPeriod"/>
              <a:defRPr/>
            </a:pPr>
            <a:r>
              <a:rPr lang="fi-FI" dirty="0" smtClean="0"/>
              <a:t>Taidot</a:t>
            </a:r>
          </a:p>
          <a:p>
            <a:pPr marL="1030288" lvl="1" indent="-457200">
              <a:lnSpc>
                <a:spcPts val="2800"/>
              </a:lnSpc>
              <a:buFont typeface="+mj-lt"/>
              <a:buAutoNum type="arabicPeriod"/>
              <a:defRPr/>
            </a:pPr>
            <a:r>
              <a:rPr lang="fi-FI" dirty="0" smtClean="0"/>
              <a:t>Asenteet</a:t>
            </a:r>
          </a:p>
          <a:p>
            <a:pPr marL="457200" indent="-457200">
              <a:lnSpc>
                <a:spcPts val="2800"/>
              </a:lnSpc>
              <a:defRPr/>
            </a:pPr>
            <a:r>
              <a:rPr lang="fi-FI" dirty="0" err="1" smtClean="0"/>
              <a:t>Bloomin</a:t>
            </a:r>
            <a:r>
              <a:rPr lang="fi-FI" dirty="0" smtClean="0"/>
              <a:t> taksonomian käytössä esim. </a:t>
            </a:r>
            <a:r>
              <a:rPr lang="fi-FI" dirty="0" err="1" smtClean="0"/>
              <a:t>YTL:n</a:t>
            </a:r>
            <a:r>
              <a:rPr lang="fi-FI" dirty="0" smtClean="0"/>
              <a:t> linjauksissa keskitytään vain kognitiiviseen ja se antaa kognitiivisen puolen taidoista monipuolisen kuvan.</a:t>
            </a:r>
          </a:p>
          <a:p>
            <a:pPr marL="1030288" lvl="1" indent="-457200">
              <a:buFont typeface="+mj-lt"/>
              <a:buAutoNum type="arabicPeriod"/>
              <a:defRPr/>
            </a:pPr>
            <a:endParaRPr lang="fi-FI" dirty="0" smtClean="0"/>
          </a:p>
          <a:p>
            <a:pPr lvl="1">
              <a:defRPr/>
            </a:pPr>
            <a:endParaRPr lang="fi-FI" dirty="0"/>
          </a:p>
        </p:txBody>
      </p:sp>
    </p:spTree>
    <p:extLst>
      <p:ext uri="{BB962C8B-B14F-4D97-AF65-F5344CB8AC3E}">
        <p14:creationId xmlns:p14="http://schemas.microsoft.com/office/powerpoint/2010/main" val="9426439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title"/>
          </p:nvPr>
        </p:nvSpPr>
        <p:spPr/>
        <p:txBody>
          <a:bodyPr/>
          <a:lstStyle/>
          <a:p>
            <a:r>
              <a:rPr lang="fi-FI" smtClean="0"/>
              <a:t>Kognitiivinen osa-alue</a:t>
            </a:r>
          </a:p>
        </p:txBody>
      </p:sp>
      <p:sp>
        <p:nvSpPr>
          <p:cNvPr id="9219" name="Sisällön paikkamerkki 2"/>
          <p:cNvSpPr>
            <a:spLocks noGrp="1"/>
          </p:cNvSpPr>
          <p:nvPr>
            <p:ph idx="1"/>
          </p:nvPr>
        </p:nvSpPr>
        <p:spPr>
          <a:xfrm>
            <a:off x="838200" y="1600200"/>
            <a:ext cx="8001000" cy="4953000"/>
          </a:xfrm>
        </p:spPr>
        <p:txBody>
          <a:bodyPr/>
          <a:lstStyle/>
          <a:p>
            <a:r>
              <a:rPr lang="fi-FI" smtClean="0"/>
              <a:t>Psykomotorinen osaaminen ei ole lukuaineiden opetuksessa ole yleensä arvioinnin kohteena, sen sijaan vaikeasti  hahmotettavat  oppimisvaikeudet voivat usein liittyä sen tyyppisiin asioihin.</a:t>
            </a:r>
          </a:p>
          <a:p>
            <a:r>
              <a:rPr lang="fi-FI" smtClean="0"/>
              <a:t>Koulun yleisen kasvatustehtävän kannalta affektiivinen oppiminen/osaaminen on olennaista.</a:t>
            </a:r>
          </a:p>
          <a:p>
            <a:r>
              <a:rPr lang="fi-FI" smtClean="0"/>
              <a:t>Sen arvioiminen on erittäin haasteellista, koska ehdoton sääntö on, että </a:t>
            </a:r>
            <a:r>
              <a:rPr lang="fi-FI" b="1" smtClean="0"/>
              <a:t>oppilaan yksityisyyden (temperamentti ym.) alueelle arviointi ei saa mennä</a:t>
            </a:r>
            <a:r>
              <a:rPr lang="fi-FI" smtClean="0"/>
              <a:t>.</a:t>
            </a:r>
          </a:p>
          <a:p>
            <a:r>
              <a:rPr lang="fi-FI" smtClean="0"/>
              <a:t>Toisaalta arvo- ja asennekasvatuksen ja siten katsomusaineiden arviointia on (lähes?) mahdotonta ilman tätä. </a:t>
            </a:r>
          </a:p>
          <a:p>
            <a:r>
              <a:rPr lang="fi-FI" smtClean="0"/>
              <a:t>Bloomin taksonomiasta puhuttaessa viitataankin usein vain kognitiivisen osa-alueen luokitteluun, mikä ei lukiossa ole niin iso ongelma kuin perusopetuksessa.</a:t>
            </a:r>
          </a:p>
        </p:txBody>
      </p:sp>
    </p:spTree>
    <p:extLst>
      <p:ext uri="{BB962C8B-B14F-4D97-AF65-F5344CB8AC3E}">
        <p14:creationId xmlns:p14="http://schemas.microsoft.com/office/powerpoint/2010/main" val="1656370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title"/>
          </p:nvPr>
        </p:nvSpPr>
        <p:spPr/>
        <p:txBody>
          <a:bodyPr/>
          <a:lstStyle/>
          <a:p>
            <a:r>
              <a:rPr lang="fi-FI" smtClean="0"/>
              <a:t>Uusi versio</a:t>
            </a:r>
          </a:p>
        </p:txBody>
      </p:sp>
      <p:sp>
        <p:nvSpPr>
          <p:cNvPr id="12291" name="Sisällön paikkamerkki 2"/>
          <p:cNvSpPr>
            <a:spLocks noGrp="1"/>
          </p:cNvSpPr>
          <p:nvPr>
            <p:ph idx="1"/>
          </p:nvPr>
        </p:nvSpPr>
        <p:spPr>
          <a:xfrm>
            <a:off x="1600200" y="1600200"/>
            <a:ext cx="7239000" cy="4953000"/>
          </a:xfrm>
        </p:spPr>
        <p:txBody>
          <a:bodyPr/>
          <a:lstStyle/>
          <a:p>
            <a:pPr marL="457200" indent="-457200"/>
            <a:r>
              <a:rPr lang="fi-FI" dirty="0" smtClean="0"/>
              <a:t>Vaikka prof. Tirrin ensimmäisen dian taulukossa esiintyvät traditionaaliset </a:t>
            </a:r>
            <a:r>
              <a:rPr lang="fi-FI" dirty="0" err="1" smtClean="0"/>
              <a:t>Bloomin</a:t>
            </a:r>
            <a:r>
              <a:rPr lang="fi-FI" dirty="0" smtClean="0"/>
              <a:t> termit, hän on vaihtanut jälkimmäisessä diassa modernimpaan muotoiluun.</a:t>
            </a:r>
          </a:p>
          <a:p>
            <a:pPr marL="457200" indent="-457200"/>
            <a:r>
              <a:rPr lang="fi-FI" dirty="0" smtClean="0"/>
              <a:t>Uudessa Anderson–</a:t>
            </a:r>
            <a:r>
              <a:rPr lang="fi-FI" dirty="0" err="1" smtClean="0"/>
              <a:t>Krathwohl</a:t>
            </a:r>
            <a:r>
              <a:rPr lang="fi-FI" dirty="0" smtClean="0"/>
              <a:t> (2001) muotoilussa osa vanhan taksonomian terminologisista ongelmista on korjattu (esim. termin ’</a:t>
            </a:r>
            <a:r>
              <a:rPr lang="fi-FI" dirty="0" err="1" smtClean="0"/>
              <a:t>knowledge</a:t>
            </a:r>
            <a:r>
              <a:rPr lang="fi-FI" dirty="0" smtClean="0"/>
              <a:t>’ käyttö).</a:t>
            </a:r>
          </a:p>
          <a:p>
            <a:pPr marL="457200" indent="-457200"/>
            <a:r>
              <a:rPr lang="fi-FI" dirty="0" smtClean="0"/>
              <a:t>Samalla on siirrytty käyttämään kuvauksissa substantiivien sijaan verbejä, joka korostaa prosesseja ja on usein käytännön arviointiin paremmin sopivaa.</a:t>
            </a:r>
          </a:p>
          <a:p>
            <a:pPr marL="457200" indent="-457200"/>
            <a:r>
              <a:rPr lang="fi-FI" dirty="0" smtClean="0"/>
              <a:t>Sisällöllisesti merkittävin muutos on se, että kaksi ylintä luokkaa on vaihtanut paikkaa.</a:t>
            </a:r>
          </a:p>
          <a:p>
            <a:pPr marL="457200" indent="-457200"/>
            <a:r>
              <a:rPr lang="en-US" dirty="0" err="1"/>
              <a:t>Internetistä</a:t>
            </a:r>
            <a:r>
              <a:rPr lang="en-US" dirty="0"/>
              <a:t> </a:t>
            </a:r>
            <a:r>
              <a:rPr lang="en-US" dirty="0" err="1"/>
              <a:t>löytyy</a:t>
            </a:r>
            <a:r>
              <a:rPr lang="en-US" dirty="0"/>
              <a:t> </a:t>
            </a:r>
            <a:r>
              <a:rPr lang="en-US" dirty="0" err="1"/>
              <a:t>valtavasti</a:t>
            </a:r>
            <a:r>
              <a:rPr lang="en-US" dirty="0"/>
              <a:t> </a:t>
            </a:r>
            <a:r>
              <a:rPr lang="en-US" dirty="0" err="1"/>
              <a:t>kuvallista</a:t>
            </a:r>
            <a:r>
              <a:rPr lang="en-US" dirty="0"/>
              <a:t> </a:t>
            </a:r>
            <a:r>
              <a:rPr lang="en-US" dirty="0" err="1"/>
              <a:t>ja</a:t>
            </a:r>
            <a:r>
              <a:rPr lang="en-US" dirty="0"/>
              <a:t> </a:t>
            </a:r>
            <a:r>
              <a:rPr lang="en-US" dirty="0" err="1"/>
              <a:t>tekstuaalista</a:t>
            </a:r>
            <a:r>
              <a:rPr lang="en-US" dirty="0"/>
              <a:t> </a:t>
            </a:r>
            <a:r>
              <a:rPr lang="en-US" dirty="0" err="1"/>
              <a:t>materiaalia</a:t>
            </a:r>
            <a:r>
              <a:rPr lang="en-US" dirty="0"/>
              <a:t> </a:t>
            </a:r>
            <a:r>
              <a:rPr lang="en-US" dirty="0" err="1"/>
              <a:t>Bloomin</a:t>
            </a:r>
            <a:r>
              <a:rPr lang="en-US" dirty="0"/>
              <a:t> </a:t>
            </a:r>
            <a:r>
              <a:rPr lang="en-US" dirty="0" err="1"/>
              <a:t>taksonomioista</a:t>
            </a:r>
            <a:r>
              <a:rPr lang="en-US" dirty="0"/>
              <a:t>.</a:t>
            </a:r>
            <a:endParaRPr lang="fi-FI" dirty="0"/>
          </a:p>
          <a:p>
            <a:pPr marL="457200" indent="-457200"/>
            <a:endParaRPr lang="fi-FI" dirty="0" smtClean="0"/>
          </a:p>
        </p:txBody>
      </p:sp>
    </p:spTree>
    <p:extLst>
      <p:ext uri="{BB962C8B-B14F-4D97-AF65-F5344CB8AC3E}">
        <p14:creationId xmlns:p14="http://schemas.microsoft.com/office/powerpoint/2010/main" val="986816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Objekti 3"/>
          <p:cNvPicPr>
            <a:picLocks noChangeArrowheads="1"/>
          </p:cNvPicPr>
          <p:nvPr/>
        </p:nvPicPr>
        <p:blipFill>
          <a:blip r:embed="rId2">
            <a:extLst>
              <a:ext uri="{28A0092B-C50C-407E-A947-70E740481C1C}">
                <a14:useLocalDpi xmlns:a14="http://schemas.microsoft.com/office/drawing/2010/main" val="0"/>
              </a:ext>
            </a:extLst>
          </a:blip>
          <a:srcRect l="-916" t="-1730"/>
          <a:stretch>
            <a:fillRect/>
          </a:stretch>
        </p:blipFill>
        <p:spPr bwMode="auto">
          <a:xfrm>
            <a:off x="0" y="1447800"/>
            <a:ext cx="9300120" cy="3495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uorakulmio 3"/>
          <p:cNvSpPr/>
          <p:nvPr/>
        </p:nvSpPr>
        <p:spPr>
          <a:xfrm>
            <a:off x="7162800" y="5638800"/>
            <a:ext cx="1371600" cy="425758"/>
          </a:xfrm>
          <a:prstGeom prst="rect">
            <a:avLst/>
          </a:prstGeom>
        </p:spPr>
        <p:txBody>
          <a:bodyPr wrap="square">
            <a:spAutoFit/>
          </a:bodyPr>
          <a:lstStyle/>
          <a:p>
            <a:pPr marL="265113" indent="-265113">
              <a:lnSpc>
                <a:spcPts val="2600"/>
              </a:lnSpc>
            </a:pPr>
            <a:r>
              <a:rPr lang="fi-FI" dirty="0" smtClean="0">
                <a:latin typeface="+mn-lt"/>
              </a:rPr>
              <a:t>© YTL</a:t>
            </a:r>
            <a:endParaRPr lang="en-GB" dirty="0" smtClean="0">
              <a:latin typeface="+mn-lt"/>
            </a:endParaRPr>
          </a:p>
        </p:txBody>
      </p:sp>
    </p:spTree>
    <p:extLst>
      <p:ext uri="{BB962C8B-B14F-4D97-AF65-F5344CB8AC3E}">
        <p14:creationId xmlns:p14="http://schemas.microsoft.com/office/powerpoint/2010/main" val="390443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p:txBody>
          <a:bodyPr/>
          <a:lstStyle/>
          <a:p>
            <a:r>
              <a:rPr lang="fi-FI" altLang="fi-FI" smtClean="0"/>
              <a:t>Arvot ja arviointi</a:t>
            </a:r>
          </a:p>
        </p:txBody>
      </p:sp>
      <p:sp>
        <p:nvSpPr>
          <p:cNvPr id="4099" name="Sisällön paikkamerkki 2"/>
          <p:cNvSpPr>
            <a:spLocks noGrp="1"/>
          </p:cNvSpPr>
          <p:nvPr>
            <p:ph idx="1"/>
          </p:nvPr>
        </p:nvSpPr>
        <p:spPr>
          <a:xfrm>
            <a:off x="1828800" y="1600200"/>
            <a:ext cx="7010400" cy="990600"/>
          </a:xfrm>
        </p:spPr>
        <p:txBody>
          <a:bodyPr/>
          <a:lstStyle/>
          <a:p>
            <a:r>
              <a:rPr lang="fi-FI" altLang="fi-FI" dirty="0" smtClean="0"/>
              <a:t>Arviointi on jonkin arvon selvittämistä (ks. </a:t>
            </a:r>
            <a:r>
              <a:rPr lang="fi-FI" altLang="fi-FI" dirty="0" err="1" smtClean="0"/>
              <a:t>Atjonen</a:t>
            </a:r>
            <a:r>
              <a:rPr lang="fi-FI" altLang="fi-FI" dirty="0" smtClean="0"/>
              <a:t> 2007).</a:t>
            </a:r>
          </a:p>
        </p:txBody>
      </p:sp>
      <p:sp>
        <p:nvSpPr>
          <p:cNvPr id="4" name="Rectangle 4"/>
          <p:cNvSpPr txBox="1">
            <a:spLocks noChangeArrowheads="1"/>
          </p:cNvSpPr>
          <p:nvPr/>
        </p:nvSpPr>
        <p:spPr bwMode="auto">
          <a:xfrm>
            <a:off x="838200" y="2895600"/>
            <a:ext cx="2971800" cy="1600200"/>
          </a:xfrm>
          <a:prstGeom prst="rect">
            <a:avLst/>
          </a:prstGeom>
          <a:noFill/>
          <a:ln w="9525">
            <a:noFill/>
            <a:miter lim="800000"/>
            <a:headEnd/>
            <a:tailEnd/>
          </a:ln>
        </p:spPr>
        <p:txBody>
          <a:bodyPr/>
          <a:lstStyle/>
          <a:p>
            <a:pPr marL="282575" indent="-282575">
              <a:lnSpc>
                <a:spcPts val="3000"/>
              </a:lnSpc>
              <a:buClr>
                <a:srgbClr val="FCD116"/>
              </a:buClr>
              <a:buSzPct val="110000"/>
              <a:buFont typeface="Wingdings" pitchFamily="2" charset="2"/>
              <a:buChar char="n"/>
              <a:defRPr/>
            </a:pPr>
            <a:r>
              <a:rPr lang="en-GB" sz="1800" b="1" kern="0" dirty="0" err="1">
                <a:latin typeface="+mn-lt"/>
              </a:rPr>
              <a:t>Hyvyys</a:t>
            </a:r>
            <a:endParaRPr lang="en-GB" sz="1800" b="1" kern="0" dirty="0">
              <a:latin typeface="+mn-lt"/>
            </a:endParaRPr>
          </a:p>
          <a:p>
            <a:pPr marL="282575" indent="-282575">
              <a:lnSpc>
                <a:spcPts val="3000"/>
              </a:lnSpc>
              <a:buClr>
                <a:srgbClr val="FCD116"/>
              </a:buClr>
              <a:buSzPct val="110000"/>
              <a:buFont typeface="Wingdings" pitchFamily="2" charset="2"/>
              <a:buNone/>
              <a:defRPr/>
            </a:pPr>
            <a:r>
              <a:rPr lang="en-GB" sz="1800" kern="0" dirty="0">
                <a:latin typeface="+mn-lt"/>
              </a:rPr>
              <a:t> </a:t>
            </a:r>
            <a:r>
              <a:rPr lang="en-GB" sz="1800" kern="0" dirty="0" err="1">
                <a:latin typeface="+mn-lt"/>
              </a:rPr>
              <a:t>Toiminnan</a:t>
            </a:r>
            <a:r>
              <a:rPr lang="en-GB" sz="1800" kern="0" dirty="0">
                <a:latin typeface="+mn-lt"/>
              </a:rPr>
              <a:t> </a:t>
            </a:r>
            <a:r>
              <a:rPr lang="en-GB" sz="1800" kern="0" dirty="0" err="1">
                <a:latin typeface="+mn-lt"/>
              </a:rPr>
              <a:t>päämäärä</a:t>
            </a:r>
            <a:r>
              <a:rPr lang="en-GB" sz="1800" kern="0" dirty="0">
                <a:latin typeface="+mn-lt"/>
              </a:rPr>
              <a:t> tai</a:t>
            </a:r>
          </a:p>
          <a:p>
            <a:pPr marL="282575" indent="-282575">
              <a:lnSpc>
                <a:spcPts val="3000"/>
              </a:lnSpc>
              <a:buClr>
                <a:srgbClr val="FCD116"/>
              </a:buClr>
              <a:buSzPct val="110000"/>
              <a:buFont typeface="Wingdings" pitchFamily="2" charset="2"/>
              <a:buNone/>
              <a:defRPr/>
            </a:pPr>
            <a:r>
              <a:rPr lang="en-GB" sz="1800" kern="0" dirty="0">
                <a:latin typeface="+mn-lt"/>
              </a:rPr>
              <a:t> </a:t>
            </a:r>
            <a:r>
              <a:rPr lang="en-GB" sz="1800" kern="0" dirty="0" err="1">
                <a:latin typeface="+mn-lt"/>
              </a:rPr>
              <a:t>kyky</a:t>
            </a:r>
            <a:r>
              <a:rPr lang="en-GB" sz="1800" kern="0" dirty="0">
                <a:latin typeface="+mn-lt"/>
              </a:rPr>
              <a:t> olla </a:t>
            </a:r>
            <a:r>
              <a:rPr lang="en-GB" sz="1800" kern="0" dirty="0" err="1">
                <a:latin typeface="+mn-lt"/>
              </a:rPr>
              <a:t>hyväksyttävä</a:t>
            </a:r>
            <a:r>
              <a:rPr lang="en-GB" sz="1800" kern="0" dirty="0">
                <a:latin typeface="+mn-lt"/>
              </a:rPr>
              <a:t> X.</a:t>
            </a:r>
          </a:p>
        </p:txBody>
      </p:sp>
      <p:sp>
        <p:nvSpPr>
          <p:cNvPr id="4101" name="Rectangle 6"/>
          <p:cNvSpPr>
            <a:spLocks noChangeArrowheads="1"/>
          </p:cNvSpPr>
          <p:nvPr/>
        </p:nvSpPr>
        <p:spPr bwMode="auto">
          <a:xfrm>
            <a:off x="3733800" y="2895600"/>
            <a:ext cx="2514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2575" indent="-28257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ts val="3000"/>
              </a:lnSpc>
              <a:buClr>
                <a:srgbClr val="FCD116"/>
              </a:buClr>
              <a:buSzPct val="110000"/>
              <a:buFont typeface="Wingdings" pitchFamily="2" charset="2"/>
              <a:buChar char="n"/>
            </a:pPr>
            <a:r>
              <a:rPr lang="en-GB" altLang="fi-FI" sz="1800" b="1">
                <a:latin typeface="Arial" pitchFamily="34" charset="0"/>
              </a:rPr>
              <a:t>Totuus</a:t>
            </a:r>
          </a:p>
          <a:p>
            <a:pPr>
              <a:lnSpc>
                <a:spcPts val="3000"/>
              </a:lnSpc>
              <a:buClr>
                <a:srgbClr val="FCD116"/>
              </a:buClr>
              <a:buSzPct val="110000"/>
              <a:buFont typeface="Wingdings" pitchFamily="2" charset="2"/>
              <a:buNone/>
            </a:pPr>
            <a:r>
              <a:rPr lang="en-GB" altLang="fi-FI" sz="1800">
                <a:latin typeface="Arial" pitchFamily="34" charset="0"/>
              </a:rPr>
              <a:t>Ontologinen,</a:t>
            </a:r>
          </a:p>
          <a:p>
            <a:pPr>
              <a:lnSpc>
                <a:spcPts val="3000"/>
              </a:lnSpc>
              <a:buClr>
                <a:srgbClr val="FCD116"/>
              </a:buClr>
              <a:buSzPct val="110000"/>
              <a:buFont typeface="Wingdings" pitchFamily="2" charset="2"/>
              <a:buNone/>
            </a:pPr>
            <a:r>
              <a:rPr lang="en-GB" altLang="fi-FI" sz="1800">
                <a:latin typeface="Arial" pitchFamily="34" charset="0"/>
              </a:rPr>
              <a:t>Semanttinen tai</a:t>
            </a:r>
          </a:p>
          <a:p>
            <a:pPr>
              <a:lnSpc>
                <a:spcPts val="3000"/>
              </a:lnSpc>
              <a:buClr>
                <a:srgbClr val="FCD116"/>
              </a:buClr>
              <a:buSzPct val="110000"/>
              <a:buFont typeface="Wingdings" pitchFamily="2" charset="2"/>
              <a:buNone/>
            </a:pPr>
            <a:r>
              <a:rPr lang="en-GB" altLang="fi-FI" sz="1800">
                <a:latin typeface="Arial" pitchFamily="34" charset="0"/>
              </a:rPr>
              <a:t>tiedollinen hyvyys.</a:t>
            </a:r>
          </a:p>
        </p:txBody>
      </p:sp>
      <p:sp>
        <p:nvSpPr>
          <p:cNvPr id="4102" name="Rectangle 7"/>
          <p:cNvSpPr>
            <a:spLocks noChangeArrowheads="1"/>
          </p:cNvSpPr>
          <p:nvPr/>
        </p:nvSpPr>
        <p:spPr bwMode="auto">
          <a:xfrm>
            <a:off x="6019800" y="2895600"/>
            <a:ext cx="2514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2575" indent="-282575">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ts val="3000"/>
              </a:lnSpc>
              <a:buClr>
                <a:srgbClr val="FCD116"/>
              </a:buClr>
              <a:buSzPct val="110000"/>
              <a:buFont typeface="Wingdings" pitchFamily="2" charset="2"/>
              <a:buChar char="n"/>
            </a:pPr>
            <a:r>
              <a:rPr lang="en-GB" altLang="fi-FI" sz="1800" b="1">
                <a:latin typeface="Arial" pitchFamily="34" charset="0"/>
              </a:rPr>
              <a:t>Kauneus</a:t>
            </a:r>
          </a:p>
          <a:p>
            <a:pPr>
              <a:lnSpc>
                <a:spcPts val="3000"/>
              </a:lnSpc>
              <a:buClr>
                <a:srgbClr val="FCD116"/>
              </a:buClr>
              <a:buSzPct val="110000"/>
              <a:buFont typeface="Wingdings" pitchFamily="2" charset="2"/>
              <a:buNone/>
            </a:pPr>
            <a:r>
              <a:rPr lang="en-GB" altLang="fi-FI" sz="1800">
                <a:latin typeface="Arial" pitchFamily="34" charset="0"/>
              </a:rPr>
              <a:t>Hyvyys aistimellisessa</a:t>
            </a:r>
          </a:p>
          <a:p>
            <a:pPr>
              <a:lnSpc>
                <a:spcPts val="3000"/>
              </a:lnSpc>
              <a:buClr>
                <a:srgbClr val="FCD116"/>
              </a:buClr>
              <a:buSzPct val="110000"/>
              <a:buFont typeface="Wingdings" pitchFamily="2" charset="2"/>
              <a:buNone/>
            </a:pPr>
            <a:r>
              <a:rPr lang="en-GB" altLang="fi-FI" sz="1800">
                <a:latin typeface="Arial" pitchFamily="34" charset="0"/>
              </a:rPr>
              <a:t>ulottuvuudessaan. </a:t>
            </a:r>
          </a:p>
          <a:p>
            <a:pPr>
              <a:lnSpc>
                <a:spcPts val="3000"/>
              </a:lnSpc>
              <a:buClr>
                <a:srgbClr val="FCD116"/>
              </a:buClr>
              <a:buSzPct val="110000"/>
              <a:buFont typeface="Wingdings" pitchFamily="2" charset="2"/>
              <a:buNone/>
            </a:pPr>
            <a:r>
              <a:rPr lang="en-GB" altLang="fi-FI" sz="1800">
                <a:latin typeface="Arial" pitchFamily="34" charset="0"/>
              </a:rPr>
              <a:t>5 aistia ja "älyllinen</a:t>
            </a:r>
          </a:p>
          <a:p>
            <a:pPr>
              <a:lnSpc>
                <a:spcPts val="3000"/>
              </a:lnSpc>
              <a:buClr>
                <a:srgbClr val="FCD116"/>
              </a:buClr>
              <a:buSzPct val="110000"/>
              <a:buFont typeface="Wingdings" pitchFamily="2" charset="2"/>
              <a:buNone/>
            </a:pPr>
            <a:r>
              <a:rPr lang="en-GB" altLang="fi-FI" sz="1800">
                <a:latin typeface="Arial" pitchFamily="34" charset="0"/>
              </a:rPr>
              <a:t>kauneus" (harmonia,</a:t>
            </a:r>
          </a:p>
          <a:p>
            <a:pPr>
              <a:lnSpc>
                <a:spcPts val="3000"/>
              </a:lnSpc>
              <a:buClr>
                <a:srgbClr val="FCD116"/>
              </a:buClr>
              <a:buSzPct val="110000"/>
              <a:buFont typeface="Wingdings" pitchFamily="2" charset="2"/>
              <a:buNone/>
            </a:pPr>
            <a:r>
              <a:rPr lang="en-GB" altLang="fi-FI" sz="1800">
                <a:latin typeface="Arial" pitchFamily="34" charset="0"/>
              </a:rPr>
              <a:t>yksinkertaisuus,</a:t>
            </a:r>
          </a:p>
          <a:p>
            <a:pPr>
              <a:lnSpc>
                <a:spcPts val="3000"/>
              </a:lnSpc>
              <a:buClr>
                <a:srgbClr val="FCD116"/>
              </a:buClr>
              <a:buSzPct val="110000"/>
              <a:buFont typeface="Wingdings" pitchFamily="2" charset="2"/>
              <a:buNone/>
            </a:pPr>
            <a:r>
              <a:rPr lang="en-GB" altLang="fi-FI" sz="1800">
                <a:latin typeface="Arial" pitchFamily="34" charset="0"/>
              </a:rPr>
              <a:t>syvyys tms.)</a:t>
            </a:r>
          </a:p>
        </p:txBody>
      </p:sp>
    </p:spTree>
    <p:extLst>
      <p:ext uri="{BB962C8B-B14F-4D97-AF65-F5344CB8AC3E}">
        <p14:creationId xmlns:p14="http://schemas.microsoft.com/office/powerpoint/2010/main" val="1672634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Ryhmä 26"/>
          <p:cNvGrpSpPr/>
          <p:nvPr/>
        </p:nvGrpSpPr>
        <p:grpSpPr>
          <a:xfrm>
            <a:off x="79329" y="273182"/>
            <a:ext cx="8456411" cy="5975359"/>
            <a:chOff x="-87313" y="0"/>
            <a:chExt cx="13203238" cy="9752013"/>
          </a:xfrm>
        </p:grpSpPr>
        <p:pic>
          <p:nvPicPr>
            <p:cNvPr id="2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3750" y="717550"/>
              <a:ext cx="30892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1400" y="0"/>
              <a:ext cx="6994525" cy="264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3488" y="5092700"/>
              <a:ext cx="4522787"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313" y="500063"/>
              <a:ext cx="3459163" cy="236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313" y="3984625"/>
              <a:ext cx="3708401"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2263" y="5992813"/>
              <a:ext cx="72929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8675" y="2860675"/>
              <a:ext cx="5673725"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455150" y="6892925"/>
              <a:ext cx="3001963" cy="207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1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371850" y="4281488"/>
              <a:ext cx="4306888" cy="2179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Ellipsi 36"/>
            <p:cNvSpPr/>
            <p:nvPr/>
          </p:nvSpPr>
          <p:spPr bwMode="auto">
            <a:xfrm>
              <a:off x="398463" y="884238"/>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38" name="Ellipsi 37"/>
            <p:cNvSpPr/>
            <p:nvPr/>
          </p:nvSpPr>
          <p:spPr bwMode="auto">
            <a:xfrm>
              <a:off x="3898900" y="1249363"/>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39" name="Ellipsi 38"/>
            <p:cNvSpPr/>
            <p:nvPr/>
          </p:nvSpPr>
          <p:spPr bwMode="auto">
            <a:xfrm>
              <a:off x="2444750" y="444500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40" name="Ellipsi 39"/>
            <p:cNvSpPr/>
            <p:nvPr/>
          </p:nvSpPr>
          <p:spPr bwMode="auto">
            <a:xfrm>
              <a:off x="6704013" y="33020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41" name="Ellipsi 40"/>
            <p:cNvSpPr/>
            <p:nvPr/>
          </p:nvSpPr>
          <p:spPr bwMode="auto">
            <a:xfrm>
              <a:off x="8566150" y="526415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42" name="Ellipsi 41"/>
            <p:cNvSpPr/>
            <p:nvPr/>
          </p:nvSpPr>
          <p:spPr bwMode="auto">
            <a:xfrm>
              <a:off x="4189413" y="5695950"/>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43" name="Ellipsi 42"/>
            <p:cNvSpPr/>
            <p:nvPr/>
          </p:nvSpPr>
          <p:spPr bwMode="auto">
            <a:xfrm>
              <a:off x="384175" y="6461125"/>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44" name="Ellipsi 43"/>
            <p:cNvSpPr/>
            <p:nvPr/>
          </p:nvSpPr>
          <p:spPr bwMode="auto">
            <a:xfrm>
              <a:off x="10172700" y="7212013"/>
              <a:ext cx="889000" cy="431800"/>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pic>
          <p:nvPicPr>
            <p:cNvPr id="45" name="Picture 1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8588" y="2852738"/>
              <a:ext cx="4487862" cy="2411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Ellipsi 45"/>
            <p:cNvSpPr/>
            <p:nvPr/>
          </p:nvSpPr>
          <p:spPr bwMode="auto">
            <a:xfrm>
              <a:off x="8385175" y="4046538"/>
              <a:ext cx="957263" cy="433387"/>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pic>
          <p:nvPicPr>
            <p:cNvPr id="47" name="Picture 1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526213" y="8110538"/>
              <a:ext cx="4924425" cy="164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8" name="Ellipsi 47"/>
            <p:cNvSpPr/>
            <p:nvPr/>
          </p:nvSpPr>
          <p:spPr bwMode="auto">
            <a:xfrm>
              <a:off x="6704013" y="8477250"/>
              <a:ext cx="1044575" cy="669925"/>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pic>
          <p:nvPicPr>
            <p:cNvPr id="49" name="Picture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06550" y="7254875"/>
              <a:ext cx="3919538" cy="2243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Ellipsi 49"/>
            <p:cNvSpPr/>
            <p:nvPr/>
          </p:nvSpPr>
          <p:spPr bwMode="auto">
            <a:xfrm>
              <a:off x="2001838" y="8110538"/>
              <a:ext cx="1044575" cy="669925"/>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sp>
          <p:nvSpPr>
            <p:cNvPr id="51" name="Tekstiruutu 2"/>
            <p:cNvSpPr txBox="1">
              <a:spLocks noChangeArrowheads="1"/>
            </p:cNvSpPr>
            <p:nvPr/>
          </p:nvSpPr>
          <p:spPr bwMode="auto">
            <a:xfrm>
              <a:off x="3968751" y="5964237"/>
              <a:ext cx="1199349" cy="55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i-FI" altLang="fi-FI" sz="1600"/>
                <a:t>sovella</a:t>
              </a:r>
            </a:p>
          </p:txBody>
        </p:sp>
        <p:sp>
          <p:nvSpPr>
            <p:cNvPr id="52" name="Ellipsi 51"/>
            <p:cNvSpPr/>
            <p:nvPr/>
          </p:nvSpPr>
          <p:spPr bwMode="auto">
            <a:xfrm>
              <a:off x="1666875" y="3305175"/>
              <a:ext cx="1044575" cy="669925"/>
            </a:xfrm>
            <a:prstGeom prst="ellipse">
              <a:avLst/>
            </a:prstGeom>
            <a:noFill/>
            <a:ln w="3175" cap="flat" cmpd="sng" algn="ctr">
              <a:solidFill>
                <a:srgbClr val="FF0000"/>
              </a:solidFill>
              <a:prstDash val="solid"/>
              <a:miter lim="0"/>
              <a:headEnd type="none" w="med" len="med"/>
              <a:tailEnd type="none" w="med" len="med"/>
            </a:ln>
            <a:effectLst>
              <a:outerShdw blurRad="38100" dist="25400" dir="5400000" algn="ctr" rotWithShape="0">
                <a:srgbClr val="000000">
                  <a:alpha val="50000"/>
                </a:srgbClr>
              </a:outerShdw>
            </a:effectLst>
          </p:spPr>
          <p:txBody>
            <a:bodyPr lIns="50800" tIns="50800" rIns="50800" bIns="50800" anchor="ctr"/>
            <a:lstStyle/>
            <a:p>
              <a:pPr marL="207363" algn="ctr">
                <a:defRPr/>
              </a:pPr>
              <a:endParaRPr lang="fi-FI">
                <a:latin typeface="Helvetica Light" charset="0"/>
                <a:ea typeface="Helvetica Light" charset="0"/>
                <a:cs typeface="Helvetica Light" charset="0"/>
                <a:sym typeface="Helvetica Light" charset="0"/>
              </a:endParaRPr>
            </a:p>
          </p:txBody>
        </p:sp>
      </p:grpSp>
      <p:pic>
        <p:nvPicPr>
          <p:cNvPr id="53" name="Kuva 52"/>
          <p:cNvPicPr>
            <a:picLocks noChangeAspect="1"/>
          </p:cNvPicPr>
          <p:nvPr/>
        </p:nvPicPr>
        <p:blipFill>
          <a:blip r:embed="rId14" cstate="print">
            <a:lum/>
            <a:alphaModFix/>
          </a:blip>
          <a:srcRect/>
          <a:stretch>
            <a:fillRect/>
          </a:stretch>
        </p:blipFill>
        <p:spPr>
          <a:xfrm>
            <a:off x="8007688" y="6095065"/>
            <a:ext cx="1135745" cy="795888"/>
          </a:xfrm>
          <a:prstGeom prst="rect">
            <a:avLst/>
          </a:prstGeom>
          <a:noFill/>
          <a:ln>
            <a:noFill/>
          </a:ln>
        </p:spPr>
      </p:pic>
      <p:sp>
        <p:nvSpPr>
          <p:cNvPr id="54" name="Tekstiruutu 53"/>
          <p:cNvSpPr txBox="1"/>
          <p:nvPr/>
        </p:nvSpPr>
        <p:spPr>
          <a:xfrm>
            <a:off x="0" y="5791667"/>
            <a:ext cx="3135015" cy="1322735"/>
          </a:xfrm>
          <a:prstGeom prst="rect">
            <a:avLst/>
          </a:prstGeom>
          <a:noFill/>
          <a:ln>
            <a:noFill/>
          </a:ln>
        </p:spPr>
        <p:txBody>
          <a:bodyPr vert="horz" wrap="square" lIns="457177" tIns="416358" rIns="457177" bIns="416358" anchorCtr="0" compatLnSpc="0">
            <a:spAutoFit/>
          </a:bodyPr>
          <a:lstStyle/>
          <a:p>
            <a:pPr marL="1440">
              <a:spcBef>
                <a:spcPts val="0"/>
              </a:spcBef>
              <a:spcAft>
                <a:spcPts val="0"/>
              </a:spcAft>
            </a:pPr>
            <a:r>
              <a:rPr lang="fi-FI" sz="1100" dirty="0">
                <a:solidFill>
                  <a:srgbClr val="D6C7A2"/>
                </a:solidFill>
                <a:latin typeface="Gill Sans" pitchFamily="34"/>
                <a:ea typeface="Arial Unicode MS" pitchFamily="2"/>
                <a:cs typeface="Arial Unicode MS" pitchFamily="2"/>
              </a:rPr>
              <a:t>Eero Salmenkivi</a:t>
            </a:r>
          </a:p>
          <a:p>
            <a:pPr marL="1440">
              <a:spcBef>
                <a:spcPts val="0"/>
              </a:spcBef>
              <a:spcAft>
                <a:spcPts val="0"/>
              </a:spcAft>
            </a:pPr>
            <a:r>
              <a:rPr lang="fi-FI" sz="1100" dirty="0">
                <a:solidFill>
                  <a:srgbClr val="D6C7A2"/>
                </a:solidFill>
                <a:latin typeface="Gill Sans" pitchFamily="34"/>
                <a:ea typeface="Arial Unicode MS" pitchFamily="2"/>
                <a:cs typeface="Arial Unicode MS" pitchFamily="2"/>
              </a:rPr>
              <a:t>Ylioppilastutkinnon sähköistyminen</a:t>
            </a:r>
          </a:p>
          <a:p>
            <a:pPr marL="1440">
              <a:spcBef>
                <a:spcPts val="0"/>
              </a:spcBef>
              <a:spcAft>
                <a:spcPts val="0"/>
              </a:spcAft>
            </a:pPr>
            <a:r>
              <a:rPr lang="fi-FI" sz="1100" dirty="0">
                <a:solidFill>
                  <a:srgbClr val="D6C7A2"/>
                </a:solidFill>
                <a:latin typeface="Gill Sans" pitchFamily="34"/>
                <a:ea typeface="Arial Unicode MS" pitchFamily="2"/>
                <a:cs typeface="Arial Unicode MS" pitchFamily="2"/>
              </a:rPr>
              <a:t>11.11.2014</a:t>
            </a:r>
          </a:p>
        </p:txBody>
      </p:sp>
    </p:spTree>
    <p:extLst>
      <p:ext uri="{BB962C8B-B14F-4D97-AF65-F5344CB8AC3E}">
        <p14:creationId xmlns:p14="http://schemas.microsoft.com/office/powerpoint/2010/main" val="1662793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p:txBody>
          <a:bodyPr/>
          <a:lstStyle/>
          <a:p>
            <a:r>
              <a:rPr lang="fi-FI" smtClean="0"/>
              <a:t>Taksonomiat ja käytännön arviointi</a:t>
            </a:r>
          </a:p>
        </p:txBody>
      </p:sp>
      <p:sp>
        <p:nvSpPr>
          <p:cNvPr id="14339" name="Sisällön paikkamerkki 2"/>
          <p:cNvSpPr>
            <a:spLocks noGrp="1"/>
          </p:cNvSpPr>
          <p:nvPr>
            <p:ph idx="1"/>
          </p:nvPr>
        </p:nvSpPr>
        <p:spPr>
          <a:xfrm>
            <a:off x="1828800" y="1600200"/>
            <a:ext cx="7010400" cy="4953000"/>
          </a:xfrm>
        </p:spPr>
        <p:txBody>
          <a:bodyPr/>
          <a:lstStyle/>
          <a:p>
            <a:pPr marL="265113" indent="-265113"/>
            <a:r>
              <a:rPr lang="fi-FI" dirty="0" smtClean="0"/>
              <a:t>Taksonomioita on hyvin monia (esim. uutta versiota esittelevät </a:t>
            </a:r>
            <a:r>
              <a:rPr lang="en-GB" dirty="0" smtClean="0"/>
              <a:t>Anderson &amp; al. (2001)  </a:t>
            </a:r>
            <a:r>
              <a:rPr lang="en-GB" dirty="0" err="1" smtClean="0"/>
              <a:t>mainitsevat</a:t>
            </a:r>
            <a:r>
              <a:rPr lang="en-GB" dirty="0" smtClean="0"/>
              <a:t> n. 20 </a:t>
            </a:r>
            <a:r>
              <a:rPr lang="en-GB" dirty="0" err="1" smtClean="0"/>
              <a:t>muuta</a:t>
            </a:r>
            <a:r>
              <a:rPr lang="en-GB" dirty="0" smtClean="0"/>
              <a:t>).</a:t>
            </a:r>
          </a:p>
          <a:p>
            <a:pPr marL="265113" indent="-265113"/>
            <a:r>
              <a:rPr lang="fi-FI" dirty="0" smtClean="0"/>
              <a:t>Taksonomiat voivat tähdätä psykologisin termein hieman erilaisiin asioihin (opittu lopputulos, taito,  ajattelun taso jne.), mutta näissä oppimisteoreettisissa malleissa on yleisesti ottaen kysymys oppimisprosessin toteutumisen jälkeisestä mitattavasta osaamisesta → tärkeitä oppilas- ja opiskelija-arvioinnin välineitä.</a:t>
            </a:r>
          </a:p>
          <a:p>
            <a:pPr marL="265113" indent="-265113"/>
            <a:r>
              <a:rPr lang="fi-FI" dirty="0"/>
              <a:t>A</a:t>
            </a:r>
            <a:r>
              <a:rPr lang="fi-FI" dirty="0" smtClean="0"/>
              <a:t>jattelun tasojen luokittelut liittyvät johonkin kontekstiin – usein luonnontieteisiin – ja siksi niiden pätevyyden voi usein myös kyseenalaistaa.</a:t>
            </a:r>
          </a:p>
        </p:txBody>
      </p:sp>
    </p:spTree>
    <p:extLst>
      <p:ext uri="{BB962C8B-B14F-4D97-AF65-F5344CB8AC3E}">
        <p14:creationId xmlns:p14="http://schemas.microsoft.com/office/powerpoint/2010/main" val="651221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42988" y="2636838"/>
            <a:ext cx="5410200" cy="1143000"/>
          </a:xfrm>
        </p:spPr>
        <p:txBody>
          <a:bodyPr/>
          <a:lstStyle/>
          <a:p>
            <a:r>
              <a:rPr lang="fi-FI" sz="2800" dirty="0" smtClean="0"/>
              <a:t>Arvioinnin perusta</a:t>
            </a:r>
            <a:endParaRPr lang="en-US" sz="2800" dirty="0" smtClean="0"/>
          </a:p>
        </p:txBody>
      </p:sp>
      <p:sp>
        <p:nvSpPr>
          <p:cNvPr id="3075"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GB" sz="1600" b="1">
              <a:latin typeface="Arial" pitchFamily="34" charset="0"/>
            </a:endParaRPr>
          </a:p>
        </p:txBody>
      </p:sp>
      <p:sp>
        <p:nvSpPr>
          <p:cNvPr id="3076" name="Text Box 4"/>
          <p:cNvSpPr txBox="1">
            <a:spLocks noChangeArrowheads="1"/>
          </p:cNvSpPr>
          <p:nvPr/>
        </p:nvSpPr>
        <p:spPr bwMode="auto">
          <a:xfrm>
            <a:off x="4643438" y="5229225"/>
            <a:ext cx="41052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fi-FI" sz="1800" b="1">
                <a:latin typeface="Arial" pitchFamily="34" charset="0"/>
              </a:rPr>
              <a:t>Yliopistonlehtori Eero Salmenkivi</a:t>
            </a:r>
            <a:br>
              <a:rPr lang="fi-FI" sz="1800" b="1">
                <a:latin typeface="Arial" pitchFamily="34" charset="0"/>
              </a:rPr>
            </a:br>
            <a:r>
              <a:rPr lang="fi-FI" sz="1800" b="1">
                <a:latin typeface="Arial" pitchFamily="34" charset="0"/>
              </a:rPr>
              <a:t>Opettajankoulutuslaitos</a:t>
            </a:r>
            <a:br>
              <a:rPr lang="fi-FI" sz="1800" b="1">
                <a:latin typeface="Arial" pitchFamily="34" charset="0"/>
              </a:rPr>
            </a:br>
            <a:r>
              <a:rPr lang="fi-FI" sz="1800" b="1">
                <a:latin typeface="Arial" pitchFamily="34" charset="0"/>
              </a:rPr>
              <a:t>Käyttäytymistieteellinen tiedekunta</a:t>
            </a:r>
          </a:p>
        </p:txBody>
      </p:sp>
    </p:spTree>
    <p:extLst>
      <p:ext uri="{BB962C8B-B14F-4D97-AF65-F5344CB8AC3E}">
        <p14:creationId xmlns:p14="http://schemas.microsoft.com/office/powerpoint/2010/main" val="2379146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i-FI" altLang="fi-FI" smtClean="0"/>
              <a:t>Arviointia määrittävät tekijät</a:t>
            </a:r>
          </a:p>
        </p:txBody>
      </p:sp>
      <p:sp>
        <p:nvSpPr>
          <p:cNvPr id="6147" name="Rectangle 3"/>
          <p:cNvSpPr>
            <a:spLocks noGrp="1" noChangeArrowheads="1"/>
          </p:cNvSpPr>
          <p:nvPr>
            <p:ph type="body" idx="1"/>
          </p:nvPr>
        </p:nvSpPr>
        <p:spPr/>
        <p:txBody>
          <a:bodyPr/>
          <a:lstStyle/>
          <a:p>
            <a:r>
              <a:rPr lang="fi-FI" altLang="fi-FI" dirty="0" smtClean="0"/>
              <a:t>Etiikka</a:t>
            </a:r>
          </a:p>
          <a:p>
            <a:endParaRPr lang="fi-FI" altLang="fi-FI" dirty="0"/>
          </a:p>
          <a:p>
            <a:r>
              <a:rPr lang="fi-FI" altLang="fi-FI" dirty="0" smtClean="0"/>
              <a:t>Arvioinnin funktiot</a:t>
            </a:r>
          </a:p>
          <a:p>
            <a:pPr marL="0" indent="0">
              <a:buNone/>
            </a:pPr>
            <a:endParaRPr lang="fi-FI" altLang="fi-FI" dirty="0" smtClean="0"/>
          </a:p>
          <a:p>
            <a:r>
              <a:rPr lang="fi-FI" altLang="fi-FI" dirty="0" smtClean="0"/>
              <a:t>Opettajan ammattitaito</a:t>
            </a:r>
          </a:p>
          <a:p>
            <a:endParaRPr lang="fi-FI" altLang="fi-FI" dirty="0"/>
          </a:p>
          <a:p>
            <a:r>
              <a:rPr lang="fi-FI" altLang="fi-FI" dirty="0" smtClean="0"/>
              <a:t>Opetussuunnitelma </a:t>
            </a:r>
            <a:r>
              <a:rPr lang="fi-FI" altLang="fi-FI" dirty="0"/>
              <a:t>(+ lait ja asetukset</a:t>
            </a:r>
            <a:r>
              <a:rPr lang="fi-FI" altLang="fi-FI" dirty="0" smtClean="0"/>
              <a:t>)</a:t>
            </a:r>
            <a:endParaRPr lang="fi-FI" altLang="fi-FI" dirty="0"/>
          </a:p>
          <a:p>
            <a:endParaRPr lang="fi-FI" altLang="fi-FI" dirty="0" smtClean="0"/>
          </a:p>
        </p:txBody>
      </p:sp>
    </p:spTree>
    <p:extLst>
      <p:ext uri="{BB962C8B-B14F-4D97-AF65-F5344CB8AC3E}">
        <p14:creationId xmlns:p14="http://schemas.microsoft.com/office/powerpoint/2010/main" val="32223897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i-FI" altLang="fi-FI" dirty="0" smtClean="0"/>
              <a:t>Etiikka</a:t>
            </a:r>
            <a:endParaRPr lang="en-GB" altLang="fi-FI" dirty="0" smtClean="0"/>
          </a:p>
        </p:txBody>
      </p:sp>
      <p:sp>
        <p:nvSpPr>
          <p:cNvPr id="20483" name="Rectangle 3"/>
          <p:cNvSpPr>
            <a:spLocks noGrp="1" noChangeArrowheads="1"/>
          </p:cNvSpPr>
          <p:nvPr>
            <p:ph type="body" idx="1"/>
          </p:nvPr>
        </p:nvSpPr>
        <p:spPr/>
        <p:txBody>
          <a:bodyPr/>
          <a:lstStyle/>
          <a:p>
            <a:r>
              <a:rPr lang="fi-FI" altLang="fi-FI" dirty="0" smtClean="0"/>
              <a:t>Arviointi on arvon antamista ja määrittämistä. </a:t>
            </a:r>
          </a:p>
          <a:p>
            <a:r>
              <a:rPr lang="fi-FI" altLang="fi-FI" dirty="0" smtClean="0"/>
              <a:t>Arvojen kannalta olennaista on etiikka, koska eettiset arvot ovat viime kädessä periaatteessa ylivertaisia.</a:t>
            </a:r>
          </a:p>
          <a:p>
            <a:pPr lvl="1"/>
            <a:r>
              <a:rPr lang="fi-FI" altLang="fi-FI" dirty="0" smtClean="0"/>
              <a:t>Arvottaminen perustuu viime kädessä etiikkaan.</a:t>
            </a:r>
          </a:p>
        </p:txBody>
      </p:sp>
    </p:spTree>
    <p:extLst>
      <p:ext uri="{BB962C8B-B14F-4D97-AF65-F5344CB8AC3E}">
        <p14:creationId xmlns:p14="http://schemas.microsoft.com/office/powerpoint/2010/main" val="25428962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err="1" smtClean="0"/>
              <a:t>Nihilisti</a:t>
            </a:r>
            <a:r>
              <a:rPr lang="en-US" dirty="0" err="1"/>
              <a:t>-</a:t>
            </a:r>
            <a:r>
              <a:rPr lang="en-US" dirty="0" err="1" smtClean="0"/>
              <a:t>opiskelijan</a:t>
            </a:r>
            <a:r>
              <a:rPr lang="en-US" dirty="0" smtClean="0"/>
              <a:t> </a:t>
            </a:r>
            <a:r>
              <a:rPr lang="en-US" dirty="0" err="1" smtClean="0"/>
              <a:t>vastaväite</a:t>
            </a:r>
            <a:endParaRPr lang="fi-FI" dirty="0"/>
          </a:p>
        </p:txBody>
      </p:sp>
      <p:sp>
        <p:nvSpPr>
          <p:cNvPr id="3" name="Sisällön paikkamerkki 2"/>
          <p:cNvSpPr>
            <a:spLocks noGrp="1"/>
          </p:cNvSpPr>
          <p:nvPr>
            <p:ph idx="1"/>
          </p:nvPr>
        </p:nvSpPr>
        <p:spPr/>
        <p:txBody>
          <a:bodyPr/>
          <a:lstStyle/>
          <a:p>
            <a:r>
              <a:rPr lang="en-US" dirty="0" smtClean="0"/>
              <a:t>Et ole </a:t>
            </a:r>
            <a:r>
              <a:rPr lang="en-US" dirty="0" err="1" smtClean="0"/>
              <a:t>tehnyt</a:t>
            </a:r>
            <a:r>
              <a:rPr lang="en-US" dirty="0" smtClean="0"/>
              <a:t> </a:t>
            </a:r>
            <a:r>
              <a:rPr lang="en-US" dirty="0" err="1" smtClean="0"/>
              <a:t>läksyjä</a:t>
            </a:r>
            <a:r>
              <a:rPr lang="en-US" dirty="0" smtClean="0"/>
              <a:t>, </a:t>
            </a:r>
            <a:r>
              <a:rPr lang="en-US" dirty="0" err="1" smtClean="0"/>
              <a:t>vaikka</a:t>
            </a:r>
            <a:r>
              <a:rPr lang="en-US" dirty="0" smtClean="0"/>
              <a:t> </a:t>
            </a:r>
            <a:r>
              <a:rPr lang="en-US" dirty="0" err="1" smtClean="0"/>
              <a:t>sinun</a:t>
            </a:r>
            <a:r>
              <a:rPr lang="en-US" dirty="0" smtClean="0"/>
              <a:t> </a:t>
            </a:r>
            <a:r>
              <a:rPr lang="en-US" dirty="0" err="1" smtClean="0"/>
              <a:t>olisi</a:t>
            </a:r>
            <a:r>
              <a:rPr lang="en-US" dirty="0" smtClean="0"/>
              <a:t> </a:t>
            </a:r>
            <a:r>
              <a:rPr lang="en-US" dirty="0" err="1" smtClean="0"/>
              <a:t>pitänyt</a:t>
            </a:r>
            <a:r>
              <a:rPr lang="en-US" dirty="0" smtClean="0"/>
              <a:t>.</a:t>
            </a:r>
          </a:p>
          <a:p>
            <a:pPr lvl="1"/>
            <a:r>
              <a:rPr lang="en-US" dirty="0" err="1" smtClean="0"/>
              <a:t>Mitä</a:t>
            </a:r>
            <a:r>
              <a:rPr lang="en-US" dirty="0" smtClean="0"/>
              <a:t> </a:t>
            </a:r>
            <a:r>
              <a:rPr lang="en-US" dirty="0" err="1" smtClean="0"/>
              <a:t>välii</a:t>
            </a:r>
            <a:r>
              <a:rPr lang="en-US" dirty="0" smtClean="0"/>
              <a:t>?</a:t>
            </a:r>
          </a:p>
          <a:p>
            <a:r>
              <a:rPr lang="en-US" dirty="0" smtClean="0"/>
              <a:t>Se, </a:t>
            </a:r>
            <a:r>
              <a:rPr lang="en-US" dirty="0" err="1" smtClean="0"/>
              <a:t>ettet</a:t>
            </a:r>
            <a:r>
              <a:rPr lang="en-US" dirty="0" smtClean="0"/>
              <a:t> </a:t>
            </a:r>
            <a:r>
              <a:rPr lang="en-US" dirty="0" err="1" smtClean="0"/>
              <a:t>opi</a:t>
            </a:r>
            <a:r>
              <a:rPr lang="en-US" dirty="0" smtClean="0"/>
              <a:t>.</a:t>
            </a:r>
          </a:p>
          <a:p>
            <a:pPr lvl="1"/>
            <a:r>
              <a:rPr lang="en-US" dirty="0" err="1"/>
              <a:t>Mitä</a:t>
            </a:r>
            <a:r>
              <a:rPr lang="en-US" dirty="0"/>
              <a:t> </a:t>
            </a:r>
            <a:r>
              <a:rPr lang="en-US" dirty="0" err="1"/>
              <a:t>välii</a:t>
            </a:r>
            <a:r>
              <a:rPr lang="en-US" dirty="0"/>
              <a:t>?</a:t>
            </a:r>
          </a:p>
          <a:p>
            <a:r>
              <a:rPr lang="en-US" dirty="0" smtClean="0"/>
              <a:t>Se, </a:t>
            </a:r>
            <a:r>
              <a:rPr lang="en-US" dirty="0" err="1" smtClean="0"/>
              <a:t>ettet</a:t>
            </a:r>
            <a:r>
              <a:rPr lang="en-US" dirty="0" smtClean="0"/>
              <a:t> </a:t>
            </a:r>
            <a:r>
              <a:rPr lang="en-US" dirty="0" err="1" smtClean="0"/>
              <a:t>voi</a:t>
            </a:r>
            <a:r>
              <a:rPr lang="en-US" dirty="0" smtClean="0"/>
              <a:t> </a:t>
            </a:r>
            <a:r>
              <a:rPr lang="en-US" dirty="0" err="1" smtClean="0"/>
              <a:t>elättää</a:t>
            </a:r>
            <a:r>
              <a:rPr lang="en-US" dirty="0" smtClean="0"/>
              <a:t> </a:t>
            </a:r>
            <a:r>
              <a:rPr lang="en-US" dirty="0" err="1" smtClean="0"/>
              <a:t>itseäsi</a:t>
            </a:r>
            <a:r>
              <a:rPr lang="en-US" dirty="0" smtClean="0"/>
              <a:t>.</a:t>
            </a:r>
          </a:p>
          <a:p>
            <a:pPr lvl="1"/>
            <a:r>
              <a:rPr lang="en-US" dirty="0" err="1"/>
              <a:t>Mitä</a:t>
            </a:r>
            <a:r>
              <a:rPr lang="en-US" dirty="0"/>
              <a:t> </a:t>
            </a:r>
            <a:r>
              <a:rPr lang="en-US" dirty="0" err="1"/>
              <a:t>välii</a:t>
            </a:r>
            <a:r>
              <a:rPr lang="en-US" dirty="0"/>
              <a:t>?</a:t>
            </a:r>
          </a:p>
          <a:p>
            <a:pPr marL="282575" lvl="1"/>
            <a:r>
              <a:rPr lang="en-US" dirty="0" smtClean="0"/>
              <a:t>Se, </a:t>
            </a:r>
            <a:r>
              <a:rPr lang="en-US" dirty="0" err="1" smtClean="0"/>
              <a:t>että</a:t>
            </a:r>
            <a:r>
              <a:rPr lang="en-US" dirty="0" smtClean="0"/>
              <a:t> </a:t>
            </a:r>
            <a:r>
              <a:rPr lang="en-US" dirty="0" err="1" smtClean="0"/>
              <a:t>kuolet</a:t>
            </a:r>
            <a:r>
              <a:rPr lang="en-US" dirty="0" smtClean="0"/>
              <a:t>.</a:t>
            </a:r>
            <a:endParaRPr lang="en-US" dirty="0"/>
          </a:p>
          <a:p>
            <a:pPr lvl="1"/>
            <a:r>
              <a:rPr lang="en-US" dirty="0" err="1"/>
              <a:t>Mitä</a:t>
            </a:r>
            <a:r>
              <a:rPr lang="en-US" dirty="0"/>
              <a:t> </a:t>
            </a:r>
            <a:r>
              <a:rPr lang="en-US" dirty="0" err="1"/>
              <a:t>välii</a:t>
            </a:r>
            <a:r>
              <a:rPr lang="en-US" dirty="0"/>
              <a:t>?</a:t>
            </a:r>
          </a:p>
          <a:p>
            <a:endParaRPr lang="fi-FI" dirty="0"/>
          </a:p>
        </p:txBody>
      </p:sp>
    </p:spTree>
    <p:extLst>
      <p:ext uri="{BB962C8B-B14F-4D97-AF65-F5344CB8AC3E}">
        <p14:creationId xmlns:p14="http://schemas.microsoft.com/office/powerpoint/2010/main" val="2554195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err="1" smtClean="0"/>
              <a:t>Arvot</a:t>
            </a:r>
            <a:r>
              <a:rPr lang="en-US" dirty="0" smtClean="0"/>
              <a:t> ja </a:t>
            </a:r>
            <a:r>
              <a:rPr lang="en-US" dirty="0" err="1" smtClean="0"/>
              <a:t>moraali</a:t>
            </a:r>
            <a:endParaRPr lang="fi-FI" dirty="0"/>
          </a:p>
        </p:txBody>
      </p:sp>
      <p:sp>
        <p:nvSpPr>
          <p:cNvPr id="3" name="Sisällön paikkamerkki 2"/>
          <p:cNvSpPr>
            <a:spLocks noGrp="1"/>
          </p:cNvSpPr>
          <p:nvPr>
            <p:ph idx="1"/>
          </p:nvPr>
        </p:nvSpPr>
        <p:spPr/>
        <p:txBody>
          <a:bodyPr/>
          <a:lstStyle/>
          <a:p>
            <a:r>
              <a:rPr lang="fi-FI" dirty="0" smtClean="0"/>
              <a:t>On vain kaksi vaihtoehtoa</a:t>
            </a:r>
          </a:p>
          <a:p>
            <a:pPr marL="457200" indent="-457200">
              <a:buFont typeface="+mj-lt"/>
              <a:buAutoNum type="arabicPeriod"/>
            </a:pPr>
            <a:r>
              <a:rPr lang="fi-FI" dirty="0" smtClean="0"/>
              <a:t>ei välitä mistään</a:t>
            </a:r>
          </a:p>
          <a:p>
            <a:pPr marL="457200" indent="-457200">
              <a:buFont typeface="+mj-lt"/>
              <a:buAutoNum type="arabicPeriod"/>
            </a:pPr>
            <a:r>
              <a:rPr lang="fi-FI" dirty="0" smtClean="0"/>
              <a:t>välittää etiikasta (tai: hyväksyy </a:t>
            </a:r>
            <a:r>
              <a:rPr lang="fi-FI" dirty="0" err="1" smtClean="0"/>
              <a:t>vaatimujksen</a:t>
            </a:r>
            <a:r>
              <a:rPr lang="fi-FI" dirty="0" smtClean="0"/>
              <a:t> </a:t>
            </a:r>
            <a:r>
              <a:rPr lang="fi-FI" dirty="0" err="1" smtClean="0"/>
              <a:t>joissian</a:t>
            </a:r>
            <a:r>
              <a:rPr lang="fi-FI" dirty="0" smtClean="0"/>
              <a:t> tilanteissa </a:t>
            </a:r>
            <a:r>
              <a:rPr lang="fi-FI" dirty="0" err="1" smtClean="0"/>
              <a:t>käyttätyä</a:t>
            </a:r>
            <a:r>
              <a:rPr lang="fi-FI" dirty="0" smtClean="0"/>
              <a:t> moraalisesti) </a:t>
            </a:r>
          </a:p>
          <a:p>
            <a:r>
              <a:rPr lang="fi-FI" dirty="0" smtClean="0"/>
              <a:t>Jos välittää mistään, edes siitä, että voi ilmaista jotain mielekkäästi, on sitoutunut joihinkin sääntöihin. </a:t>
            </a:r>
          </a:p>
          <a:p>
            <a:r>
              <a:rPr lang="fi-FI" dirty="0" smtClean="0"/>
              <a:t>Tämä on perustavasti eettistä/moraalista</a:t>
            </a:r>
          </a:p>
          <a:p>
            <a:pPr lvl="1"/>
            <a:r>
              <a:rPr lang="fi-FI" dirty="0" smtClean="0"/>
              <a:t>voi olla muutakin mutta aina </a:t>
            </a:r>
            <a:r>
              <a:rPr lang="fi-FI" dirty="0"/>
              <a:t>myös </a:t>
            </a:r>
            <a:r>
              <a:rPr lang="fi-FI" dirty="0" smtClean="0"/>
              <a:t>eettistä/moraalista</a:t>
            </a:r>
            <a:r>
              <a:rPr lang="en-US" dirty="0" smtClean="0"/>
              <a:t>.</a:t>
            </a:r>
          </a:p>
          <a:p>
            <a:endParaRPr lang="fi-FI" dirty="0"/>
          </a:p>
        </p:txBody>
      </p:sp>
    </p:spTree>
    <p:extLst>
      <p:ext uri="{BB962C8B-B14F-4D97-AF65-F5344CB8AC3E}">
        <p14:creationId xmlns:p14="http://schemas.microsoft.com/office/powerpoint/2010/main" val="3844562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i-FI" altLang="fi-FI" dirty="0" smtClean="0"/>
              <a:t>Etiikka</a:t>
            </a:r>
            <a:endParaRPr lang="en-GB" altLang="fi-FI" dirty="0" smtClean="0"/>
          </a:p>
        </p:txBody>
      </p:sp>
      <p:sp>
        <p:nvSpPr>
          <p:cNvPr id="20483" name="Rectangle 3"/>
          <p:cNvSpPr>
            <a:spLocks noGrp="1" noChangeArrowheads="1"/>
          </p:cNvSpPr>
          <p:nvPr>
            <p:ph type="body" idx="1"/>
          </p:nvPr>
        </p:nvSpPr>
        <p:spPr/>
        <p:txBody>
          <a:bodyPr/>
          <a:lstStyle/>
          <a:p>
            <a:r>
              <a:rPr lang="fi-FI" altLang="fi-FI" dirty="0" smtClean="0"/>
              <a:t>Etiikkaa käsitelty eri aineissa eri tavoin, joten tässä vain maininta. </a:t>
            </a:r>
          </a:p>
          <a:p>
            <a:r>
              <a:rPr lang="fi-FI" altLang="fi-FI" dirty="0" smtClean="0"/>
              <a:t>Opettajan eettiset ohjeet </a:t>
            </a:r>
            <a:r>
              <a:rPr lang="fi-FI" altLang="fi-FI" dirty="0" smtClean="0">
                <a:hlinkClick r:id="rId2"/>
              </a:rPr>
              <a:t>OAJ:n sivuilla</a:t>
            </a:r>
            <a:r>
              <a:rPr lang="fi-FI" altLang="fi-FI" dirty="0" smtClean="0"/>
              <a:t>, arvot ja periaatteet.</a:t>
            </a:r>
          </a:p>
          <a:p>
            <a:r>
              <a:rPr lang="fi-FI" altLang="fi-FI" dirty="0" smtClean="0"/>
              <a:t>Helsingin yliopiston opetuksen ja opiskelun eettiset </a:t>
            </a:r>
            <a:r>
              <a:rPr lang="fi-FI" altLang="fi-FI" dirty="0" smtClean="0">
                <a:hlinkClick r:id="rId3"/>
              </a:rPr>
              <a:t>periaatteet</a:t>
            </a:r>
            <a:r>
              <a:rPr lang="fi-FI" altLang="fi-FI" dirty="0" smtClean="0"/>
              <a:t>.</a:t>
            </a:r>
          </a:p>
        </p:txBody>
      </p:sp>
    </p:spTree>
    <p:extLst>
      <p:ext uri="{BB962C8B-B14F-4D97-AF65-F5344CB8AC3E}">
        <p14:creationId xmlns:p14="http://schemas.microsoft.com/office/powerpoint/2010/main" val="39757280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676400" y="228600"/>
            <a:ext cx="7010400" cy="762000"/>
          </a:xfrm>
        </p:spPr>
        <p:txBody>
          <a:bodyPr/>
          <a:lstStyle/>
          <a:p>
            <a:r>
              <a:rPr lang="fi-FI" altLang="fi-FI" smtClean="0"/>
              <a:t>Arvioinnin funktiot</a:t>
            </a:r>
          </a:p>
        </p:txBody>
      </p:sp>
      <p:sp>
        <p:nvSpPr>
          <p:cNvPr id="146435" name="Rectangle 3"/>
          <p:cNvSpPr>
            <a:spLocks noGrp="1" noChangeArrowheads="1"/>
          </p:cNvSpPr>
          <p:nvPr>
            <p:ph type="body" idx="1"/>
          </p:nvPr>
        </p:nvSpPr>
        <p:spPr>
          <a:xfrm>
            <a:off x="1676400" y="1066800"/>
            <a:ext cx="7467600" cy="5530850"/>
          </a:xfrm>
        </p:spPr>
        <p:txBody>
          <a:bodyPr/>
          <a:lstStyle/>
          <a:p>
            <a:pPr>
              <a:buFont typeface="Wingdings" pitchFamily="2" charset="2"/>
              <a:buNone/>
            </a:pPr>
            <a:r>
              <a:rPr lang="fi-FI" altLang="fi-FI" sz="2400" b="1" dirty="0" smtClean="0"/>
              <a:t>Oppimista tukeva funktio</a:t>
            </a:r>
          </a:p>
          <a:p>
            <a:r>
              <a:rPr lang="fi-FI" altLang="fi-FI" dirty="0" smtClean="0"/>
              <a:t>osaamisen määrittäminen</a:t>
            </a:r>
          </a:p>
          <a:p>
            <a:r>
              <a:rPr lang="fi-FI" altLang="fi-FI" dirty="0" smtClean="0"/>
              <a:t>opiskelun motivoiminen</a:t>
            </a:r>
          </a:p>
          <a:p>
            <a:pPr>
              <a:spcAft>
                <a:spcPct val="25000"/>
              </a:spcAft>
            </a:pPr>
            <a:r>
              <a:rPr lang="fi-FI" altLang="fi-FI" dirty="0" smtClean="0"/>
              <a:t>muoto riippuu käytännössä opetusmuodosta (vrt. palaute).</a:t>
            </a:r>
          </a:p>
          <a:p>
            <a:pPr>
              <a:spcBef>
                <a:spcPct val="10000"/>
              </a:spcBef>
              <a:buFont typeface="Wingdings" pitchFamily="2" charset="2"/>
              <a:buNone/>
            </a:pPr>
            <a:r>
              <a:rPr lang="fi-FI" altLang="fi-FI" sz="2400" b="1" dirty="0" smtClean="0"/>
              <a:t>Valikoiva funktio</a:t>
            </a:r>
          </a:p>
          <a:p>
            <a:r>
              <a:rPr lang="fi-FI" altLang="fi-FI" dirty="0" smtClean="0"/>
              <a:t>koululaitos on moniportainen instituutio: myöhempiin </a:t>
            </a:r>
            <a:r>
              <a:rPr lang="fi-FI" altLang="fi-FI" dirty="0" err="1" smtClean="0"/>
              <a:t>opintoi-hin</a:t>
            </a:r>
            <a:r>
              <a:rPr lang="fi-FI" altLang="fi-FI" dirty="0" smtClean="0"/>
              <a:t> valikoidutaan (osin) aiempien suoritusten perusteella</a:t>
            </a:r>
          </a:p>
          <a:p>
            <a:pPr lvl="1">
              <a:buFont typeface="Wingdings" pitchFamily="2" charset="2"/>
              <a:buChar char="§"/>
            </a:pPr>
            <a:r>
              <a:rPr lang="fi-FI" altLang="fi-FI" dirty="0" smtClean="0"/>
              <a:t>esim. yhteisvalinta, yo-kokeet ja korkeammat opinnot</a:t>
            </a:r>
          </a:p>
          <a:p>
            <a:r>
              <a:rPr lang="fi-FI" altLang="fi-FI" dirty="0" smtClean="0"/>
              <a:t>oppilaan kannalta kysymys uravalinnasta ja elämänsuunnitelmasta</a:t>
            </a:r>
          </a:p>
          <a:p>
            <a:r>
              <a:rPr lang="fi-FI" altLang="fi-FI" dirty="0" smtClean="0"/>
              <a:t>yhteiskunnan kannalta kysymys on voimavarojen ohjailusta</a:t>
            </a:r>
          </a:p>
          <a:p>
            <a:r>
              <a:rPr lang="fi-FI" altLang="fi-FI" dirty="0" smtClean="0"/>
              <a:t>kriittisesti arvioiden '</a:t>
            </a:r>
            <a:r>
              <a:rPr lang="fi-FI" altLang="fi-FI" dirty="0" err="1" smtClean="0"/>
              <a:t>estableshmentin</a:t>
            </a:r>
            <a:r>
              <a:rPr lang="fi-FI" altLang="fi-FI" dirty="0" smtClean="0"/>
              <a:t>'  kannalta kysymys on asemaan sosiaalistamisesta (vanhempien sosioekonomisen aseman huikea ennustavuus koulumenestyksen suhteen)</a:t>
            </a:r>
          </a:p>
        </p:txBody>
      </p:sp>
    </p:spTree>
    <p:extLst>
      <p:ext uri="{BB962C8B-B14F-4D97-AF65-F5344CB8AC3E}">
        <p14:creationId xmlns:p14="http://schemas.microsoft.com/office/powerpoint/2010/main" val="4116913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46435">
                                            <p:txEl>
                                              <p:pRg st="4" end="4"/>
                                            </p:txEl>
                                          </p:spTgt>
                                        </p:tgtEl>
                                        <p:attrNameLst>
                                          <p:attrName>style.visibility</p:attrName>
                                        </p:attrNameLst>
                                      </p:cBhvr>
                                      <p:to>
                                        <p:strVal val="visible"/>
                                      </p:to>
                                    </p:set>
                                    <p:anim calcmode="lin" valueType="num">
                                      <p:cBhvr>
                                        <p:cTn id="7" dur="500" fill="hold"/>
                                        <p:tgtEl>
                                          <p:spTgt spid="146435">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6435">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6435">
                                            <p:txEl>
                                              <p:pRg st="4" end="4"/>
                                            </p:txEl>
                                          </p:spTgt>
                                        </p:tgtEl>
                                      </p:cBhvr>
                                    </p:animEffect>
                                  </p:childTnLst>
                                </p:cTn>
                              </p:par>
                              <p:par>
                                <p:cTn id="10" presetID="10" presetClass="entr" presetSubtype="0" fill="hold" nodeType="withEffect">
                                  <p:stCondLst>
                                    <p:cond delay="0"/>
                                  </p:stCondLst>
                                  <p:childTnLst>
                                    <p:set>
                                      <p:cBhvr>
                                        <p:cTn id="11" dur="1" fill="hold">
                                          <p:stCondLst>
                                            <p:cond delay="0"/>
                                          </p:stCondLst>
                                        </p:cTn>
                                        <p:tgtEl>
                                          <p:spTgt spid="146435">
                                            <p:txEl>
                                              <p:pRg st="5" end="5"/>
                                            </p:txEl>
                                          </p:spTgt>
                                        </p:tgtEl>
                                        <p:attrNameLst>
                                          <p:attrName>style.visibility</p:attrName>
                                        </p:attrNameLst>
                                      </p:cBhvr>
                                      <p:to>
                                        <p:strVal val="visible"/>
                                      </p:to>
                                    </p:set>
                                    <p:animEffect transition="in" filter="fade">
                                      <p:cBhvr>
                                        <p:cTn id="12" dur="500"/>
                                        <p:tgtEl>
                                          <p:spTgt spid="146435">
                                            <p:txEl>
                                              <p:pRg st="5" end="5"/>
                                            </p:txEl>
                                          </p:spTgt>
                                        </p:tgtEl>
                                      </p:cBhvr>
                                    </p:animEffect>
                                  </p:childTnLst>
                                </p:cTn>
                              </p:par>
                              <p:par>
                                <p:cTn id="13" presetID="53" presetClass="entr" presetSubtype="0" fill="hold" nodeType="withEffect">
                                  <p:stCondLst>
                                    <p:cond delay="0"/>
                                  </p:stCondLst>
                                  <p:childTnLst>
                                    <p:set>
                                      <p:cBhvr>
                                        <p:cTn id="14" dur="1" fill="hold">
                                          <p:stCondLst>
                                            <p:cond delay="0"/>
                                          </p:stCondLst>
                                        </p:cTn>
                                        <p:tgtEl>
                                          <p:spTgt spid="146435">
                                            <p:txEl>
                                              <p:pRg st="6" end="6"/>
                                            </p:txEl>
                                          </p:spTgt>
                                        </p:tgtEl>
                                        <p:attrNameLst>
                                          <p:attrName>style.visibility</p:attrName>
                                        </p:attrNameLst>
                                      </p:cBhvr>
                                      <p:to>
                                        <p:strVal val="visible"/>
                                      </p:to>
                                    </p:set>
                                    <p:anim calcmode="lin" valueType="num">
                                      <p:cBhvr>
                                        <p:cTn id="15" dur="500" fill="hold"/>
                                        <p:tgtEl>
                                          <p:spTgt spid="146435">
                                            <p:txEl>
                                              <p:pRg st="6" end="6"/>
                                            </p:txEl>
                                          </p:spTgt>
                                        </p:tgtEl>
                                        <p:attrNameLst>
                                          <p:attrName>ppt_w</p:attrName>
                                        </p:attrNameLst>
                                      </p:cBhvr>
                                      <p:tavLst>
                                        <p:tav tm="0">
                                          <p:val>
                                            <p:fltVal val="0"/>
                                          </p:val>
                                        </p:tav>
                                        <p:tav tm="100000">
                                          <p:val>
                                            <p:strVal val="#ppt_w"/>
                                          </p:val>
                                        </p:tav>
                                      </p:tavLst>
                                    </p:anim>
                                    <p:anim calcmode="lin" valueType="num">
                                      <p:cBhvr>
                                        <p:cTn id="16" dur="500" fill="hold"/>
                                        <p:tgtEl>
                                          <p:spTgt spid="146435">
                                            <p:txEl>
                                              <p:pRg st="6" end="6"/>
                                            </p:txEl>
                                          </p:spTgt>
                                        </p:tgtEl>
                                        <p:attrNameLst>
                                          <p:attrName>ppt_h</p:attrName>
                                        </p:attrNameLst>
                                      </p:cBhvr>
                                      <p:tavLst>
                                        <p:tav tm="0">
                                          <p:val>
                                            <p:fltVal val="0"/>
                                          </p:val>
                                        </p:tav>
                                        <p:tav tm="100000">
                                          <p:val>
                                            <p:strVal val="#ppt_h"/>
                                          </p:val>
                                        </p:tav>
                                      </p:tavLst>
                                    </p:anim>
                                    <p:animEffect transition="in" filter="fade">
                                      <p:cBhvr>
                                        <p:cTn id="17" dur="500"/>
                                        <p:tgtEl>
                                          <p:spTgt spid="146435">
                                            <p:txEl>
                                              <p:pRg st="6" end="6"/>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6435">
                                            <p:txEl>
                                              <p:pRg st="7" end="7"/>
                                            </p:txEl>
                                          </p:spTgt>
                                        </p:tgtEl>
                                        <p:attrNameLst>
                                          <p:attrName>style.visibility</p:attrName>
                                        </p:attrNameLst>
                                      </p:cBhvr>
                                      <p:to>
                                        <p:strVal val="visible"/>
                                      </p:to>
                                    </p:set>
                                    <p:animEffect transition="in" filter="fade">
                                      <p:cBhvr>
                                        <p:cTn id="22" dur="500"/>
                                        <p:tgtEl>
                                          <p:spTgt spid="146435">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46435">
                                            <p:txEl>
                                              <p:pRg st="8" end="8"/>
                                            </p:txEl>
                                          </p:spTgt>
                                        </p:tgtEl>
                                        <p:attrNameLst>
                                          <p:attrName>style.visibility</p:attrName>
                                        </p:attrNameLst>
                                      </p:cBhvr>
                                      <p:to>
                                        <p:strVal val="visible"/>
                                      </p:to>
                                    </p:set>
                                    <p:animEffect transition="in" filter="fade">
                                      <p:cBhvr>
                                        <p:cTn id="27" dur="500"/>
                                        <p:tgtEl>
                                          <p:spTgt spid="146435">
                                            <p:txEl>
                                              <p:pRg st="8" end="8"/>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146435">
                                            <p:txEl>
                                              <p:pRg st="9" end="9"/>
                                            </p:txEl>
                                          </p:spTgt>
                                        </p:tgtEl>
                                        <p:attrNameLst>
                                          <p:attrName>style.visibility</p:attrName>
                                        </p:attrNameLst>
                                      </p:cBhvr>
                                      <p:to>
                                        <p:strVal val="visible"/>
                                      </p:to>
                                    </p:set>
                                    <p:anim calcmode="lin" valueType="num">
                                      <p:cBhvr>
                                        <p:cTn id="30" dur="500" fill="hold"/>
                                        <p:tgtEl>
                                          <p:spTgt spid="146435">
                                            <p:txEl>
                                              <p:pRg st="9" end="9"/>
                                            </p:txEl>
                                          </p:spTgt>
                                        </p:tgtEl>
                                        <p:attrNameLst>
                                          <p:attrName>ppt_w</p:attrName>
                                        </p:attrNameLst>
                                      </p:cBhvr>
                                      <p:tavLst>
                                        <p:tav tm="0">
                                          <p:val>
                                            <p:fltVal val="0"/>
                                          </p:val>
                                        </p:tav>
                                        <p:tav tm="100000">
                                          <p:val>
                                            <p:strVal val="#ppt_w"/>
                                          </p:val>
                                        </p:tav>
                                      </p:tavLst>
                                    </p:anim>
                                    <p:anim calcmode="lin" valueType="num">
                                      <p:cBhvr>
                                        <p:cTn id="31" dur="500" fill="hold"/>
                                        <p:tgtEl>
                                          <p:spTgt spid="146435">
                                            <p:txEl>
                                              <p:pRg st="9" end="9"/>
                                            </p:txEl>
                                          </p:spTgt>
                                        </p:tgtEl>
                                        <p:attrNameLst>
                                          <p:attrName>ppt_h</p:attrName>
                                        </p:attrNameLst>
                                      </p:cBhvr>
                                      <p:tavLst>
                                        <p:tav tm="0">
                                          <p:val>
                                            <p:fltVal val="0"/>
                                          </p:val>
                                        </p:tav>
                                        <p:tav tm="100000">
                                          <p:val>
                                            <p:strVal val="#ppt_h"/>
                                          </p:val>
                                        </p:tav>
                                      </p:tavLst>
                                    </p:anim>
                                    <p:animEffect transition="in" filter="fade">
                                      <p:cBhvr>
                                        <p:cTn id="32" dur="500"/>
                                        <p:tgtEl>
                                          <p:spTgt spid="146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ltLang="fi-FI" dirty="0"/>
              <a:t>Opettajan </a:t>
            </a:r>
            <a:r>
              <a:rPr lang="fi-FI" altLang="fi-FI" dirty="0" smtClean="0"/>
              <a:t>ammattitaito</a:t>
            </a:r>
            <a:endParaRPr lang="fi-FI" dirty="0"/>
          </a:p>
        </p:txBody>
      </p:sp>
      <p:sp>
        <p:nvSpPr>
          <p:cNvPr id="3" name="Sisällön paikkamerkki 2"/>
          <p:cNvSpPr>
            <a:spLocks noGrp="1"/>
          </p:cNvSpPr>
          <p:nvPr>
            <p:ph idx="1"/>
          </p:nvPr>
        </p:nvSpPr>
        <p:spPr/>
        <p:txBody>
          <a:bodyPr/>
          <a:lstStyle/>
          <a:p>
            <a:r>
              <a:rPr lang="fi-FI" altLang="fi-FI" dirty="0"/>
              <a:t>Opettajan </a:t>
            </a:r>
            <a:r>
              <a:rPr lang="fi-FI" altLang="fi-FI" dirty="0" smtClean="0"/>
              <a:t>ammattitaito kehittyy arvioinnissa – kuten muutenkin – vähitellen.</a:t>
            </a:r>
          </a:p>
          <a:p>
            <a:r>
              <a:rPr lang="fi-FI" altLang="fi-FI" dirty="0" smtClean="0"/>
              <a:t>Tämä kurssi antaa toivottavasti lähtölaukauksen tuolle taidolle, mutta se vaatii jatkuvaa </a:t>
            </a:r>
            <a:r>
              <a:rPr lang="fi-FI" altLang="fi-FI" dirty="0" err="1" smtClean="0"/>
              <a:t>kehittämsitä</a:t>
            </a:r>
            <a:r>
              <a:rPr lang="fi-FI" altLang="fi-FI" dirty="0" smtClean="0"/>
              <a:t>.</a:t>
            </a:r>
            <a:endParaRPr lang="fi-FI" altLang="fi-FI" dirty="0"/>
          </a:p>
        </p:txBody>
      </p:sp>
    </p:spTree>
    <p:extLst>
      <p:ext uri="{BB962C8B-B14F-4D97-AF65-F5344CB8AC3E}">
        <p14:creationId xmlns:p14="http://schemas.microsoft.com/office/powerpoint/2010/main" val="304977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i-FI" altLang="fi-FI" smtClean="0"/>
              <a:t>Hyvän muunnelmat (ks. von Wright 1963/2001)</a:t>
            </a:r>
            <a:endParaRPr lang="en-GB" altLang="fi-FI" smtClean="0"/>
          </a:p>
        </p:txBody>
      </p:sp>
      <p:sp>
        <p:nvSpPr>
          <p:cNvPr id="5123" name="Rectangle 3"/>
          <p:cNvSpPr>
            <a:spLocks noGrp="1" noChangeArrowheads="1"/>
          </p:cNvSpPr>
          <p:nvPr>
            <p:ph type="body" idx="1"/>
          </p:nvPr>
        </p:nvSpPr>
        <p:spPr/>
        <p:txBody>
          <a:bodyPr/>
          <a:lstStyle/>
          <a:p>
            <a:pPr>
              <a:buFont typeface="Wingdings" pitchFamily="2" charset="2"/>
              <a:buNone/>
            </a:pPr>
            <a:r>
              <a:rPr lang="en-GB" altLang="fi-FI" dirty="0" smtClean="0"/>
              <a:t>1) </a:t>
            </a:r>
            <a:r>
              <a:rPr lang="en-GB" altLang="fi-FI" dirty="0" err="1" smtClean="0"/>
              <a:t>välineellinen</a:t>
            </a:r>
            <a:r>
              <a:rPr lang="en-GB" altLang="fi-FI" dirty="0" smtClean="0"/>
              <a:t> </a:t>
            </a:r>
            <a:r>
              <a:rPr lang="en-GB" altLang="fi-FI" dirty="0" err="1" smtClean="0"/>
              <a:t>hyvä</a:t>
            </a:r>
            <a:r>
              <a:rPr lang="en-GB" altLang="fi-FI" dirty="0" smtClean="0"/>
              <a:t>, </a:t>
            </a:r>
            <a:r>
              <a:rPr lang="en-GB" altLang="fi-FI" dirty="0" err="1" smtClean="0"/>
              <a:t>hyvä</a:t>
            </a:r>
            <a:r>
              <a:rPr lang="en-GB" altLang="fi-FI" dirty="0" smtClean="0"/>
              <a:t> </a:t>
            </a:r>
            <a:r>
              <a:rPr lang="en-GB" altLang="fi-FI" dirty="0" err="1" smtClean="0"/>
              <a:t>johonkin</a:t>
            </a:r>
            <a:r>
              <a:rPr lang="en-GB" altLang="fi-FI" dirty="0" smtClean="0"/>
              <a:t> </a:t>
            </a:r>
            <a:r>
              <a:rPr lang="en-GB" altLang="fi-FI" dirty="0" err="1" smtClean="0"/>
              <a:t>tarkoitukseen</a:t>
            </a:r>
            <a:r>
              <a:rPr lang="en-GB" altLang="fi-FI" dirty="0" smtClean="0"/>
              <a:t>, esim. </a:t>
            </a:r>
            <a:r>
              <a:rPr lang="en-GB" altLang="fi-FI" dirty="0" err="1" smtClean="0"/>
              <a:t>hyvä</a:t>
            </a:r>
            <a:r>
              <a:rPr lang="en-GB" altLang="fi-FI" dirty="0" smtClean="0"/>
              <a:t> </a:t>
            </a:r>
            <a:r>
              <a:rPr lang="en-GB" altLang="fi-FI" dirty="0" err="1" smtClean="0"/>
              <a:t>veitsi</a:t>
            </a:r>
            <a:r>
              <a:rPr lang="en-GB" altLang="fi-FI" dirty="0" smtClean="0"/>
              <a:t> (</a:t>
            </a:r>
            <a:r>
              <a:rPr lang="en-GB" altLang="fi-FI" dirty="0" err="1" smtClean="0"/>
              <a:t>funktionaalinen</a:t>
            </a:r>
            <a:r>
              <a:rPr lang="en-GB" altLang="fi-FI" dirty="0" smtClean="0"/>
              <a:t>, </a:t>
            </a:r>
            <a:r>
              <a:rPr lang="en-GB" altLang="fi-FI" dirty="0" err="1" smtClean="0"/>
              <a:t>objektiivinen</a:t>
            </a:r>
            <a:r>
              <a:rPr lang="en-GB" altLang="fi-FI" dirty="0" smtClean="0"/>
              <a:t> </a:t>
            </a:r>
            <a:r>
              <a:rPr lang="en-GB" altLang="fi-FI" dirty="0" err="1" smtClean="0"/>
              <a:t>arviointi</a:t>
            </a:r>
            <a:r>
              <a:rPr lang="en-GB" altLang="fi-FI" dirty="0" smtClean="0"/>
              <a:t>)</a:t>
            </a:r>
          </a:p>
          <a:p>
            <a:pPr>
              <a:buFont typeface="Wingdings" pitchFamily="2" charset="2"/>
              <a:buNone/>
            </a:pPr>
            <a:r>
              <a:rPr lang="en-GB" altLang="fi-FI" dirty="0" smtClean="0"/>
              <a:t>2) </a:t>
            </a:r>
            <a:r>
              <a:rPr lang="en-GB" altLang="fi-FI" dirty="0" err="1" smtClean="0"/>
              <a:t>tekninen</a:t>
            </a:r>
            <a:r>
              <a:rPr lang="en-GB" altLang="fi-FI" dirty="0" smtClean="0"/>
              <a:t> </a:t>
            </a:r>
            <a:r>
              <a:rPr lang="en-GB" altLang="fi-FI" dirty="0" err="1" smtClean="0"/>
              <a:t>hyvä</a:t>
            </a:r>
            <a:r>
              <a:rPr lang="en-GB" altLang="fi-FI" dirty="0" smtClean="0"/>
              <a:t>, </a:t>
            </a:r>
            <a:r>
              <a:rPr lang="en-GB" altLang="fi-FI" dirty="0" err="1" smtClean="0"/>
              <a:t>hyvä</a:t>
            </a:r>
            <a:r>
              <a:rPr lang="en-GB" altLang="fi-FI" dirty="0" smtClean="0"/>
              <a:t> </a:t>
            </a:r>
            <a:r>
              <a:rPr lang="en-GB" altLang="fi-FI" dirty="0" err="1" smtClean="0"/>
              <a:t>jossain</a:t>
            </a:r>
            <a:r>
              <a:rPr lang="en-GB" altLang="fi-FI" dirty="0" smtClean="0"/>
              <a:t> </a:t>
            </a:r>
            <a:r>
              <a:rPr lang="en-GB" altLang="fi-FI" dirty="0" err="1" smtClean="0"/>
              <a:t>asiassa</a:t>
            </a:r>
            <a:r>
              <a:rPr lang="en-GB" altLang="fi-FI" dirty="0" smtClean="0"/>
              <a:t>, esim. </a:t>
            </a:r>
            <a:r>
              <a:rPr lang="en-GB" altLang="fi-FI" dirty="0" err="1" smtClean="0"/>
              <a:t>hyvä</a:t>
            </a:r>
            <a:r>
              <a:rPr lang="en-GB" altLang="fi-FI" dirty="0" smtClean="0"/>
              <a:t> </a:t>
            </a:r>
            <a:r>
              <a:rPr lang="en-GB" altLang="fi-FI" dirty="0" err="1" smtClean="0"/>
              <a:t>shakinpelaaja</a:t>
            </a:r>
            <a:r>
              <a:rPr lang="en-GB" altLang="fi-FI" dirty="0" smtClean="0"/>
              <a:t> (</a:t>
            </a:r>
            <a:r>
              <a:rPr lang="en-GB" altLang="fi-FI" dirty="0" err="1" smtClean="0"/>
              <a:t>funktionaalinen</a:t>
            </a:r>
            <a:r>
              <a:rPr lang="en-GB" altLang="fi-FI" dirty="0" smtClean="0"/>
              <a:t>, </a:t>
            </a:r>
            <a:r>
              <a:rPr lang="en-GB" altLang="fi-FI" dirty="0" err="1" smtClean="0"/>
              <a:t>objektiivinen</a:t>
            </a:r>
            <a:r>
              <a:rPr lang="en-GB" altLang="fi-FI" dirty="0" smtClean="0"/>
              <a:t> </a:t>
            </a:r>
            <a:r>
              <a:rPr lang="en-GB" altLang="fi-FI" dirty="0" err="1" smtClean="0"/>
              <a:t>arviointi</a:t>
            </a:r>
            <a:r>
              <a:rPr lang="en-GB" altLang="fi-FI" dirty="0" smtClean="0"/>
              <a:t>)</a:t>
            </a:r>
          </a:p>
          <a:p>
            <a:pPr>
              <a:buFont typeface="Wingdings" pitchFamily="2" charset="2"/>
              <a:buNone/>
            </a:pPr>
            <a:r>
              <a:rPr lang="en-GB" altLang="fi-FI" dirty="0" smtClean="0"/>
              <a:t>3) </a:t>
            </a:r>
            <a:r>
              <a:rPr lang="en-GB" altLang="fi-FI" dirty="0" err="1" smtClean="0"/>
              <a:t>terveydelliset</a:t>
            </a:r>
            <a:r>
              <a:rPr lang="en-GB" altLang="fi-FI" dirty="0" smtClean="0"/>
              <a:t> </a:t>
            </a:r>
            <a:r>
              <a:rPr lang="en-GB" altLang="fi-FI" dirty="0" err="1" smtClean="0"/>
              <a:t>hyvät</a:t>
            </a:r>
            <a:r>
              <a:rPr lang="en-GB" altLang="fi-FI" dirty="0" smtClean="0"/>
              <a:t>, </a:t>
            </a:r>
            <a:r>
              <a:rPr lang="en-GB" altLang="fi-FI" dirty="0" err="1" smtClean="0"/>
              <a:t>elinten</a:t>
            </a:r>
            <a:r>
              <a:rPr lang="en-GB" altLang="fi-FI" dirty="0" smtClean="0"/>
              <a:t> </a:t>
            </a:r>
            <a:r>
              <a:rPr lang="en-GB" altLang="fi-FI" dirty="0" err="1" smtClean="0"/>
              <a:t>ja</a:t>
            </a:r>
            <a:r>
              <a:rPr lang="en-GB" altLang="fi-FI" dirty="0" smtClean="0"/>
              <a:t> </a:t>
            </a:r>
            <a:r>
              <a:rPr lang="en-GB" altLang="fi-FI" dirty="0" err="1" smtClean="0"/>
              <a:t>kykyjen</a:t>
            </a:r>
            <a:r>
              <a:rPr lang="en-GB" altLang="fi-FI" dirty="0" smtClean="0"/>
              <a:t> </a:t>
            </a:r>
            <a:r>
              <a:rPr lang="en-GB" altLang="fi-FI" dirty="0" err="1" smtClean="0"/>
              <a:t>hyvä</a:t>
            </a:r>
            <a:r>
              <a:rPr lang="en-GB" altLang="fi-FI" dirty="0" smtClean="0"/>
              <a:t>, esim. </a:t>
            </a:r>
            <a:r>
              <a:rPr lang="en-GB" altLang="fi-FI" dirty="0" err="1" smtClean="0"/>
              <a:t>hyvä</a:t>
            </a:r>
            <a:r>
              <a:rPr lang="en-GB" altLang="fi-FI" dirty="0" smtClean="0"/>
              <a:t> </a:t>
            </a:r>
            <a:r>
              <a:rPr lang="en-GB" altLang="fi-FI" dirty="0" err="1" smtClean="0"/>
              <a:t>sydän</a:t>
            </a:r>
            <a:r>
              <a:rPr lang="en-GB" altLang="fi-FI" dirty="0" smtClean="0"/>
              <a:t>, </a:t>
            </a:r>
            <a:r>
              <a:rPr lang="en-GB" altLang="fi-FI" dirty="0" err="1" smtClean="0"/>
              <a:t>hyvä</a:t>
            </a:r>
            <a:r>
              <a:rPr lang="en-GB" altLang="fi-FI" dirty="0" smtClean="0"/>
              <a:t> </a:t>
            </a:r>
            <a:r>
              <a:rPr lang="en-GB" altLang="fi-FI" dirty="0" err="1" smtClean="0"/>
              <a:t>näkö</a:t>
            </a:r>
            <a:r>
              <a:rPr lang="en-GB" altLang="fi-FI" dirty="0" smtClean="0"/>
              <a:t> (</a:t>
            </a:r>
            <a:r>
              <a:rPr lang="en-GB" altLang="fi-FI" dirty="0" err="1" smtClean="0"/>
              <a:t>funktionaalinen</a:t>
            </a:r>
            <a:r>
              <a:rPr lang="en-GB" altLang="fi-FI" dirty="0" smtClean="0"/>
              <a:t>, </a:t>
            </a:r>
            <a:r>
              <a:rPr lang="en-GB" altLang="fi-FI" dirty="0" err="1" smtClean="0"/>
              <a:t>objektiivinen</a:t>
            </a:r>
            <a:r>
              <a:rPr lang="en-GB" altLang="fi-FI" dirty="0" smtClean="0"/>
              <a:t> </a:t>
            </a:r>
            <a:r>
              <a:rPr lang="en-GB" altLang="fi-FI" dirty="0" err="1" smtClean="0"/>
              <a:t>arviointi</a:t>
            </a:r>
            <a:r>
              <a:rPr lang="en-GB" altLang="fi-FI" dirty="0" smtClean="0"/>
              <a:t>)</a:t>
            </a:r>
          </a:p>
          <a:p>
            <a:pPr>
              <a:buFont typeface="Wingdings" pitchFamily="2" charset="2"/>
              <a:buNone/>
            </a:pPr>
            <a:r>
              <a:rPr lang="en-GB" altLang="fi-FI" dirty="0" smtClean="0"/>
              <a:t>4) </a:t>
            </a:r>
            <a:r>
              <a:rPr lang="en-GB" altLang="fi-FI" dirty="0" err="1" smtClean="0"/>
              <a:t>hyvinvointi</a:t>
            </a:r>
            <a:r>
              <a:rPr lang="en-GB" altLang="fi-FI" dirty="0" smtClean="0"/>
              <a:t> </a:t>
            </a:r>
            <a:r>
              <a:rPr lang="en-GB" altLang="fi-FI" dirty="0" err="1" smtClean="0"/>
              <a:t>hyvät</a:t>
            </a:r>
            <a:r>
              <a:rPr lang="en-GB" altLang="fi-FI" dirty="0" smtClean="0"/>
              <a:t> </a:t>
            </a:r>
            <a:r>
              <a:rPr lang="en-GB" altLang="fi-FI" dirty="0" err="1" smtClean="0"/>
              <a:t>vaikuttavat</a:t>
            </a:r>
            <a:r>
              <a:rPr lang="en-GB" altLang="fi-FI" dirty="0" smtClean="0"/>
              <a:t> </a:t>
            </a:r>
            <a:r>
              <a:rPr lang="en-GB" altLang="fi-FI" dirty="0" err="1" smtClean="0"/>
              <a:t>suosiollisesti</a:t>
            </a:r>
            <a:r>
              <a:rPr lang="en-GB" altLang="fi-FI" dirty="0" smtClean="0"/>
              <a:t>, </a:t>
            </a:r>
            <a:r>
              <a:rPr lang="en-GB" altLang="fi-FI" dirty="0" err="1" smtClean="0"/>
              <a:t>esimerkiksi</a:t>
            </a:r>
            <a:r>
              <a:rPr lang="en-GB" altLang="fi-FI" dirty="0" smtClean="0"/>
              <a:t> </a:t>
            </a:r>
            <a:r>
              <a:rPr lang="en-GB" altLang="fi-FI" dirty="0" err="1" smtClean="0"/>
              <a:t>levon</a:t>
            </a:r>
            <a:r>
              <a:rPr lang="en-GB" altLang="fi-FI" dirty="0" smtClean="0"/>
              <a:t> </a:t>
            </a:r>
            <a:r>
              <a:rPr lang="en-GB" altLang="fi-FI" dirty="0" err="1" smtClean="0"/>
              <a:t>vaikutus</a:t>
            </a:r>
            <a:r>
              <a:rPr lang="en-GB" altLang="fi-FI" dirty="0" smtClean="0"/>
              <a:t> </a:t>
            </a:r>
            <a:r>
              <a:rPr lang="en-GB" altLang="fi-FI" dirty="0" err="1" smtClean="0"/>
              <a:t>väsyneeseen</a:t>
            </a:r>
            <a:r>
              <a:rPr lang="en-GB" altLang="fi-FI" dirty="0" smtClean="0"/>
              <a:t> (</a:t>
            </a:r>
            <a:r>
              <a:rPr lang="en-GB" altLang="fi-FI" dirty="0" err="1" smtClean="0"/>
              <a:t>objektiivinen</a:t>
            </a:r>
            <a:r>
              <a:rPr lang="en-GB" altLang="fi-FI" dirty="0" smtClean="0"/>
              <a:t> </a:t>
            </a:r>
            <a:r>
              <a:rPr lang="en-GB" altLang="fi-FI" dirty="0" err="1" smtClean="0"/>
              <a:t>arviointi</a:t>
            </a:r>
            <a:r>
              <a:rPr lang="en-GB" altLang="fi-FI" dirty="0" smtClean="0"/>
              <a:t>)</a:t>
            </a:r>
          </a:p>
          <a:p>
            <a:pPr>
              <a:buFont typeface="Wingdings" pitchFamily="2" charset="2"/>
              <a:buNone/>
            </a:pPr>
            <a:r>
              <a:rPr lang="en-GB" altLang="fi-FI" dirty="0" smtClean="0"/>
              <a:t>5) </a:t>
            </a:r>
            <a:r>
              <a:rPr lang="en-GB" altLang="fi-FI" dirty="0" err="1" smtClean="0"/>
              <a:t>mielihyvä</a:t>
            </a:r>
            <a:r>
              <a:rPr lang="en-GB" altLang="fi-FI" dirty="0" smtClean="0"/>
              <a:t> (</a:t>
            </a:r>
            <a:r>
              <a:rPr lang="en-GB" altLang="fi-FI" dirty="0" err="1" smtClean="0"/>
              <a:t>subjektiivinen</a:t>
            </a:r>
            <a:r>
              <a:rPr lang="en-GB" altLang="fi-FI" dirty="0" smtClean="0"/>
              <a:t> </a:t>
            </a:r>
            <a:r>
              <a:rPr lang="en-GB" altLang="fi-FI" dirty="0" err="1" smtClean="0"/>
              <a:t>arviointi</a:t>
            </a:r>
            <a:r>
              <a:rPr lang="en-GB" altLang="fi-FI" dirty="0" smtClean="0"/>
              <a:t>)</a:t>
            </a:r>
          </a:p>
          <a:p>
            <a:pPr>
              <a:buFont typeface="Wingdings" pitchFamily="2" charset="2"/>
              <a:buNone/>
            </a:pPr>
            <a:r>
              <a:rPr lang="en-GB" altLang="fi-FI" dirty="0" smtClean="0"/>
              <a:t>6) </a:t>
            </a:r>
            <a:r>
              <a:rPr lang="en-GB" altLang="fi-FI" dirty="0" err="1" smtClean="0"/>
              <a:t>onnellisuus</a:t>
            </a:r>
            <a:r>
              <a:rPr lang="en-GB" altLang="fi-FI" dirty="0" smtClean="0"/>
              <a:t> (</a:t>
            </a:r>
            <a:r>
              <a:rPr lang="en-GB" altLang="fi-FI" dirty="0" err="1" smtClean="0"/>
              <a:t>subjektiivinen</a:t>
            </a:r>
            <a:r>
              <a:rPr lang="en-GB" altLang="fi-FI" dirty="0" smtClean="0"/>
              <a:t> &amp; </a:t>
            </a:r>
            <a:r>
              <a:rPr lang="en-GB" altLang="fi-FI" dirty="0" err="1" smtClean="0"/>
              <a:t>objektiivinen</a:t>
            </a:r>
            <a:r>
              <a:rPr lang="en-GB" altLang="fi-FI" dirty="0" smtClean="0"/>
              <a:t> </a:t>
            </a:r>
            <a:r>
              <a:rPr lang="en-GB" altLang="fi-FI" dirty="0" err="1" smtClean="0"/>
              <a:t>arviointi</a:t>
            </a:r>
            <a:r>
              <a:rPr lang="en-GB" altLang="fi-FI" dirty="0" smtClean="0"/>
              <a:t>)</a:t>
            </a:r>
          </a:p>
          <a:p>
            <a:pPr>
              <a:buFont typeface="Wingdings" pitchFamily="2" charset="2"/>
              <a:buNone/>
            </a:pPr>
            <a:r>
              <a:rPr lang="en-GB" altLang="fi-FI" dirty="0" smtClean="0"/>
              <a:t>7) </a:t>
            </a:r>
            <a:r>
              <a:rPr lang="en-GB" altLang="fi-FI" dirty="0" err="1" smtClean="0"/>
              <a:t>inhimillinen</a:t>
            </a:r>
            <a:r>
              <a:rPr lang="en-GB" altLang="fi-FI" dirty="0" smtClean="0"/>
              <a:t> </a:t>
            </a:r>
            <a:r>
              <a:rPr lang="en-GB" altLang="fi-FI" dirty="0" err="1" smtClean="0"/>
              <a:t>ja</a:t>
            </a:r>
            <a:r>
              <a:rPr lang="en-GB" altLang="fi-FI" dirty="0" smtClean="0"/>
              <a:t> </a:t>
            </a:r>
            <a:r>
              <a:rPr lang="en-GB" altLang="fi-FI" dirty="0" err="1" smtClean="0"/>
              <a:t>moraalinen</a:t>
            </a:r>
            <a:r>
              <a:rPr lang="en-GB" altLang="fi-FI" dirty="0" smtClean="0"/>
              <a:t> </a:t>
            </a:r>
            <a:r>
              <a:rPr lang="en-GB" altLang="fi-FI" dirty="0" err="1" smtClean="0"/>
              <a:t>hyvä</a:t>
            </a:r>
            <a:r>
              <a:rPr lang="en-GB" altLang="fi-FI" dirty="0" smtClean="0"/>
              <a:t> (von </a:t>
            </a:r>
            <a:r>
              <a:rPr lang="en-GB" altLang="fi-FI" dirty="0" err="1" smtClean="0"/>
              <a:t>Wrightin</a:t>
            </a:r>
            <a:r>
              <a:rPr lang="en-GB" altLang="fi-FI" dirty="0" smtClean="0"/>
              <a:t> </a:t>
            </a:r>
            <a:r>
              <a:rPr lang="en-GB" altLang="fi-FI" dirty="0" err="1" smtClean="0"/>
              <a:t>mukaan</a:t>
            </a:r>
            <a:r>
              <a:rPr lang="en-GB" altLang="fi-FI" dirty="0" smtClean="0"/>
              <a:t> </a:t>
            </a:r>
            <a:r>
              <a:rPr lang="en-GB" altLang="fi-FI" dirty="0" err="1" smtClean="0"/>
              <a:t>ei</a:t>
            </a:r>
            <a:r>
              <a:rPr lang="en-GB" altLang="fi-FI" dirty="0" smtClean="0"/>
              <a:t> </a:t>
            </a:r>
            <a:r>
              <a:rPr lang="en-GB" altLang="fi-FI" dirty="0" err="1" smtClean="0"/>
              <a:t>yhtenäistä</a:t>
            </a:r>
            <a:r>
              <a:rPr lang="en-GB" altLang="fi-FI" dirty="0" smtClean="0"/>
              <a:t> </a:t>
            </a:r>
            <a:r>
              <a:rPr lang="en-GB" altLang="fi-FI" dirty="0" err="1" smtClean="0"/>
              <a:t>käsitteellistä</a:t>
            </a:r>
            <a:r>
              <a:rPr lang="en-GB" altLang="fi-FI" dirty="0" smtClean="0"/>
              <a:t> </a:t>
            </a:r>
            <a:r>
              <a:rPr lang="en-GB" altLang="fi-FI" dirty="0" err="1" smtClean="0"/>
              <a:t>rakennetta</a:t>
            </a:r>
            <a:r>
              <a:rPr lang="en-GB" altLang="fi-FI" dirty="0" smtClean="0"/>
              <a:t>  (</a:t>
            </a:r>
            <a:r>
              <a:rPr lang="en-GB" altLang="fi-FI" dirty="0" err="1" smtClean="0"/>
              <a:t>ei</a:t>
            </a:r>
            <a:r>
              <a:rPr lang="en-GB" altLang="fi-FI" dirty="0" smtClean="0"/>
              <a:t> </a:t>
            </a:r>
            <a:r>
              <a:rPr lang="en-GB" altLang="fi-FI" dirty="0" err="1" smtClean="0"/>
              <a:t>hyvän</a:t>
            </a:r>
            <a:r>
              <a:rPr lang="en-GB" altLang="fi-FI" dirty="0" smtClean="0"/>
              <a:t> </a:t>
            </a:r>
            <a:r>
              <a:rPr lang="en-GB" altLang="fi-FI" b="1" dirty="0" err="1" smtClean="0"/>
              <a:t>yksi</a:t>
            </a:r>
            <a:r>
              <a:rPr lang="en-GB" altLang="fi-FI" dirty="0" smtClean="0"/>
              <a:t> </a:t>
            </a:r>
            <a:r>
              <a:rPr lang="en-GB" altLang="fi-FI" dirty="0" err="1" smtClean="0"/>
              <a:t>muunnelma</a:t>
            </a:r>
            <a:r>
              <a:rPr lang="en-GB" altLang="fi-FI" dirty="0" smtClean="0"/>
              <a:t>) -&gt; </a:t>
            </a:r>
            <a:r>
              <a:rPr lang="en-GB" altLang="fi-FI" dirty="0" err="1" smtClean="0"/>
              <a:t>arviointi</a:t>
            </a:r>
            <a:r>
              <a:rPr lang="en-GB" altLang="fi-FI" dirty="0" smtClean="0"/>
              <a:t> </a:t>
            </a:r>
            <a:r>
              <a:rPr lang="en-GB" altLang="fi-FI" dirty="0" err="1" smtClean="0"/>
              <a:t>ongelmallista</a:t>
            </a:r>
            <a:r>
              <a:rPr lang="en-GB" altLang="fi-FI" dirty="0" smtClean="0"/>
              <a:t>)</a:t>
            </a:r>
          </a:p>
        </p:txBody>
      </p:sp>
    </p:spTree>
    <p:extLst>
      <p:ext uri="{BB962C8B-B14F-4D97-AF65-F5344CB8AC3E}">
        <p14:creationId xmlns:p14="http://schemas.microsoft.com/office/powerpoint/2010/main" val="2318162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990600" y="3124200"/>
            <a:ext cx="5410200" cy="1905000"/>
          </a:xfrm>
        </p:spPr>
        <p:txBody>
          <a:bodyPr/>
          <a:lstStyle/>
          <a:p>
            <a:r>
              <a:rPr lang="fi-FI" altLang="fi-FI" sz="2800" dirty="0" smtClean="0"/>
              <a:t>Lukion opiskelijan arviointi (huom. perusopetuksessa </a:t>
            </a:r>
            <a:r>
              <a:rPr lang="fi-FI" altLang="fi-FI" sz="2800" i="1" dirty="0" smtClean="0"/>
              <a:t>oppilas</a:t>
            </a:r>
            <a:r>
              <a:rPr lang="fi-FI" altLang="fi-FI" sz="2800" dirty="0" smtClean="0"/>
              <a:t>arviointi) opetussuunnitelmassa</a:t>
            </a:r>
            <a:br>
              <a:rPr lang="fi-FI" altLang="fi-FI" sz="2800" dirty="0" smtClean="0"/>
            </a:br>
            <a:endParaRPr lang="en-US" altLang="fi-FI" sz="2800" dirty="0" smtClean="0"/>
          </a:p>
        </p:txBody>
      </p:sp>
      <p:sp>
        <p:nvSpPr>
          <p:cNvPr id="14339" name="Text Box 3"/>
          <p:cNvSpPr txBox="1">
            <a:spLocks noChangeArrowheads="1"/>
          </p:cNvSpPr>
          <p:nvPr/>
        </p:nvSpPr>
        <p:spPr bwMode="auto">
          <a:xfrm>
            <a:off x="1063625" y="5029200"/>
            <a:ext cx="693737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GB" altLang="fi-FI" sz="1600" b="1">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28800" y="304800"/>
            <a:ext cx="7010400" cy="1116013"/>
          </a:xfrm>
        </p:spPr>
        <p:txBody>
          <a:bodyPr/>
          <a:lstStyle/>
          <a:p>
            <a:r>
              <a:rPr lang="fi-FI" altLang="fi-FI" dirty="0" smtClean="0"/>
              <a:t>Huomautus peruskouluarvioinnista</a:t>
            </a:r>
            <a:br>
              <a:rPr lang="fi-FI" altLang="fi-FI" dirty="0" smtClean="0"/>
            </a:br>
            <a:r>
              <a:rPr lang="fi-FI" altLang="fi-FI" dirty="0" smtClean="0"/>
              <a:t>Käsitellään tarkemmin </a:t>
            </a:r>
            <a:r>
              <a:rPr lang="fi-FI" altLang="fi-FI" dirty="0" err="1" smtClean="0"/>
              <a:t>ET:ssä</a:t>
            </a:r>
            <a:r>
              <a:rPr lang="fi-FI" altLang="fi-FI" dirty="0" smtClean="0"/>
              <a:t> ja uskonnossa</a:t>
            </a:r>
          </a:p>
        </p:txBody>
      </p:sp>
      <p:sp>
        <p:nvSpPr>
          <p:cNvPr id="16387" name="Rectangle 3"/>
          <p:cNvSpPr>
            <a:spLocks noGrp="1" noChangeArrowheads="1"/>
          </p:cNvSpPr>
          <p:nvPr>
            <p:ph type="body" idx="1"/>
          </p:nvPr>
        </p:nvSpPr>
        <p:spPr>
          <a:xfrm>
            <a:off x="1828800" y="1905000"/>
            <a:ext cx="7010400" cy="4572000"/>
          </a:xfrm>
        </p:spPr>
        <p:txBody>
          <a:bodyPr/>
          <a:lstStyle/>
          <a:p>
            <a:pPr>
              <a:buFont typeface="Wingdings" pitchFamily="2" charset="2"/>
              <a:buNone/>
            </a:pPr>
            <a:r>
              <a:rPr lang="fi-FI" altLang="fi-FI" b="1" dirty="0" smtClean="0"/>
              <a:t>ËRO: SISÄINEN JA PÄÄTTÖARVIOINTI</a:t>
            </a:r>
          </a:p>
          <a:p>
            <a:pPr>
              <a:buFont typeface="Wingdings" pitchFamily="2" charset="2"/>
              <a:buNone/>
            </a:pPr>
            <a:endParaRPr lang="fi-FI" altLang="fi-FI" b="1" dirty="0" smtClean="0"/>
          </a:p>
          <a:p>
            <a:pPr>
              <a:buFont typeface="Wingdings" pitchFamily="2" charset="2"/>
              <a:buNone/>
            </a:pPr>
            <a:r>
              <a:rPr lang="fi-FI" altLang="fi-FI" b="1" dirty="0" smtClean="0"/>
              <a:t>SISÄISEN ARVIOINNIN TEHTÄVÄ</a:t>
            </a:r>
            <a:endParaRPr lang="fi-FI" altLang="fi-FI" dirty="0" smtClean="0"/>
          </a:p>
          <a:p>
            <a:r>
              <a:rPr lang="fi-FI" altLang="fi-FI" dirty="0" smtClean="0"/>
              <a:t>Opintojen aikaisen arvioinnin tehtävänä on ohjata ja kannustaa opiskelua sekä kuvata, miten hyvin oppilas on saavuttanut kasvulle ja oppimiselle asetetut tavoitteet. Arvioinnin tehtävänä on auttaa oppilasta muodostamaan realistinen kuva oppimisestaan ja kehittymisestään ja siten tukea myös oppilaan persoonallisuuden kasvua. </a:t>
            </a:r>
          </a:p>
          <a:p>
            <a:endParaRPr lang="fi-FI" altLang="fi-FI" dirty="0" smtClean="0"/>
          </a:p>
          <a:p>
            <a:r>
              <a:rPr lang="fi-FI" altLang="fi-FI" dirty="0" smtClean="0"/>
              <a:t>Prosessiarviointia, jossa johtoajatus: kannustavuus, joka sisältää totuudellisuuden</a:t>
            </a:r>
          </a:p>
          <a:p>
            <a:endParaRPr lang="fi-FI" altLang="fi-FI"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fi-FI" altLang="fi-FI" smtClean="0"/>
              <a:t>Peruskoulu (jatkoa)</a:t>
            </a:r>
          </a:p>
        </p:txBody>
      </p:sp>
      <p:sp>
        <p:nvSpPr>
          <p:cNvPr id="17411" name="Rectangle 3"/>
          <p:cNvSpPr>
            <a:spLocks noGrp="1" noChangeArrowheads="1"/>
          </p:cNvSpPr>
          <p:nvPr>
            <p:ph type="body" idx="1"/>
          </p:nvPr>
        </p:nvSpPr>
        <p:spPr/>
        <p:txBody>
          <a:bodyPr/>
          <a:lstStyle/>
          <a:p>
            <a:pPr>
              <a:buFont typeface="Wingdings" pitchFamily="2" charset="2"/>
              <a:buNone/>
            </a:pPr>
            <a:r>
              <a:rPr lang="fi-FI" altLang="fi-FI" b="1" smtClean="0"/>
              <a:t>PÄÄTTÖARVIOINNIN TEHTÄVÄ</a:t>
            </a:r>
            <a:endParaRPr lang="fi-FI" altLang="fi-FI" smtClean="0"/>
          </a:p>
          <a:p>
            <a:r>
              <a:rPr lang="fi-FI" altLang="fi-FI" smtClean="0"/>
              <a:t>Päättöarvioinnin tehtävänä on määritellä, miten hyvin oppilas on opiskelun päättyessä saavuttanut perusopetuksen oppimäärän tavoitteet eri oppiaineissa.</a:t>
            </a:r>
          </a:p>
          <a:p>
            <a:pPr>
              <a:buFont typeface="Wingdings" pitchFamily="2" charset="2"/>
              <a:buNone/>
            </a:pPr>
            <a:endParaRPr lang="fi-FI" altLang="fi-FI" smtClean="0"/>
          </a:p>
          <a:p>
            <a:r>
              <a:rPr lang="fi-FI" altLang="fi-FI" smtClean="0"/>
              <a:t>Johtoajatus: oikeudenmukaisuus (valtakunnallinen vertailtavuus)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ltLang="fi-FI" smtClean="0"/>
              <a:t>Lukioarviointi</a:t>
            </a:r>
          </a:p>
        </p:txBody>
      </p:sp>
      <p:sp>
        <p:nvSpPr>
          <p:cNvPr id="18435" name="Rectangle 3"/>
          <p:cNvSpPr>
            <a:spLocks noGrp="1" noChangeArrowheads="1"/>
          </p:cNvSpPr>
          <p:nvPr>
            <p:ph type="body" idx="1"/>
          </p:nvPr>
        </p:nvSpPr>
        <p:spPr>
          <a:xfrm>
            <a:off x="838200" y="1600200"/>
            <a:ext cx="8001000" cy="4953000"/>
          </a:xfrm>
        </p:spPr>
        <p:txBody>
          <a:bodyPr/>
          <a:lstStyle/>
          <a:p>
            <a:pPr>
              <a:lnSpc>
                <a:spcPts val="2800"/>
              </a:lnSpc>
            </a:pPr>
            <a:r>
              <a:rPr lang="en-GB" altLang="fi-FI" dirty="0" err="1" smtClean="0"/>
              <a:t>Lukioarvioinnissa</a:t>
            </a:r>
            <a:r>
              <a:rPr lang="en-GB" altLang="fi-FI" dirty="0" smtClean="0"/>
              <a:t> </a:t>
            </a:r>
            <a:r>
              <a:rPr lang="en-GB" altLang="fi-FI" dirty="0" err="1" smtClean="0"/>
              <a:t>erotetaan</a:t>
            </a:r>
            <a:r>
              <a:rPr lang="en-GB" altLang="fi-FI" dirty="0" smtClean="0"/>
              <a:t> </a:t>
            </a:r>
            <a:r>
              <a:rPr lang="en-GB" altLang="fi-FI" dirty="0" err="1" smtClean="0"/>
              <a:t>arviointi</a:t>
            </a:r>
            <a:r>
              <a:rPr lang="en-GB" altLang="fi-FI" dirty="0" smtClean="0"/>
              <a:t> </a:t>
            </a:r>
            <a:r>
              <a:rPr lang="en-GB" altLang="fi-FI" dirty="0" err="1" smtClean="0"/>
              <a:t>opintojen</a:t>
            </a:r>
            <a:r>
              <a:rPr lang="en-GB" altLang="fi-FI" dirty="0" smtClean="0"/>
              <a:t> </a:t>
            </a:r>
            <a:r>
              <a:rPr lang="en-GB" altLang="fi-FI" dirty="0" err="1" smtClean="0"/>
              <a:t>aikana</a:t>
            </a:r>
            <a:r>
              <a:rPr lang="en-GB" altLang="fi-FI" dirty="0" smtClean="0"/>
              <a:t>, </a:t>
            </a:r>
            <a:r>
              <a:rPr lang="en-GB" altLang="fi-FI" dirty="0" err="1" smtClean="0"/>
              <a:t>opinnoissa</a:t>
            </a:r>
            <a:r>
              <a:rPr lang="en-GB" altLang="fi-FI" dirty="0" smtClean="0"/>
              <a:t> </a:t>
            </a:r>
            <a:r>
              <a:rPr lang="en-GB" altLang="fi-FI" dirty="0" err="1" smtClean="0"/>
              <a:t>eteneminen</a:t>
            </a:r>
            <a:r>
              <a:rPr lang="en-GB" altLang="fi-FI" dirty="0" smtClean="0"/>
              <a:t> </a:t>
            </a:r>
            <a:r>
              <a:rPr lang="en-GB" altLang="fi-FI" dirty="0" err="1" smtClean="0"/>
              <a:t>ja</a:t>
            </a:r>
            <a:r>
              <a:rPr lang="en-GB" altLang="fi-FI" dirty="0" smtClean="0"/>
              <a:t> </a:t>
            </a:r>
            <a:r>
              <a:rPr lang="en-GB" altLang="fi-FI" dirty="0" err="1" smtClean="0"/>
              <a:t>päättöarviointi</a:t>
            </a:r>
            <a:r>
              <a:rPr lang="en-GB" altLang="fi-FI" dirty="0" smtClean="0"/>
              <a:t> (</a:t>
            </a:r>
            <a:r>
              <a:rPr lang="en-GB" altLang="fi-FI" dirty="0" err="1" smtClean="0"/>
              <a:t>Lukioasetus</a:t>
            </a:r>
            <a:r>
              <a:rPr lang="en-GB" altLang="fi-FI" dirty="0" smtClean="0"/>
              <a:t>, 6 – 8 §). </a:t>
            </a:r>
            <a:r>
              <a:rPr lang="en-GB" altLang="fi-FI" dirty="0" err="1" smtClean="0"/>
              <a:t>Arvioinnin</a:t>
            </a:r>
            <a:r>
              <a:rPr lang="en-GB" altLang="fi-FI" dirty="0" smtClean="0"/>
              <a:t> </a:t>
            </a:r>
            <a:r>
              <a:rPr lang="en-GB" altLang="fi-FI" dirty="0" err="1" smtClean="0"/>
              <a:t>perusteet</a:t>
            </a:r>
            <a:r>
              <a:rPr lang="en-GB" altLang="fi-FI" dirty="0" smtClean="0"/>
              <a:t> </a:t>
            </a:r>
            <a:r>
              <a:rPr lang="en-GB" altLang="fi-FI" dirty="0" err="1" smtClean="0"/>
              <a:t>eivät</a:t>
            </a:r>
            <a:r>
              <a:rPr lang="en-GB" altLang="fi-FI" dirty="0" smtClean="0"/>
              <a:t> </a:t>
            </a:r>
            <a:r>
              <a:rPr lang="en-GB" altLang="fi-FI" dirty="0" err="1" smtClean="0"/>
              <a:t>kuitenkaan</a:t>
            </a:r>
            <a:r>
              <a:rPr lang="en-GB" altLang="fi-FI" dirty="0" smtClean="0"/>
              <a:t> </a:t>
            </a:r>
            <a:r>
              <a:rPr lang="en-GB" altLang="fi-FI" dirty="0" err="1" smtClean="0"/>
              <a:t>eroa</a:t>
            </a:r>
            <a:r>
              <a:rPr lang="en-GB" altLang="fi-FI" dirty="0" smtClean="0"/>
              <a:t> </a:t>
            </a:r>
            <a:r>
              <a:rPr lang="en-GB" altLang="fi-FI" dirty="0" err="1" smtClean="0"/>
              <a:t>yhtä</a:t>
            </a:r>
            <a:r>
              <a:rPr lang="en-GB" altLang="fi-FI" dirty="0" smtClean="0"/>
              <a:t> </a:t>
            </a:r>
            <a:r>
              <a:rPr lang="en-GB" altLang="fi-FI" dirty="0" err="1" smtClean="0"/>
              <a:t>selvästi</a:t>
            </a:r>
            <a:r>
              <a:rPr lang="en-GB" altLang="fi-FI" dirty="0" smtClean="0"/>
              <a:t> </a:t>
            </a:r>
            <a:r>
              <a:rPr lang="en-GB" altLang="fi-FI" dirty="0" err="1" smtClean="0"/>
              <a:t>kuin</a:t>
            </a:r>
            <a:r>
              <a:rPr lang="en-GB" altLang="fi-FI" dirty="0" smtClean="0"/>
              <a:t> </a:t>
            </a:r>
            <a:r>
              <a:rPr lang="en-GB" altLang="fi-FI" dirty="0" err="1" smtClean="0"/>
              <a:t>perusopetuksessa</a:t>
            </a:r>
            <a:r>
              <a:rPr lang="en-GB" altLang="fi-FI" dirty="0" smtClean="0"/>
              <a:t>.</a:t>
            </a:r>
          </a:p>
          <a:p>
            <a:pPr>
              <a:lnSpc>
                <a:spcPts val="2400"/>
              </a:lnSpc>
              <a:buFont typeface="Wingdings" pitchFamily="2" charset="2"/>
              <a:buNone/>
            </a:pPr>
            <a:endParaRPr lang="en-GB" altLang="fi-FI" dirty="0" smtClean="0"/>
          </a:p>
          <a:p>
            <a:pPr>
              <a:lnSpc>
                <a:spcPts val="2400"/>
              </a:lnSpc>
              <a:buFont typeface="Wingdings" pitchFamily="2" charset="2"/>
              <a:buNone/>
            </a:pPr>
            <a:r>
              <a:rPr lang="en-GB" altLang="fi-FI" dirty="0" err="1" smtClean="0"/>
              <a:t>Lukioasetus</a:t>
            </a:r>
            <a:r>
              <a:rPr lang="en-GB" altLang="fi-FI" sz="1800" b="1" dirty="0" smtClean="0"/>
              <a:t> </a:t>
            </a:r>
            <a:r>
              <a:rPr lang="en-GB" altLang="fi-FI" sz="1800" b="1" dirty="0" smtClean="0">
                <a:hlinkClick r:id="rId2" tooltip="Linkki voimaantulosäännökseen"/>
              </a:rPr>
              <a:t>6 §</a:t>
            </a:r>
            <a:r>
              <a:rPr lang="en-GB" altLang="fi-FI" sz="1800" b="1" dirty="0" smtClean="0"/>
              <a:t>  </a:t>
            </a:r>
            <a:r>
              <a:rPr lang="en-GB" altLang="fi-FI" sz="1800" b="1" dirty="0" err="1" smtClean="0"/>
              <a:t>Arviointi</a:t>
            </a:r>
            <a:r>
              <a:rPr lang="en-GB" altLang="fi-FI" sz="1800" b="1" dirty="0" smtClean="0"/>
              <a:t> </a:t>
            </a:r>
            <a:r>
              <a:rPr lang="en-GB" altLang="fi-FI" sz="1800" b="1" dirty="0" err="1" smtClean="0"/>
              <a:t>opintojen</a:t>
            </a:r>
            <a:r>
              <a:rPr lang="en-GB" altLang="fi-FI" sz="1800" b="1" dirty="0" smtClean="0"/>
              <a:t> </a:t>
            </a:r>
            <a:r>
              <a:rPr lang="en-GB" altLang="fi-FI" sz="1800" b="1" dirty="0" err="1" smtClean="0"/>
              <a:t>aikana</a:t>
            </a:r>
            <a:endParaRPr lang="en-GB" altLang="fi-FI" sz="1800" b="1" dirty="0" smtClean="0"/>
          </a:p>
          <a:p>
            <a:pPr>
              <a:lnSpc>
                <a:spcPts val="2400"/>
              </a:lnSpc>
            </a:pPr>
            <a:r>
              <a:rPr lang="en-GB" altLang="fi-FI" sz="1800" dirty="0" err="1" smtClean="0"/>
              <a:t>Opiskelijan</a:t>
            </a:r>
            <a:r>
              <a:rPr lang="en-GB" altLang="fi-FI" sz="1800" dirty="0" smtClean="0"/>
              <a:t> </a:t>
            </a:r>
            <a:r>
              <a:rPr lang="en-GB" altLang="fi-FI" sz="1800" dirty="0" err="1" smtClean="0"/>
              <a:t>työskentelystä</a:t>
            </a:r>
            <a:r>
              <a:rPr lang="en-GB" altLang="fi-FI" sz="1800" dirty="0" smtClean="0"/>
              <a:t> </a:t>
            </a:r>
            <a:r>
              <a:rPr lang="en-GB" altLang="fi-FI" sz="1800" dirty="0" err="1" smtClean="0"/>
              <a:t>ja</a:t>
            </a:r>
            <a:r>
              <a:rPr lang="en-GB" altLang="fi-FI" sz="1800" dirty="0" smtClean="0"/>
              <a:t> </a:t>
            </a:r>
            <a:r>
              <a:rPr lang="en-GB" altLang="fi-FI" sz="1800" dirty="0" err="1" smtClean="0"/>
              <a:t>opintojen</a:t>
            </a:r>
            <a:r>
              <a:rPr lang="en-GB" altLang="fi-FI" sz="1800" dirty="0" smtClean="0"/>
              <a:t> </a:t>
            </a:r>
            <a:r>
              <a:rPr lang="en-GB" altLang="fi-FI" sz="1800" dirty="0" err="1" smtClean="0"/>
              <a:t>edistymisestä</a:t>
            </a:r>
            <a:r>
              <a:rPr lang="en-GB" altLang="fi-FI" sz="1800" dirty="0" smtClean="0"/>
              <a:t> on </a:t>
            </a:r>
            <a:r>
              <a:rPr lang="en-GB" altLang="fi-FI" sz="1800" dirty="0" err="1" smtClean="0"/>
              <a:t>annettava</a:t>
            </a:r>
            <a:r>
              <a:rPr lang="en-GB" altLang="fi-FI" sz="1800" dirty="0" smtClean="0"/>
              <a:t> </a:t>
            </a:r>
            <a:r>
              <a:rPr lang="en-GB" altLang="fi-FI" sz="1800" dirty="0" err="1" smtClean="0"/>
              <a:t>riittävän</a:t>
            </a:r>
            <a:r>
              <a:rPr lang="en-GB" altLang="fi-FI" sz="1800" dirty="0" smtClean="0"/>
              <a:t> </a:t>
            </a:r>
            <a:r>
              <a:rPr lang="en-GB" altLang="fi-FI" sz="1800" dirty="0" err="1" smtClean="0"/>
              <a:t>usein</a:t>
            </a:r>
            <a:r>
              <a:rPr lang="en-GB" altLang="fi-FI" sz="1800" dirty="0" smtClean="0"/>
              <a:t> </a:t>
            </a:r>
            <a:r>
              <a:rPr lang="en-GB" altLang="fi-FI" sz="1800" dirty="0" err="1" smtClean="0"/>
              <a:t>tietoa</a:t>
            </a:r>
            <a:r>
              <a:rPr lang="en-GB" altLang="fi-FI" sz="1800" dirty="0" smtClean="0"/>
              <a:t> </a:t>
            </a:r>
            <a:r>
              <a:rPr lang="en-GB" altLang="fi-FI" sz="1800" dirty="0" err="1" smtClean="0"/>
              <a:t>opiskelijalle</a:t>
            </a:r>
            <a:r>
              <a:rPr lang="en-GB" altLang="fi-FI" sz="1800" dirty="0" smtClean="0"/>
              <a:t> </a:t>
            </a:r>
            <a:r>
              <a:rPr lang="en-GB" altLang="fi-FI" sz="1800" dirty="0" err="1" smtClean="0"/>
              <a:t>ja</a:t>
            </a:r>
            <a:r>
              <a:rPr lang="en-GB" altLang="fi-FI" sz="1800" dirty="0" smtClean="0"/>
              <a:t> </a:t>
            </a:r>
            <a:r>
              <a:rPr lang="en-GB" altLang="fi-FI" sz="1800" dirty="0" err="1" smtClean="0"/>
              <a:t>hänen</a:t>
            </a:r>
            <a:r>
              <a:rPr lang="en-GB" altLang="fi-FI" sz="1800" dirty="0" smtClean="0"/>
              <a:t> </a:t>
            </a:r>
            <a:r>
              <a:rPr lang="en-GB" altLang="fi-FI" sz="1800" dirty="0" err="1" smtClean="0"/>
              <a:t>huoltajalleen</a:t>
            </a:r>
            <a:r>
              <a:rPr lang="en-GB" altLang="fi-FI" sz="1800" dirty="0" smtClean="0"/>
              <a:t>. </a:t>
            </a:r>
            <a:r>
              <a:rPr lang="en-GB" altLang="fi-FI" sz="1800" dirty="0" err="1" smtClean="0"/>
              <a:t>Tietojen</a:t>
            </a:r>
            <a:r>
              <a:rPr lang="en-GB" altLang="fi-FI" sz="1800" dirty="0" smtClean="0"/>
              <a:t> </a:t>
            </a:r>
            <a:r>
              <a:rPr lang="en-GB" altLang="fi-FI" sz="1800" dirty="0" err="1" smtClean="0"/>
              <a:t>antamisesta</a:t>
            </a:r>
            <a:r>
              <a:rPr lang="en-GB" altLang="fi-FI" sz="1800" dirty="0" smtClean="0"/>
              <a:t> </a:t>
            </a:r>
            <a:r>
              <a:rPr lang="en-GB" altLang="fi-FI" sz="1800" dirty="0" err="1" smtClean="0"/>
              <a:t>määrätään</a:t>
            </a:r>
            <a:r>
              <a:rPr lang="en-GB" altLang="fi-FI" sz="1800" dirty="0" smtClean="0"/>
              <a:t> </a:t>
            </a:r>
            <a:r>
              <a:rPr lang="en-GB" altLang="fi-FI" sz="1800" dirty="0" err="1" smtClean="0"/>
              <a:t>tarkemmin</a:t>
            </a:r>
            <a:r>
              <a:rPr lang="en-GB" altLang="fi-FI" sz="1800" dirty="0" smtClean="0"/>
              <a:t> </a:t>
            </a:r>
            <a:r>
              <a:rPr lang="en-GB" altLang="fi-FI" sz="1800" dirty="0" err="1" smtClean="0"/>
              <a:t>opetussuunnitelmassa</a:t>
            </a:r>
            <a:r>
              <a:rPr lang="en-GB" altLang="fi-FI" sz="1800" dirty="0" smtClean="0"/>
              <a:t>.</a:t>
            </a:r>
          </a:p>
          <a:p>
            <a:pPr>
              <a:lnSpc>
                <a:spcPts val="2400"/>
              </a:lnSpc>
            </a:pPr>
            <a:r>
              <a:rPr lang="en-GB" altLang="fi-FI" sz="1800" dirty="0" err="1" smtClean="0"/>
              <a:t>Edellä</a:t>
            </a:r>
            <a:r>
              <a:rPr lang="en-GB" altLang="fi-FI" sz="1800" dirty="0" smtClean="0"/>
              <a:t> 1 </a:t>
            </a:r>
            <a:r>
              <a:rPr lang="en-GB" altLang="fi-FI" sz="1800" dirty="0" err="1" smtClean="0"/>
              <a:t>momentissa</a:t>
            </a:r>
            <a:r>
              <a:rPr lang="en-GB" altLang="fi-FI" sz="1800" dirty="0" smtClean="0"/>
              <a:t> </a:t>
            </a:r>
            <a:r>
              <a:rPr lang="en-GB" altLang="fi-FI" sz="1800" dirty="0" err="1" smtClean="0"/>
              <a:t>tarkoitettu</a:t>
            </a:r>
            <a:r>
              <a:rPr lang="en-GB" altLang="fi-FI" sz="1800" dirty="0" smtClean="0"/>
              <a:t> </a:t>
            </a:r>
            <a:r>
              <a:rPr lang="en-GB" altLang="fi-FI" sz="1800" dirty="0" err="1" smtClean="0"/>
              <a:t>arvostelu</a:t>
            </a:r>
            <a:r>
              <a:rPr lang="en-GB" altLang="fi-FI" sz="1800" dirty="0" smtClean="0"/>
              <a:t> </a:t>
            </a:r>
            <a:r>
              <a:rPr lang="en-GB" altLang="fi-FI" sz="1800" dirty="0" err="1" smtClean="0"/>
              <a:t>annetaan</a:t>
            </a:r>
            <a:r>
              <a:rPr lang="en-GB" altLang="fi-FI" sz="1800" dirty="0" smtClean="0"/>
              <a:t> </a:t>
            </a:r>
            <a:r>
              <a:rPr lang="en-GB" altLang="fi-FI" sz="1800" dirty="0" err="1" smtClean="0"/>
              <a:t>numeroin</a:t>
            </a:r>
            <a:r>
              <a:rPr lang="en-GB" altLang="fi-FI" sz="1800" dirty="0" smtClean="0"/>
              <a:t> tai </a:t>
            </a:r>
            <a:r>
              <a:rPr lang="en-GB" altLang="fi-FI" sz="1800" dirty="0" err="1" smtClean="0"/>
              <a:t>muulla</a:t>
            </a:r>
            <a:r>
              <a:rPr lang="en-GB" altLang="fi-FI" sz="1800" dirty="0" smtClean="0"/>
              <a:t> </a:t>
            </a:r>
            <a:r>
              <a:rPr lang="en-GB" altLang="fi-FI" sz="1800" dirty="0" err="1" smtClean="0"/>
              <a:t>opetussuunnitelmassa</a:t>
            </a:r>
            <a:r>
              <a:rPr lang="en-GB" altLang="fi-FI" sz="1800" dirty="0" smtClean="0"/>
              <a:t> </a:t>
            </a:r>
            <a:r>
              <a:rPr lang="en-GB" altLang="fi-FI" sz="1800" dirty="0" err="1" smtClean="0"/>
              <a:t>määrätyllä</a:t>
            </a:r>
            <a:r>
              <a:rPr lang="en-GB" altLang="fi-FI" sz="1800" dirty="0" smtClean="0"/>
              <a:t> </a:t>
            </a:r>
            <a:r>
              <a:rPr lang="en-GB" altLang="fi-FI" sz="1800" dirty="0" err="1" smtClean="0"/>
              <a:t>tavalla</a:t>
            </a:r>
            <a:r>
              <a:rPr lang="en-GB" altLang="fi-FI" sz="1800" dirty="0" smtClean="0"/>
              <a:t>. </a:t>
            </a:r>
            <a:r>
              <a:rPr lang="en-GB" altLang="fi-FI" sz="1800" dirty="0" err="1" smtClean="0"/>
              <a:t>Numeroarvostelussa</a:t>
            </a:r>
            <a:r>
              <a:rPr lang="en-GB" altLang="fi-FI" sz="1800" dirty="0" smtClean="0"/>
              <a:t> </a:t>
            </a:r>
            <a:r>
              <a:rPr lang="en-GB" altLang="fi-FI" sz="1800" dirty="0" err="1" smtClean="0"/>
              <a:t>käytetään</a:t>
            </a:r>
            <a:r>
              <a:rPr lang="en-GB" altLang="fi-FI" sz="1800" dirty="0" smtClean="0"/>
              <a:t> </a:t>
            </a:r>
            <a:r>
              <a:rPr lang="en-GB" altLang="fi-FI" sz="1800" dirty="0" err="1" smtClean="0"/>
              <a:t>asteikkoa</a:t>
            </a:r>
            <a:r>
              <a:rPr lang="en-GB" altLang="fi-FI" sz="1800" dirty="0" smtClean="0"/>
              <a:t> 4–10. </a:t>
            </a:r>
            <a:r>
              <a:rPr lang="en-GB" altLang="fi-FI" sz="1800" dirty="0" err="1" smtClean="0"/>
              <a:t>Arvosana</a:t>
            </a:r>
            <a:r>
              <a:rPr lang="en-GB" altLang="fi-FI" sz="1800" dirty="0" smtClean="0"/>
              <a:t> 5 </a:t>
            </a:r>
            <a:r>
              <a:rPr lang="en-GB" altLang="fi-FI" sz="1800" dirty="0" err="1" smtClean="0"/>
              <a:t>osoittaa</a:t>
            </a:r>
            <a:r>
              <a:rPr lang="en-GB" altLang="fi-FI" sz="1800" dirty="0" smtClean="0"/>
              <a:t> </a:t>
            </a:r>
            <a:r>
              <a:rPr lang="en-GB" altLang="fi-FI" sz="1800" dirty="0" err="1" smtClean="0"/>
              <a:t>välttäviä</a:t>
            </a:r>
            <a:r>
              <a:rPr lang="en-GB" altLang="fi-FI" sz="1800" dirty="0" smtClean="0"/>
              <a:t>, 6 </a:t>
            </a:r>
            <a:r>
              <a:rPr lang="en-GB" altLang="fi-FI" sz="1800" dirty="0" err="1" smtClean="0"/>
              <a:t>kohtalaisia</a:t>
            </a:r>
            <a:r>
              <a:rPr lang="en-GB" altLang="fi-FI" sz="1800" dirty="0" smtClean="0"/>
              <a:t>, 7 </a:t>
            </a:r>
            <a:r>
              <a:rPr lang="en-GB" altLang="fi-FI" sz="1800" dirty="0" err="1" smtClean="0"/>
              <a:t>tyydyttäviä</a:t>
            </a:r>
            <a:r>
              <a:rPr lang="en-GB" altLang="fi-FI" sz="1800" dirty="0" smtClean="0"/>
              <a:t>, 8 </a:t>
            </a:r>
            <a:r>
              <a:rPr lang="en-GB" altLang="fi-FI" sz="1800" dirty="0" err="1" smtClean="0"/>
              <a:t>hyviä</a:t>
            </a:r>
            <a:r>
              <a:rPr lang="en-GB" altLang="fi-FI" sz="1800" dirty="0" smtClean="0"/>
              <a:t>, 9 </a:t>
            </a:r>
            <a:r>
              <a:rPr lang="en-GB" altLang="fi-FI" sz="1800" dirty="0" err="1" smtClean="0"/>
              <a:t>kiitettäviä</a:t>
            </a:r>
            <a:r>
              <a:rPr lang="en-GB" altLang="fi-FI" sz="1800" dirty="0" smtClean="0"/>
              <a:t> </a:t>
            </a:r>
            <a:r>
              <a:rPr lang="en-GB" altLang="fi-FI" sz="1800" dirty="0" err="1" smtClean="0"/>
              <a:t>ja</a:t>
            </a:r>
            <a:r>
              <a:rPr lang="en-GB" altLang="fi-FI" sz="1800" dirty="0" smtClean="0"/>
              <a:t> 10 </a:t>
            </a:r>
            <a:r>
              <a:rPr lang="en-GB" altLang="fi-FI" sz="1800" dirty="0" err="1" smtClean="0"/>
              <a:t>erinomaisia</a:t>
            </a:r>
            <a:r>
              <a:rPr lang="en-GB" altLang="fi-FI" sz="1800" dirty="0" smtClean="0"/>
              <a:t> </a:t>
            </a:r>
            <a:r>
              <a:rPr lang="en-GB" altLang="fi-FI" sz="1800" dirty="0" err="1" smtClean="0"/>
              <a:t>tietoja</a:t>
            </a:r>
            <a:r>
              <a:rPr lang="en-GB" altLang="fi-FI" sz="1800" dirty="0" smtClean="0"/>
              <a:t> </a:t>
            </a:r>
            <a:r>
              <a:rPr lang="en-GB" altLang="fi-FI" sz="1800" dirty="0" err="1" smtClean="0"/>
              <a:t>ja</a:t>
            </a:r>
            <a:r>
              <a:rPr lang="en-GB" altLang="fi-FI" sz="1800" dirty="0" smtClean="0"/>
              <a:t> </a:t>
            </a:r>
            <a:r>
              <a:rPr lang="en-GB" altLang="fi-FI" sz="1800" dirty="0" err="1" smtClean="0"/>
              <a:t>taitoja</a:t>
            </a:r>
            <a:r>
              <a:rPr lang="en-GB" altLang="fi-FI" sz="1800" dirty="0" smtClean="0"/>
              <a:t>. </a:t>
            </a:r>
            <a:r>
              <a:rPr lang="en-GB" altLang="fi-FI" sz="1800" dirty="0" err="1" smtClean="0"/>
              <a:t>Hylätty</a:t>
            </a:r>
            <a:r>
              <a:rPr lang="en-GB" altLang="fi-FI" sz="1800" dirty="0" smtClean="0"/>
              <a:t> </a:t>
            </a:r>
            <a:r>
              <a:rPr lang="en-GB" altLang="fi-FI" sz="1800" dirty="0" err="1" smtClean="0"/>
              <a:t>suoritus</a:t>
            </a:r>
            <a:r>
              <a:rPr lang="en-GB" altLang="fi-FI" sz="1800" dirty="0" smtClean="0"/>
              <a:t> </a:t>
            </a:r>
            <a:r>
              <a:rPr lang="en-GB" altLang="fi-FI" sz="1800" dirty="0" err="1" smtClean="0"/>
              <a:t>merkitään</a:t>
            </a:r>
            <a:r>
              <a:rPr lang="en-GB" altLang="fi-FI" sz="1800" dirty="0" smtClean="0"/>
              <a:t> </a:t>
            </a:r>
            <a:r>
              <a:rPr lang="en-GB" altLang="fi-FI" sz="1800" dirty="0" err="1" smtClean="0"/>
              <a:t>arvosanalla</a:t>
            </a:r>
            <a:r>
              <a:rPr lang="en-GB" altLang="fi-FI" sz="1800" dirty="0" smtClean="0"/>
              <a:t> 4. </a:t>
            </a:r>
            <a:r>
              <a:rPr lang="en-GB" altLang="fi-FI" sz="1800" dirty="0" err="1" smtClean="0"/>
              <a:t>Opetushallitus</a:t>
            </a:r>
            <a:r>
              <a:rPr lang="en-GB" altLang="fi-FI" sz="1800" dirty="0" smtClean="0"/>
              <a:t> </a:t>
            </a:r>
            <a:r>
              <a:rPr lang="en-GB" altLang="fi-FI" sz="1800" dirty="0" err="1" smtClean="0"/>
              <a:t>määrää</a:t>
            </a:r>
            <a:r>
              <a:rPr lang="en-GB" altLang="fi-FI" sz="1800" dirty="0" smtClean="0"/>
              <a:t>, </a:t>
            </a:r>
            <a:r>
              <a:rPr lang="en-GB" altLang="fi-FI" sz="1800" dirty="0" err="1" smtClean="0"/>
              <a:t>mitkä</a:t>
            </a:r>
            <a:r>
              <a:rPr lang="en-GB" altLang="fi-FI" sz="1800" dirty="0" smtClean="0"/>
              <a:t> </a:t>
            </a:r>
            <a:r>
              <a:rPr lang="en-GB" altLang="fi-FI" sz="1800" dirty="0" err="1" smtClean="0"/>
              <a:t>oppiaineet</a:t>
            </a:r>
            <a:r>
              <a:rPr lang="en-GB" altLang="fi-FI" sz="1800" dirty="0" smtClean="0"/>
              <a:t> </a:t>
            </a:r>
            <a:r>
              <a:rPr lang="en-GB" altLang="fi-FI" sz="1800" dirty="0" err="1" smtClean="0"/>
              <a:t>voidaan</a:t>
            </a:r>
            <a:r>
              <a:rPr lang="en-GB" altLang="fi-FI" sz="1800" dirty="0" smtClean="0"/>
              <a:t> </a:t>
            </a:r>
            <a:r>
              <a:rPr lang="en-GB" altLang="fi-FI" sz="1800" dirty="0" err="1" smtClean="0"/>
              <a:t>arvostella</a:t>
            </a:r>
            <a:r>
              <a:rPr lang="en-GB" altLang="fi-FI" sz="1800" dirty="0" smtClean="0"/>
              <a:t> </a:t>
            </a:r>
            <a:r>
              <a:rPr lang="en-GB" altLang="fi-FI" sz="1800" dirty="0" err="1" smtClean="0"/>
              <a:t>yhdessä</a:t>
            </a:r>
            <a:r>
              <a:rPr lang="en-GB" altLang="fi-FI" sz="1800" dirty="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828800" y="152400"/>
            <a:ext cx="7010400" cy="838200"/>
          </a:xfrm>
        </p:spPr>
        <p:txBody>
          <a:bodyPr/>
          <a:lstStyle/>
          <a:p>
            <a:r>
              <a:rPr lang="en-GB" altLang="fi-FI" smtClean="0"/>
              <a:t>Lukioarviointi</a:t>
            </a:r>
            <a:r>
              <a:rPr lang="fi-FI" altLang="fi-FI" smtClean="0"/>
              <a:t> (jatkoa)</a:t>
            </a:r>
          </a:p>
        </p:txBody>
      </p:sp>
      <p:sp>
        <p:nvSpPr>
          <p:cNvPr id="19459" name="Rectangle 3"/>
          <p:cNvSpPr>
            <a:spLocks noGrp="1" noChangeArrowheads="1"/>
          </p:cNvSpPr>
          <p:nvPr>
            <p:ph type="body" idx="1"/>
          </p:nvPr>
        </p:nvSpPr>
        <p:spPr>
          <a:xfrm>
            <a:off x="1828800" y="1219200"/>
            <a:ext cx="7010400" cy="5334000"/>
          </a:xfrm>
        </p:spPr>
        <p:txBody>
          <a:bodyPr/>
          <a:lstStyle/>
          <a:p>
            <a:pPr>
              <a:buFont typeface="Wingdings" pitchFamily="2" charset="2"/>
              <a:buNone/>
            </a:pPr>
            <a:r>
              <a:rPr lang="fi-FI" altLang="fi-FI" b="1" smtClean="0"/>
              <a:t>Arvioinnin tavoitteet </a:t>
            </a:r>
            <a:endParaRPr lang="fi-FI" altLang="fi-FI" i="1" smtClean="0"/>
          </a:p>
          <a:p>
            <a:r>
              <a:rPr lang="fi-FI" altLang="fi-FI" i="1" smtClean="0"/>
              <a:t>"Opiskelijan arvioinnilla pyritään ohjaamaan ja kannustamaan opiskelua sekä kehittämään opiskelijan edellytyksiä itsearviointiin. Opiskelijan oppimista ja työskentelyä tulee arvioida monipuolisesti."</a:t>
            </a:r>
            <a:r>
              <a:rPr lang="fi-FI" altLang="fi-FI" smtClean="0"/>
              <a:t>  (Lukiolaki 629/1998, 17 § 1 mom) </a:t>
            </a:r>
          </a:p>
          <a:p>
            <a:r>
              <a:rPr lang="fi-FI" altLang="fi-FI" smtClean="0"/>
              <a:t>Kurssisuoritusten arviointi (Lukioasetus 810/1998, 9 §) </a:t>
            </a:r>
            <a:br>
              <a:rPr lang="fi-FI" altLang="fi-FI" smtClean="0"/>
            </a:br>
            <a:r>
              <a:rPr lang="fi-FI" altLang="fi-FI" i="1" smtClean="0"/>
              <a:t>"Opiskelijan arvioinnista päättää kunkin oppiaineen tai aineryhmän osalta opiskelijan opettaja tai, jos opettajia on useita, opettajat yhdessä. Päättöarvioinnista päättävät rehtori ja opiskelijan opettajat yhdessä." </a:t>
            </a:r>
            <a:r>
              <a:rPr lang="fi-FI" altLang="fi-FI" smtClean="0"/>
              <a:t> </a:t>
            </a:r>
            <a:r>
              <a:rPr lang="fi-FI" altLang="fi-FI" i="1" smtClean="0"/>
              <a:t>"Opiskelijalla on oikeus saada tieto arviointiperusteista ja niiden soveltamisesta häneen."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828800" y="152400"/>
            <a:ext cx="7010400" cy="1219200"/>
          </a:xfrm>
        </p:spPr>
        <p:txBody>
          <a:bodyPr/>
          <a:lstStyle/>
          <a:p>
            <a:r>
              <a:rPr lang="en-GB" altLang="fi-FI" smtClean="0"/>
              <a:t>Lukioarviointi</a:t>
            </a:r>
            <a:r>
              <a:rPr lang="fi-FI" altLang="fi-FI" smtClean="0"/>
              <a:t> (jatkoa)</a:t>
            </a:r>
          </a:p>
        </p:txBody>
      </p:sp>
      <p:sp>
        <p:nvSpPr>
          <p:cNvPr id="20483" name="Rectangle 3"/>
          <p:cNvSpPr>
            <a:spLocks noGrp="1" noChangeArrowheads="1"/>
          </p:cNvSpPr>
          <p:nvPr>
            <p:ph type="body" idx="1"/>
          </p:nvPr>
        </p:nvSpPr>
        <p:spPr>
          <a:xfrm>
            <a:off x="1828800" y="1752600"/>
            <a:ext cx="7010400" cy="4800600"/>
          </a:xfrm>
        </p:spPr>
        <p:txBody>
          <a:bodyPr/>
          <a:lstStyle/>
          <a:p>
            <a:pPr>
              <a:buFont typeface="Wingdings" pitchFamily="2" charset="2"/>
              <a:buNone/>
            </a:pPr>
            <a:r>
              <a:rPr lang="fi-FI" altLang="fi-FI" b="1" smtClean="0"/>
              <a:t>Opinnoissa eteneminen</a:t>
            </a:r>
            <a:br>
              <a:rPr lang="fi-FI" altLang="fi-FI" b="1" smtClean="0"/>
            </a:br>
            <a:r>
              <a:rPr lang="fi-FI" altLang="fi-FI" i="1" smtClean="0"/>
              <a:t>"Opetussuunnitelmassa määrätään oppiaineittain tai aineryhmittäin kursseista, joiden suorittaminen hyväksytysti on edellytyksenä asianomaisen aineen tai aineryhmän opinnoissa etenemiseen. Opiskelijalle, joka ei ole suorittanut edellä mainittuja opintoja hyväksytysti, tulee varata mahdollisuus osoittaa saavuttaneensa sellaiset tiedot ja taidot, jotka mahdollistavat opinnoissa etenemisen." </a:t>
            </a:r>
            <a:r>
              <a:rPr lang="fi-FI" altLang="fi-FI" smtClean="0"/>
              <a:t> (Lukioasetus 810/1998, 7 § 1 mom) </a:t>
            </a:r>
            <a:br>
              <a:rPr lang="fi-FI" altLang="fi-FI" smtClean="0"/>
            </a:br>
            <a:endParaRPr lang="fi-FI" altLang="fi-FI"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fi-FI" altLang="fi-FI" dirty="0" smtClean="0"/>
              <a:t>Arviointi LOPS-perusteissa 2015</a:t>
            </a:r>
          </a:p>
        </p:txBody>
      </p:sp>
      <p:sp>
        <p:nvSpPr>
          <p:cNvPr id="21507" name="Rectangle 3"/>
          <p:cNvSpPr>
            <a:spLocks noGrp="1" noChangeArrowheads="1"/>
          </p:cNvSpPr>
          <p:nvPr>
            <p:ph type="body" idx="1"/>
          </p:nvPr>
        </p:nvSpPr>
        <p:spPr>
          <a:xfrm>
            <a:off x="1676400" y="1600200"/>
            <a:ext cx="7162800" cy="4953000"/>
          </a:xfrm>
        </p:spPr>
        <p:txBody>
          <a:bodyPr/>
          <a:lstStyle/>
          <a:p>
            <a:pPr>
              <a:lnSpc>
                <a:spcPts val="2700"/>
              </a:lnSpc>
              <a:buFont typeface="Wingdings" pitchFamily="2" charset="2"/>
              <a:buNone/>
            </a:pPr>
            <a:r>
              <a:rPr lang="fi-FI" altLang="fi-FI" b="1" dirty="0" smtClean="0"/>
              <a:t>Oppiaineen oppimäärän arviointi </a:t>
            </a:r>
          </a:p>
          <a:p>
            <a:pPr>
              <a:lnSpc>
                <a:spcPts val="2700"/>
              </a:lnSpc>
              <a:buFont typeface="Wingdings" pitchFamily="2" charset="2"/>
              <a:buNone/>
            </a:pPr>
            <a:endParaRPr lang="fi-FI" altLang="fi-FI" i="1" dirty="0" smtClean="0"/>
          </a:p>
          <a:p>
            <a:pPr>
              <a:lnSpc>
                <a:spcPts val="2700"/>
              </a:lnSpc>
            </a:pPr>
            <a:r>
              <a:rPr lang="fi-FI" altLang="fi-FI" i="1" dirty="0" smtClean="0"/>
              <a:t>"Lukion opinnot jaetaan kolmeen osaan: pakollisiin, syventäviin ja soveltaviin kursseihin." </a:t>
            </a:r>
            <a:r>
              <a:rPr lang="fi-FI" altLang="fi-FI" dirty="0" smtClean="0"/>
              <a:t> (Valtioneuvoston asetus 955/2002) </a:t>
            </a:r>
          </a:p>
          <a:p>
            <a:pPr>
              <a:lnSpc>
                <a:spcPts val="2700"/>
              </a:lnSpc>
            </a:pPr>
            <a:r>
              <a:rPr lang="fi-FI" altLang="fi-FI" dirty="0" smtClean="0"/>
              <a:t>Hylättyjä kursseja saa oppimäärässä olla:</a:t>
            </a:r>
          </a:p>
          <a:p>
            <a:pPr defTabSz="969963">
              <a:lnSpc>
                <a:spcPts val="2700"/>
              </a:lnSpc>
              <a:buFont typeface="Wingdings" pitchFamily="2" charset="2"/>
              <a:buNone/>
            </a:pPr>
            <a:r>
              <a:rPr lang="fi-FI" altLang="fi-FI" dirty="0" smtClean="0"/>
              <a:t>	OPS pakolliset/</a:t>
            </a:r>
            <a:r>
              <a:rPr lang="fi-FI" altLang="fi-FI" dirty="0" err="1" smtClean="0"/>
              <a:t>valtak</a:t>
            </a:r>
            <a:r>
              <a:rPr lang="fi-FI" altLang="fi-FI" dirty="0"/>
              <a:t>.</a:t>
            </a:r>
            <a:r>
              <a:rPr lang="fi-FI" altLang="fi-FI" dirty="0" smtClean="0"/>
              <a:t> syventävät 	saa olla hylättyjä</a:t>
            </a:r>
          </a:p>
          <a:p>
            <a:pPr defTabSz="969963">
              <a:lnSpc>
                <a:spcPts val="2700"/>
              </a:lnSpc>
              <a:buFont typeface="Wingdings" pitchFamily="2" charset="2"/>
              <a:buNone/>
            </a:pPr>
            <a:r>
              <a:rPr lang="fi-FI" altLang="fi-FI" dirty="0" smtClean="0"/>
              <a:t>	1–2 kurssia				0</a:t>
            </a:r>
          </a:p>
          <a:p>
            <a:pPr defTabSz="969963">
              <a:lnSpc>
                <a:spcPts val="2700"/>
              </a:lnSpc>
              <a:buFont typeface="Wingdings" pitchFamily="2" charset="2"/>
              <a:buNone/>
            </a:pPr>
            <a:r>
              <a:rPr lang="fi-FI" altLang="fi-FI" dirty="0" smtClean="0"/>
              <a:t>	3–5 kurssia				1</a:t>
            </a:r>
          </a:p>
          <a:p>
            <a:pPr defTabSz="969963">
              <a:lnSpc>
                <a:spcPts val="2700"/>
              </a:lnSpc>
              <a:buFont typeface="Wingdings" pitchFamily="2" charset="2"/>
              <a:buNone/>
            </a:pPr>
            <a:r>
              <a:rPr lang="fi-FI" altLang="fi-FI" dirty="0" smtClean="0"/>
              <a:t>	6–8 kurssia				2</a:t>
            </a:r>
          </a:p>
          <a:p>
            <a:pPr defTabSz="969963">
              <a:lnSpc>
                <a:spcPts val="2700"/>
              </a:lnSpc>
              <a:buFont typeface="Wingdings" pitchFamily="2" charset="2"/>
              <a:buNone/>
            </a:pPr>
            <a:r>
              <a:rPr lang="fi-FI" altLang="fi-FI" dirty="0" smtClean="0"/>
              <a:t>	9 kurssia tai enemmän			3</a:t>
            </a:r>
            <a:endParaRPr lang="fi-FI" altLang="fi-FI" dirty="0"/>
          </a:p>
          <a:p>
            <a:pPr defTabSz="969963">
              <a:lnSpc>
                <a:spcPts val="2700"/>
              </a:lnSpc>
            </a:pPr>
            <a:r>
              <a:rPr lang="fi-FI" altLang="fi-FI" dirty="0" smtClean="0"/>
              <a:t>Tässä siis kyse koko oppimäärästä, koulun OPS usein säätelee tarkemmin etenemisesteistä kesken opintojen.</a:t>
            </a:r>
          </a:p>
          <a:p>
            <a:pPr>
              <a:lnSpc>
                <a:spcPts val="2800"/>
              </a:lnSpc>
            </a:pPr>
            <a:endParaRPr lang="fi-FI" altLang="fi-FI"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i-FI" altLang="fi-FI" dirty="0" smtClean="0"/>
              <a:t>Arviointi LOPS-perusteissa 2015</a:t>
            </a:r>
            <a:endParaRPr lang="en-GB" altLang="fi-FI" dirty="0" smtClean="0"/>
          </a:p>
        </p:txBody>
      </p:sp>
      <p:sp>
        <p:nvSpPr>
          <p:cNvPr id="22531" name="Rectangle 3"/>
          <p:cNvSpPr>
            <a:spLocks noGrp="1" noChangeArrowheads="1"/>
          </p:cNvSpPr>
          <p:nvPr>
            <p:ph type="body" idx="1"/>
          </p:nvPr>
        </p:nvSpPr>
        <p:spPr/>
        <p:txBody>
          <a:bodyPr/>
          <a:lstStyle/>
          <a:p>
            <a:r>
              <a:rPr lang="fi-FI" altLang="fi-FI" dirty="0" smtClean="0"/>
              <a:t>Lukioasetuksen määrittämin numeroarvosanoin arvioidaan kaikki pakollisten oppiaineiden oppimäärät sekä valinnaiset vieraat kielet. </a:t>
            </a:r>
          </a:p>
          <a:p>
            <a:r>
              <a:rPr lang="fi-FI" altLang="fi-FI" dirty="0" smtClean="0"/>
              <a:t>Opinto-ohjauksesta annetaan suoritusmerkintä. </a:t>
            </a:r>
          </a:p>
          <a:p>
            <a:r>
              <a:rPr lang="fi-FI" altLang="fi-FI" dirty="0" smtClean="0"/>
              <a:t>Mikäli opiskelija pyytää, hän on oikeutettu saamaan suoritusmerkinnän liikunnasta ja </a:t>
            </a:r>
            <a:r>
              <a:rPr lang="fi-FI" altLang="fi-FI" b="1" dirty="0" smtClean="0"/>
              <a:t>sellaisista oppiaineista, joissa opiskelijan suorittama oppimäärä käsittää vain yhden kurssin (psykologia!) </a:t>
            </a:r>
            <a:r>
              <a:rPr lang="fi-FI" altLang="fi-FI" dirty="0" smtClean="0"/>
              <a:t>sekä valinnaisista vieraista kielistä, mikäli opiskelijan suorittama oppimäärä niissä käsittää vain kaksi kurssia. </a:t>
            </a:r>
          </a:p>
          <a:p>
            <a:r>
              <a:rPr lang="fi-FI" altLang="fi-FI" dirty="0" smtClean="0"/>
              <a:t>Opetussuunnitelmassa määritellyt muut lukion tehtävään soveltuvat opinnot arvioidaan siten kuin opetussuunnitelmassa määrätään. </a:t>
            </a:r>
            <a:endParaRPr lang="en-GB" altLang="fi-FI"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fi-FI" altLang="fi-FI" dirty="0" smtClean="0"/>
              <a:t>Katsomusaineet, filosofia ja psykologia</a:t>
            </a:r>
          </a:p>
        </p:txBody>
      </p:sp>
      <p:sp>
        <p:nvSpPr>
          <p:cNvPr id="23555" name="Rectangle 3"/>
          <p:cNvSpPr>
            <a:spLocks noGrp="1" noChangeArrowheads="1"/>
          </p:cNvSpPr>
          <p:nvPr>
            <p:ph type="body" idx="1"/>
          </p:nvPr>
        </p:nvSpPr>
        <p:spPr/>
        <p:txBody>
          <a:bodyPr/>
          <a:lstStyle/>
          <a:p>
            <a:r>
              <a:rPr lang="fi-FI" altLang="fi-FI" dirty="0" smtClean="0"/>
              <a:t>Nykylukion opetus- ja oppimisen muodot ovat monipuolisia ja dialogisia (esim. keskustelua, ongelmanratkaisua, </a:t>
            </a:r>
            <a:r>
              <a:rPr lang="fi-FI" altLang="fi-FI" dirty="0" err="1" smtClean="0"/>
              <a:t>toiminnallisuutta</a:t>
            </a:r>
            <a:r>
              <a:rPr lang="fi-FI" altLang="fi-FI" dirty="0" smtClean="0"/>
              <a:t>)</a:t>
            </a:r>
          </a:p>
          <a:p>
            <a:r>
              <a:rPr lang="fi-FI" altLang="fi-FI" dirty="0" smtClean="0"/>
              <a:t>Kun ei päntätä muistitietoa, mitä arvioidaan?</a:t>
            </a:r>
          </a:p>
          <a:p>
            <a:r>
              <a:rPr lang="fi-FI" altLang="fi-FI" dirty="0" smtClean="0"/>
              <a:t>Ainakin katsomusaineiden ja filosofian luonne taito-, tieto-, katsomus- ja identiteettiaineena tekee arvioinnista ison haasteen. Empiirisiin tieteisiin perustuvissa aineissa, kuten psykologiassa ehkä (?) hieman helpompaa.</a:t>
            </a:r>
          </a:p>
          <a:p>
            <a:endParaRPr lang="fi-FI" altLang="fi-FI" dirty="0" smtClean="0"/>
          </a:p>
          <a:p>
            <a:endParaRPr lang="fi-FI" altLang="fi-FI"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fi-FI" altLang="fi-FI" smtClean="0"/>
              <a:t>Oppilaan arvomaailman arviointi</a:t>
            </a:r>
          </a:p>
        </p:txBody>
      </p:sp>
      <p:sp>
        <p:nvSpPr>
          <p:cNvPr id="24579" name="Rectangle 3"/>
          <p:cNvSpPr>
            <a:spLocks noGrp="1" noChangeArrowheads="1"/>
          </p:cNvSpPr>
          <p:nvPr>
            <p:ph type="body" idx="1"/>
          </p:nvPr>
        </p:nvSpPr>
        <p:spPr>
          <a:xfrm>
            <a:off x="1905000" y="1371600"/>
            <a:ext cx="6934200" cy="5181600"/>
          </a:xfrm>
        </p:spPr>
        <p:txBody>
          <a:bodyPr/>
          <a:lstStyle/>
          <a:p>
            <a:pPr>
              <a:lnSpc>
                <a:spcPts val="2900"/>
              </a:lnSpc>
            </a:pPr>
            <a:r>
              <a:rPr lang="fi-FI" altLang="fi-FI" dirty="0" smtClean="0"/>
              <a:t>Katsomusaineissa ja filosofiassa opetetaan (eksplisiittisesti) arvoja (tasa-arvo, vapaus </a:t>
            </a:r>
            <a:r>
              <a:rPr lang="fi-FI" altLang="fi-FI" dirty="0" err="1" smtClean="0"/>
              <a:t>jne</a:t>
            </a:r>
            <a:r>
              <a:rPr lang="fi-FI" altLang="fi-FI" dirty="0" smtClean="0"/>
              <a:t>) ja asenteita (suvaitsevaisuus, vastuullisuus jne.).</a:t>
            </a:r>
          </a:p>
          <a:p>
            <a:pPr>
              <a:lnSpc>
                <a:spcPts val="2900"/>
              </a:lnSpc>
            </a:pPr>
            <a:r>
              <a:rPr lang="fi-FI" altLang="fi-FI" dirty="0" smtClean="0"/>
              <a:t>Opettaja yrittää korjata opiskelijan käsityksen, jos se sattuu olemaan ”Lukiolaiset ovat yleensä esioperationaalisessa ajattelun kehityksen vaiheessa”, ”Turku on Suomen pääkaupunki” tai ”2+2=5”. Samanlainen yritys on syytä kohdistaa esim. mielipiteeseen "mutakuonot/blondit on tyhmiä".</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B7C925-F246-478B-B9EE-6BAB9D9D8AE2}" type="slidenum">
              <a:rPr lang="en-US"/>
              <a:pPr>
                <a:defRPr/>
              </a:pPr>
              <a:t>4</a:t>
            </a:fld>
            <a:endParaRPr lang="en-US"/>
          </a:p>
        </p:txBody>
      </p:sp>
      <p:sp>
        <p:nvSpPr>
          <p:cNvPr id="6147" name="Rectangle 2"/>
          <p:cNvSpPr>
            <a:spLocks noGrp="1" noChangeArrowheads="1"/>
          </p:cNvSpPr>
          <p:nvPr>
            <p:ph type="title"/>
          </p:nvPr>
        </p:nvSpPr>
        <p:spPr/>
        <p:txBody>
          <a:bodyPr/>
          <a:lstStyle/>
          <a:p>
            <a:r>
              <a:rPr lang="fi-FI" altLang="fi-FI" smtClean="0"/>
              <a:t>Arviointi koulun kontekstissa</a:t>
            </a:r>
          </a:p>
        </p:txBody>
      </p:sp>
      <p:sp>
        <p:nvSpPr>
          <p:cNvPr id="52227" name="Rectangle 3"/>
          <p:cNvSpPr>
            <a:spLocks noGrp="1" noChangeArrowheads="1"/>
          </p:cNvSpPr>
          <p:nvPr>
            <p:ph type="body" idx="1"/>
          </p:nvPr>
        </p:nvSpPr>
        <p:spPr/>
        <p:txBody>
          <a:bodyPr/>
          <a:lstStyle/>
          <a:p>
            <a:r>
              <a:rPr lang="fi-FI" altLang="fi-FI" dirty="0" smtClean="0"/>
              <a:t>Arvioinnin kohteena on (lähes aina) oppiminen, mutta tavoitteet eroavat:</a:t>
            </a:r>
          </a:p>
          <a:p>
            <a:pPr marL="954088" lvl="1" indent="-381000">
              <a:buFont typeface="Wingdings" pitchFamily="2" charset="2"/>
              <a:buChar char="§"/>
            </a:pPr>
            <a:r>
              <a:rPr lang="fi-FI" altLang="fi-FI" dirty="0" smtClean="0"/>
              <a:t>oppilaan kannalta tähdätään opiskelun ja oppimisen</a:t>
            </a:r>
          </a:p>
          <a:p>
            <a:pPr marL="954088" lvl="1" indent="-381000">
              <a:buFont typeface="Wingdings" pitchFamily="2" charset="2"/>
              <a:buChar char="§"/>
            </a:pPr>
            <a:r>
              <a:rPr lang="fi-FI" altLang="fi-FI" dirty="0" smtClean="0"/>
              <a:t>opettajan kannalta opetuksen ja</a:t>
            </a:r>
          </a:p>
          <a:p>
            <a:pPr marL="954088" lvl="1" indent="-381000">
              <a:buFont typeface="Wingdings" pitchFamily="2" charset="2"/>
              <a:buChar char="§"/>
            </a:pPr>
            <a:r>
              <a:rPr lang="fi-FI" altLang="fi-FI" dirty="0" smtClean="0"/>
              <a:t>kansallisen ja kansainvälisen koulutuspolitiikan kannalta koulutusinstituutioiden </a:t>
            </a:r>
            <a:br>
              <a:rPr lang="fi-FI" altLang="fi-FI" dirty="0" smtClean="0"/>
            </a:br>
            <a:r>
              <a:rPr lang="fi-FI" altLang="fi-FI" dirty="0" smtClean="0"/>
              <a:t>parantamiseen. </a:t>
            </a:r>
          </a:p>
          <a:p>
            <a:r>
              <a:rPr lang="fi-FI" altLang="fi-FI" dirty="0" smtClean="0"/>
              <a:t>Jotta objektiivis-funktionaalinen arviointi olisi mahdollista, oppimisella pitää olla tavoitteet, oppimista arvioidaan </a:t>
            </a:r>
            <a:r>
              <a:rPr lang="fi-FI" altLang="fi-FI" b="1" dirty="0" smtClean="0"/>
              <a:t>suhteessa</a:t>
            </a:r>
            <a:r>
              <a:rPr lang="fi-FI" altLang="fi-FI" dirty="0" smtClean="0"/>
              <a:t> asetettuihin tavoitteisiin.</a:t>
            </a:r>
          </a:p>
          <a:p>
            <a:r>
              <a:rPr lang="fi-FI" altLang="fi-FI" dirty="0" smtClean="0"/>
              <a:t>Mm. monipuolisen tiedon tarpeen takia arvioinnissa on myös käytettävä monipuolisia menetelmiä. </a:t>
            </a:r>
          </a:p>
          <a:p>
            <a:endParaRPr lang="fi-FI" altLang="fi-FI" dirty="0" smtClean="0"/>
          </a:p>
        </p:txBody>
      </p:sp>
    </p:spTree>
    <p:extLst>
      <p:ext uri="{BB962C8B-B14F-4D97-AF65-F5344CB8AC3E}">
        <p14:creationId xmlns:p14="http://schemas.microsoft.com/office/powerpoint/2010/main" val="1665985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 calcmode="lin" valueType="num">
                                      <p:cBhvr additive="base">
                                        <p:cTn id="10"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52227">
                                            <p:txEl>
                                              <p:pRg st="1" end="1"/>
                                            </p:txEl>
                                          </p:spTgt>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52227">
                                            <p:txEl>
                                              <p:pRg st="2" end="2"/>
                                            </p:txEl>
                                          </p:spTgt>
                                        </p:tgtEl>
                                        <p:attrNameLst>
                                          <p:attrName>style.visibility</p:attrName>
                                        </p:attrNameLst>
                                      </p:cBhvr>
                                      <p:to>
                                        <p:strVal val="visible"/>
                                      </p:to>
                                    </p:set>
                                    <p:anim calcmode="lin" valueType="num">
                                      <p:cBhvr additive="base">
                                        <p:cTn id="14"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2227">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 calcmode="lin" valueType="num">
                                      <p:cBhvr additive="base">
                                        <p:cTn id="18"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2227">
                                            <p:txEl>
                                              <p:pRg st="4" end="4"/>
                                            </p:txEl>
                                          </p:spTgt>
                                        </p:tgtEl>
                                        <p:attrNameLst>
                                          <p:attrName>style.visibility</p:attrName>
                                        </p:attrNameLst>
                                      </p:cBhvr>
                                      <p:to>
                                        <p:strVal val="visible"/>
                                      </p:to>
                                    </p:set>
                                    <p:animEffect transition="in" filter="fade">
                                      <p:cBhvr>
                                        <p:cTn id="24" dur="500"/>
                                        <p:tgtEl>
                                          <p:spTgt spid="52227">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2227">
                                            <p:txEl>
                                              <p:pRg st="5" end="5"/>
                                            </p:txEl>
                                          </p:spTgt>
                                        </p:tgtEl>
                                        <p:attrNameLst>
                                          <p:attrName>style.visibility</p:attrName>
                                        </p:attrNameLst>
                                      </p:cBhvr>
                                      <p:to>
                                        <p:strVal val="visible"/>
                                      </p:to>
                                    </p:set>
                                    <p:animEffect transition="in" filter="fade">
                                      <p:cBhvr>
                                        <p:cTn id="29"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fi-FI" altLang="fi-FI" smtClean="0"/>
              <a:t>Oppilaan arvomaailman arviointi (2)</a:t>
            </a:r>
          </a:p>
        </p:txBody>
      </p:sp>
      <p:sp>
        <p:nvSpPr>
          <p:cNvPr id="25603" name="Rectangle 3"/>
          <p:cNvSpPr>
            <a:spLocks noGrp="1" noChangeArrowheads="1"/>
          </p:cNvSpPr>
          <p:nvPr>
            <p:ph type="body" idx="1"/>
          </p:nvPr>
        </p:nvSpPr>
        <p:spPr>
          <a:xfrm>
            <a:off x="1905000" y="1371600"/>
            <a:ext cx="6934200" cy="5181600"/>
          </a:xfrm>
        </p:spPr>
        <p:txBody>
          <a:bodyPr/>
          <a:lstStyle/>
          <a:p>
            <a:pPr>
              <a:lnSpc>
                <a:spcPts val="2900"/>
              </a:lnSpc>
            </a:pPr>
            <a:r>
              <a:rPr lang="fi-FI" altLang="fi-FI" dirty="0" smtClean="0"/>
              <a:t>Filosofiassa arvioinnin ydin kohdistuu yleensä siihen, miten tämä uskomus on muodostettu.</a:t>
            </a:r>
          </a:p>
          <a:p>
            <a:pPr lvl="1">
              <a:lnSpc>
                <a:spcPts val="2900"/>
              </a:lnSpc>
            </a:pPr>
            <a:r>
              <a:rPr lang="fi-FI" altLang="fi-FI" dirty="0" smtClean="0"/>
              <a:t>Argumentaatio + premissien uskottavuus</a:t>
            </a:r>
          </a:p>
          <a:p>
            <a:pPr lvl="1">
              <a:lnSpc>
                <a:spcPts val="2900"/>
              </a:lnSpc>
            </a:pPr>
            <a:r>
              <a:rPr lang="fi-FI" altLang="fi-FI" dirty="0" smtClean="0"/>
              <a:t>Voiko </a:t>
            </a:r>
            <a:r>
              <a:rPr lang="fi-FI" altLang="fi-FI" dirty="0" err="1" smtClean="0"/>
              <a:t>OPS:n</a:t>
            </a:r>
            <a:r>
              <a:rPr lang="fi-FI" altLang="fi-FI" dirty="0" smtClean="0"/>
              <a:t> arvoperustan kannalta vääriin kantoihin päätyä hyvin filosofisin argumentein?</a:t>
            </a:r>
          </a:p>
          <a:p>
            <a:pPr>
              <a:lnSpc>
                <a:spcPts val="2900"/>
              </a:lnSpc>
            </a:pPr>
            <a:r>
              <a:rPr lang="fi-FI" altLang="fi-FI" dirty="0" err="1" smtClean="0"/>
              <a:t>ET:ssä</a:t>
            </a:r>
            <a:r>
              <a:rPr lang="fi-FI" altLang="fi-FI" dirty="0" smtClean="0"/>
              <a:t> sitoutuminen </a:t>
            </a:r>
            <a:r>
              <a:rPr lang="fi-FI" altLang="fi-FI" dirty="0" err="1" smtClean="0"/>
              <a:t>OPS:n</a:t>
            </a:r>
            <a:r>
              <a:rPr lang="fi-FI" altLang="fi-FI" dirty="0" smtClean="0"/>
              <a:t> arvoperustaan korostuu suoremmin.</a:t>
            </a:r>
          </a:p>
          <a:p>
            <a:pPr lvl="1">
              <a:lnSpc>
                <a:spcPts val="2900"/>
              </a:lnSpc>
            </a:pPr>
            <a:r>
              <a:rPr lang="fi-FI" altLang="fi-FI" dirty="0" smtClean="0"/>
              <a:t>Opettajalta ei oi vaatia ammattifilosofin </a:t>
            </a:r>
            <a:r>
              <a:rPr lang="fi-FI" altLang="fi-FI" dirty="0" err="1" smtClean="0"/>
              <a:t>kompe-tenssia</a:t>
            </a:r>
            <a:r>
              <a:rPr lang="fi-FI" altLang="fi-FI" dirty="0" smtClean="0"/>
              <a:t>, vaan sen sijaan laaja-alaisempia tietoja.</a:t>
            </a:r>
          </a:p>
          <a:p>
            <a:pPr>
              <a:lnSpc>
                <a:spcPts val="2900"/>
              </a:lnSpc>
            </a:pPr>
            <a:r>
              <a:rPr lang="fi-FI" altLang="fi-FI" dirty="0" smtClean="0"/>
              <a:t>Uskonnossa tradition (esim. Raamattu) rooli.</a:t>
            </a:r>
          </a:p>
          <a:p>
            <a:pPr>
              <a:lnSpc>
                <a:spcPts val="2900"/>
              </a:lnSpc>
            </a:pPr>
            <a:r>
              <a:rPr lang="fi-FI" altLang="fi-FI" dirty="0" smtClean="0"/>
              <a:t>Psykologiassa kriteerinä ovat yleensä tutkimustulokset.</a:t>
            </a:r>
          </a:p>
          <a:p>
            <a:pPr>
              <a:lnSpc>
                <a:spcPts val="2900"/>
              </a:lnSpc>
            </a:pPr>
            <a:r>
              <a:rPr lang="fi-FI" altLang="fi-FI" dirty="0" err="1" smtClean="0"/>
              <a:t>Huom</a:t>
            </a:r>
            <a:r>
              <a:rPr lang="fi-FI" altLang="fi-FI" dirty="0" smtClean="0"/>
              <a:t>: vaikka näissä aineissa arvokysymyksiin on omat tulokulmansa, mukana on myös opettajan ”viranomaisrooli” </a:t>
            </a:r>
            <a:r>
              <a:rPr lang="fi-FI" altLang="fi-FI" dirty="0" err="1" smtClean="0"/>
              <a:t>OPS:n</a:t>
            </a:r>
            <a:r>
              <a:rPr lang="fi-FI" altLang="fi-FI" dirty="0" smtClean="0"/>
              <a:t> arvoperustan puolustamisessa.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i-FI" altLang="fi-FI" dirty="0" smtClean="0"/>
              <a:t>LOPS 2015: Arviointi filosofiassa</a:t>
            </a:r>
          </a:p>
        </p:txBody>
      </p:sp>
      <p:sp>
        <p:nvSpPr>
          <p:cNvPr id="27651" name="Rectangle 3"/>
          <p:cNvSpPr>
            <a:spLocks noGrp="1" noChangeArrowheads="1"/>
          </p:cNvSpPr>
          <p:nvPr>
            <p:ph type="body" idx="1"/>
          </p:nvPr>
        </p:nvSpPr>
        <p:spPr/>
        <p:txBody>
          <a:bodyPr/>
          <a:lstStyle/>
          <a:p>
            <a:endParaRPr lang="fi-FI" altLang="fi-FI" dirty="0" smtClean="0"/>
          </a:p>
          <a:p>
            <a:pPr fontAlgn="auto"/>
            <a:r>
              <a:rPr lang="fi-FI" dirty="0"/>
              <a:t>Filosofiassa arviointi kohdistuu ajattelun taitojen ja keskeisten käsitteiden hallintaan sekä kykyyn ilmaista filosofista ajattelua. Tämä tarkoittaa kykyä kriittisesti eritellä ja problematisoida informaatiota, hahmottaa ja täsmentää sen käsitteellistä rakennetta sekä esittää asiasta perusteltu arvostelma. Arvioinnin tulee tukea ja kehittää opiskelijan taitoa arvioida omaa ajatteluaan ja rohkaista opiskelijoita oman opiskelunsa suunnitteluun ja kehittämiseen. Kurssien arvioinnissa käytetään monipuolisia menetelmiä, ja filosofian yleisten tavoitteiden saavuttamista arvioidaan kurssikohtaisten tavoitteiden ja keskeisten sisältöjen kautta.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fi-FI" altLang="fi-FI" dirty="0" smtClean="0"/>
              <a:t>LOPS 2015: Arviointi psykologiassa</a:t>
            </a:r>
          </a:p>
        </p:txBody>
      </p:sp>
      <p:sp>
        <p:nvSpPr>
          <p:cNvPr id="28675" name="Rectangle 3"/>
          <p:cNvSpPr>
            <a:spLocks noGrp="1" noChangeArrowheads="1"/>
          </p:cNvSpPr>
          <p:nvPr>
            <p:ph type="body" idx="1"/>
          </p:nvPr>
        </p:nvSpPr>
        <p:spPr/>
        <p:txBody>
          <a:bodyPr/>
          <a:lstStyle/>
          <a:p>
            <a:r>
              <a:rPr lang="fi-FI" dirty="0"/>
              <a:t>Arvioinnissa kiinnitetään huomiota opiskelijoiden sekä tiedolliseen osaamiseen että kykyyn soveltaa psykologista tietoa arkipäivän tilanteisiin ja elämään. Arvioinnissa painotetaan tiedon muokkaamistaitoa ja kokonaisuuksien hallintaa yksittäisten tietojen toistamisen sijasta. Opiskelija osoittaa monipuolisilla tavoilla, että hän on ymmärtänyt keskeiset sisällöt ja pystyy arvioimaan ja soveltamaan oppimaansa tietoa.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fi-FI" altLang="fi-FI" dirty="0" smtClean="0"/>
              <a:t>LOPS 2015: Arviointi uskonnossa</a:t>
            </a:r>
          </a:p>
        </p:txBody>
      </p:sp>
      <p:sp>
        <p:nvSpPr>
          <p:cNvPr id="28675" name="Rectangle 3"/>
          <p:cNvSpPr>
            <a:spLocks noGrp="1" noChangeArrowheads="1"/>
          </p:cNvSpPr>
          <p:nvPr>
            <p:ph type="body" idx="1"/>
          </p:nvPr>
        </p:nvSpPr>
        <p:spPr/>
        <p:txBody>
          <a:bodyPr/>
          <a:lstStyle/>
          <a:p>
            <a:r>
              <a:rPr lang="fi-FI" dirty="0"/>
              <a:t>Arviointi ohjaa ja kannustaa opiskelijoita oman oppimisprosessin pitkäjänteiseen suunnitteluun, arviointiin ja kehittämiseen. Uskonnon opetuksessa arviointi kohdistuu uskontoihin liittyvään tiedon hallintaan, soveltamiseen ja arvioimiseen sekä katsomuksellisten dialogitaitojen hallintaan. Arvioinnissa korostuvat katsomukselliseen yleissivistykseen ja vuorovaikutukseen liittyvät taidot.</a:t>
            </a:r>
          </a:p>
        </p:txBody>
      </p:sp>
    </p:spTree>
    <p:extLst>
      <p:ext uri="{BB962C8B-B14F-4D97-AF65-F5344CB8AC3E}">
        <p14:creationId xmlns:p14="http://schemas.microsoft.com/office/powerpoint/2010/main" val="9222099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i-FI" altLang="fi-FI" dirty="0" smtClean="0"/>
              <a:t>LOPS 2015: Arviointi </a:t>
            </a:r>
            <a:r>
              <a:rPr lang="fi-FI" altLang="fi-FI" dirty="0" err="1" smtClean="0"/>
              <a:t>ET:ssä</a:t>
            </a:r>
            <a:endParaRPr lang="en-GB" altLang="fi-FI" dirty="0" smtClean="0"/>
          </a:p>
        </p:txBody>
      </p:sp>
      <p:sp>
        <p:nvSpPr>
          <p:cNvPr id="26627" name="Rectangle 3"/>
          <p:cNvSpPr>
            <a:spLocks noGrp="1" noChangeArrowheads="1"/>
          </p:cNvSpPr>
          <p:nvPr>
            <p:ph type="body" idx="1"/>
          </p:nvPr>
        </p:nvSpPr>
        <p:spPr>
          <a:xfrm>
            <a:off x="304800" y="1600200"/>
            <a:ext cx="8534400" cy="4953000"/>
          </a:xfrm>
        </p:spPr>
        <p:txBody>
          <a:bodyPr/>
          <a:lstStyle/>
          <a:p>
            <a:pPr>
              <a:lnSpc>
                <a:spcPts val="2500"/>
              </a:lnSpc>
            </a:pPr>
            <a:r>
              <a:rPr lang="fi-FI" dirty="0"/>
              <a:t>Elämänkatsomustiedossa arvioidaan sekä opiskelijan kykyä tarkastella ja ilmaista katsomuksellisia aiheita monipuolisesti ja taitavasti että hänen laaja-alaista katsomuksellista ymmärrystään. Katsomukselliset kysymykset ovat usein henkilökohtaisia, mutta niiden pohdiskelun perustana ovat ajattelun tiedolliset hyveet: kriittisyys, johdonmukaisuus, ristiriidattomuus ja systemaattisuus. Katsomusten, arvostusten ja uskomusten arviointi- ja ilmaisutavoissa arvostetaan eri näkökulmien ja vaihtoehtoisten katsomustapojen huomioimista pelkkien mielipiteiden esittämistä monipuolisemmin. </a:t>
            </a:r>
            <a:br>
              <a:rPr lang="fi-FI" dirty="0"/>
            </a:br>
            <a:r>
              <a:rPr lang="fi-FI" dirty="0" smtClean="0"/>
              <a:t>Arviointi </a:t>
            </a:r>
            <a:r>
              <a:rPr lang="fi-FI" dirty="0"/>
              <a:t>tukee ja kehittää opiskelijan kykyä arvioida oman elämänkatsomuksensa ja identiteettinsä rakentumista sekä rohkaisee opiskelijaa oman opiskelunsa suunnitteluun ja kehittämiseen. Elämänkatsomustiedossa korostuvat erilaiset katsomukselliseen yleissivistykseen ja vuorovaikutukseen liittyvät taidot, ja kurssien arvioinnissa ne otetaan monipuolisesti huomioon. </a:t>
            </a:r>
            <a:endParaRPr lang="en-GB" altLang="fi-FI" dirty="0" smtClean="0"/>
          </a:p>
        </p:txBody>
      </p:sp>
    </p:spTree>
    <p:extLst>
      <p:ext uri="{BB962C8B-B14F-4D97-AF65-F5344CB8AC3E}">
        <p14:creationId xmlns:p14="http://schemas.microsoft.com/office/powerpoint/2010/main" val="8106657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tsikko 1"/>
          <p:cNvSpPr>
            <a:spLocks noGrp="1"/>
          </p:cNvSpPr>
          <p:nvPr>
            <p:ph type="title"/>
          </p:nvPr>
        </p:nvSpPr>
        <p:spPr/>
        <p:txBody>
          <a:bodyPr/>
          <a:lstStyle/>
          <a:p>
            <a:r>
              <a:rPr lang="fi-FI" altLang="fi-FI" smtClean="0"/>
              <a:t>Miten arvioisit oheista lukiolaisen tekstiä oman aineesi näkökulmasta, esim. elämän merki-tystä käsittelevän essee-vastauksen osana?</a:t>
            </a:r>
          </a:p>
        </p:txBody>
      </p:sp>
      <p:sp>
        <p:nvSpPr>
          <p:cNvPr id="29699" name="Sisällön paikkamerkki 2"/>
          <p:cNvSpPr>
            <a:spLocks noGrp="1"/>
          </p:cNvSpPr>
          <p:nvPr>
            <p:ph idx="1"/>
          </p:nvPr>
        </p:nvSpPr>
        <p:spPr>
          <a:xfrm>
            <a:off x="1524000" y="1600200"/>
            <a:ext cx="7315200" cy="4953000"/>
          </a:xfrm>
        </p:spPr>
        <p:txBody>
          <a:bodyPr/>
          <a:lstStyle/>
          <a:p>
            <a:pPr>
              <a:lnSpc>
                <a:spcPts val="2800"/>
              </a:lnSpc>
            </a:pPr>
            <a:r>
              <a:rPr lang="fi-FI" altLang="fi-FI" dirty="0" smtClean="0"/>
              <a:t>Varoitus!</a:t>
            </a:r>
          </a:p>
          <a:p>
            <a:pPr>
              <a:lnSpc>
                <a:spcPts val="2800"/>
              </a:lnSpc>
            </a:pPr>
            <a:r>
              <a:rPr lang="fi-FI" altLang="fi-FI" dirty="0" smtClean="0"/>
              <a:t>Jokin aika sitten uskoin ihmisyyteen ja halusin elää pitkän ja onnellisen elämän... mutta sitten heräsin. Aloin ajatella kaikkea syvemmin ja tiedostin asioita. Mutta eksistentiaalinen pohtiminen ei ollut helppoa. .. En vain voi olla onnellinen tässä yhteiskunnassa tai todellisuudessa, jossa elän. </a:t>
            </a:r>
            <a:br>
              <a:rPr lang="fi-FI" altLang="fi-FI" dirty="0" smtClean="0"/>
            </a:br>
            <a:r>
              <a:rPr lang="en-US" altLang="fi-FI" dirty="0" err="1" smtClean="0"/>
              <a:t>Elämä</a:t>
            </a:r>
            <a:r>
              <a:rPr lang="en-US" altLang="fi-FI" dirty="0" smtClean="0"/>
              <a:t> on vain </a:t>
            </a:r>
            <a:r>
              <a:rPr lang="en-US" altLang="fi-FI" dirty="0" err="1" smtClean="0"/>
              <a:t>tarkoituksetonta</a:t>
            </a:r>
            <a:r>
              <a:rPr lang="en-US" altLang="fi-FI" dirty="0" smtClean="0"/>
              <a:t> </a:t>
            </a:r>
            <a:r>
              <a:rPr lang="en-US" altLang="fi-FI" dirty="0" err="1" smtClean="0"/>
              <a:t>sattumaa</a:t>
            </a:r>
            <a:r>
              <a:rPr lang="en-US" altLang="fi-FI" dirty="0" smtClean="0"/>
              <a:t>... </a:t>
            </a:r>
            <a:r>
              <a:rPr lang="en-US" altLang="fi-FI" dirty="0" err="1" smtClean="0"/>
              <a:t>pitkän</a:t>
            </a:r>
            <a:r>
              <a:rPr lang="en-US" altLang="fi-FI" dirty="0" smtClean="0"/>
              <a:t> </a:t>
            </a:r>
            <a:r>
              <a:rPr lang="en-US" altLang="fi-FI" dirty="0" err="1" smtClean="0"/>
              <a:t>evolutiivisen</a:t>
            </a:r>
            <a:r>
              <a:rPr lang="en-US" altLang="fi-FI" dirty="0" smtClean="0"/>
              <a:t> </a:t>
            </a:r>
            <a:r>
              <a:rPr lang="en-US" altLang="fi-FI" dirty="0" err="1" smtClean="0"/>
              <a:t>kehityksen</a:t>
            </a:r>
            <a:r>
              <a:rPr lang="en-US" altLang="fi-FI" dirty="0" smtClean="0"/>
              <a:t> </a:t>
            </a:r>
            <a:r>
              <a:rPr lang="en-US" altLang="fi-FI" dirty="0" err="1" smtClean="0"/>
              <a:t>ja</a:t>
            </a:r>
            <a:r>
              <a:rPr lang="en-US" altLang="fi-FI" dirty="0" smtClean="0"/>
              <a:t> </a:t>
            </a:r>
            <a:r>
              <a:rPr lang="en-US" altLang="fi-FI" dirty="0" err="1" smtClean="0"/>
              <a:t>monien</a:t>
            </a:r>
            <a:r>
              <a:rPr lang="en-US" altLang="fi-FI" dirty="0" smtClean="0"/>
              <a:t> </a:t>
            </a:r>
            <a:r>
              <a:rPr lang="en-US" altLang="fi-FI" dirty="0" err="1" smtClean="0"/>
              <a:t>eri</a:t>
            </a:r>
            <a:r>
              <a:rPr lang="en-US" altLang="fi-FI" dirty="0" smtClean="0"/>
              <a:t> </a:t>
            </a:r>
            <a:r>
              <a:rPr lang="en-US" altLang="fi-FI" dirty="0" err="1" smtClean="0"/>
              <a:t>tekijöiden</a:t>
            </a:r>
            <a:r>
              <a:rPr lang="en-US" altLang="fi-FI" dirty="0" smtClean="0"/>
              <a:t> </a:t>
            </a:r>
            <a:r>
              <a:rPr lang="en-US" altLang="fi-FI" dirty="0" err="1" smtClean="0"/>
              <a:t>ja</a:t>
            </a:r>
            <a:r>
              <a:rPr lang="en-US" altLang="fi-FI" dirty="0" smtClean="0"/>
              <a:t> </a:t>
            </a:r>
            <a:r>
              <a:rPr lang="en-US" altLang="fi-FI" dirty="0" err="1" smtClean="0"/>
              <a:t>syiden</a:t>
            </a:r>
            <a:r>
              <a:rPr lang="en-US" altLang="fi-FI" dirty="0" smtClean="0"/>
              <a:t> </a:t>
            </a:r>
            <a:r>
              <a:rPr lang="en-US" altLang="fi-FI" dirty="0" err="1" smtClean="0"/>
              <a:t>tulosta</a:t>
            </a:r>
            <a:r>
              <a:rPr lang="en-US" altLang="fi-FI" dirty="0" smtClean="0"/>
              <a:t>. </a:t>
            </a:r>
            <a:r>
              <a:rPr lang="en-US" altLang="fi-FI" dirty="0" err="1" smtClean="0"/>
              <a:t>Kuitenkin</a:t>
            </a:r>
            <a:r>
              <a:rPr lang="en-US" altLang="fi-FI" dirty="0" smtClean="0"/>
              <a:t> </a:t>
            </a:r>
            <a:r>
              <a:rPr lang="en-US" altLang="fi-FI" dirty="0" err="1" smtClean="0"/>
              <a:t>elämä</a:t>
            </a:r>
            <a:r>
              <a:rPr lang="en-US" altLang="fi-FI" dirty="0" smtClean="0"/>
              <a:t> on </a:t>
            </a:r>
            <a:r>
              <a:rPr lang="en-US" altLang="fi-FI" dirty="0" err="1" smtClean="0"/>
              <a:t>myös</a:t>
            </a:r>
            <a:r>
              <a:rPr lang="en-US" altLang="fi-FI" dirty="0" smtClean="0"/>
              <a:t> </a:t>
            </a:r>
            <a:r>
              <a:rPr lang="en-US" altLang="fi-FI" dirty="0" err="1" smtClean="0"/>
              <a:t>sitä</a:t>
            </a:r>
            <a:r>
              <a:rPr lang="en-US" altLang="fi-FI" dirty="0" smtClean="0"/>
              <a:t>, </a:t>
            </a:r>
            <a:r>
              <a:rPr lang="en-US" altLang="fi-FI" dirty="0" err="1" smtClean="0"/>
              <a:t>mitä</a:t>
            </a:r>
            <a:r>
              <a:rPr lang="en-US" altLang="fi-FI" dirty="0" smtClean="0"/>
              <a:t> </a:t>
            </a:r>
            <a:r>
              <a:rPr lang="en-US" altLang="fi-FI" dirty="0" err="1" smtClean="0"/>
              <a:t>yksilö</a:t>
            </a:r>
            <a:r>
              <a:rPr lang="en-US" altLang="fi-FI" dirty="0" smtClean="0"/>
              <a:t> </a:t>
            </a:r>
            <a:r>
              <a:rPr lang="en-US" altLang="fi-FI" dirty="0" err="1" smtClean="0"/>
              <a:t>haluaa</a:t>
            </a:r>
            <a:r>
              <a:rPr lang="en-US" altLang="fi-FI" dirty="0" smtClean="0"/>
              <a:t> </a:t>
            </a:r>
            <a:r>
              <a:rPr lang="en-US" altLang="fi-FI" dirty="0" err="1" smtClean="0"/>
              <a:t>sillä</a:t>
            </a:r>
            <a:r>
              <a:rPr lang="en-US" altLang="fi-FI" dirty="0" smtClean="0"/>
              <a:t> </a:t>
            </a:r>
            <a:r>
              <a:rPr lang="en-US" altLang="fi-FI" dirty="0" err="1" smtClean="0"/>
              <a:t>tehdä</a:t>
            </a:r>
            <a:r>
              <a:rPr lang="en-US" altLang="fi-FI" dirty="0" smtClean="0"/>
              <a:t>. </a:t>
            </a:r>
            <a:r>
              <a:rPr lang="en-US" altLang="fi-FI" dirty="0" err="1" smtClean="0"/>
              <a:t>Ja</a:t>
            </a:r>
            <a:r>
              <a:rPr lang="en-US" altLang="fi-FI" dirty="0" smtClean="0"/>
              <a:t> </a:t>
            </a:r>
            <a:r>
              <a:rPr lang="en-US" altLang="fi-FI" dirty="0" err="1" smtClean="0"/>
              <a:t>minä</a:t>
            </a:r>
            <a:r>
              <a:rPr lang="en-US" altLang="fi-FI" dirty="0" smtClean="0"/>
              <a:t> </a:t>
            </a:r>
            <a:r>
              <a:rPr lang="en-US" altLang="fi-FI" dirty="0" err="1" smtClean="0"/>
              <a:t>olen</a:t>
            </a:r>
            <a:r>
              <a:rPr lang="en-US" altLang="fi-FI" dirty="0" smtClean="0"/>
              <a:t> </a:t>
            </a:r>
            <a:r>
              <a:rPr lang="en-US" altLang="fi-FI" dirty="0" err="1" smtClean="0"/>
              <a:t>oman</a:t>
            </a:r>
            <a:r>
              <a:rPr lang="en-US" altLang="fi-FI" dirty="0" smtClean="0"/>
              <a:t> </a:t>
            </a:r>
            <a:r>
              <a:rPr lang="en-US" altLang="fi-FI" dirty="0" err="1" smtClean="0"/>
              <a:t>elämäni</a:t>
            </a:r>
            <a:r>
              <a:rPr lang="en-US" altLang="fi-FI" dirty="0" smtClean="0"/>
              <a:t> </a:t>
            </a:r>
            <a:r>
              <a:rPr lang="en-US" altLang="fi-FI" dirty="0" err="1" smtClean="0"/>
              <a:t>diktaattori</a:t>
            </a:r>
            <a:r>
              <a:rPr lang="en-US" altLang="fi-FI" dirty="0" smtClean="0"/>
              <a:t> </a:t>
            </a:r>
            <a:r>
              <a:rPr lang="en-US" altLang="fi-FI" dirty="0" err="1" smtClean="0"/>
              <a:t>ja</a:t>
            </a:r>
            <a:r>
              <a:rPr lang="en-US" altLang="fi-FI" dirty="0" smtClean="0"/>
              <a:t> </a:t>
            </a:r>
            <a:r>
              <a:rPr lang="en-US" altLang="fi-FI" dirty="0" err="1" smtClean="0"/>
              <a:t>jumala</a:t>
            </a:r>
            <a:r>
              <a:rPr lang="en-US" altLang="fi-FI" dirty="0" smtClean="0"/>
              <a:t>. </a:t>
            </a:r>
            <a:r>
              <a:rPr lang="en-US" altLang="fi-FI" dirty="0" err="1" smtClean="0"/>
              <a:t>Ja</a:t>
            </a:r>
            <a:r>
              <a:rPr lang="en-US" altLang="fi-FI" dirty="0" smtClean="0"/>
              <a:t> </a:t>
            </a:r>
            <a:r>
              <a:rPr lang="en-US" altLang="fi-FI" dirty="0" err="1" smtClean="0"/>
              <a:t>minä</a:t>
            </a:r>
            <a:r>
              <a:rPr lang="en-US" altLang="fi-FI" dirty="0" smtClean="0"/>
              <a:t> </a:t>
            </a:r>
            <a:r>
              <a:rPr lang="en-US" altLang="fi-FI" dirty="0" err="1" smtClean="0"/>
              <a:t>olen</a:t>
            </a:r>
            <a:r>
              <a:rPr lang="en-US" altLang="fi-FI" dirty="0" smtClean="0"/>
              <a:t> </a:t>
            </a:r>
            <a:r>
              <a:rPr lang="en-US" altLang="fi-FI" dirty="0" err="1" smtClean="0"/>
              <a:t>valinnut</a:t>
            </a:r>
            <a:r>
              <a:rPr lang="en-US" altLang="fi-FI" dirty="0" smtClean="0"/>
              <a:t> </a:t>
            </a:r>
            <a:r>
              <a:rPr lang="en-US" altLang="fi-FI" dirty="0" err="1" smtClean="0"/>
              <a:t>tieni</a:t>
            </a:r>
            <a:r>
              <a:rPr lang="en-US" altLang="fi-FI" dirty="0" smtClean="0"/>
              <a:t>. Olen </a:t>
            </a:r>
            <a:r>
              <a:rPr lang="en-US" altLang="fi-FI" dirty="0" err="1" smtClean="0"/>
              <a:t>valmistautunut</a:t>
            </a:r>
            <a:r>
              <a:rPr lang="en-US" altLang="fi-FI" dirty="0" smtClean="0"/>
              <a:t> </a:t>
            </a:r>
            <a:r>
              <a:rPr lang="en-US" altLang="fi-FI" dirty="0" err="1" smtClean="0"/>
              <a:t>taistelemaan</a:t>
            </a:r>
            <a:r>
              <a:rPr lang="en-US" altLang="fi-FI" dirty="0" smtClean="0"/>
              <a:t> </a:t>
            </a:r>
            <a:r>
              <a:rPr lang="en-US" altLang="fi-FI" dirty="0" err="1" smtClean="0"/>
              <a:t>ja</a:t>
            </a:r>
            <a:r>
              <a:rPr lang="en-US" altLang="fi-FI" dirty="0" smtClean="0"/>
              <a:t> </a:t>
            </a:r>
            <a:r>
              <a:rPr lang="en-US" altLang="fi-FI" dirty="0" err="1" smtClean="0"/>
              <a:t>kuolemaan</a:t>
            </a:r>
            <a:r>
              <a:rPr lang="en-US" altLang="fi-FI" dirty="0" smtClean="0"/>
              <a:t> </a:t>
            </a:r>
            <a:r>
              <a:rPr lang="en-US" altLang="fi-FI" dirty="0" err="1" smtClean="0"/>
              <a:t>ajatteluni</a:t>
            </a:r>
            <a:r>
              <a:rPr lang="en-US" altLang="fi-FI" dirty="0" smtClean="0"/>
              <a:t> </a:t>
            </a:r>
            <a:r>
              <a:rPr lang="en-US" altLang="fi-FI" dirty="0" err="1" smtClean="0"/>
              <a:t>puolesta</a:t>
            </a:r>
            <a:r>
              <a:rPr lang="en-US" altLang="fi-FI" dirty="0" smtClean="0"/>
              <a:t>. </a:t>
            </a:r>
            <a:endParaRPr lang="fi-FI" altLang="fi-FI"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LOPS arvioinnin väljyys</a:t>
            </a:r>
            <a:endParaRPr lang="fi-FI" dirty="0"/>
          </a:p>
        </p:txBody>
      </p:sp>
      <p:sp>
        <p:nvSpPr>
          <p:cNvPr id="3" name="Sisällön paikkamerkki 2"/>
          <p:cNvSpPr>
            <a:spLocks noGrp="1"/>
          </p:cNvSpPr>
          <p:nvPr>
            <p:ph idx="1"/>
          </p:nvPr>
        </p:nvSpPr>
        <p:spPr>
          <a:xfrm>
            <a:off x="609600" y="1600200"/>
            <a:ext cx="8229600" cy="1364744"/>
          </a:xfrm>
        </p:spPr>
        <p:txBody>
          <a:bodyPr/>
          <a:lstStyle/>
          <a:p>
            <a:r>
              <a:rPr lang="fi-FI" dirty="0"/>
              <a:t>LOPS </a:t>
            </a:r>
            <a:r>
              <a:rPr lang="fi-FI" dirty="0" smtClean="0"/>
              <a:t>arviointilausumat kohdistuvat koko oppiaineeseen, ei edes yksittäiseen kurssiin, saati oppimistavoitteeseen</a:t>
            </a:r>
          </a:p>
          <a:p>
            <a:r>
              <a:rPr lang="fi-FI" dirty="0" smtClean="0"/>
              <a:t>Vrt. POPS2014</a:t>
            </a:r>
          </a:p>
          <a:p>
            <a:endParaRPr lang="fi-FI" dirty="0" smtClean="0"/>
          </a:p>
          <a:p>
            <a:endParaRPr lang="fi-FI" dirty="0"/>
          </a:p>
        </p:txBody>
      </p:sp>
      <p:graphicFrame>
        <p:nvGraphicFramePr>
          <p:cNvPr id="11" name="Taulukko 10"/>
          <p:cNvGraphicFramePr>
            <a:graphicFrameLocks noGrp="1"/>
          </p:cNvGraphicFramePr>
          <p:nvPr>
            <p:extLst>
              <p:ext uri="{D42A27DB-BD31-4B8C-83A1-F6EECF244321}">
                <p14:modId xmlns:p14="http://schemas.microsoft.com/office/powerpoint/2010/main" val="4098205528"/>
              </p:ext>
            </p:extLst>
          </p:nvPr>
        </p:nvGraphicFramePr>
        <p:xfrm>
          <a:off x="457200" y="3023175"/>
          <a:ext cx="8458199" cy="3581591"/>
        </p:xfrm>
        <a:graphic>
          <a:graphicData uri="http://schemas.openxmlformats.org/drawingml/2006/table">
            <a:tbl>
              <a:tblPr firstRow="1" firstCol="1" bandRow="1">
                <a:tableStyleId>{5C22544A-7EE6-4342-B048-85BDC9FD1C3A}</a:tableStyleId>
              </a:tblPr>
              <a:tblGrid>
                <a:gridCol w="2898790"/>
                <a:gridCol w="469271"/>
                <a:gridCol w="1333030"/>
                <a:gridCol w="3757108"/>
              </a:tblGrid>
              <a:tr h="392088">
                <a:tc>
                  <a:txBody>
                    <a:bodyPr/>
                    <a:lstStyle/>
                    <a:p>
                      <a:pPr marR="14605">
                        <a:lnSpc>
                          <a:spcPct val="115000"/>
                        </a:lnSpc>
                        <a:spcAft>
                          <a:spcPts val="0"/>
                        </a:spcAft>
                      </a:pPr>
                      <a:r>
                        <a:rPr lang="fi-FI" sz="1000" dirty="0">
                          <a:effectLst/>
                        </a:rPr>
                        <a:t>Opetuksen tavoite</a:t>
                      </a:r>
                      <a:endParaRPr lang="fi-FI" sz="1100" dirty="0">
                        <a:effectLst/>
                      </a:endParaRPr>
                    </a:p>
                    <a:p>
                      <a:pPr>
                        <a:lnSpc>
                          <a:spcPct val="115000"/>
                        </a:lnSpc>
                        <a:spcAft>
                          <a:spcPts val="0"/>
                        </a:spcAft>
                      </a:pPr>
                      <a:r>
                        <a:rPr lang="fi-FI" sz="1000" dirty="0">
                          <a:effectLst/>
                        </a:rPr>
                        <a:t> </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525">
                        <a:lnSpc>
                          <a:spcPct val="115000"/>
                        </a:lnSpc>
                        <a:spcAft>
                          <a:spcPts val="0"/>
                        </a:spcAft>
                      </a:pPr>
                      <a:r>
                        <a:rPr lang="fi-FI" sz="1000" dirty="0">
                          <a:effectLst/>
                        </a:rPr>
                        <a:t>sis. </a:t>
                      </a:r>
                      <a:r>
                        <a:rPr lang="fi-FI" sz="1000" dirty="0" smtClean="0">
                          <a:effectLst/>
                        </a:rPr>
                        <a:t>alue</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000" dirty="0">
                          <a:effectLst/>
                        </a:rPr>
                        <a:t>Arvioinnin kohteet oppiaineessa</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000" dirty="0">
                          <a:effectLst/>
                        </a:rPr>
                        <a:t>Päättöarvioinnin kriteeri arvosanalle kahdeksan</a:t>
                      </a:r>
                      <a:endParaRPr lang="fi-FI"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56737">
                <a:tc>
                  <a:txBody>
                    <a:bodyPr/>
                    <a:lstStyle/>
                    <a:p>
                      <a:pPr marL="26035" marR="21590">
                        <a:lnSpc>
                          <a:spcPct val="115000"/>
                        </a:lnSpc>
                        <a:spcAft>
                          <a:spcPts val="0"/>
                        </a:spcAft>
                      </a:pPr>
                      <a:r>
                        <a:rPr lang="fi-FI" sz="1200" dirty="0">
                          <a:effectLst/>
                        </a:rPr>
                        <a:t>T2 rakentaa oppilaan kulttuurista yleissivistystä ohjaamalla oppilasta tutustumaan erilaisiin kulttuureihin ja katsomuksiin ja perehtymään Unescon maailmanperintöohjelmaan</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i-FI" sz="1200">
                          <a:effectLst/>
                        </a:rPr>
                        <a:t>S1</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200" dirty="0">
                          <a:effectLst/>
                        </a:rPr>
                        <a:t>Kulttuurien ja katsomusten tunteminen</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200">
                          <a:effectLst/>
                        </a:rPr>
                        <a:t>Oppilas osaa hankkia tietoa erilaisista kulttuureista ja katsomuksista. Oppilas osaa kertoa Unescon maailmanperintöohjelman lähtökohdista ja nimetä joitain maailmanperintökohteita.</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96858">
                <a:tc>
                  <a:txBody>
                    <a:bodyPr/>
                    <a:lstStyle/>
                    <a:p>
                      <a:pPr marL="26035" marR="21590">
                        <a:lnSpc>
                          <a:spcPct val="115000"/>
                        </a:lnSpc>
                        <a:spcAft>
                          <a:spcPts val="0"/>
                        </a:spcAft>
                      </a:pPr>
                      <a:r>
                        <a:rPr lang="fi-FI" sz="1200">
                          <a:effectLst/>
                        </a:rPr>
                        <a:t>T3 ohjata oppilasta tuntemaan erilaisia uskonnottomia ja uskonnollisia katsomuksia, niiden keskinäistä vuorovaikutusta sekä tiedon ja tutkimuksen roolia katsomusten arvioinnissa</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i-FI" sz="1200">
                          <a:effectLst/>
                        </a:rPr>
                        <a:t>S1</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200">
                          <a:effectLst/>
                        </a:rPr>
                        <a:t>Erilaisten katsomusten tunteminen ja vertailu </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200" dirty="0">
                          <a:effectLst/>
                        </a:rPr>
                        <a:t>Oppilas osaa nimetä keskeisten </a:t>
                      </a:r>
                      <a:r>
                        <a:rPr lang="fi-FI" sz="1200" dirty="0" err="1" smtClean="0">
                          <a:effectLst/>
                        </a:rPr>
                        <a:t>maailmankatso-musten</a:t>
                      </a:r>
                      <a:r>
                        <a:rPr lang="fi-FI" sz="1200" dirty="0" smtClean="0">
                          <a:effectLst/>
                        </a:rPr>
                        <a:t> </a:t>
                      </a:r>
                      <a:r>
                        <a:rPr lang="fi-FI" sz="1200" dirty="0">
                          <a:effectLst/>
                        </a:rPr>
                        <a:t>ja kulttuurien tärkeimpiä piirteitä ja </a:t>
                      </a:r>
                      <a:r>
                        <a:rPr lang="fi-FI" sz="1200" dirty="0" err="1" smtClean="0">
                          <a:effectLst/>
                        </a:rPr>
                        <a:t>kehi-tyskulkuja</a:t>
                      </a:r>
                      <a:r>
                        <a:rPr lang="fi-FI" sz="1200" dirty="0">
                          <a:effectLst/>
                        </a:rPr>
                        <a:t>, erityisesti seemiläisen monoteismin ja sekulaarin humanismin historiallisia, kulttuurisia ja yhteiskunnallisia vaiheita. Oppilas osaa kertoa, miten katsomuksia voi tarkastella tutkivasti ja tieteellisesti</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35908">
                <a:tc>
                  <a:txBody>
                    <a:bodyPr/>
                    <a:lstStyle/>
                    <a:p>
                      <a:pPr marL="26035" marR="21590">
                        <a:lnSpc>
                          <a:spcPct val="115000"/>
                        </a:lnSpc>
                        <a:spcAft>
                          <a:spcPts val="0"/>
                        </a:spcAft>
                      </a:pPr>
                      <a:r>
                        <a:rPr lang="fi-FI" sz="1200">
                          <a:effectLst/>
                        </a:rPr>
                        <a:t>T4 ohjata oppilasta tutkimaan uskonnollisen ajattelun ja uskontokritiikin perusteita</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i-FI" sz="1200">
                          <a:effectLst/>
                        </a:rPr>
                        <a:t>S1, S3</a:t>
                      </a:r>
                      <a:endParaRPr lang="fi-FI"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000" dirty="0">
                          <a:effectLst/>
                        </a:rPr>
                        <a:t>Uskonnollisen ajattelun ja </a:t>
                      </a:r>
                      <a:r>
                        <a:rPr lang="fi-FI" sz="1000" dirty="0" err="1" smtClean="0">
                          <a:effectLst/>
                        </a:rPr>
                        <a:t>uskontokri:n</a:t>
                      </a:r>
                      <a:r>
                        <a:rPr lang="fi-FI" sz="1000" dirty="0" smtClean="0">
                          <a:effectLst/>
                        </a:rPr>
                        <a:t> </a:t>
                      </a:r>
                      <a:r>
                        <a:rPr lang="fi-FI" sz="1000" dirty="0">
                          <a:effectLst/>
                        </a:rPr>
                        <a:t>tunteminen</a:t>
                      </a:r>
                      <a:endParaRPr lang="fi-FI"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
                        <a:lnSpc>
                          <a:spcPct val="115000"/>
                        </a:lnSpc>
                        <a:spcAft>
                          <a:spcPts val="0"/>
                        </a:spcAft>
                      </a:pPr>
                      <a:r>
                        <a:rPr lang="fi-FI" sz="1200" dirty="0">
                          <a:effectLst/>
                        </a:rPr>
                        <a:t>Oppilas osaa selittää uskonnollisen ajattelun luonnetta ja antaa esimerkkejä uskontokritiikin pääpiirteistä.</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2" name="Rectangle 4"/>
          <p:cNvSpPr>
            <a:spLocks noChangeArrowheads="1"/>
          </p:cNvSpPr>
          <p:nvPr/>
        </p:nvSpPr>
        <p:spPr bwMode="auto">
          <a:xfrm>
            <a:off x="2819400" y="2438400"/>
            <a:ext cx="64769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fi-FI"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Elämänkatsomustiedon päättöarvioinnin kriteerit hyvälle osaamiselle (arvosanalle 8) oppimäärän päättyessä</a:t>
            </a:r>
            <a:r>
              <a:rPr kumimoji="0" lang="fi-FI" altLang="fi-FI"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i-FI" altLang="fi-FI"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90561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Ylioppilastutkinto lukion päättökokeena</a:t>
            </a:r>
            <a:endParaRPr lang="fi-FI" dirty="0"/>
          </a:p>
        </p:txBody>
      </p:sp>
      <p:sp>
        <p:nvSpPr>
          <p:cNvPr id="3" name="Sisällön paikkamerkki 2"/>
          <p:cNvSpPr>
            <a:spLocks noGrp="1"/>
          </p:cNvSpPr>
          <p:nvPr>
            <p:ph idx="1"/>
          </p:nvPr>
        </p:nvSpPr>
        <p:spPr>
          <a:xfrm>
            <a:off x="990600" y="1600200"/>
            <a:ext cx="7848600" cy="4953000"/>
          </a:xfrm>
        </p:spPr>
        <p:txBody>
          <a:bodyPr/>
          <a:lstStyle/>
          <a:p>
            <a:r>
              <a:rPr lang="fi-FI" dirty="0" smtClean="0"/>
              <a:t>Syynä ja seurauksena </a:t>
            </a:r>
            <a:r>
              <a:rPr lang="fi-FI" dirty="0" err="1" smtClean="0"/>
              <a:t>LOPS:n</a:t>
            </a:r>
            <a:r>
              <a:rPr lang="fi-FI" dirty="0" smtClean="0"/>
              <a:t> ”suurpiirteisyyteen” on se, että lukiolla, toisin kuin perusopetuksella, on kansallinen päättötutkinto: ylioppilastutkinto.</a:t>
            </a:r>
          </a:p>
          <a:p>
            <a:r>
              <a:rPr lang="fi-FI" dirty="0" smtClean="0"/>
              <a:t>Tarkempi LOPS-tulkinta kysymysten ja arviointikriteerien muodossa on jäänyt sille.</a:t>
            </a:r>
          </a:p>
          <a:p>
            <a:r>
              <a:rPr lang="fi-FI" dirty="0" smtClean="0"/>
              <a:t>Etu: kansallinen vertailtavuus (vrt. perusopetuksen arvosanojen huolestuttava koulukohtainen vaihtelu).</a:t>
            </a:r>
          </a:p>
          <a:p>
            <a:r>
              <a:rPr lang="fi-FI" dirty="0" smtClean="0"/>
              <a:t>Mahdollinen haitta: WYTIWYG, </a:t>
            </a:r>
            <a:r>
              <a:rPr lang="fi-FI" dirty="0" err="1" smtClean="0"/>
              <a:t>backwash</a:t>
            </a:r>
            <a:r>
              <a:rPr lang="fi-FI" dirty="0" smtClean="0"/>
              <a:t>, </a:t>
            </a:r>
            <a:r>
              <a:rPr lang="fi-FI" dirty="0" err="1" smtClean="0"/>
              <a:t>washback</a:t>
            </a:r>
            <a:r>
              <a:rPr lang="fi-FI" dirty="0" smtClean="0"/>
              <a:t>:</a:t>
            </a:r>
            <a:br>
              <a:rPr lang="fi-FI" dirty="0" smtClean="0"/>
            </a:br>
            <a:r>
              <a:rPr lang="fi-FI" dirty="0" smtClean="0"/>
              <a:t>”</a:t>
            </a:r>
            <a:r>
              <a:rPr lang="fi-FI" dirty="0" err="1" smtClean="0"/>
              <a:t>what</a:t>
            </a:r>
            <a:r>
              <a:rPr lang="fi-FI" dirty="0" smtClean="0"/>
              <a:t> </a:t>
            </a:r>
            <a:r>
              <a:rPr lang="fi-FI" dirty="0" err="1" smtClean="0"/>
              <a:t>you</a:t>
            </a:r>
            <a:r>
              <a:rPr lang="fi-FI" dirty="0" smtClean="0"/>
              <a:t> </a:t>
            </a:r>
            <a:r>
              <a:rPr lang="fi-FI" dirty="0" err="1" smtClean="0"/>
              <a:t>test</a:t>
            </a:r>
            <a:r>
              <a:rPr lang="fi-FI" dirty="0" smtClean="0"/>
              <a:t> is </a:t>
            </a:r>
            <a:r>
              <a:rPr lang="fi-FI" dirty="0" err="1" smtClean="0"/>
              <a:t>what</a:t>
            </a:r>
            <a:r>
              <a:rPr lang="fi-FI" dirty="0" smtClean="0"/>
              <a:t> </a:t>
            </a:r>
            <a:r>
              <a:rPr lang="fi-FI" dirty="0" err="1" smtClean="0"/>
              <a:t>you</a:t>
            </a:r>
            <a:r>
              <a:rPr lang="fi-FI" dirty="0" smtClean="0"/>
              <a:t> </a:t>
            </a:r>
            <a:r>
              <a:rPr lang="fi-FI" dirty="0" err="1" smtClean="0"/>
              <a:t>get</a:t>
            </a:r>
            <a:r>
              <a:rPr lang="fi-FI" dirty="0" smtClean="0"/>
              <a:t>” -&gt; opiskelu testiä tässä tapauksessa yo:ta, ei oppimista ja osaamista varten.</a:t>
            </a:r>
          </a:p>
          <a:p>
            <a:r>
              <a:rPr lang="fi-FI" dirty="0" smtClean="0"/>
              <a:t>Suomalainen yo-tutkinto on pyrkinyt minimoimaan ongelmaa monin tavoin, ytimessä yo:n ohjautuminen </a:t>
            </a:r>
            <a:r>
              <a:rPr lang="fi-FI" dirty="0" err="1" smtClean="0"/>
              <a:t>LOPS:sta</a:t>
            </a:r>
            <a:r>
              <a:rPr lang="fi-FI" dirty="0" smtClean="0"/>
              <a:t> (”</a:t>
            </a:r>
            <a:r>
              <a:rPr lang="fi-FI" dirty="0" err="1" smtClean="0"/>
              <a:t>curriculum</a:t>
            </a:r>
            <a:r>
              <a:rPr lang="fi-FI" dirty="0" smtClean="0"/>
              <a:t> </a:t>
            </a:r>
            <a:r>
              <a:rPr lang="fi-FI" dirty="0" err="1" smtClean="0"/>
              <a:t>based</a:t>
            </a:r>
            <a:r>
              <a:rPr lang="fi-FI" dirty="0" smtClean="0"/>
              <a:t> </a:t>
            </a:r>
            <a:r>
              <a:rPr lang="fi-FI" dirty="0" err="1" smtClean="0"/>
              <a:t>high-stakes</a:t>
            </a:r>
            <a:r>
              <a:rPr lang="fi-FI" dirty="0" smtClean="0"/>
              <a:t> </a:t>
            </a:r>
            <a:r>
              <a:rPr lang="fi-FI" dirty="0" err="1" smtClean="0"/>
              <a:t>exit</a:t>
            </a:r>
            <a:r>
              <a:rPr lang="fi-FI" dirty="0" smtClean="0"/>
              <a:t> </a:t>
            </a:r>
            <a:r>
              <a:rPr lang="fi-FI" dirty="0" err="1" smtClean="0"/>
              <a:t>examnation</a:t>
            </a:r>
            <a:r>
              <a:rPr lang="fi-FI" dirty="0" smtClean="0"/>
              <a:t>”)</a:t>
            </a:r>
          </a:p>
        </p:txBody>
      </p:sp>
    </p:spTree>
    <p:extLst>
      <p:ext uri="{BB962C8B-B14F-4D97-AF65-F5344CB8AC3E}">
        <p14:creationId xmlns:p14="http://schemas.microsoft.com/office/powerpoint/2010/main" val="3945088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DB7C925-F246-478B-B9EE-6BAB9D9D8AE2}" type="slidenum">
              <a:rPr lang="en-US"/>
              <a:pPr>
                <a:defRPr/>
              </a:pPr>
              <a:t>5</a:t>
            </a:fld>
            <a:endParaRPr lang="en-US"/>
          </a:p>
        </p:txBody>
      </p:sp>
      <p:sp>
        <p:nvSpPr>
          <p:cNvPr id="6147" name="Rectangle 2"/>
          <p:cNvSpPr>
            <a:spLocks noGrp="1" noChangeArrowheads="1"/>
          </p:cNvSpPr>
          <p:nvPr>
            <p:ph type="title"/>
          </p:nvPr>
        </p:nvSpPr>
        <p:spPr/>
        <p:txBody>
          <a:bodyPr/>
          <a:lstStyle/>
          <a:p>
            <a:r>
              <a:rPr lang="fi-FI" altLang="fi-FI" smtClean="0"/>
              <a:t>Arviointi koulun kontekstissa</a:t>
            </a:r>
          </a:p>
        </p:txBody>
      </p:sp>
      <p:sp>
        <p:nvSpPr>
          <p:cNvPr id="52227" name="Rectangle 3"/>
          <p:cNvSpPr>
            <a:spLocks noGrp="1" noChangeArrowheads="1"/>
          </p:cNvSpPr>
          <p:nvPr>
            <p:ph type="body" idx="1"/>
          </p:nvPr>
        </p:nvSpPr>
        <p:spPr>
          <a:xfrm>
            <a:off x="1600200" y="1600200"/>
            <a:ext cx="7239000" cy="4953000"/>
          </a:xfrm>
        </p:spPr>
        <p:txBody>
          <a:bodyPr/>
          <a:lstStyle/>
          <a:p>
            <a:r>
              <a:rPr lang="fi-FI" altLang="fi-FI" dirty="0" smtClean="0"/>
              <a:t>Arviointi on laaja yläkäsite, jonka pääjako</a:t>
            </a:r>
          </a:p>
          <a:p>
            <a:pPr marL="457200" indent="-457200">
              <a:buFont typeface="+mj-lt"/>
              <a:buAutoNum type="arabicPeriod"/>
            </a:pPr>
            <a:r>
              <a:rPr lang="fi-FI" b="1" dirty="0"/>
              <a:t>Koulutuksen </a:t>
            </a:r>
            <a:r>
              <a:rPr lang="fi-FI" b="1" dirty="0" smtClean="0"/>
              <a:t>arviointi </a:t>
            </a:r>
            <a:r>
              <a:rPr lang="fi-FI" altLang="fi-FI" dirty="0"/>
              <a:t>(</a:t>
            </a:r>
            <a:r>
              <a:rPr lang="fi-FI" altLang="fi-FI" dirty="0" err="1" smtClean="0"/>
              <a:t>Perusop.l</a:t>
            </a:r>
            <a:r>
              <a:rPr lang="fi-FI" altLang="fi-FI" dirty="0" smtClean="0"/>
              <a:t>. </a:t>
            </a:r>
            <a:r>
              <a:rPr lang="fi-FI" altLang="fi-FI" dirty="0"/>
              <a:t>22 </a:t>
            </a:r>
            <a:r>
              <a:rPr lang="fi-FI" altLang="fi-FI" dirty="0" smtClean="0"/>
              <a:t>§, </a:t>
            </a:r>
            <a:r>
              <a:rPr lang="fi-FI" altLang="fi-FI" dirty="0" err="1" smtClean="0"/>
              <a:t>lukiol</a:t>
            </a:r>
            <a:r>
              <a:rPr lang="fi-FI" altLang="fi-FI" dirty="0" smtClean="0"/>
              <a:t>. 16 §) </a:t>
            </a:r>
            <a:r>
              <a:rPr lang="fi-FI" i="1" dirty="0" smtClean="0"/>
              <a:t>Koulutuksen </a:t>
            </a:r>
            <a:r>
              <a:rPr lang="fi-FI" i="1" dirty="0"/>
              <a:t>arvioinnin tarkoituksena on turvata tämän lain tarkoituksen toteuttamista ja tukea koulutuksen kehittämistä ja parantaa oppimisen </a:t>
            </a:r>
            <a:r>
              <a:rPr lang="fi-FI" i="1" dirty="0" smtClean="0"/>
              <a:t>edellytyksiä.</a:t>
            </a:r>
          </a:p>
          <a:p>
            <a:pPr marL="457200" indent="-457200">
              <a:buFont typeface="+mj-lt"/>
              <a:buAutoNum type="arabicPeriod"/>
            </a:pPr>
            <a:r>
              <a:rPr lang="fi-FI" b="1" dirty="0"/>
              <a:t>Opiskelijan </a:t>
            </a:r>
            <a:r>
              <a:rPr lang="fi-FI" b="1" dirty="0" smtClean="0"/>
              <a:t>arviointi, </a:t>
            </a:r>
            <a:r>
              <a:rPr lang="fi-FI" dirty="0"/>
              <a:t>LuL17 </a:t>
            </a:r>
            <a:r>
              <a:rPr lang="fi-FI" dirty="0" smtClean="0"/>
              <a:t>§ (</a:t>
            </a:r>
            <a:r>
              <a:rPr lang="fi-FI" dirty="0" err="1" smtClean="0"/>
              <a:t>PopL</a:t>
            </a:r>
            <a:r>
              <a:rPr lang="fi-FI" dirty="0" smtClean="0"/>
              <a:t> 22 § </a:t>
            </a:r>
            <a:r>
              <a:rPr lang="fi-FI" b="1" dirty="0" smtClean="0"/>
              <a:t>Oppilaan)</a:t>
            </a:r>
            <a:br>
              <a:rPr lang="fi-FI" b="1" dirty="0" smtClean="0"/>
            </a:br>
            <a:r>
              <a:rPr lang="fi-FI" i="1" dirty="0" smtClean="0"/>
              <a:t>Opiskelijan </a:t>
            </a:r>
            <a:r>
              <a:rPr lang="fi-FI" i="1" dirty="0"/>
              <a:t>arvioinnilla pyritään ohjaamaan ja kannustamaan opiskelua sekä kehittämään opiskelijan edellytyksiä </a:t>
            </a:r>
            <a:r>
              <a:rPr lang="fi-FI" i="1" dirty="0" err="1"/>
              <a:t>itsearviointiin</a:t>
            </a:r>
            <a:r>
              <a:rPr lang="fi-FI" i="1" dirty="0"/>
              <a:t>. Opiskelijan oppimista ja työskentelyä tulee arvioida monipuolisesti.</a:t>
            </a:r>
          </a:p>
          <a:p>
            <a:r>
              <a:rPr lang="fi-FI" altLang="fi-FI" dirty="0"/>
              <a:t>Y</a:t>
            </a:r>
            <a:r>
              <a:rPr lang="fi-FI" altLang="fi-FI" dirty="0" smtClean="0"/>
              <a:t>htenä osa-alueena on siis oppilaiden/opiskelijoiden arviointi, jonka yksi osa on oppilasarvostelu, jonka yksi osa on numeroarvostelu.</a:t>
            </a:r>
          </a:p>
          <a:p>
            <a:endParaRPr lang="fi-FI" altLang="fi-FI" dirty="0" smtClean="0"/>
          </a:p>
        </p:txBody>
      </p:sp>
    </p:spTree>
    <p:extLst>
      <p:ext uri="{BB962C8B-B14F-4D97-AF65-F5344CB8AC3E}">
        <p14:creationId xmlns:p14="http://schemas.microsoft.com/office/powerpoint/2010/main" val="150065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fade">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5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fade">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i-FI" altLang="fi-FI" smtClean="0"/>
              <a:t>Arviointi, palaute, arvostelu</a:t>
            </a:r>
          </a:p>
        </p:txBody>
      </p:sp>
      <p:sp>
        <p:nvSpPr>
          <p:cNvPr id="4099" name="Oval 3"/>
          <p:cNvSpPr>
            <a:spLocks noChangeArrowheads="1"/>
          </p:cNvSpPr>
          <p:nvPr/>
        </p:nvSpPr>
        <p:spPr bwMode="auto">
          <a:xfrm>
            <a:off x="1524000" y="2514600"/>
            <a:ext cx="6096000" cy="2743200"/>
          </a:xfrm>
          <a:prstGeom prst="ellipse">
            <a:avLst/>
          </a:prstGeom>
          <a:noFill/>
          <a:ln w="38100">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i-FI" altLang="fi-FI"/>
          </a:p>
        </p:txBody>
      </p:sp>
      <p:sp>
        <p:nvSpPr>
          <p:cNvPr id="4100" name="Oval 4"/>
          <p:cNvSpPr>
            <a:spLocks noChangeArrowheads="1"/>
          </p:cNvSpPr>
          <p:nvPr/>
        </p:nvSpPr>
        <p:spPr bwMode="auto">
          <a:xfrm>
            <a:off x="2286000" y="2514600"/>
            <a:ext cx="6096000" cy="2819400"/>
          </a:xfrm>
          <a:prstGeom prst="ellipse">
            <a:avLst/>
          </a:prstGeom>
          <a:noFill/>
          <a:ln w="38100">
            <a:solidFill>
              <a:srgbClr val="1E1C77"/>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i-FI" altLang="fi-FI"/>
          </a:p>
        </p:txBody>
      </p:sp>
      <p:sp>
        <p:nvSpPr>
          <p:cNvPr id="4101" name="Oval 5"/>
          <p:cNvSpPr>
            <a:spLocks noChangeArrowheads="1"/>
          </p:cNvSpPr>
          <p:nvPr/>
        </p:nvSpPr>
        <p:spPr bwMode="auto">
          <a:xfrm>
            <a:off x="1828800" y="2971800"/>
            <a:ext cx="3581400" cy="1676400"/>
          </a:xfrm>
          <a:prstGeom prst="ellipse">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fi-FI" altLang="fi-FI"/>
          </a:p>
        </p:txBody>
      </p:sp>
      <p:sp>
        <p:nvSpPr>
          <p:cNvPr id="4102" name="Text Box 6"/>
          <p:cNvSpPr txBox="1">
            <a:spLocks noChangeArrowheads="1"/>
          </p:cNvSpPr>
          <p:nvPr/>
        </p:nvSpPr>
        <p:spPr bwMode="auto">
          <a:xfrm>
            <a:off x="2133600" y="35814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i-FI" altLang="fi-FI">
                <a:latin typeface="Arial Black" pitchFamily="34" charset="0"/>
              </a:rPr>
              <a:t>Arvostelu</a:t>
            </a:r>
          </a:p>
        </p:txBody>
      </p:sp>
      <p:sp>
        <p:nvSpPr>
          <p:cNvPr id="4103" name="Text Box 7"/>
          <p:cNvSpPr txBox="1">
            <a:spLocks noChangeArrowheads="1"/>
          </p:cNvSpPr>
          <p:nvPr/>
        </p:nvSpPr>
        <p:spPr bwMode="auto">
          <a:xfrm>
            <a:off x="4724400" y="30480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i-FI" altLang="fi-FI">
                <a:solidFill>
                  <a:schemeClr val="tx2"/>
                </a:solidFill>
                <a:latin typeface="Arial Black" pitchFamily="34" charset="0"/>
              </a:rPr>
              <a:t>Palaute</a:t>
            </a:r>
          </a:p>
        </p:txBody>
      </p:sp>
      <p:sp>
        <p:nvSpPr>
          <p:cNvPr id="4104" name="Text Box 8"/>
          <p:cNvSpPr txBox="1">
            <a:spLocks noChangeArrowheads="1"/>
          </p:cNvSpPr>
          <p:nvPr/>
        </p:nvSpPr>
        <p:spPr bwMode="auto">
          <a:xfrm>
            <a:off x="3352800" y="27432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fi-FI" altLang="fi-FI">
                <a:solidFill>
                  <a:schemeClr val="hlink"/>
                </a:solidFill>
                <a:latin typeface="Arial Black" pitchFamily="34" charset="0"/>
              </a:rPr>
              <a:t>Arviointi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i-FI" altLang="fi-FI" smtClean="0"/>
              <a:t>Suunnittelu ja arviointi</a:t>
            </a:r>
          </a:p>
        </p:txBody>
      </p:sp>
      <p:sp>
        <p:nvSpPr>
          <p:cNvPr id="5123" name="Rectangle 3"/>
          <p:cNvSpPr>
            <a:spLocks noGrp="1" noChangeArrowheads="1"/>
          </p:cNvSpPr>
          <p:nvPr>
            <p:ph type="body" idx="1"/>
          </p:nvPr>
        </p:nvSpPr>
        <p:spPr/>
        <p:txBody>
          <a:bodyPr/>
          <a:lstStyle/>
          <a:p>
            <a:r>
              <a:rPr lang="fi-FI" altLang="fi-FI" smtClean="0"/>
              <a:t>Opetus – opiskelu – oppiminen –prosessin rakenne:</a:t>
            </a:r>
            <a:br>
              <a:rPr lang="fi-FI" altLang="fi-FI" smtClean="0"/>
            </a:br>
            <a:r>
              <a:rPr lang="fi-FI" altLang="fi-FI" smtClean="0"/>
              <a:t>tavoite – sisällöt – menetelmä – arviointi </a:t>
            </a:r>
            <a:br>
              <a:rPr lang="fi-FI" altLang="fi-FI" smtClean="0"/>
            </a:br>
            <a:r>
              <a:rPr lang="fi-FI" altLang="fi-FI" smtClean="0"/>
              <a:t>→</a:t>
            </a:r>
            <a:br>
              <a:rPr lang="fi-FI" altLang="fi-FI" smtClean="0"/>
            </a:br>
            <a:r>
              <a:rPr lang="fi-FI" altLang="fi-FI" smtClean="0"/>
              <a:t>tavoitteenasettelu määrää mitä arvioidaan </a:t>
            </a:r>
            <a:br>
              <a:rPr lang="fi-FI" altLang="fi-FI" smtClean="0"/>
            </a:br>
            <a:r>
              <a:rPr lang="fi-FI" altLang="fi-FI" smtClean="0"/>
              <a:t>→</a:t>
            </a:r>
            <a:br>
              <a:rPr lang="fi-FI" altLang="fi-FI" smtClean="0"/>
            </a:br>
            <a:r>
              <a:rPr lang="fi-FI" altLang="fi-FI" smtClean="0"/>
              <a:t>kurssin (kokonaisuuden) suunnittelussa on jo huomioitava arvioinnin näkökulma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4C435BF9-B173-4895-8880-D048AB5154E7}" type="slidenum">
              <a:rPr lang="en-US"/>
              <a:pPr>
                <a:defRPr/>
              </a:pPr>
              <a:t>8</a:t>
            </a:fld>
            <a:endParaRPr lang="en-US"/>
          </a:p>
        </p:txBody>
      </p:sp>
      <p:sp>
        <p:nvSpPr>
          <p:cNvPr id="10243" name="Rectangle 2"/>
          <p:cNvSpPr>
            <a:spLocks noGrp="1" noChangeArrowheads="1"/>
          </p:cNvSpPr>
          <p:nvPr>
            <p:ph type="title"/>
          </p:nvPr>
        </p:nvSpPr>
        <p:spPr/>
        <p:txBody>
          <a:bodyPr/>
          <a:lstStyle/>
          <a:p>
            <a:r>
              <a:rPr lang="fi-FI" altLang="fi-FI" smtClean="0"/>
              <a:t>Arvioinnin kolme päätehtävää </a:t>
            </a:r>
          </a:p>
        </p:txBody>
      </p:sp>
      <p:sp>
        <p:nvSpPr>
          <p:cNvPr id="793603" name="Rectangle 3"/>
          <p:cNvSpPr>
            <a:spLocks noGrp="1" noChangeArrowheads="1"/>
          </p:cNvSpPr>
          <p:nvPr>
            <p:ph type="body" idx="1"/>
          </p:nvPr>
        </p:nvSpPr>
        <p:spPr>
          <a:xfrm>
            <a:off x="1692275" y="1628775"/>
            <a:ext cx="7451725" cy="4953000"/>
          </a:xfrm>
        </p:spPr>
        <p:txBody>
          <a:bodyPr/>
          <a:lstStyle/>
          <a:p>
            <a:r>
              <a:rPr lang="fi-FI" altLang="fi-FI" b="1" smtClean="0"/>
              <a:t>Diagnostinen eli toteava ja suunnitteleva, </a:t>
            </a:r>
          </a:p>
          <a:p>
            <a:pPr marL="723900" lvl="1" indent="-261938">
              <a:lnSpc>
                <a:spcPts val="2400"/>
              </a:lnSpc>
            </a:pPr>
            <a:r>
              <a:rPr lang="fi-FI" altLang="fi-FI" sz="1800" smtClean="0"/>
              <a:t>Lähtötason selvittäminen: mitä oppilas jo </a:t>
            </a:r>
            <a:br>
              <a:rPr lang="fi-FI" altLang="fi-FI" sz="1800" smtClean="0"/>
            </a:br>
            <a:r>
              <a:rPr lang="fi-FI" altLang="fi-FI" sz="1800" smtClean="0"/>
              <a:t>tietää ja taitaa ennen opetusta (diagnostinen testi, ennakkokäsitystesti, opettajan kysely ja tarkkailu, …)</a:t>
            </a:r>
          </a:p>
          <a:p>
            <a:r>
              <a:rPr lang="fi-FI" altLang="fi-FI" b="1" smtClean="0"/>
              <a:t>Formatiivinen eli tarkkaileva ja ohjaava,</a:t>
            </a:r>
          </a:p>
          <a:p>
            <a:pPr marL="723900" lvl="1" indent="-261938">
              <a:lnSpc>
                <a:spcPts val="2400"/>
              </a:lnSpc>
            </a:pPr>
            <a:r>
              <a:rPr lang="fi-FI" altLang="fi-FI" sz="1800" smtClean="0"/>
              <a:t>Opetuksen aikana tapahtuva oppimisen arviointi, jolla ajatellaan olevan myös motivoiva merkitys (pistokoe, formatiivinen testi, opettajan kysely ja tarkkailu, itsearviointikaavakkeet, …) </a:t>
            </a:r>
          </a:p>
          <a:p>
            <a:pPr marL="723900" lvl="1" indent="-261938">
              <a:lnSpc>
                <a:spcPts val="2400"/>
              </a:lnSpc>
            </a:pPr>
            <a:r>
              <a:rPr lang="fi-FI" altLang="fi-FI" sz="1800" smtClean="0"/>
              <a:t>Palautteen avulla pyritään ohjaamaan prosessia kohti tavoitteita </a:t>
            </a:r>
          </a:p>
          <a:p>
            <a:r>
              <a:rPr lang="fi-FI" altLang="fi-FI" b="1" smtClean="0"/>
              <a:t>Summatiivinen eli kokoava ja ennustava </a:t>
            </a:r>
          </a:p>
          <a:p>
            <a:pPr marL="723900" lvl="1" indent="-261938">
              <a:lnSpc>
                <a:spcPts val="2400"/>
              </a:lnSpc>
            </a:pPr>
            <a:r>
              <a:rPr lang="fi-FI" altLang="fi-FI" sz="1800" smtClean="0"/>
              <a:t>Summatiivinen eli kokoava arviointi on oppimisprosessin, opintokokonaisuuden tai opintojakson lopussa tapahtuvaa opintosuoritusten arviointia (summatiivinen koe, jakson arviointikaavake, kansalliset päättökokeet, yliopiston välikoe, tentti)</a:t>
            </a:r>
          </a:p>
        </p:txBody>
      </p:sp>
      <p:sp>
        <p:nvSpPr>
          <p:cNvPr id="10245" name="Rectangle 4"/>
          <p:cNvSpPr>
            <a:spLocks noChangeArrowheads="1"/>
          </p:cNvSpPr>
          <p:nvPr/>
        </p:nvSpPr>
        <p:spPr bwMode="auto">
          <a:xfrm>
            <a:off x="9144000" y="1628775"/>
            <a:ext cx="2736850" cy="4346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fi-FI" sz="1400"/>
              <a:t>Formatiivinen arviointi. Opetuksen aikana tapahtuva oppimisen testaus, jolla ajatellaan olevan myös motivoiva merkitys: esimerkiksi yliopistojen välikokeet, pistokokeet, jne. </a:t>
            </a:r>
            <a:br>
              <a:rPr lang="en-US" altLang="fi-FI" sz="1400"/>
            </a:br>
            <a:r>
              <a:rPr lang="en-US" altLang="fi-FI" sz="1400"/>
              <a:t/>
            </a:r>
            <a:br>
              <a:rPr lang="en-US" altLang="fi-FI" sz="1400"/>
            </a:br>
            <a:r>
              <a:rPr lang="en-US" altLang="fi-FI" sz="1400"/>
              <a:t>(Karjalainen 2001.) </a:t>
            </a:r>
            <a:br>
              <a:rPr lang="en-US" altLang="fi-FI" sz="1400"/>
            </a:br>
            <a:r>
              <a:rPr lang="en-US" altLang="fi-FI" sz="1400"/>
              <a:t/>
            </a:r>
            <a:br>
              <a:rPr lang="en-US" altLang="fi-FI" sz="1400"/>
            </a:br>
            <a:r>
              <a:rPr lang="en-US" altLang="fi-FI" sz="1400"/>
              <a:t>Formatiivista arviointia tapahtuu opettajan seuratessa opiskelijan työskentely ja opettajan antaessa välitöntä, toimintaa ohjaavaa palautetta. </a:t>
            </a:r>
            <a:br>
              <a:rPr lang="en-US" altLang="fi-FI" sz="1400"/>
            </a:br>
            <a:r>
              <a:rPr lang="en-US" altLang="fi-FI" sz="1400"/>
              <a:t/>
            </a:r>
            <a:br>
              <a:rPr lang="en-US" altLang="fi-FI" sz="1400"/>
            </a:br>
            <a:r>
              <a:rPr lang="en-US" altLang="fi-FI" sz="1400"/>
              <a:t>Oppimisprosessissa saadun palautteen avulla pyrit n ohjaamaan prosessia kohti tavoitteita </a:t>
            </a:r>
            <a:br>
              <a:rPr lang="en-US" altLang="fi-FI" sz="1400"/>
            </a:br>
            <a:r>
              <a:rPr lang="en-US" altLang="fi-FI" sz="1400"/>
              <a:t/>
            </a:r>
            <a:br>
              <a:rPr lang="en-US" altLang="fi-FI" sz="1400"/>
            </a:br>
            <a:r>
              <a:rPr lang="en-US" altLang="fi-FI" sz="1400"/>
              <a:t>(Koli &amp; Silander 2002.) </a:t>
            </a:r>
          </a:p>
        </p:txBody>
      </p:sp>
    </p:spTree>
    <p:extLst>
      <p:ext uri="{BB962C8B-B14F-4D97-AF65-F5344CB8AC3E}">
        <p14:creationId xmlns:p14="http://schemas.microsoft.com/office/powerpoint/2010/main" val="2214605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3603">
                                            <p:txEl>
                                              <p:pRg st="0" end="0"/>
                                            </p:txEl>
                                          </p:spTgt>
                                        </p:tgtEl>
                                        <p:attrNameLst>
                                          <p:attrName>style.visibility</p:attrName>
                                        </p:attrNameLst>
                                      </p:cBhvr>
                                      <p:to>
                                        <p:strVal val="visible"/>
                                      </p:to>
                                    </p:set>
                                    <p:anim calcmode="lin" valueType="num">
                                      <p:cBhvr additive="base">
                                        <p:cTn id="7" dur="500" fill="hold"/>
                                        <p:tgtEl>
                                          <p:spTgt spid="793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9360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93603">
                                            <p:txEl>
                                              <p:pRg st="1" end="1"/>
                                            </p:txEl>
                                          </p:spTgt>
                                        </p:tgtEl>
                                        <p:attrNameLst>
                                          <p:attrName>style.visibility</p:attrName>
                                        </p:attrNameLst>
                                      </p:cBhvr>
                                      <p:to>
                                        <p:strVal val="visible"/>
                                      </p:to>
                                    </p:set>
                                    <p:anim calcmode="lin" valueType="num">
                                      <p:cBhvr additive="base">
                                        <p:cTn id="11" dur="500" fill="hold"/>
                                        <p:tgtEl>
                                          <p:spTgt spid="7936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93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93603">
                                            <p:txEl>
                                              <p:pRg st="2" end="2"/>
                                            </p:txEl>
                                          </p:spTgt>
                                        </p:tgtEl>
                                        <p:attrNameLst>
                                          <p:attrName>style.visibility</p:attrName>
                                        </p:attrNameLst>
                                      </p:cBhvr>
                                      <p:to>
                                        <p:strVal val="visible"/>
                                      </p:to>
                                    </p:set>
                                    <p:anim calcmode="lin" valueType="num">
                                      <p:cBhvr additive="base">
                                        <p:cTn id="17" dur="500" fill="hold"/>
                                        <p:tgtEl>
                                          <p:spTgt spid="7936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9360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93603">
                                            <p:txEl>
                                              <p:pRg st="3" end="3"/>
                                            </p:txEl>
                                          </p:spTgt>
                                        </p:tgtEl>
                                        <p:attrNameLst>
                                          <p:attrName>style.visibility</p:attrName>
                                        </p:attrNameLst>
                                      </p:cBhvr>
                                      <p:to>
                                        <p:strVal val="visible"/>
                                      </p:to>
                                    </p:set>
                                    <p:anim calcmode="lin" valueType="num">
                                      <p:cBhvr additive="base">
                                        <p:cTn id="21" dur="500" fill="hold"/>
                                        <p:tgtEl>
                                          <p:spTgt spid="79360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9360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93603">
                                            <p:txEl>
                                              <p:pRg st="4" end="4"/>
                                            </p:txEl>
                                          </p:spTgt>
                                        </p:tgtEl>
                                        <p:attrNameLst>
                                          <p:attrName>style.visibility</p:attrName>
                                        </p:attrNameLst>
                                      </p:cBhvr>
                                      <p:to>
                                        <p:strVal val="visible"/>
                                      </p:to>
                                    </p:set>
                                    <p:anim calcmode="lin" valueType="num">
                                      <p:cBhvr additive="base">
                                        <p:cTn id="25" dur="500" fill="hold"/>
                                        <p:tgtEl>
                                          <p:spTgt spid="7936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3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93603">
                                            <p:txEl>
                                              <p:pRg st="5" end="5"/>
                                            </p:txEl>
                                          </p:spTgt>
                                        </p:tgtEl>
                                        <p:attrNameLst>
                                          <p:attrName>style.visibility</p:attrName>
                                        </p:attrNameLst>
                                      </p:cBhvr>
                                      <p:to>
                                        <p:strVal val="visible"/>
                                      </p:to>
                                    </p:set>
                                    <p:anim calcmode="lin" valueType="num">
                                      <p:cBhvr additive="base">
                                        <p:cTn id="31" dur="500" fill="hold"/>
                                        <p:tgtEl>
                                          <p:spTgt spid="79360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9360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93603">
                                            <p:txEl>
                                              <p:pRg st="6" end="6"/>
                                            </p:txEl>
                                          </p:spTgt>
                                        </p:tgtEl>
                                        <p:attrNameLst>
                                          <p:attrName>style.visibility</p:attrName>
                                        </p:attrNameLst>
                                      </p:cBhvr>
                                      <p:to>
                                        <p:strVal val="visible"/>
                                      </p:to>
                                    </p:set>
                                    <p:anim calcmode="lin" valueType="num">
                                      <p:cBhvr additive="base">
                                        <p:cTn id="35" dur="500" fill="hold"/>
                                        <p:tgtEl>
                                          <p:spTgt spid="79360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936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828800" y="152400"/>
            <a:ext cx="7010400" cy="914400"/>
          </a:xfrm>
        </p:spPr>
        <p:txBody>
          <a:bodyPr/>
          <a:lstStyle/>
          <a:p>
            <a:r>
              <a:rPr lang="fi-FI" altLang="fi-FI" smtClean="0"/>
              <a:t>Arvioinnin muodot</a:t>
            </a:r>
            <a:endParaRPr lang="fi-FI" altLang="fi-FI" b="0" smtClean="0"/>
          </a:p>
        </p:txBody>
      </p:sp>
      <p:sp>
        <p:nvSpPr>
          <p:cNvPr id="9219" name="Rectangle 3"/>
          <p:cNvSpPr>
            <a:spLocks noGrp="1" noChangeArrowheads="1"/>
          </p:cNvSpPr>
          <p:nvPr>
            <p:ph type="body" idx="1"/>
          </p:nvPr>
        </p:nvSpPr>
        <p:spPr>
          <a:xfrm>
            <a:off x="1828800" y="1295400"/>
            <a:ext cx="7010400" cy="5257800"/>
          </a:xfrm>
        </p:spPr>
        <p:txBody>
          <a:bodyPr/>
          <a:lstStyle/>
          <a:p>
            <a:pPr>
              <a:buFont typeface="Wingdings" pitchFamily="2" charset="2"/>
              <a:buNone/>
            </a:pPr>
            <a:r>
              <a:rPr lang="en-US" altLang="fi-FI" b="1" dirty="0" err="1" smtClean="0"/>
              <a:t>Tulosarviointi</a:t>
            </a:r>
            <a:r>
              <a:rPr lang="en-US" altLang="fi-FI" b="1" dirty="0" smtClean="0"/>
              <a:t> (</a:t>
            </a:r>
            <a:r>
              <a:rPr lang="en-US" altLang="fi-FI" b="1" dirty="0" err="1" smtClean="0"/>
              <a:t>perinteinen</a:t>
            </a:r>
            <a:r>
              <a:rPr lang="en-US" altLang="fi-FI" b="1" dirty="0" smtClean="0"/>
              <a:t>)</a:t>
            </a:r>
          </a:p>
          <a:p>
            <a:r>
              <a:rPr lang="fi-FI" altLang="fi-FI" dirty="0" smtClean="0"/>
              <a:t>Arvioidaan osaamisen lopputulosta</a:t>
            </a:r>
          </a:p>
          <a:p>
            <a:pPr lvl="1">
              <a:buFont typeface="Wingdings" pitchFamily="2" charset="2"/>
              <a:buChar char="§"/>
            </a:pPr>
            <a:r>
              <a:rPr lang="fi-FI" altLang="fi-FI" dirty="0" smtClean="0"/>
              <a:t>haetaan sekä osaamista että osaamattomuutta</a:t>
            </a:r>
          </a:p>
          <a:p>
            <a:pPr lvl="1">
              <a:buFont typeface="Wingdings" pitchFamily="2" charset="2"/>
              <a:buChar char="§"/>
            </a:pPr>
            <a:r>
              <a:rPr lang="fi-FI" altLang="fi-FI" dirty="0" smtClean="0"/>
              <a:t>esim. loppukokeet, ylioppilaskirjoitukset</a:t>
            </a:r>
          </a:p>
          <a:p>
            <a:pPr lvl="1">
              <a:buFont typeface="Wingdings" pitchFamily="2" charset="2"/>
              <a:buChar char="§"/>
            </a:pPr>
            <a:r>
              <a:rPr lang="fi-FI" altLang="fi-FI" dirty="0" smtClean="0"/>
              <a:t>koulussa tyypillisesti: kokeet</a:t>
            </a:r>
          </a:p>
          <a:p>
            <a:pPr lvl="1">
              <a:buFont typeface="Wingdings" pitchFamily="2" charset="2"/>
              <a:buChar char="§"/>
            </a:pPr>
            <a:r>
              <a:rPr lang="fi-FI" altLang="fi-FI" dirty="0" smtClean="0"/>
              <a:t>usein: muodollinen arviointi</a:t>
            </a:r>
            <a:endParaRPr lang="en-US" altLang="fi-FI" dirty="0" smtClean="0"/>
          </a:p>
          <a:p>
            <a:pPr>
              <a:buFont typeface="Wingdings" pitchFamily="2" charset="2"/>
              <a:buNone/>
            </a:pPr>
            <a:r>
              <a:rPr lang="en-US" altLang="fi-FI" b="1" dirty="0" err="1" smtClean="0"/>
              <a:t>Suoritusarviointi</a:t>
            </a:r>
            <a:r>
              <a:rPr lang="en-US" altLang="fi-FI" b="1" dirty="0" smtClean="0"/>
              <a:t> (</a:t>
            </a:r>
            <a:r>
              <a:rPr lang="en-US" altLang="fi-FI" b="1" dirty="0" err="1" smtClean="0"/>
              <a:t>autenttinen</a:t>
            </a:r>
            <a:r>
              <a:rPr lang="en-US" altLang="fi-FI" b="1" dirty="0" smtClean="0"/>
              <a:t> </a:t>
            </a:r>
            <a:r>
              <a:rPr lang="en-US" altLang="fi-FI" b="1" dirty="0" err="1" smtClean="0"/>
              <a:t>arviointi</a:t>
            </a:r>
            <a:r>
              <a:rPr lang="en-US" altLang="fi-FI" b="1" dirty="0" smtClean="0"/>
              <a:t>)</a:t>
            </a:r>
          </a:p>
          <a:p>
            <a:r>
              <a:rPr lang="fi-FI" altLang="fi-FI" dirty="0" smtClean="0"/>
              <a:t>Arvioidaan oppilaan suoritusta ja sen kehittymistä</a:t>
            </a:r>
          </a:p>
          <a:p>
            <a:pPr lvl="1">
              <a:buFont typeface="Wingdings" pitchFamily="2" charset="2"/>
              <a:buChar char="§"/>
            </a:pPr>
            <a:r>
              <a:rPr lang="fi-FI" altLang="fi-FI" dirty="0" smtClean="0"/>
              <a:t>mahdollisuus näyttää osaamista </a:t>
            </a:r>
          </a:p>
          <a:p>
            <a:pPr lvl="1">
              <a:buFont typeface="Wingdings" pitchFamily="2" charset="2"/>
              <a:buChar char="§"/>
            </a:pPr>
            <a:r>
              <a:rPr lang="fi-FI" altLang="fi-FI" dirty="0" smtClean="0"/>
              <a:t>esim. urheiluvalmennus, näyttökoe</a:t>
            </a:r>
          </a:p>
          <a:p>
            <a:pPr lvl="1">
              <a:buFont typeface="Wingdings" pitchFamily="2" charset="2"/>
              <a:buChar char="§"/>
            </a:pPr>
            <a:r>
              <a:rPr lang="fi-FI" altLang="fi-FI" dirty="0" smtClean="0"/>
              <a:t>koulussa tyypillisesti epämuodollinen arviointi:</a:t>
            </a:r>
            <a:br>
              <a:rPr lang="fi-FI" altLang="fi-FI" dirty="0" smtClean="0"/>
            </a:br>
            <a:r>
              <a:rPr lang="fi-FI" altLang="fi-FI" dirty="0" smtClean="0"/>
              <a:t>välitön ja jatkuva (suullinen) palaute</a:t>
            </a:r>
          </a:p>
          <a:p>
            <a:pPr lvl="1">
              <a:buFont typeface="Wingdings" pitchFamily="2" charset="2"/>
              <a:buChar char="§"/>
            </a:pPr>
            <a:endParaRPr lang="fi-FI" altLang="fi-FI" dirty="0" smtClean="0"/>
          </a:p>
          <a:p>
            <a:pPr algn="r">
              <a:buFont typeface="Wingdings" pitchFamily="2" charset="2"/>
              <a:buNone/>
            </a:pPr>
            <a:r>
              <a:rPr lang="fi-FI" altLang="fi-FI" sz="1600" dirty="0" smtClean="0"/>
              <a:t>Päälähde: Virta A. Uudistuva oppimisen arviointi. Turku 1999.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2s06">
  <a:themeElements>
    <a:clrScheme name="">
      <a:dk1>
        <a:srgbClr val="000000"/>
      </a:dk1>
      <a:lt1>
        <a:srgbClr val="FFFFFF"/>
      </a:lt1>
      <a:dk2>
        <a:srgbClr val="1E1C77"/>
      </a:dk2>
      <a:lt2>
        <a:srgbClr val="8C8A87"/>
      </a:lt2>
      <a:accent1>
        <a:srgbClr val="1E1C77"/>
      </a:accent1>
      <a:accent2>
        <a:srgbClr val="009E60"/>
      </a:accent2>
      <a:accent3>
        <a:srgbClr val="FFFFFF"/>
      </a:accent3>
      <a:accent4>
        <a:srgbClr val="000000"/>
      </a:accent4>
      <a:accent5>
        <a:srgbClr val="ABABBD"/>
      </a:accent5>
      <a:accent6>
        <a:srgbClr val="008F56"/>
      </a:accent6>
      <a:hlink>
        <a:srgbClr val="FCA311"/>
      </a:hlink>
      <a:folHlink>
        <a:srgbClr val="5E68C4"/>
      </a:folHlink>
    </a:clrScheme>
    <a:fontScheme name="FAD2s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FAD2s0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AD2s0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AD2s0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AD2s0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AD2s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AD2s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AD2s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FAD2s06</Template>
  <TotalTime>2916</TotalTime>
  <Words>2332</Words>
  <Application>Microsoft Office PowerPoint</Application>
  <PresentationFormat>Näytössä katseltava diaesitys (4:3)</PresentationFormat>
  <Paragraphs>293</Paragraphs>
  <Slides>47</Slides>
  <Notes>11</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47</vt:i4>
      </vt:variant>
    </vt:vector>
  </HeadingPairs>
  <TitlesOfParts>
    <vt:vector size="56" baseType="lpstr">
      <vt:lpstr>Arial Unicode MS</vt:lpstr>
      <vt:lpstr>Arial</vt:lpstr>
      <vt:lpstr>Arial Black</vt:lpstr>
      <vt:lpstr>Calibri</vt:lpstr>
      <vt:lpstr>Gill Sans</vt:lpstr>
      <vt:lpstr>Helvetica Light</vt:lpstr>
      <vt:lpstr>Times New Roman</vt:lpstr>
      <vt:lpstr>Wingdings</vt:lpstr>
      <vt:lpstr>FAD2s06</vt:lpstr>
      <vt:lpstr>Oppilasarvioinnin lähtökohtia</vt:lpstr>
      <vt:lpstr>Arvot ja arviointi</vt:lpstr>
      <vt:lpstr>Hyvän muunnelmat (ks. von Wright 1963/2001)</vt:lpstr>
      <vt:lpstr>Arviointi koulun kontekstissa</vt:lpstr>
      <vt:lpstr>Arviointi koulun kontekstissa</vt:lpstr>
      <vt:lpstr>Arviointi, palaute, arvostelu</vt:lpstr>
      <vt:lpstr>Suunnittelu ja arviointi</vt:lpstr>
      <vt:lpstr>Arvioinnin kolme päätehtävää </vt:lpstr>
      <vt:lpstr>Arvioinnin muodot</vt:lpstr>
      <vt:lpstr>Arvioinnin jakautuminen</vt:lpstr>
      <vt:lpstr>Arvioinnin luotettavuus (prof. Jari Lavosen materiaali)</vt:lpstr>
      <vt:lpstr>Vaatimukset arviointitoiminnalle </vt:lpstr>
      <vt:lpstr>Arvioinnin luotettavuutta uhkaavia tekijöitä </vt:lpstr>
      <vt:lpstr>Arviointitaksonomiat</vt:lpstr>
      <vt:lpstr>Taksonomioiden taustaa</vt:lpstr>
      <vt:lpstr>Bloom</vt:lpstr>
      <vt:lpstr>Kognitiivinen osa-alue</vt:lpstr>
      <vt:lpstr>Uusi versio</vt:lpstr>
      <vt:lpstr>PowerPoint-esitys</vt:lpstr>
      <vt:lpstr>PowerPoint-esitys</vt:lpstr>
      <vt:lpstr>Taksonomiat ja käytännön arviointi</vt:lpstr>
      <vt:lpstr>Arvioinnin perusta</vt:lpstr>
      <vt:lpstr>Arviointia määrittävät tekijät</vt:lpstr>
      <vt:lpstr>Etiikka</vt:lpstr>
      <vt:lpstr>Nihilisti-opiskelijan vastaväite</vt:lpstr>
      <vt:lpstr>Arvot ja moraali</vt:lpstr>
      <vt:lpstr>Etiikka</vt:lpstr>
      <vt:lpstr>Arvioinnin funktiot</vt:lpstr>
      <vt:lpstr>Opettajan ammattitaito</vt:lpstr>
      <vt:lpstr>Lukion opiskelijan arviointi (huom. perusopetuksessa oppilasarviointi) opetussuunnitelmassa </vt:lpstr>
      <vt:lpstr>Huomautus peruskouluarvioinnista Käsitellään tarkemmin ET:ssä ja uskonnossa</vt:lpstr>
      <vt:lpstr>Peruskoulu (jatkoa)</vt:lpstr>
      <vt:lpstr>Lukioarviointi</vt:lpstr>
      <vt:lpstr>Lukioarviointi (jatkoa)</vt:lpstr>
      <vt:lpstr>Lukioarviointi (jatkoa)</vt:lpstr>
      <vt:lpstr>Arviointi LOPS-perusteissa 2015</vt:lpstr>
      <vt:lpstr>Arviointi LOPS-perusteissa 2015</vt:lpstr>
      <vt:lpstr>Katsomusaineet, filosofia ja psykologia</vt:lpstr>
      <vt:lpstr>Oppilaan arvomaailman arviointi</vt:lpstr>
      <vt:lpstr>Oppilaan arvomaailman arviointi (2)</vt:lpstr>
      <vt:lpstr>LOPS 2015: Arviointi filosofiassa</vt:lpstr>
      <vt:lpstr>LOPS 2015: Arviointi psykologiassa</vt:lpstr>
      <vt:lpstr>LOPS 2015: Arviointi uskonnossa</vt:lpstr>
      <vt:lpstr>LOPS 2015: Arviointi ET:ssä</vt:lpstr>
      <vt:lpstr>Miten arvioisit oheista lukiolaisen tekstiä oman aineesi näkökulmasta, esim. elämän merki-tystä käsittelevän essee-vastauksen osana?</vt:lpstr>
      <vt:lpstr>LOPS arvioinnin väljyys</vt:lpstr>
      <vt:lpstr>Ylioppilastutkinto lukion päättökokeena</vt:lpstr>
    </vt:vector>
  </TitlesOfParts>
  <Company>University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Ainedidaktiikka 1,  suoritus ja arviointi</dc:title>
  <dc:creator>Eero Salmenkivi</dc:creator>
  <cp:lastModifiedBy>Salmenkivi, Eero O A</cp:lastModifiedBy>
  <cp:revision>105</cp:revision>
  <cp:lastPrinted>2017-01-12T17:38:04Z</cp:lastPrinted>
  <dcterms:created xsi:type="dcterms:W3CDTF">2006-10-16T16:07:34Z</dcterms:created>
  <dcterms:modified xsi:type="dcterms:W3CDTF">2017-01-12T17:38:09Z</dcterms:modified>
</cp:coreProperties>
</file>