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 id="2147483865" r:id="rId5"/>
  </p:sldMasterIdLst>
  <p:notesMasterIdLst>
    <p:notesMasterId r:id="rId69"/>
  </p:notesMasterIdLst>
  <p:sldIdLst>
    <p:sldId id="465" r:id="rId6"/>
    <p:sldId id="444" r:id="rId7"/>
    <p:sldId id="466" r:id="rId8"/>
    <p:sldId id="442" r:id="rId9"/>
    <p:sldId id="402" r:id="rId10"/>
    <p:sldId id="403" r:id="rId11"/>
    <p:sldId id="457" r:id="rId12"/>
    <p:sldId id="400" r:id="rId13"/>
    <p:sldId id="407" r:id="rId14"/>
    <p:sldId id="408" r:id="rId15"/>
    <p:sldId id="409" r:id="rId16"/>
    <p:sldId id="410" r:id="rId17"/>
    <p:sldId id="411" r:id="rId18"/>
    <p:sldId id="428" r:id="rId19"/>
    <p:sldId id="443" r:id="rId20"/>
    <p:sldId id="452" r:id="rId21"/>
    <p:sldId id="328" r:id="rId22"/>
    <p:sldId id="451" r:id="rId23"/>
    <p:sldId id="445" r:id="rId24"/>
    <p:sldId id="449" r:id="rId25"/>
    <p:sldId id="450" r:id="rId26"/>
    <p:sldId id="446" r:id="rId27"/>
    <p:sldId id="426" r:id="rId28"/>
    <p:sldId id="405" r:id="rId29"/>
    <p:sldId id="427" r:id="rId30"/>
    <p:sldId id="413" r:id="rId31"/>
    <p:sldId id="414" r:id="rId32"/>
    <p:sldId id="416" r:id="rId33"/>
    <p:sldId id="417" r:id="rId34"/>
    <p:sldId id="418" r:id="rId35"/>
    <p:sldId id="419" r:id="rId36"/>
    <p:sldId id="420" r:id="rId37"/>
    <p:sldId id="421" r:id="rId38"/>
    <p:sldId id="422" r:id="rId39"/>
    <p:sldId id="299" r:id="rId40"/>
    <p:sldId id="467" r:id="rId41"/>
    <p:sldId id="314" r:id="rId42"/>
    <p:sldId id="412" r:id="rId43"/>
    <p:sldId id="258" r:id="rId44"/>
    <p:sldId id="453" r:id="rId45"/>
    <p:sldId id="458" r:id="rId46"/>
    <p:sldId id="447" r:id="rId47"/>
    <p:sldId id="448" r:id="rId48"/>
    <p:sldId id="454" r:id="rId49"/>
    <p:sldId id="455" r:id="rId50"/>
    <p:sldId id="332" r:id="rId51"/>
    <p:sldId id="404" r:id="rId52"/>
    <p:sldId id="440" r:id="rId53"/>
    <p:sldId id="436" r:id="rId54"/>
    <p:sldId id="397" r:id="rId55"/>
    <p:sldId id="437" r:id="rId56"/>
    <p:sldId id="398" r:id="rId57"/>
    <p:sldId id="438" r:id="rId58"/>
    <p:sldId id="459" r:id="rId59"/>
    <p:sldId id="429" r:id="rId60"/>
    <p:sldId id="430" r:id="rId61"/>
    <p:sldId id="384" r:id="rId62"/>
    <p:sldId id="464" r:id="rId63"/>
    <p:sldId id="463" r:id="rId64"/>
    <p:sldId id="441" r:id="rId65"/>
    <p:sldId id="431" r:id="rId66"/>
    <p:sldId id="432" r:id="rId67"/>
    <p:sldId id="433" r:id="rId68"/>
  </p:sldIdLst>
  <p:sldSz cx="9144000" cy="6858000" type="screen4x3"/>
  <p:notesSz cx="6858000" cy="9945688"/>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468992-86DA-429B-9CF3-6530B48E835A}">
          <p14:sldIdLst>
            <p14:sldId id="465"/>
            <p14:sldId id="444"/>
            <p14:sldId id="466"/>
            <p14:sldId id="442"/>
            <p14:sldId id="402"/>
            <p14:sldId id="403"/>
            <p14:sldId id="457"/>
            <p14:sldId id="400"/>
            <p14:sldId id="407"/>
            <p14:sldId id="408"/>
            <p14:sldId id="409"/>
            <p14:sldId id="410"/>
            <p14:sldId id="411"/>
            <p14:sldId id="428"/>
            <p14:sldId id="443"/>
            <p14:sldId id="452"/>
            <p14:sldId id="328"/>
            <p14:sldId id="451"/>
            <p14:sldId id="445"/>
            <p14:sldId id="449"/>
            <p14:sldId id="450"/>
            <p14:sldId id="446"/>
            <p14:sldId id="426"/>
            <p14:sldId id="405"/>
            <p14:sldId id="427"/>
            <p14:sldId id="413"/>
            <p14:sldId id="414"/>
            <p14:sldId id="416"/>
            <p14:sldId id="417"/>
            <p14:sldId id="418"/>
            <p14:sldId id="419"/>
            <p14:sldId id="420"/>
            <p14:sldId id="421"/>
            <p14:sldId id="422"/>
            <p14:sldId id="299"/>
            <p14:sldId id="467"/>
            <p14:sldId id="314"/>
            <p14:sldId id="412"/>
            <p14:sldId id="258"/>
            <p14:sldId id="453"/>
            <p14:sldId id="458"/>
            <p14:sldId id="447"/>
            <p14:sldId id="448"/>
            <p14:sldId id="454"/>
            <p14:sldId id="455"/>
            <p14:sldId id="332"/>
            <p14:sldId id="404"/>
            <p14:sldId id="440"/>
            <p14:sldId id="436"/>
            <p14:sldId id="397"/>
            <p14:sldId id="437"/>
            <p14:sldId id="398"/>
            <p14:sldId id="438"/>
            <p14:sldId id="459"/>
            <p14:sldId id="429"/>
            <p14:sldId id="430"/>
            <p14:sldId id="384"/>
            <p14:sldId id="464"/>
            <p14:sldId id="463"/>
            <p14:sldId id="441"/>
            <p14:sldId id="431"/>
            <p14:sldId id="432"/>
            <p14:sldId id="4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20C"/>
    <a:srgbClr val="3C1053"/>
    <a:srgbClr val="3D3935"/>
    <a:srgbClr val="8C8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2" autoAdjust="0"/>
    <p:restoredTop sz="86417" autoAdjust="0"/>
  </p:normalViewPr>
  <p:slideViewPr>
    <p:cSldViewPr snapToGrid="0">
      <p:cViewPr varScale="1">
        <p:scale>
          <a:sx n="75" d="100"/>
          <a:sy n="75" d="100"/>
        </p:scale>
        <p:origin x="1133" y="53"/>
      </p:cViewPr>
      <p:guideLst>
        <p:guide orient="horz" pos="2160"/>
        <p:guide pos="2880"/>
      </p:guideLst>
    </p:cSldViewPr>
  </p:slideViewPr>
  <p:outlineViewPr>
    <p:cViewPr>
      <p:scale>
        <a:sx n="33" d="100"/>
        <a:sy n="33" d="100"/>
      </p:scale>
      <p:origin x="0" y="-56011"/>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6F69E031-7821-4947-9A91-EC03C15F7566}" type="datetimeFigureOut">
              <a:rPr lang="en-AU" smtClean="0"/>
              <a:t>17/11/2022</a:t>
            </a:fld>
            <a:endParaRPr lang="en-AU"/>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C98A5C1-1CB9-4F08-9AE0-90C38B1EBB91}" type="slidenum">
              <a:rPr lang="en-AU" smtClean="0"/>
              <a:t>‹#›</a:t>
            </a:fld>
            <a:endParaRPr lang="en-AU"/>
          </a:p>
        </p:txBody>
      </p:sp>
    </p:spTree>
    <p:extLst>
      <p:ext uri="{BB962C8B-B14F-4D97-AF65-F5344CB8AC3E}">
        <p14:creationId xmlns:p14="http://schemas.microsoft.com/office/powerpoint/2010/main" val="145255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98A5C1-1CB9-4F08-9AE0-90C38B1EBB91}" type="slidenum">
              <a:rPr lang="en-AU" smtClean="0"/>
              <a:t>1</a:t>
            </a:fld>
            <a:endParaRPr lang="en-AU"/>
          </a:p>
        </p:txBody>
      </p:sp>
    </p:spTree>
    <p:extLst>
      <p:ext uri="{BB962C8B-B14F-4D97-AF65-F5344CB8AC3E}">
        <p14:creationId xmlns:p14="http://schemas.microsoft.com/office/powerpoint/2010/main" val="208701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98A5C1-1CB9-4F08-9AE0-90C38B1EBB91}" type="slidenum">
              <a:rPr lang="en-AU" smtClean="0"/>
              <a:t>5</a:t>
            </a:fld>
            <a:endParaRPr lang="en-AU"/>
          </a:p>
        </p:txBody>
      </p:sp>
    </p:spTree>
    <p:extLst>
      <p:ext uri="{BB962C8B-B14F-4D97-AF65-F5344CB8AC3E}">
        <p14:creationId xmlns:p14="http://schemas.microsoft.com/office/powerpoint/2010/main" val="39871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98A5C1-1CB9-4F08-9AE0-90C38B1EBB91}" type="slidenum">
              <a:rPr lang="en-AU" smtClean="0"/>
              <a:t>13</a:t>
            </a:fld>
            <a:endParaRPr lang="en-AU"/>
          </a:p>
        </p:txBody>
      </p:sp>
    </p:spTree>
    <p:extLst>
      <p:ext uri="{BB962C8B-B14F-4D97-AF65-F5344CB8AC3E}">
        <p14:creationId xmlns:p14="http://schemas.microsoft.com/office/powerpoint/2010/main" val="18267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98A5C1-1CB9-4F08-9AE0-90C38B1EBB91}" type="slidenum">
              <a:rPr lang="en-AU" smtClean="0"/>
              <a:t>23</a:t>
            </a:fld>
            <a:endParaRPr lang="en-AU"/>
          </a:p>
        </p:txBody>
      </p:sp>
    </p:spTree>
    <p:extLst>
      <p:ext uri="{BB962C8B-B14F-4D97-AF65-F5344CB8AC3E}">
        <p14:creationId xmlns:p14="http://schemas.microsoft.com/office/powerpoint/2010/main" val="111472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98A5C1-1CB9-4F08-9AE0-90C38B1EBB91}" type="slidenum">
              <a:rPr lang="en-AU" smtClean="0"/>
              <a:t>40</a:t>
            </a:fld>
            <a:endParaRPr lang="en-AU"/>
          </a:p>
        </p:txBody>
      </p:sp>
    </p:spTree>
    <p:extLst>
      <p:ext uri="{BB962C8B-B14F-4D97-AF65-F5344CB8AC3E}">
        <p14:creationId xmlns:p14="http://schemas.microsoft.com/office/powerpoint/2010/main" val="35056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98A5C1-1CB9-4F08-9AE0-90C38B1EBB91}" type="slidenum">
              <a:rPr lang="en-AU" smtClean="0"/>
              <a:t>62</a:t>
            </a:fld>
            <a:endParaRPr lang="en-AU"/>
          </a:p>
        </p:txBody>
      </p:sp>
    </p:spTree>
    <p:extLst>
      <p:ext uri="{BB962C8B-B14F-4D97-AF65-F5344CB8AC3E}">
        <p14:creationId xmlns:p14="http://schemas.microsoft.com/office/powerpoint/2010/main" val="159280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85521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29173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42828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 y="0"/>
            <a:ext cx="9143086" cy="6858000"/>
          </a:xfrm>
          <a:prstGeom prst="rect">
            <a:avLst/>
          </a:prstGeom>
        </p:spPr>
      </p:pic>
      <p:sp>
        <p:nvSpPr>
          <p:cNvPr id="2" name="Title 1"/>
          <p:cNvSpPr>
            <a:spLocks noGrp="1"/>
          </p:cNvSpPr>
          <p:nvPr>
            <p:ph type="ctrTitle" hasCustomPrompt="1"/>
          </p:nvPr>
        </p:nvSpPr>
        <p:spPr>
          <a:xfrm>
            <a:off x="465837" y="1853955"/>
            <a:ext cx="4074265" cy="1867439"/>
          </a:xfrm>
        </p:spPr>
        <p:txBody>
          <a:bodyPr anchor="ctr">
            <a:normAutofit/>
          </a:bodyPr>
          <a:lstStyle>
            <a:lvl1pPr algn="l">
              <a:defRPr sz="3860" b="1">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3" name="Subtitle 2"/>
          <p:cNvSpPr>
            <a:spLocks noGrp="1"/>
          </p:cNvSpPr>
          <p:nvPr>
            <p:ph type="subTitle" idx="1" hasCustomPrompt="1"/>
          </p:nvPr>
        </p:nvSpPr>
        <p:spPr>
          <a:xfrm>
            <a:off x="5550195" y="3429000"/>
            <a:ext cx="3179135" cy="818423"/>
          </a:xfrm>
        </p:spPr>
        <p:txBody>
          <a:bodyPr anchor="b">
            <a:noAutofit/>
          </a:bodyPr>
          <a:lstStyle>
            <a:lvl1pPr marL="0" indent="0" algn="l">
              <a:buNone/>
              <a:defRPr sz="1863">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6" name="Picture 5">
            <a:extLst>
              <a:ext uri="{FF2B5EF4-FFF2-40B4-BE49-F238E27FC236}">
                <a16:creationId xmlns:a16="http://schemas.microsoft.com/office/drawing/2014/main" id="{36C12457-20FF-7E49-A56D-755BEB0D47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5595" y="6134100"/>
            <a:ext cx="3295135" cy="508000"/>
          </a:xfrm>
          <a:prstGeom prst="rect">
            <a:avLst/>
          </a:prstGeom>
        </p:spPr>
      </p:pic>
    </p:spTree>
    <p:extLst>
      <p:ext uri="{BB962C8B-B14F-4D97-AF65-F5344CB8AC3E}">
        <p14:creationId xmlns:p14="http://schemas.microsoft.com/office/powerpoint/2010/main" val="210414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3" name="think-cell Slide" r:id="rId4" imgW="347" imgH="348" progId="TCLayout.ActiveDocument.1">
                  <p:embed/>
                </p:oleObj>
              </mc:Choice>
              <mc:Fallback>
                <p:oleObj name="think-cell Slide" r:id="rId4" imgW="347" imgH="348" progId="TCLayout.ActiveDocument.1">
                  <p:embed/>
                  <p:pic>
                    <p:nvPicPr>
                      <p:cNvPr id="47" name="Object 4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userDrawn="1">
            <p:ph type="title" hasCustomPrompt="1"/>
          </p:nvPr>
        </p:nvSpPr>
        <p:spPr>
          <a:xfrm>
            <a:off x="440871" y="902472"/>
            <a:ext cx="6733042" cy="538609"/>
          </a:xfrm>
        </p:spPr>
        <p:txBody>
          <a:bodyPr>
            <a:spAutoFit/>
          </a:bodyPr>
          <a:lstStyle>
            <a:lvl1pPr>
              <a:lnSpc>
                <a:spcPct val="100000"/>
              </a:lnSpc>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46" name="Text Placeholder 45"/>
          <p:cNvSpPr>
            <a:spLocks noGrp="1"/>
          </p:cNvSpPr>
          <p:nvPr userDrawn="1">
            <p:ph type="body" sz="quarter" idx="13" hasCustomPrompt="1"/>
          </p:nvPr>
        </p:nvSpPr>
        <p:spPr>
          <a:xfrm>
            <a:off x="440871" y="1471672"/>
            <a:ext cx="6734398" cy="507831"/>
          </a:xfrm>
        </p:spPr>
        <p:txBody>
          <a:bodyPr anchor="ctr">
            <a:spAutoFit/>
          </a:bodyPr>
          <a:lstStyle>
            <a:lvl1pPr marL="0" indent="0">
              <a:lnSpc>
                <a:spcPct val="100000"/>
              </a:lnSpc>
              <a:buNone/>
              <a:defRPr sz="2700">
                <a:solidFill>
                  <a:srgbClr val="3D3935"/>
                </a:solidFill>
                <a:latin typeface="Arial" panose="020B0604020202020204" pitchFamily="34" charset="0"/>
                <a:cs typeface="Arial" panose="020B0604020202020204" pitchFamily="34" charset="0"/>
              </a:defRPr>
            </a:lvl1pPr>
          </a:lstStyle>
          <a:p>
            <a:pPr lvl="0"/>
            <a:r>
              <a:rPr lang="en-AU" dirty="0"/>
              <a:t>Sub Title</a:t>
            </a:r>
          </a:p>
        </p:txBody>
      </p:sp>
      <p:sp>
        <p:nvSpPr>
          <p:cNvPr id="48" name="Text Placeholder 47"/>
          <p:cNvSpPr>
            <a:spLocks noGrp="1"/>
          </p:cNvSpPr>
          <p:nvPr userDrawn="1">
            <p:ph type="body" sz="quarter" idx="14" hasCustomPrompt="1"/>
          </p:nvPr>
        </p:nvSpPr>
        <p:spPr>
          <a:xfrm>
            <a:off x="440872" y="2275570"/>
            <a:ext cx="8284028" cy="359681"/>
          </a:xfrm>
        </p:spPr>
        <p:txBody>
          <a:bodyPr anchor="ctr">
            <a:noAutofit/>
          </a:bodyPr>
          <a:lstStyle>
            <a:lvl1pPr marL="0" indent="0">
              <a:lnSpc>
                <a:spcPct val="100000"/>
              </a:lnSpc>
              <a:buNone/>
              <a:defRPr sz="2000" b="1" baseline="0">
                <a:solidFill>
                  <a:srgbClr val="3D3935"/>
                </a:solidFill>
                <a:latin typeface="Arial" panose="020B0604020202020204" pitchFamily="34" charset="0"/>
                <a:cs typeface="Arial" panose="020B0604020202020204" pitchFamily="34" charset="0"/>
              </a:defRPr>
            </a:lvl1pPr>
          </a:lstStyle>
          <a:p>
            <a:pPr lvl="0"/>
            <a:r>
              <a:rPr lang="en-AU" dirty="0"/>
              <a:t>Sub heading</a:t>
            </a:r>
          </a:p>
        </p:txBody>
      </p:sp>
      <p:sp>
        <p:nvSpPr>
          <p:cNvPr id="50" name="Text Placeholder 49"/>
          <p:cNvSpPr>
            <a:spLocks noGrp="1"/>
          </p:cNvSpPr>
          <p:nvPr userDrawn="1">
            <p:ph type="body" sz="quarter" idx="15" hasCustomPrompt="1"/>
          </p:nvPr>
        </p:nvSpPr>
        <p:spPr>
          <a:xfrm>
            <a:off x="440871" y="2640809"/>
            <a:ext cx="8284029" cy="3095510"/>
          </a:xfrm>
        </p:spPr>
        <p:txBody>
          <a:bodyPr>
            <a:normAutofit/>
          </a:bodyPr>
          <a:lstStyle>
            <a:lvl1pPr marL="0" indent="0">
              <a:lnSpc>
                <a:spcPct val="100000"/>
              </a:lnSpc>
              <a:buNone/>
              <a:defRPr sz="1900">
                <a:solidFill>
                  <a:srgbClr val="3D3935"/>
                </a:solidFill>
                <a:latin typeface="Arial" panose="020B0604020202020204" pitchFamily="34" charset="0"/>
                <a:cs typeface="Arial" panose="020B0604020202020204" pitchFamily="34" charset="0"/>
              </a:defRPr>
            </a:lvl1pPr>
          </a:lstStyle>
          <a:p>
            <a:pPr lvl="0"/>
            <a:r>
              <a:rPr lang="en-AU" dirty="0"/>
              <a:t>Body</a:t>
            </a:r>
          </a:p>
        </p:txBody>
      </p:sp>
      <p:grpSp>
        <p:nvGrpSpPr>
          <p:cNvPr id="45" name="Group 44"/>
          <p:cNvGrpSpPr/>
          <p:nvPr userDrawn="1"/>
        </p:nvGrpSpPr>
        <p:grpSpPr>
          <a:xfrm>
            <a:off x="1588" y="-3175"/>
            <a:ext cx="9140826" cy="6861175"/>
            <a:chOff x="1588" y="-3175"/>
            <a:chExt cx="9140826" cy="6861175"/>
          </a:xfrm>
        </p:grpSpPr>
        <p:sp>
          <p:nvSpPr>
            <p:cNvPr id="7"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sp>
        <p:nvSpPr>
          <p:cNvPr id="3" name="Footer Placeholder 2"/>
          <p:cNvSpPr>
            <a:spLocks noGrp="1"/>
          </p:cNvSpPr>
          <p:nvPr>
            <p:ph type="ftr" sz="quarter" idx="17"/>
          </p:nvPr>
        </p:nvSpPr>
        <p:spPr/>
        <p:txBody>
          <a:bodyPr/>
          <a:lstStyle/>
          <a:p>
            <a:r>
              <a:rPr lang="en-AU"/>
              <a:t>Office | Faculty | Department</a:t>
            </a:r>
            <a:endParaRPr lang="en-AU" dirty="0"/>
          </a:p>
        </p:txBody>
      </p:sp>
      <p:sp>
        <p:nvSpPr>
          <p:cNvPr id="4" name="Slide Number Placeholder 3"/>
          <p:cNvSpPr>
            <a:spLocks noGrp="1"/>
          </p:cNvSpPr>
          <p:nvPr>
            <p:ph type="sldNum" sz="quarter" idx="18"/>
          </p:nvPr>
        </p:nvSpPr>
        <p:spPr/>
        <p:txBody>
          <a:bodyPr/>
          <a:lstStyle/>
          <a:p>
            <a:fld id="{16A89BA3-132D-40E1-AAB4-CDCD0A14C216}" type="slidenum">
              <a:rPr lang="en-AU" smtClean="0"/>
              <a:pPr/>
              <a:t>‹#›</a:t>
            </a:fld>
            <a:r>
              <a:rPr lang="en-AU"/>
              <a:t>  |</a:t>
            </a:r>
            <a:endParaRPr lang="en-AU" dirty="0"/>
          </a:p>
        </p:txBody>
      </p:sp>
      <p:pic>
        <p:nvPicPr>
          <p:cNvPr id="16" name="Picture 15">
            <a:extLst>
              <a:ext uri="{FF2B5EF4-FFF2-40B4-BE49-F238E27FC236}">
                <a16:creationId xmlns:a16="http://schemas.microsoft.com/office/drawing/2014/main" id="{B2D256AD-5A30-4445-9255-33F94F0BD3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344197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in White with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4" name="Title 1"/>
          <p:cNvSpPr>
            <a:spLocks noGrp="1"/>
          </p:cNvSpPr>
          <p:nvPr>
            <p:ph type="title" hasCustomPrompt="1"/>
          </p:nvPr>
        </p:nvSpPr>
        <p:spPr>
          <a:xfrm>
            <a:off x="440871" y="1244868"/>
            <a:ext cx="8288262" cy="538609"/>
          </a:xfrm>
        </p:spPr>
        <p:txBody>
          <a:bodyPr wrap="square">
            <a:spAutoFit/>
          </a:bodyPr>
          <a:lstStyle>
            <a:lvl1pPr>
              <a:lnSpc>
                <a:spcPct val="100000"/>
              </a:lnSpc>
              <a:defRPr sz="2900" b="1">
                <a:solidFill>
                  <a:schemeClr val="tx1"/>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45" name="Text Placeholder 45"/>
          <p:cNvSpPr>
            <a:spLocks noGrp="1"/>
          </p:cNvSpPr>
          <p:nvPr>
            <p:ph type="body" sz="quarter" idx="13" hasCustomPrompt="1"/>
          </p:nvPr>
        </p:nvSpPr>
        <p:spPr>
          <a:xfrm>
            <a:off x="440870" y="1814068"/>
            <a:ext cx="8289931" cy="507831"/>
          </a:xfrm>
        </p:spPr>
        <p:txBody>
          <a:bodyPr wrap="square" anchor="ctr">
            <a:spAutoFit/>
          </a:bodyPr>
          <a:lstStyle>
            <a:lvl1pPr marL="0" indent="0">
              <a:lnSpc>
                <a:spcPct val="100000"/>
              </a:lnSpc>
              <a:buNone/>
              <a:defRPr sz="2700">
                <a:solidFill>
                  <a:schemeClr val="tx1"/>
                </a:solidFill>
                <a:latin typeface="Arial" panose="020B0604020202020204" pitchFamily="34" charset="0"/>
                <a:cs typeface="Arial" panose="020B0604020202020204" pitchFamily="34" charset="0"/>
              </a:defRPr>
            </a:lvl1pPr>
          </a:lstStyle>
          <a:p>
            <a:pPr lvl="0"/>
            <a:r>
              <a:rPr lang="en-AU" dirty="0"/>
              <a:t>Sub Title</a:t>
            </a:r>
          </a:p>
        </p:txBody>
      </p:sp>
      <p:sp>
        <p:nvSpPr>
          <p:cNvPr id="46" name="Text Placeholder 47"/>
          <p:cNvSpPr>
            <a:spLocks noGrp="1"/>
          </p:cNvSpPr>
          <p:nvPr>
            <p:ph type="body" sz="quarter" idx="14" hasCustomPrompt="1"/>
          </p:nvPr>
        </p:nvSpPr>
        <p:spPr>
          <a:xfrm>
            <a:off x="440872" y="2597303"/>
            <a:ext cx="8284028" cy="359681"/>
          </a:xfrm>
        </p:spPr>
        <p:txBody>
          <a:bodyPr anchor="ctr">
            <a:noAutofit/>
          </a:bodyPr>
          <a:lstStyle>
            <a:lvl1pPr marL="0" indent="0">
              <a:lnSpc>
                <a:spcPct val="100000"/>
              </a:lnSpc>
              <a:buNone/>
              <a:defRPr sz="2000" b="1" baseline="0">
                <a:solidFill>
                  <a:srgbClr val="F2120C"/>
                </a:solidFill>
                <a:latin typeface="Arial" panose="020B0604020202020204" pitchFamily="34" charset="0"/>
                <a:cs typeface="Arial" panose="020B0604020202020204" pitchFamily="34" charset="0"/>
              </a:defRPr>
            </a:lvl1pPr>
          </a:lstStyle>
          <a:p>
            <a:pPr lvl="0"/>
            <a:r>
              <a:rPr lang="en-AU" dirty="0"/>
              <a:t>Sub heading</a:t>
            </a:r>
          </a:p>
        </p:txBody>
      </p:sp>
      <p:sp>
        <p:nvSpPr>
          <p:cNvPr id="47" name="Text Placeholder 49"/>
          <p:cNvSpPr>
            <a:spLocks noGrp="1"/>
          </p:cNvSpPr>
          <p:nvPr>
            <p:ph type="body" sz="quarter" idx="15" hasCustomPrompt="1"/>
          </p:nvPr>
        </p:nvSpPr>
        <p:spPr>
          <a:xfrm>
            <a:off x="440871" y="2962542"/>
            <a:ext cx="8284029" cy="3095510"/>
          </a:xfrm>
        </p:spPr>
        <p:txBody>
          <a:bodyPr>
            <a:normAutofit/>
          </a:bodyPr>
          <a:lstStyle>
            <a:lvl1pPr marL="0" indent="0">
              <a:lnSpc>
                <a:spcPct val="100000"/>
              </a:lnSpc>
              <a:buNone/>
              <a:defRPr sz="1900">
                <a:solidFill>
                  <a:srgbClr val="3D3935"/>
                </a:solidFill>
                <a:latin typeface="Arial" panose="020B0604020202020204" pitchFamily="34" charset="0"/>
                <a:cs typeface="Arial" panose="020B0604020202020204" pitchFamily="34" charset="0"/>
              </a:defRPr>
            </a:lvl1pPr>
          </a:lstStyle>
          <a:p>
            <a:pPr lvl="0"/>
            <a:r>
              <a:rPr lang="en-AU" dirty="0"/>
              <a:t>Body</a:t>
            </a:r>
          </a:p>
        </p:txBody>
      </p:sp>
      <p:sp>
        <p:nvSpPr>
          <p:cNvPr id="2" name="Footer Placeholder 1"/>
          <p:cNvSpPr>
            <a:spLocks noGrp="1"/>
          </p:cNvSpPr>
          <p:nvPr>
            <p:ph type="ftr" sz="quarter" idx="16"/>
          </p:nvPr>
        </p:nvSpPr>
        <p:spPr/>
        <p:txBody>
          <a:bodyPr/>
          <a:lstStyle/>
          <a:p>
            <a:r>
              <a:rPr lang="en-AU"/>
              <a:t>Office | Faculty | Department</a:t>
            </a:r>
            <a:endParaRPr lang="en-AU" dirty="0"/>
          </a:p>
        </p:txBody>
      </p:sp>
      <p:sp>
        <p:nvSpPr>
          <p:cNvPr id="3" name="Slide Number Placeholder 2"/>
          <p:cNvSpPr>
            <a:spLocks noGrp="1"/>
          </p:cNvSpPr>
          <p:nvPr>
            <p:ph type="sldNum" sz="quarter" idx="17"/>
          </p:nvPr>
        </p:nvSpPr>
        <p:spPr/>
        <p:txBody>
          <a:bodyPr/>
          <a:lstStyle/>
          <a:p>
            <a:fld id="{16A89BA3-132D-40E1-AAB4-CDCD0A14C216}" type="slidenum">
              <a:rPr lang="en-AU" smtClean="0"/>
              <a:pPr/>
              <a:t>‹#›</a:t>
            </a:fld>
            <a:r>
              <a:rPr lang="en-AU"/>
              <a:t>  |</a:t>
            </a:r>
            <a:endParaRPr lang="en-AU" dirty="0"/>
          </a:p>
        </p:txBody>
      </p:sp>
      <p:pic>
        <p:nvPicPr>
          <p:cNvPr id="12" name="Picture 11">
            <a:extLst>
              <a:ext uri="{FF2B5EF4-FFF2-40B4-BE49-F238E27FC236}">
                <a16:creationId xmlns:a16="http://schemas.microsoft.com/office/drawing/2014/main" id="{2A3731B8-5244-FA4F-BC8A-CC876DB1AB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129731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grpSp>
        <p:nvGrpSpPr>
          <p:cNvPr id="52" name="Group 4"/>
          <p:cNvGrpSpPr>
            <a:grpSpLocks noChangeAspect="1"/>
          </p:cNvGrpSpPr>
          <p:nvPr userDrawn="1"/>
        </p:nvGrpSpPr>
        <p:grpSpPr bwMode="auto">
          <a:xfrm>
            <a:off x="1588" y="-3175"/>
            <a:ext cx="9140825" cy="6861175"/>
            <a:chOff x="1" y="-2"/>
            <a:chExt cx="5758" cy="4322"/>
          </a:xfrm>
        </p:grpSpPr>
        <p:sp>
          <p:nvSpPr>
            <p:cNvPr id="53" name="AutoShape 3"/>
            <p:cNvSpPr>
              <a:spLocks noChangeAspect="1" noChangeArrowheads="1" noTextEdit="1"/>
            </p:cNvSpPr>
            <p:nvPr userDrawn="1"/>
          </p:nvSpPr>
          <p:spPr bwMode="auto">
            <a:xfrm>
              <a:off x="1" y="0"/>
              <a:ext cx="575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4" name="Freeform 5"/>
            <p:cNvSpPr>
              <a:spLocks/>
            </p:cNvSpPr>
            <p:nvPr userDrawn="1"/>
          </p:nvSpPr>
          <p:spPr bwMode="auto">
            <a:xfrm>
              <a:off x="1" y="-2"/>
              <a:ext cx="3169" cy="288"/>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5" name="Freeform 6"/>
            <p:cNvSpPr>
              <a:spLocks/>
            </p:cNvSpPr>
            <p:nvPr userDrawn="1"/>
          </p:nvSpPr>
          <p:spPr bwMode="auto">
            <a:xfrm>
              <a:off x="1" y="-2"/>
              <a:ext cx="3169" cy="288"/>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6" name="Freeform 7"/>
            <p:cNvSpPr>
              <a:spLocks/>
            </p:cNvSpPr>
            <p:nvPr userDrawn="1"/>
          </p:nvSpPr>
          <p:spPr bwMode="auto">
            <a:xfrm>
              <a:off x="2880" y="4030"/>
              <a:ext cx="2879" cy="288"/>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7" name="Freeform 8"/>
            <p:cNvSpPr>
              <a:spLocks/>
            </p:cNvSpPr>
            <p:nvPr userDrawn="1"/>
          </p:nvSpPr>
          <p:spPr bwMode="auto">
            <a:xfrm>
              <a:off x="2880" y="4030"/>
              <a:ext cx="2879" cy="288"/>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sp>
        <p:nvSpPr>
          <p:cNvPr id="3" name="Text Placeholder 2"/>
          <p:cNvSpPr>
            <a:spLocks noGrp="1"/>
          </p:cNvSpPr>
          <p:nvPr>
            <p:ph type="body" idx="1" hasCustomPrompt="1"/>
          </p:nvPr>
        </p:nvSpPr>
        <p:spPr>
          <a:xfrm>
            <a:off x="647701" y="1949656"/>
            <a:ext cx="3868737" cy="478518"/>
          </a:xfrm>
        </p:spPr>
        <p:txBody>
          <a:bodyPr anchor="t">
            <a:normAutofit/>
          </a:bodyPr>
          <a:lstStyle>
            <a:lvl1pPr marL="0" indent="0">
              <a:lnSpc>
                <a:spcPct val="100000"/>
              </a:lnSpc>
              <a:buNone/>
              <a:defRPr sz="2666" b="1">
                <a:solidFill>
                  <a:srgbClr val="3D39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a:t>
            </a:r>
          </a:p>
        </p:txBody>
      </p:sp>
      <p:sp>
        <p:nvSpPr>
          <p:cNvPr id="5" name="Text Placeholder 4"/>
          <p:cNvSpPr>
            <a:spLocks noGrp="1"/>
          </p:cNvSpPr>
          <p:nvPr>
            <p:ph type="body" sz="quarter" idx="3" hasCustomPrompt="1"/>
          </p:nvPr>
        </p:nvSpPr>
        <p:spPr>
          <a:xfrm>
            <a:off x="4646613" y="1949656"/>
            <a:ext cx="3887788" cy="478518"/>
          </a:xfrm>
        </p:spPr>
        <p:txBody>
          <a:bodyPr anchor="t">
            <a:normAutofit/>
          </a:bodyPr>
          <a:lstStyle>
            <a:lvl1pPr marL="0" indent="0">
              <a:lnSpc>
                <a:spcPct val="100000"/>
              </a:lnSpc>
              <a:buNone/>
              <a:defRPr sz="2666" b="1">
                <a:solidFill>
                  <a:srgbClr val="3D39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a:t>
            </a:r>
          </a:p>
        </p:txBody>
      </p:sp>
      <p:sp>
        <p:nvSpPr>
          <p:cNvPr id="10" name="Content Placeholder 2"/>
          <p:cNvSpPr>
            <a:spLocks noGrp="1"/>
          </p:cNvSpPr>
          <p:nvPr>
            <p:ph sz="half" idx="13"/>
          </p:nvPr>
        </p:nvSpPr>
        <p:spPr>
          <a:xfrm>
            <a:off x="647701" y="2466274"/>
            <a:ext cx="3867150" cy="3533321"/>
          </a:xfrm>
        </p:spPr>
        <p:txBody>
          <a:bodyPr/>
          <a:lstStyle>
            <a:lvl1pPr>
              <a:lnSpc>
                <a:spcPct val="100000"/>
              </a:lnSpc>
              <a:defRPr>
                <a:solidFill>
                  <a:srgbClr val="3D3935"/>
                </a:solidFill>
                <a:latin typeface="Arial" panose="020B0604020202020204" pitchFamily="34" charset="0"/>
                <a:cs typeface="Arial" panose="020B0604020202020204" pitchFamily="34" charset="0"/>
              </a:defRPr>
            </a:lvl1pPr>
            <a:lvl2pPr>
              <a:lnSpc>
                <a:spcPct val="100000"/>
              </a:lnSpc>
              <a:defRPr>
                <a:solidFill>
                  <a:srgbClr val="3D3935"/>
                </a:solidFill>
                <a:latin typeface="Arial" panose="020B0604020202020204" pitchFamily="34" charset="0"/>
                <a:cs typeface="Arial" panose="020B0604020202020204" pitchFamily="34" charset="0"/>
              </a:defRPr>
            </a:lvl2pPr>
            <a:lvl3pPr>
              <a:lnSpc>
                <a:spcPct val="100000"/>
              </a:lnSpc>
              <a:defRPr>
                <a:solidFill>
                  <a:srgbClr val="3D3935"/>
                </a:solidFill>
                <a:latin typeface="Arial" panose="020B0604020202020204" pitchFamily="34" charset="0"/>
                <a:cs typeface="Arial" panose="020B0604020202020204" pitchFamily="34" charset="0"/>
              </a:defRPr>
            </a:lvl3pPr>
            <a:lvl4pPr>
              <a:lnSpc>
                <a:spcPct val="100000"/>
              </a:lnSpc>
              <a:defRPr>
                <a:solidFill>
                  <a:srgbClr val="3D3935"/>
                </a:solidFill>
                <a:latin typeface="Arial" panose="020B0604020202020204" pitchFamily="34" charset="0"/>
                <a:cs typeface="Arial" panose="020B0604020202020204" pitchFamily="34" charset="0"/>
              </a:defRPr>
            </a:lvl4pPr>
            <a:lvl5pPr>
              <a:lnSpc>
                <a:spcPct val="100000"/>
              </a:lnSpc>
              <a:defRPr>
                <a:solidFill>
                  <a:srgbClr val="3D393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Content Placeholder 3"/>
          <p:cNvSpPr>
            <a:spLocks noGrp="1"/>
          </p:cNvSpPr>
          <p:nvPr>
            <p:ph sz="half" idx="2"/>
          </p:nvPr>
        </p:nvSpPr>
        <p:spPr>
          <a:xfrm>
            <a:off x="4646613" y="2466274"/>
            <a:ext cx="3887788" cy="3533321"/>
          </a:xfrm>
        </p:spPr>
        <p:txBody>
          <a:bodyPr/>
          <a:lstStyle>
            <a:lvl1pPr>
              <a:lnSpc>
                <a:spcPct val="100000"/>
              </a:lnSpc>
              <a:defRPr>
                <a:solidFill>
                  <a:srgbClr val="3D3935"/>
                </a:solidFill>
                <a:latin typeface="Arial" panose="020B0604020202020204" pitchFamily="34" charset="0"/>
                <a:cs typeface="Arial" panose="020B0604020202020204" pitchFamily="34" charset="0"/>
              </a:defRPr>
            </a:lvl1pPr>
            <a:lvl2pPr>
              <a:lnSpc>
                <a:spcPct val="100000"/>
              </a:lnSpc>
              <a:defRPr>
                <a:solidFill>
                  <a:srgbClr val="3D3935"/>
                </a:solidFill>
                <a:latin typeface="Arial" panose="020B0604020202020204" pitchFamily="34" charset="0"/>
                <a:cs typeface="Arial" panose="020B0604020202020204" pitchFamily="34" charset="0"/>
              </a:defRPr>
            </a:lvl2pPr>
            <a:lvl3pPr>
              <a:lnSpc>
                <a:spcPct val="100000"/>
              </a:lnSpc>
              <a:defRPr>
                <a:solidFill>
                  <a:srgbClr val="3D3935"/>
                </a:solidFill>
                <a:latin typeface="Arial" panose="020B0604020202020204" pitchFamily="34" charset="0"/>
                <a:cs typeface="Arial" panose="020B0604020202020204" pitchFamily="34" charset="0"/>
              </a:defRPr>
            </a:lvl3pPr>
            <a:lvl4pPr>
              <a:lnSpc>
                <a:spcPct val="100000"/>
              </a:lnSpc>
              <a:defRPr>
                <a:solidFill>
                  <a:srgbClr val="3D3935"/>
                </a:solidFill>
                <a:latin typeface="Arial" panose="020B0604020202020204" pitchFamily="34" charset="0"/>
                <a:cs typeface="Arial" panose="020B0604020202020204" pitchFamily="34" charset="0"/>
              </a:defRPr>
            </a:lvl4pPr>
            <a:lvl5pPr>
              <a:lnSpc>
                <a:spcPct val="100000"/>
              </a:lnSpc>
              <a:defRPr>
                <a:solidFill>
                  <a:srgbClr val="3D393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title" hasCustomPrompt="1"/>
          </p:nvPr>
        </p:nvSpPr>
        <p:spPr>
          <a:xfrm>
            <a:off x="440871" y="858160"/>
            <a:ext cx="6734398" cy="493981"/>
          </a:xfrm>
        </p:spPr>
        <p:txBody>
          <a:bodyPr>
            <a:sp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2" name="Footer Placeholder 1"/>
          <p:cNvSpPr>
            <a:spLocks noGrp="1"/>
          </p:cNvSpPr>
          <p:nvPr>
            <p:ph type="ftr" sz="quarter" idx="14"/>
          </p:nvPr>
        </p:nvSpPr>
        <p:spPr/>
        <p:txBody>
          <a:bodyPr/>
          <a:lstStyle/>
          <a:p>
            <a:r>
              <a:rPr lang="en-AU"/>
              <a:t>Office | Faculty | Department</a:t>
            </a:r>
            <a:endParaRPr lang="en-AU" dirty="0"/>
          </a:p>
        </p:txBody>
      </p:sp>
      <p:sp>
        <p:nvSpPr>
          <p:cNvPr id="4" name="Slide Number Placeholder 3"/>
          <p:cNvSpPr>
            <a:spLocks noGrp="1"/>
          </p:cNvSpPr>
          <p:nvPr>
            <p:ph type="sldNum" sz="quarter" idx="15"/>
          </p:nvPr>
        </p:nvSpPr>
        <p:spPr/>
        <p:txBody>
          <a:bodyPr/>
          <a:lstStyle/>
          <a:p>
            <a:fld id="{16A89BA3-132D-40E1-AAB4-CDCD0A14C216}" type="slidenum">
              <a:rPr lang="en-AU" smtClean="0"/>
              <a:pPr/>
              <a:t>‹#›</a:t>
            </a:fld>
            <a:r>
              <a:rPr lang="en-AU"/>
              <a:t>  |</a:t>
            </a:r>
            <a:endParaRPr lang="en-AU" dirty="0"/>
          </a:p>
        </p:txBody>
      </p:sp>
      <p:pic>
        <p:nvPicPr>
          <p:cNvPr id="16" name="Picture 15">
            <a:extLst>
              <a:ext uri="{FF2B5EF4-FFF2-40B4-BE49-F238E27FC236}">
                <a16:creationId xmlns:a16="http://schemas.microsoft.com/office/drawing/2014/main" id="{E5BF8E5D-3F19-FF47-9F45-0BB1BE5C69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4179411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userDrawn="1">
            <p:custDataLst>
              <p:tags r:id="rId2"/>
            </p:custDataLst>
            <p:extLst>
              <p:ext uri="{D42A27DB-BD31-4B8C-83A1-F6EECF244321}">
                <p14:modId xmlns:p14="http://schemas.microsoft.com/office/powerpoint/2010/main" val="392761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7" name="think-cell Slide" r:id="rId4" imgW="347" imgH="348" progId="TCLayout.ActiveDocument.1">
                  <p:embed/>
                </p:oleObj>
              </mc:Choice>
              <mc:Fallback>
                <p:oleObj name="think-cell Slide" r:id="rId4" imgW="347" imgH="348" progId="TCLayout.ActiveDocument.1">
                  <p:embed/>
                  <p:pic>
                    <p:nvPicPr>
                      <p:cNvPr id="47" name="Object 4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userDrawn="1">
            <p:ph type="title" hasCustomPrompt="1"/>
          </p:nvPr>
        </p:nvSpPr>
        <p:spPr>
          <a:xfrm>
            <a:off x="440871" y="902472"/>
            <a:ext cx="6733042" cy="538609"/>
          </a:xfrm>
        </p:spPr>
        <p:txBody>
          <a:bodyPr>
            <a:spAutoFit/>
          </a:bodyPr>
          <a:lstStyle>
            <a:lvl1pPr>
              <a:lnSpc>
                <a:spcPct val="100000"/>
              </a:lnSpc>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46" name="Text Placeholder 45"/>
          <p:cNvSpPr>
            <a:spLocks noGrp="1"/>
          </p:cNvSpPr>
          <p:nvPr userDrawn="1">
            <p:ph type="body" sz="quarter" idx="13" hasCustomPrompt="1"/>
          </p:nvPr>
        </p:nvSpPr>
        <p:spPr>
          <a:xfrm>
            <a:off x="440871" y="1471672"/>
            <a:ext cx="6734398" cy="507831"/>
          </a:xfrm>
        </p:spPr>
        <p:txBody>
          <a:bodyPr anchor="ctr">
            <a:spAutoFit/>
          </a:bodyPr>
          <a:lstStyle>
            <a:lvl1pPr marL="0" indent="0">
              <a:lnSpc>
                <a:spcPct val="100000"/>
              </a:lnSpc>
              <a:buNone/>
              <a:defRPr sz="2700">
                <a:solidFill>
                  <a:srgbClr val="3D3935"/>
                </a:solidFill>
                <a:latin typeface="Arial" panose="020B0604020202020204" pitchFamily="34" charset="0"/>
                <a:cs typeface="Arial" panose="020B0604020202020204" pitchFamily="34" charset="0"/>
              </a:defRPr>
            </a:lvl1pPr>
          </a:lstStyle>
          <a:p>
            <a:pPr lvl="0"/>
            <a:r>
              <a:rPr lang="en-AU" dirty="0"/>
              <a:t>Sub Title</a:t>
            </a:r>
          </a:p>
        </p:txBody>
      </p:sp>
      <p:sp>
        <p:nvSpPr>
          <p:cNvPr id="48" name="Text Placeholder 47"/>
          <p:cNvSpPr>
            <a:spLocks noGrp="1"/>
          </p:cNvSpPr>
          <p:nvPr userDrawn="1">
            <p:ph type="body" sz="quarter" idx="14" hasCustomPrompt="1"/>
          </p:nvPr>
        </p:nvSpPr>
        <p:spPr>
          <a:xfrm>
            <a:off x="440872" y="2275570"/>
            <a:ext cx="8284028" cy="359681"/>
          </a:xfrm>
        </p:spPr>
        <p:txBody>
          <a:bodyPr anchor="ctr">
            <a:noAutofit/>
          </a:bodyPr>
          <a:lstStyle>
            <a:lvl1pPr marL="0" indent="0">
              <a:lnSpc>
                <a:spcPct val="100000"/>
              </a:lnSpc>
              <a:buNone/>
              <a:defRPr sz="2000" b="1" baseline="0">
                <a:solidFill>
                  <a:srgbClr val="3D3935"/>
                </a:solidFill>
                <a:latin typeface="Arial" panose="020B0604020202020204" pitchFamily="34" charset="0"/>
                <a:cs typeface="Arial" panose="020B0604020202020204" pitchFamily="34" charset="0"/>
              </a:defRPr>
            </a:lvl1pPr>
          </a:lstStyle>
          <a:p>
            <a:pPr lvl="0"/>
            <a:r>
              <a:rPr lang="en-AU" dirty="0"/>
              <a:t>Sub heading</a:t>
            </a:r>
          </a:p>
        </p:txBody>
      </p:sp>
      <p:sp>
        <p:nvSpPr>
          <p:cNvPr id="50" name="Text Placeholder 49"/>
          <p:cNvSpPr>
            <a:spLocks noGrp="1"/>
          </p:cNvSpPr>
          <p:nvPr userDrawn="1">
            <p:ph type="body" sz="quarter" idx="15" hasCustomPrompt="1"/>
          </p:nvPr>
        </p:nvSpPr>
        <p:spPr>
          <a:xfrm>
            <a:off x="440871" y="2640809"/>
            <a:ext cx="8284029" cy="3095510"/>
          </a:xfrm>
        </p:spPr>
        <p:txBody>
          <a:bodyPr>
            <a:normAutofit/>
          </a:bodyPr>
          <a:lstStyle>
            <a:lvl1pPr marL="0" indent="0">
              <a:lnSpc>
                <a:spcPct val="100000"/>
              </a:lnSpc>
              <a:buNone/>
              <a:defRPr sz="1900">
                <a:solidFill>
                  <a:srgbClr val="3D3935"/>
                </a:solidFill>
                <a:latin typeface="Arial" panose="020B0604020202020204" pitchFamily="34" charset="0"/>
                <a:cs typeface="Arial" panose="020B0604020202020204" pitchFamily="34" charset="0"/>
              </a:defRPr>
            </a:lvl1pPr>
          </a:lstStyle>
          <a:p>
            <a:pPr lvl="0"/>
            <a:r>
              <a:rPr lang="en-AU" dirty="0"/>
              <a:t>Body</a:t>
            </a:r>
          </a:p>
        </p:txBody>
      </p:sp>
      <p:grpSp>
        <p:nvGrpSpPr>
          <p:cNvPr id="45" name="Group 44"/>
          <p:cNvGrpSpPr/>
          <p:nvPr userDrawn="1"/>
        </p:nvGrpSpPr>
        <p:grpSpPr>
          <a:xfrm>
            <a:off x="1588" y="-3175"/>
            <a:ext cx="9140826" cy="6861175"/>
            <a:chOff x="1588" y="-3175"/>
            <a:chExt cx="9140826" cy="6861175"/>
          </a:xfrm>
        </p:grpSpPr>
        <p:sp>
          <p:nvSpPr>
            <p:cNvPr id="7"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sp>
        <p:nvSpPr>
          <p:cNvPr id="52" name="Text Placeholder 51"/>
          <p:cNvSpPr>
            <a:spLocks noGrp="1"/>
          </p:cNvSpPr>
          <p:nvPr userDrawn="1">
            <p:ph type="body" sz="quarter" idx="16" hasCustomPrompt="1"/>
          </p:nvPr>
        </p:nvSpPr>
        <p:spPr>
          <a:xfrm>
            <a:off x="440871" y="-8733"/>
            <a:ext cx="4343399" cy="462758"/>
          </a:xfrm>
        </p:spPr>
        <p:txBody>
          <a:bodyPr anchor="ctr">
            <a:norm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dirty="0"/>
              <a:t>Section heading</a:t>
            </a:r>
          </a:p>
        </p:txBody>
      </p:sp>
      <p:sp>
        <p:nvSpPr>
          <p:cNvPr id="3" name="Footer Placeholder 2"/>
          <p:cNvSpPr>
            <a:spLocks noGrp="1"/>
          </p:cNvSpPr>
          <p:nvPr>
            <p:ph type="ftr" sz="quarter" idx="17"/>
          </p:nvPr>
        </p:nvSpPr>
        <p:spPr/>
        <p:txBody>
          <a:bodyPr/>
          <a:lstStyle/>
          <a:p>
            <a:r>
              <a:rPr lang="en-AU"/>
              <a:t>Office | Faculty | Department</a:t>
            </a:r>
            <a:endParaRPr lang="en-AU" dirty="0"/>
          </a:p>
        </p:txBody>
      </p:sp>
      <p:sp>
        <p:nvSpPr>
          <p:cNvPr id="4" name="Slide Number Placeholder 3"/>
          <p:cNvSpPr>
            <a:spLocks noGrp="1"/>
          </p:cNvSpPr>
          <p:nvPr>
            <p:ph type="sldNum" sz="quarter" idx="18"/>
          </p:nvPr>
        </p:nvSpPr>
        <p:spPr/>
        <p:txBody>
          <a:bodyPr/>
          <a:lstStyle/>
          <a:p>
            <a:fld id="{16A89BA3-132D-40E1-AAB4-CDCD0A14C216}" type="slidenum">
              <a:rPr lang="en-AU" smtClean="0"/>
              <a:pPr/>
              <a:t>‹#›</a:t>
            </a:fld>
            <a:r>
              <a:rPr lang="en-AU"/>
              <a:t>  |</a:t>
            </a:r>
            <a:endParaRPr lang="en-AU" dirty="0"/>
          </a:p>
        </p:txBody>
      </p:sp>
      <p:pic>
        <p:nvPicPr>
          <p:cNvPr id="17" name="Picture 16">
            <a:extLst>
              <a:ext uri="{FF2B5EF4-FFF2-40B4-BE49-F238E27FC236}">
                <a16:creationId xmlns:a16="http://schemas.microsoft.com/office/drawing/2014/main" id="{E01660DD-EBF9-B442-B68E-A88C80F0BD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1608932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9060"/>
            <a:ext cx="9144000" cy="59424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5"/>
          <p:cNvSpPr>
            <a:spLocks noGrp="1"/>
          </p:cNvSpPr>
          <p:nvPr>
            <p:ph type="pic" sz="quarter" idx="12"/>
          </p:nvPr>
        </p:nvSpPr>
        <p:spPr>
          <a:xfrm>
            <a:off x="0" y="-10789"/>
            <a:ext cx="9144000" cy="5934174"/>
          </a:xfr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Drag picture to placeholder or click icon to add</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0284" y="616854"/>
            <a:ext cx="4250070" cy="2901985"/>
          </a:xfrm>
          <a:prstGeom prst="rect">
            <a:avLst/>
          </a:prstGeom>
        </p:spPr>
      </p:pic>
      <p:sp>
        <p:nvSpPr>
          <p:cNvPr id="2" name="Title 1"/>
          <p:cNvSpPr>
            <a:spLocks noGrp="1"/>
          </p:cNvSpPr>
          <p:nvPr>
            <p:ph type="ctrTitle" hasCustomPrompt="1"/>
          </p:nvPr>
        </p:nvSpPr>
        <p:spPr>
          <a:xfrm>
            <a:off x="5146158" y="893661"/>
            <a:ext cx="2977116" cy="2348369"/>
          </a:xfrm>
        </p:spPr>
        <p:txBody>
          <a:bodyPr anchor="ctr">
            <a:normAutofit/>
          </a:bodyPr>
          <a:lstStyle>
            <a:lvl1pPr algn="l">
              <a:defRPr sz="3860" b="1">
                <a:solidFill>
                  <a:srgbClr val="FFFFFF"/>
                </a:solidFill>
                <a:latin typeface="Arial" panose="020B0604020202020204" pitchFamily="34" charset="0"/>
                <a:cs typeface="Arial" panose="020B0604020202020204" pitchFamily="34" charset="0"/>
              </a:defRPr>
            </a:lvl1pPr>
          </a:lstStyle>
          <a:p>
            <a:r>
              <a:rPr lang="en-US" dirty="0"/>
              <a:t>Heading</a:t>
            </a:r>
          </a:p>
        </p:txBody>
      </p:sp>
      <p:sp>
        <p:nvSpPr>
          <p:cNvPr id="3" name="Subtitle 2"/>
          <p:cNvSpPr>
            <a:spLocks noGrp="1"/>
          </p:cNvSpPr>
          <p:nvPr>
            <p:ph type="subTitle" idx="1" hasCustomPrompt="1"/>
          </p:nvPr>
        </p:nvSpPr>
        <p:spPr>
          <a:xfrm>
            <a:off x="465837" y="6045757"/>
            <a:ext cx="6426030" cy="599309"/>
          </a:xfrm>
        </p:spPr>
        <p:txBody>
          <a:bodyPr anchor="b">
            <a:noAutofit/>
          </a:bodyPr>
          <a:lstStyle>
            <a:lvl1pPr marL="0" indent="0" algn="l">
              <a:buNone/>
              <a:defRPr sz="1863">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2966"/>
            <a:ext cx="9144000" cy="948690"/>
          </a:xfrm>
          <a:prstGeom prst="rect">
            <a:avLst/>
          </a:prstGeom>
        </p:spPr>
      </p:pic>
      <p:sp>
        <p:nvSpPr>
          <p:cNvPr id="8" name="Subtitle 2"/>
          <p:cNvSpPr txBox="1">
            <a:spLocks/>
          </p:cNvSpPr>
          <p:nvPr userDrawn="1"/>
        </p:nvSpPr>
        <p:spPr>
          <a:xfrm>
            <a:off x="361494" y="4877953"/>
            <a:ext cx="3179135" cy="81842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F2120C"/>
              </a:buClr>
              <a:buFont typeface="Arial" panose="020B0604020202020204" pitchFamily="34" charset="0"/>
              <a:buNone/>
              <a:defRPr sz="1863"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F2120C"/>
              </a:buClr>
              <a:buFont typeface="Arial" panose="020B0604020202020204" pitchFamily="34" charset="0"/>
              <a:buNone/>
              <a:defRPr sz="2000" kern="1200">
                <a:solidFill>
                  <a:srgbClr val="3D3935"/>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F2120C"/>
              </a:buClr>
              <a:buFont typeface="Arial" panose="020B0604020202020204" pitchFamily="34" charset="0"/>
              <a:buNone/>
              <a:defRPr sz="1800" kern="1200">
                <a:solidFill>
                  <a:srgbClr val="3D3935"/>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F2120C"/>
              </a:buClr>
              <a:buFont typeface="Arial" panose="020B0604020202020204" pitchFamily="34" charset="0"/>
              <a:buNone/>
              <a:defRPr sz="1600" kern="1200">
                <a:solidFill>
                  <a:srgbClr val="3D3935"/>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F2120C"/>
              </a:buClr>
              <a:buFont typeface="Arial" panose="020B0604020202020204" pitchFamily="34" charset="0"/>
              <a:buNone/>
              <a:defRPr sz="1600" kern="1200">
                <a:solidFill>
                  <a:srgbClr val="3D3935"/>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2">
                    <a:lumMod val="10000"/>
                  </a:schemeClr>
                </a:solidFill>
              </a:rPr>
              <a:t>Subheading</a:t>
            </a:r>
          </a:p>
        </p:txBody>
      </p:sp>
      <p:pic>
        <p:nvPicPr>
          <p:cNvPr id="13" name="Picture 12">
            <a:extLst>
              <a:ext uri="{FF2B5EF4-FFF2-40B4-BE49-F238E27FC236}">
                <a16:creationId xmlns:a16="http://schemas.microsoft.com/office/drawing/2014/main" id="{C63B385F-29CA-8447-A18E-4B00F423FD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5595" y="6134100"/>
            <a:ext cx="3295135" cy="508000"/>
          </a:xfrm>
          <a:prstGeom prst="rect">
            <a:avLst/>
          </a:prstGeom>
        </p:spPr>
      </p:pic>
    </p:spTree>
    <p:extLst>
      <p:ext uri="{BB962C8B-B14F-4D97-AF65-F5344CB8AC3E}">
        <p14:creationId xmlns:p14="http://schemas.microsoft.com/office/powerpoint/2010/main" val="1060651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9060"/>
            <a:ext cx="9144000" cy="59424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5"/>
          <p:cNvSpPr>
            <a:spLocks noGrp="1"/>
          </p:cNvSpPr>
          <p:nvPr>
            <p:ph type="pic" sz="quarter" idx="12"/>
          </p:nvPr>
        </p:nvSpPr>
        <p:spPr>
          <a:xfrm>
            <a:off x="0" y="-10789"/>
            <a:ext cx="4540102" cy="5934174"/>
          </a:xfr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Drag picture to placeholder or click icon to add</a:t>
            </a:r>
            <a:endParaRPr lang="en-AU" dirty="0"/>
          </a:p>
        </p:txBody>
      </p:sp>
      <p:sp>
        <p:nvSpPr>
          <p:cNvPr id="10" name="Picture Placeholder 85"/>
          <p:cNvSpPr>
            <a:spLocks noGrp="1"/>
          </p:cNvSpPr>
          <p:nvPr>
            <p:ph type="pic" sz="quarter" idx="13"/>
          </p:nvPr>
        </p:nvSpPr>
        <p:spPr>
          <a:xfrm>
            <a:off x="4540102" y="-10789"/>
            <a:ext cx="4611183" cy="5934174"/>
          </a:xfr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Drag picture to placeholder or click icon to add</a:t>
            </a:r>
            <a:endParaRPr lang="en-AU"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2678" y="161391"/>
            <a:ext cx="5897526" cy="3848136"/>
          </a:xfrm>
          <a:prstGeom prst="rect">
            <a:avLst/>
          </a:prstGeom>
        </p:spPr>
      </p:pic>
      <p:sp>
        <p:nvSpPr>
          <p:cNvPr id="2" name="Title 1"/>
          <p:cNvSpPr>
            <a:spLocks noGrp="1"/>
          </p:cNvSpPr>
          <p:nvPr>
            <p:ph type="ctrTitle" hasCustomPrompt="1"/>
          </p:nvPr>
        </p:nvSpPr>
        <p:spPr>
          <a:xfrm>
            <a:off x="4306185" y="893661"/>
            <a:ext cx="4253023" cy="2348369"/>
          </a:xfrm>
        </p:spPr>
        <p:txBody>
          <a:bodyPr anchor="ctr">
            <a:normAutofit/>
          </a:bodyPr>
          <a:lstStyle>
            <a:lvl1pPr algn="l">
              <a:defRPr sz="3860" b="1">
                <a:solidFill>
                  <a:srgbClr val="FFFFFF"/>
                </a:solidFill>
                <a:latin typeface="Arial" panose="020B0604020202020204" pitchFamily="34" charset="0"/>
                <a:cs typeface="Arial" panose="020B0604020202020204" pitchFamily="34" charset="0"/>
              </a:defRPr>
            </a:lvl1pPr>
          </a:lstStyle>
          <a:p>
            <a:r>
              <a:rPr lang="en-US" dirty="0"/>
              <a:t>Heading</a:t>
            </a:r>
          </a:p>
        </p:txBody>
      </p:sp>
      <p:sp>
        <p:nvSpPr>
          <p:cNvPr id="3" name="Subtitle 2"/>
          <p:cNvSpPr>
            <a:spLocks noGrp="1"/>
          </p:cNvSpPr>
          <p:nvPr>
            <p:ph type="subTitle" idx="1" hasCustomPrompt="1"/>
          </p:nvPr>
        </p:nvSpPr>
        <p:spPr>
          <a:xfrm>
            <a:off x="465837" y="6045757"/>
            <a:ext cx="6426030" cy="599309"/>
          </a:xfrm>
        </p:spPr>
        <p:txBody>
          <a:bodyPr anchor="b">
            <a:noAutofit/>
          </a:bodyPr>
          <a:lstStyle>
            <a:lvl1pPr marL="0" indent="0" algn="l">
              <a:buNone/>
              <a:defRPr sz="1863">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2966"/>
            <a:ext cx="9144000" cy="948690"/>
          </a:xfrm>
          <a:prstGeom prst="rect">
            <a:avLst/>
          </a:prstGeom>
        </p:spPr>
      </p:pic>
      <p:sp>
        <p:nvSpPr>
          <p:cNvPr id="8" name="Subtitle 2"/>
          <p:cNvSpPr txBox="1">
            <a:spLocks/>
          </p:cNvSpPr>
          <p:nvPr userDrawn="1"/>
        </p:nvSpPr>
        <p:spPr>
          <a:xfrm>
            <a:off x="361494" y="4974695"/>
            <a:ext cx="4061650" cy="72168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rgbClr val="F2120C"/>
              </a:buClr>
              <a:buFont typeface="Arial" panose="020B0604020202020204" pitchFamily="34" charset="0"/>
              <a:buNone/>
              <a:defRPr sz="1863"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F2120C"/>
              </a:buClr>
              <a:buFont typeface="Arial" panose="020B0604020202020204" pitchFamily="34" charset="0"/>
              <a:buNone/>
              <a:defRPr sz="2000" kern="1200">
                <a:solidFill>
                  <a:srgbClr val="3D3935"/>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F2120C"/>
              </a:buClr>
              <a:buFont typeface="Arial" panose="020B0604020202020204" pitchFamily="34" charset="0"/>
              <a:buNone/>
              <a:defRPr sz="1800" kern="1200">
                <a:solidFill>
                  <a:srgbClr val="3D3935"/>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F2120C"/>
              </a:buClr>
              <a:buFont typeface="Arial" panose="020B0604020202020204" pitchFamily="34" charset="0"/>
              <a:buNone/>
              <a:defRPr sz="1600" kern="1200">
                <a:solidFill>
                  <a:srgbClr val="3D3935"/>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F2120C"/>
              </a:buClr>
              <a:buFont typeface="Arial" panose="020B0604020202020204" pitchFamily="34" charset="0"/>
              <a:buNone/>
              <a:defRPr sz="1600" kern="1200">
                <a:solidFill>
                  <a:srgbClr val="3D3935"/>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2">
                    <a:lumMod val="10000"/>
                  </a:schemeClr>
                </a:solidFill>
              </a:rPr>
              <a:t>Subheading</a:t>
            </a:r>
          </a:p>
        </p:txBody>
      </p:sp>
      <p:pic>
        <p:nvPicPr>
          <p:cNvPr id="14" name="Picture 13">
            <a:extLst>
              <a:ext uri="{FF2B5EF4-FFF2-40B4-BE49-F238E27FC236}">
                <a16:creationId xmlns:a16="http://schemas.microsoft.com/office/drawing/2014/main" id="{99290A59-B7A1-9C4A-9C47-8241EC38D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5595" y="6134100"/>
            <a:ext cx="3295135" cy="508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grpSp>
        <p:nvGrpSpPr>
          <p:cNvPr id="3" name="Group 2"/>
          <p:cNvGrpSpPr/>
          <p:nvPr userDrawn="1"/>
        </p:nvGrpSpPr>
        <p:grpSpPr>
          <a:xfrm>
            <a:off x="15874" y="0"/>
            <a:ext cx="9128126" cy="6858000"/>
            <a:chOff x="7938" y="0"/>
            <a:chExt cx="9128126" cy="6858000"/>
          </a:xfrm>
        </p:grpSpPr>
        <p:sp>
          <p:nvSpPr>
            <p:cNvPr id="8" name="AutoShape 3"/>
            <p:cNvSpPr>
              <a:spLocks noChangeAspect="1" noChangeArrowheads="1" noTextEdit="1"/>
            </p:cNvSpPr>
            <p:nvPr userDrawn="1"/>
          </p:nvSpPr>
          <p:spPr bwMode="auto">
            <a:xfrm>
              <a:off x="7938" y="0"/>
              <a:ext cx="9128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 name="Freeform 5"/>
            <p:cNvSpPr>
              <a:spLocks/>
            </p:cNvSpPr>
            <p:nvPr userDrawn="1"/>
          </p:nvSpPr>
          <p:spPr bwMode="auto">
            <a:xfrm>
              <a:off x="7938" y="463550"/>
              <a:ext cx="4564063" cy="6388100"/>
            </a:xfrm>
            <a:custGeom>
              <a:avLst/>
              <a:gdLst>
                <a:gd name="T0" fmla="*/ 2875 w 2875"/>
                <a:gd name="T1" fmla="*/ 0 h 4024"/>
                <a:gd name="T2" fmla="*/ 2875 w 2875"/>
                <a:gd name="T3" fmla="*/ 4024 h 4024"/>
                <a:gd name="T4" fmla="*/ 0 w 2875"/>
                <a:gd name="T5" fmla="*/ 4024 h 4024"/>
                <a:gd name="T6" fmla="*/ 0 w 2875"/>
                <a:gd name="T7" fmla="*/ 0 h 4024"/>
                <a:gd name="T8" fmla="*/ 2875 w 2875"/>
                <a:gd name="T9" fmla="*/ 0 h 4024"/>
                <a:gd name="T10" fmla="*/ 2875 w 2875"/>
                <a:gd name="T11" fmla="*/ 0 h 4024"/>
              </a:gdLst>
              <a:ahLst/>
              <a:cxnLst>
                <a:cxn ang="0">
                  <a:pos x="T0" y="T1"/>
                </a:cxn>
                <a:cxn ang="0">
                  <a:pos x="T2" y="T3"/>
                </a:cxn>
                <a:cxn ang="0">
                  <a:pos x="T4" y="T5"/>
                </a:cxn>
                <a:cxn ang="0">
                  <a:pos x="T6" y="T7"/>
                </a:cxn>
                <a:cxn ang="0">
                  <a:pos x="T8" y="T9"/>
                </a:cxn>
                <a:cxn ang="0">
                  <a:pos x="T10" y="T11"/>
                </a:cxn>
              </a:cxnLst>
              <a:rect l="0" t="0" r="r" b="b"/>
              <a:pathLst>
                <a:path w="2875" h="4024">
                  <a:moveTo>
                    <a:pt x="2875" y="0"/>
                  </a:moveTo>
                  <a:lnTo>
                    <a:pt x="2875" y="4024"/>
                  </a:lnTo>
                  <a:lnTo>
                    <a:pt x="0" y="4024"/>
                  </a:lnTo>
                  <a:lnTo>
                    <a:pt x="0" y="0"/>
                  </a:lnTo>
                  <a:lnTo>
                    <a:pt x="2875" y="0"/>
                  </a:lnTo>
                  <a:lnTo>
                    <a:pt x="2875" y="0"/>
                  </a:lnTo>
                  <a:close/>
                </a:path>
              </a:pathLst>
            </a:custGeom>
            <a:solidFill>
              <a:srgbClr val="F7F6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6"/>
            <p:cNvSpPr>
              <a:spLocks/>
            </p:cNvSpPr>
            <p:nvPr userDrawn="1"/>
          </p:nvSpPr>
          <p:spPr bwMode="auto">
            <a:xfrm>
              <a:off x="4572001" y="3175"/>
              <a:ext cx="4564063" cy="6854825"/>
            </a:xfrm>
            <a:custGeom>
              <a:avLst/>
              <a:gdLst>
                <a:gd name="T0" fmla="*/ 2875 w 2875"/>
                <a:gd name="T1" fmla="*/ 0 h 4318"/>
                <a:gd name="T2" fmla="*/ 2875 w 2875"/>
                <a:gd name="T3" fmla="*/ 4028 h 4318"/>
                <a:gd name="T4" fmla="*/ 290 w 2875"/>
                <a:gd name="T5" fmla="*/ 4028 h 4318"/>
                <a:gd name="T6" fmla="*/ 0 w 2875"/>
                <a:gd name="T7" fmla="*/ 4318 h 4318"/>
                <a:gd name="T8" fmla="*/ 0 w 2875"/>
                <a:gd name="T9" fmla="*/ 290 h 4318"/>
                <a:gd name="T10" fmla="*/ 290 w 2875"/>
                <a:gd name="T11" fmla="*/ 0 h 4318"/>
                <a:gd name="T12" fmla="*/ 2875 w 2875"/>
                <a:gd name="T13" fmla="*/ 0 h 4318"/>
                <a:gd name="T14" fmla="*/ 2875 w 2875"/>
                <a:gd name="T15" fmla="*/ 0 h 4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5" h="4318">
                  <a:moveTo>
                    <a:pt x="2875" y="0"/>
                  </a:moveTo>
                  <a:lnTo>
                    <a:pt x="2875" y="4028"/>
                  </a:lnTo>
                  <a:lnTo>
                    <a:pt x="290" y="4028"/>
                  </a:lnTo>
                  <a:lnTo>
                    <a:pt x="0" y="4318"/>
                  </a:lnTo>
                  <a:lnTo>
                    <a:pt x="0" y="290"/>
                  </a:lnTo>
                  <a:lnTo>
                    <a:pt x="290" y="0"/>
                  </a:lnTo>
                  <a:lnTo>
                    <a:pt x="2875" y="0"/>
                  </a:lnTo>
                  <a:lnTo>
                    <a:pt x="2875" y="0"/>
                  </a:lnTo>
                  <a:close/>
                </a:path>
              </a:pathLst>
            </a:custGeom>
            <a:solidFill>
              <a:srgbClr val="F7F6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sp>
        <p:nvSpPr>
          <p:cNvPr id="46" name="Title 1"/>
          <p:cNvSpPr>
            <a:spLocks noGrp="1"/>
          </p:cNvSpPr>
          <p:nvPr userDrawn="1">
            <p:ph type="title" hasCustomPrompt="1"/>
          </p:nvPr>
        </p:nvSpPr>
        <p:spPr>
          <a:xfrm>
            <a:off x="440871" y="904874"/>
            <a:ext cx="6733042" cy="493981"/>
          </a:xfrm>
        </p:spPr>
        <p:txBody>
          <a:bodyPr>
            <a:sp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49" name="Chart Placeholder 48"/>
          <p:cNvSpPr>
            <a:spLocks noGrp="1"/>
          </p:cNvSpPr>
          <p:nvPr userDrawn="1">
            <p:ph type="chart" sz="quarter" idx="14"/>
          </p:nvPr>
        </p:nvSpPr>
        <p:spPr>
          <a:xfrm>
            <a:off x="906463" y="2898775"/>
            <a:ext cx="2990281" cy="2751138"/>
          </a:xfrm>
        </p:spPr>
        <p:txBody>
          <a:bodyPr>
            <a:normAutofit/>
          </a:bodyPr>
          <a:lstStyle>
            <a:lvl1pPr marL="0" indent="0">
              <a:buNone/>
              <a:defRPr sz="1200">
                <a:solidFill>
                  <a:srgbClr val="3D3935"/>
                </a:solidFill>
                <a:latin typeface="Arial" panose="020B0604020202020204" pitchFamily="34" charset="0"/>
                <a:cs typeface="Arial" panose="020B0604020202020204" pitchFamily="34" charset="0"/>
              </a:defRPr>
            </a:lvl1pPr>
          </a:lstStyle>
          <a:p>
            <a:r>
              <a:rPr lang="en-US"/>
              <a:t>Click icon to add chart</a:t>
            </a:r>
            <a:endParaRPr lang="en-AU" dirty="0"/>
          </a:p>
        </p:txBody>
      </p:sp>
      <p:sp>
        <p:nvSpPr>
          <p:cNvPr id="50" name="Text Placeholder 47"/>
          <p:cNvSpPr>
            <a:spLocks noGrp="1"/>
          </p:cNvSpPr>
          <p:nvPr userDrawn="1">
            <p:ph type="body" sz="quarter" idx="15" hasCustomPrompt="1"/>
          </p:nvPr>
        </p:nvSpPr>
        <p:spPr>
          <a:xfrm>
            <a:off x="4854120" y="2770612"/>
            <a:ext cx="3916363" cy="400110"/>
          </a:xfrm>
        </p:spPr>
        <p:txBody>
          <a:bodyPr anchor="ctr">
            <a:spAutoFit/>
          </a:bodyPr>
          <a:lstStyle>
            <a:lvl1pPr marL="0" indent="0">
              <a:lnSpc>
                <a:spcPct val="100000"/>
              </a:lnSpc>
              <a:buNone/>
              <a:defRPr sz="2000" b="1" baseline="0">
                <a:solidFill>
                  <a:srgbClr val="3D3935"/>
                </a:solidFill>
                <a:latin typeface="Arial" panose="020B0604020202020204" pitchFamily="34" charset="0"/>
                <a:cs typeface="Arial" panose="020B0604020202020204" pitchFamily="34" charset="0"/>
              </a:defRPr>
            </a:lvl1pPr>
          </a:lstStyle>
          <a:p>
            <a:pPr lvl="0"/>
            <a:r>
              <a:rPr lang="en-AU" dirty="0"/>
              <a:t>Sub heading</a:t>
            </a:r>
          </a:p>
        </p:txBody>
      </p:sp>
      <p:sp>
        <p:nvSpPr>
          <p:cNvPr id="51" name="Text Placeholder 49"/>
          <p:cNvSpPr>
            <a:spLocks noGrp="1"/>
          </p:cNvSpPr>
          <p:nvPr userDrawn="1">
            <p:ph type="body" sz="quarter" idx="16" hasCustomPrompt="1"/>
          </p:nvPr>
        </p:nvSpPr>
        <p:spPr>
          <a:xfrm>
            <a:off x="4854120" y="3570400"/>
            <a:ext cx="3916363" cy="384721"/>
          </a:xfrm>
        </p:spPr>
        <p:txBody>
          <a:bodyPr>
            <a:spAutoFit/>
          </a:bodyPr>
          <a:lstStyle>
            <a:lvl1pPr marL="514350" indent="-514350">
              <a:lnSpc>
                <a:spcPct val="100000"/>
              </a:lnSpc>
              <a:buClr>
                <a:srgbClr val="F2120C"/>
              </a:buClr>
              <a:buFont typeface="+mj-lt"/>
              <a:buAutoNum type="arabicPeriod"/>
              <a:defRPr sz="1900">
                <a:solidFill>
                  <a:srgbClr val="3D3935"/>
                </a:solidFill>
                <a:latin typeface="Arial" panose="020B0604020202020204" pitchFamily="34" charset="0"/>
                <a:cs typeface="Arial" panose="020B0604020202020204" pitchFamily="34" charset="0"/>
              </a:defRPr>
            </a:lvl1pPr>
          </a:lstStyle>
          <a:p>
            <a:pPr lvl="0"/>
            <a:r>
              <a:rPr lang="en-AU" dirty="0"/>
              <a:t>Bullet</a:t>
            </a:r>
          </a:p>
        </p:txBody>
      </p:sp>
      <p:sp>
        <p:nvSpPr>
          <p:cNvPr id="55" name="Text Placeholder 54"/>
          <p:cNvSpPr>
            <a:spLocks noGrp="1"/>
          </p:cNvSpPr>
          <p:nvPr userDrawn="1">
            <p:ph type="body" sz="quarter" idx="17" hasCustomPrompt="1"/>
          </p:nvPr>
        </p:nvSpPr>
        <p:spPr>
          <a:xfrm>
            <a:off x="4854120" y="3185126"/>
            <a:ext cx="3913188" cy="384721"/>
          </a:xfrm>
        </p:spPr>
        <p:txBody>
          <a:bodyPr>
            <a:spAutoFit/>
          </a:bodyPr>
          <a:lstStyle>
            <a:lvl1pPr marL="0" indent="0">
              <a:lnSpc>
                <a:spcPct val="100000"/>
              </a:lnSpc>
              <a:buNone/>
              <a:defRPr sz="1900">
                <a:solidFill>
                  <a:srgbClr val="3D3935"/>
                </a:solidFill>
                <a:latin typeface="Arial" panose="020B0604020202020204" pitchFamily="34" charset="0"/>
                <a:cs typeface="Arial" panose="020B0604020202020204" pitchFamily="34" charset="0"/>
              </a:defRPr>
            </a:lvl1pPr>
          </a:lstStyle>
          <a:p>
            <a:pPr lvl="0"/>
            <a:r>
              <a:rPr lang="en-AU" dirty="0"/>
              <a:t>Body</a:t>
            </a:r>
          </a:p>
        </p:txBody>
      </p:sp>
      <p:sp>
        <p:nvSpPr>
          <p:cNvPr id="54" name="Text Placeholder 45"/>
          <p:cNvSpPr>
            <a:spLocks noGrp="1"/>
          </p:cNvSpPr>
          <p:nvPr>
            <p:ph type="body" sz="quarter" idx="13" hasCustomPrompt="1"/>
          </p:nvPr>
        </p:nvSpPr>
        <p:spPr>
          <a:xfrm>
            <a:off x="440871" y="1472535"/>
            <a:ext cx="6734398" cy="466281"/>
          </a:xfrm>
        </p:spPr>
        <p:txBody>
          <a:bodyPr anchor="ctr">
            <a:spAutoFit/>
          </a:bodyPr>
          <a:lstStyle>
            <a:lvl1pPr marL="0" indent="0">
              <a:buNone/>
              <a:defRPr sz="2700">
                <a:solidFill>
                  <a:srgbClr val="3D3935"/>
                </a:solidFill>
                <a:latin typeface="Arial" panose="020B0604020202020204" pitchFamily="34" charset="0"/>
                <a:cs typeface="Arial" panose="020B0604020202020204" pitchFamily="34" charset="0"/>
              </a:defRPr>
            </a:lvl1pPr>
          </a:lstStyle>
          <a:p>
            <a:pPr lvl="0"/>
            <a:r>
              <a:rPr lang="en-AU" dirty="0"/>
              <a:t>Sub Title</a:t>
            </a:r>
          </a:p>
        </p:txBody>
      </p:sp>
      <p:sp>
        <p:nvSpPr>
          <p:cNvPr id="6" name="Footer Placeholder 5"/>
          <p:cNvSpPr>
            <a:spLocks noGrp="1"/>
          </p:cNvSpPr>
          <p:nvPr>
            <p:ph type="ftr" sz="quarter" idx="18"/>
          </p:nvPr>
        </p:nvSpPr>
        <p:spPr/>
        <p:txBody>
          <a:bodyPr/>
          <a:lstStyle/>
          <a:p>
            <a:r>
              <a:rPr lang="en-AU"/>
              <a:t>Office | Faculty | Department</a:t>
            </a:r>
            <a:endParaRPr lang="en-AU" dirty="0"/>
          </a:p>
        </p:txBody>
      </p:sp>
      <p:sp>
        <p:nvSpPr>
          <p:cNvPr id="5" name="Slide Number Placeholder 4"/>
          <p:cNvSpPr>
            <a:spLocks noGrp="1"/>
          </p:cNvSpPr>
          <p:nvPr>
            <p:ph type="sldNum" sz="quarter" idx="19"/>
          </p:nvPr>
        </p:nvSpPr>
        <p:spPr/>
        <p:txBody>
          <a:bodyPr/>
          <a:lstStyle/>
          <a:p>
            <a:fld id="{16A89BA3-132D-40E1-AAB4-CDCD0A14C216}" type="slidenum">
              <a:rPr lang="en-AU" smtClean="0"/>
              <a:pPr/>
              <a:t>‹#›</a:t>
            </a:fld>
            <a:r>
              <a:rPr lang="en-AU"/>
              <a:t>  |</a:t>
            </a:r>
            <a:endParaRPr lang="en-AU" dirty="0"/>
          </a:p>
        </p:txBody>
      </p:sp>
      <p:pic>
        <p:nvPicPr>
          <p:cNvPr id="15" name="Picture 14">
            <a:extLst>
              <a:ext uri="{FF2B5EF4-FFF2-40B4-BE49-F238E27FC236}">
                <a16:creationId xmlns:a16="http://schemas.microsoft.com/office/drawing/2014/main" id="{54602F36-1CA3-7F45-9DBD-A277DFBA9C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35462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534926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49" name="Group 4"/>
          <p:cNvGrpSpPr>
            <a:grpSpLocks noChangeAspect="1"/>
          </p:cNvGrpSpPr>
          <p:nvPr userDrawn="1"/>
        </p:nvGrpSpPr>
        <p:grpSpPr bwMode="auto">
          <a:xfrm>
            <a:off x="0" y="6361"/>
            <a:ext cx="9140825" cy="6861175"/>
            <a:chOff x="1" y="-2"/>
            <a:chExt cx="5758" cy="4322"/>
          </a:xfrm>
        </p:grpSpPr>
        <p:sp>
          <p:nvSpPr>
            <p:cNvPr id="50" name="AutoShape 3"/>
            <p:cNvSpPr>
              <a:spLocks noChangeAspect="1" noChangeArrowheads="1" noTextEdit="1"/>
            </p:cNvSpPr>
            <p:nvPr userDrawn="1"/>
          </p:nvSpPr>
          <p:spPr bwMode="auto">
            <a:xfrm>
              <a:off x="1" y="0"/>
              <a:ext cx="575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1" name="Freeform 5"/>
            <p:cNvSpPr>
              <a:spLocks/>
            </p:cNvSpPr>
            <p:nvPr userDrawn="1"/>
          </p:nvSpPr>
          <p:spPr bwMode="auto">
            <a:xfrm>
              <a:off x="1" y="-2"/>
              <a:ext cx="3169" cy="288"/>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2" name="Freeform 6"/>
            <p:cNvSpPr>
              <a:spLocks/>
            </p:cNvSpPr>
            <p:nvPr userDrawn="1"/>
          </p:nvSpPr>
          <p:spPr bwMode="auto">
            <a:xfrm>
              <a:off x="1" y="-2"/>
              <a:ext cx="3169" cy="288"/>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3" name="Freeform 7"/>
            <p:cNvSpPr>
              <a:spLocks/>
            </p:cNvSpPr>
            <p:nvPr userDrawn="1"/>
          </p:nvSpPr>
          <p:spPr bwMode="auto">
            <a:xfrm>
              <a:off x="2880" y="4030"/>
              <a:ext cx="2879" cy="288"/>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4" name="Freeform 8"/>
            <p:cNvSpPr>
              <a:spLocks/>
            </p:cNvSpPr>
            <p:nvPr userDrawn="1"/>
          </p:nvSpPr>
          <p:spPr bwMode="auto">
            <a:xfrm>
              <a:off x="2880" y="4030"/>
              <a:ext cx="2879" cy="288"/>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sp>
        <p:nvSpPr>
          <p:cNvPr id="3" name="Content Placeholder 2"/>
          <p:cNvSpPr>
            <a:spLocks noGrp="1"/>
          </p:cNvSpPr>
          <p:nvPr>
            <p:ph sz="half" idx="1"/>
          </p:nvPr>
        </p:nvSpPr>
        <p:spPr>
          <a:xfrm>
            <a:off x="647701" y="2364674"/>
            <a:ext cx="3867150" cy="3533321"/>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6613" y="2364674"/>
            <a:ext cx="3887788" cy="3533321"/>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7" name="Title 1"/>
          <p:cNvSpPr>
            <a:spLocks noGrp="1"/>
          </p:cNvSpPr>
          <p:nvPr>
            <p:ph type="title" hasCustomPrompt="1"/>
          </p:nvPr>
        </p:nvSpPr>
        <p:spPr>
          <a:xfrm>
            <a:off x="440871" y="866429"/>
            <a:ext cx="6734398" cy="493981"/>
          </a:xfrm>
        </p:spPr>
        <p:txBody>
          <a:bodyPr>
            <a:sp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48" name="Text Placeholder 45"/>
          <p:cNvSpPr>
            <a:spLocks noGrp="1"/>
          </p:cNvSpPr>
          <p:nvPr>
            <p:ph type="body" sz="quarter" idx="13" hasCustomPrompt="1"/>
          </p:nvPr>
        </p:nvSpPr>
        <p:spPr>
          <a:xfrm>
            <a:off x="440871" y="1434090"/>
            <a:ext cx="6734398" cy="466281"/>
          </a:xfrm>
        </p:spPr>
        <p:txBody>
          <a:bodyPr anchor="ctr">
            <a:spAutoFit/>
          </a:bodyPr>
          <a:lstStyle>
            <a:lvl1pPr marL="0" indent="0">
              <a:buNone/>
              <a:defRPr sz="2700">
                <a:solidFill>
                  <a:srgbClr val="3D3935"/>
                </a:solidFill>
                <a:latin typeface="Arial" panose="020B0604020202020204" pitchFamily="34" charset="0"/>
                <a:cs typeface="Arial" panose="020B0604020202020204" pitchFamily="34" charset="0"/>
              </a:defRPr>
            </a:lvl1pPr>
          </a:lstStyle>
          <a:p>
            <a:pPr lvl="0"/>
            <a:r>
              <a:rPr lang="en-AU" dirty="0"/>
              <a:t>Sub Title</a:t>
            </a:r>
          </a:p>
        </p:txBody>
      </p:sp>
      <p:sp>
        <p:nvSpPr>
          <p:cNvPr id="2" name="Footer Placeholder 1"/>
          <p:cNvSpPr>
            <a:spLocks noGrp="1"/>
          </p:cNvSpPr>
          <p:nvPr>
            <p:ph type="ftr" sz="quarter" idx="14"/>
          </p:nvPr>
        </p:nvSpPr>
        <p:spPr/>
        <p:txBody>
          <a:bodyPr/>
          <a:lstStyle/>
          <a:p>
            <a:r>
              <a:rPr lang="en-AU" dirty="0"/>
              <a:t>Office | Faculty | Department</a:t>
            </a:r>
          </a:p>
        </p:txBody>
      </p:sp>
      <p:sp>
        <p:nvSpPr>
          <p:cNvPr id="5" name="Slide Number Placeholder 4"/>
          <p:cNvSpPr>
            <a:spLocks noGrp="1"/>
          </p:cNvSpPr>
          <p:nvPr>
            <p:ph type="sldNum" sz="quarter" idx="15"/>
          </p:nvPr>
        </p:nvSpPr>
        <p:spPr/>
        <p:txBody>
          <a:bodyPr/>
          <a:lstStyle/>
          <a:p>
            <a:fld id="{16A89BA3-132D-40E1-AAB4-CDCD0A14C216}" type="slidenum">
              <a:rPr lang="en-AU" smtClean="0"/>
              <a:pPr/>
              <a:t>‹#›</a:t>
            </a:fld>
            <a:r>
              <a:rPr lang="en-AU"/>
              <a:t>  |</a:t>
            </a:r>
            <a:endParaRPr lang="en-AU" dirty="0"/>
          </a:p>
        </p:txBody>
      </p:sp>
      <p:pic>
        <p:nvPicPr>
          <p:cNvPr id="15" name="Picture 14">
            <a:extLst>
              <a:ext uri="{FF2B5EF4-FFF2-40B4-BE49-F238E27FC236}">
                <a16:creationId xmlns:a16="http://schemas.microsoft.com/office/drawing/2014/main" id="{6197C008-080A-154F-8A0D-12B78905CE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1289585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5"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Title 1"/>
          <p:cNvSpPr>
            <a:spLocks noGrp="1"/>
          </p:cNvSpPr>
          <p:nvPr>
            <p:ph type="title" hasCustomPrompt="1"/>
          </p:nvPr>
        </p:nvSpPr>
        <p:spPr>
          <a:xfrm>
            <a:off x="440870" y="1001644"/>
            <a:ext cx="8287493" cy="538609"/>
          </a:xfrm>
        </p:spPr>
        <p:txBody>
          <a:bodyPr wrap="square">
            <a:spAutoFit/>
          </a:bodyPr>
          <a:lstStyle>
            <a:lvl1pPr>
              <a:lnSpc>
                <a:spcPct val="100000"/>
              </a:lnSpc>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8" name="Text Placeholder 45"/>
          <p:cNvSpPr>
            <a:spLocks noGrp="1"/>
          </p:cNvSpPr>
          <p:nvPr>
            <p:ph type="body" sz="quarter" idx="13" hasCustomPrompt="1"/>
          </p:nvPr>
        </p:nvSpPr>
        <p:spPr>
          <a:xfrm>
            <a:off x="440871" y="1570844"/>
            <a:ext cx="8289162" cy="507831"/>
          </a:xfrm>
        </p:spPr>
        <p:txBody>
          <a:bodyPr wrap="square" anchor="ctr">
            <a:spAutoFit/>
          </a:bodyPr>
          <a:lstStyle>
            <a:lvl1pPr marL="0" indent="0">
              <a:lnSpc>
                <a:spcPct val="100000"/>
              </a:lnSpc>
              <a:buNone/>
              <a:defRPr sz="2700">
                <a:solidFill>
                  <a:srgbClr val="3D3935"/>
                </a:solidFill>
                <a:latin typeface="Arial" panose="020B0604020202020204" pitchFamily="34" charset="0"/>
                <a:cs typeface="Arial" panose="020B0604020202020204" pitchFamily="34" charset="0"/>
              </a:defRPr>
            </a:lvl1pPr>
          </a:lstStyle>
          <a:p>
            <a:pPr lvl="0"/>
            <a:r>
              <a:rPr lang="en-AU" dirty="0"/>
              <a:t>Sub Title</a:t>
            </a:r>
          </a:p>
        </p:txBody>
      </p:sp>
      <p:sp>
        <p:nvSpPr>
          <p:cNvPr id="9" name="Text Placeholder 47"/>
          <p:cNvSpPr>
            <a:spLocks noGrp="1"/>
          </p:cNvSpPr>
          <p:nvPr>
            <p:ph type="body" sz="quarter" idx="14" hasCustomPrompt="1"/>
          </p:nvPr>
        </p:nvSpPr>
        <p:spPr>
          <a:xfrm>
            <a:off x="440872" y="2275570"/>
            <a:ext cx="8284028" cy="359681"/>
          </a:xfrm>
        </p:spPr>
        <p:txBody>
          <a:bodyPr anchor="ctr">
            <a:noAutofit/>
          </a:bodyPr>
          <a:lstStyle>
            <a:lvl1pPr marL="0" indent="0">
              <a:lnSpc>
                <a:spcPct val="100000"/>
              </a:lnSpc>
              <a:buNone/>
              <a:defRPr sz="2000" b="1" baseline="0">
                <a:solidFill>
                  <a:srgbClr val="3D3935"/>
                </a:solidFill>
                <a:latin typeface="Arial" panose="020B0604020202020204" pitchFamily="34" charset="0"/>
                <a:cs typeface="Arial" panose="020B0604020202020204" pitchFamily="34" charset="0"/>
              </a:defRPr>
            </a:lvl1pPr>
          </a:lstStyle>
          <a:p>
            <a:pPr lvl="0"/>
            <a:r>
              <a:rPr lang="en-AU" dirty="0"/>
              <a:t>Sub heading</a:t>
            </a:r>
          </a:p>
        </p:txBody>
      </p:sp>
      <p:sp>
        <p:nvSpPr>
          <p:cNvPr id="10" name="Text Placeholder 49"/>
          <p:cNvSpPr>
            <a:spLocks noGrp="1"/>
          </p:cNvSpPr>
          <p:nvPr>
            <p:ph type="body" sz="quarter" idx="15" hasCustomPrompt="1"/>
          </p:nvPr>
        </p:nvSpPr>
        <p:spPr>
          <a:xfrm>
            <a:off x="440871" y="2640809"/>
            <a:ext cx="8284029" cy="3095510"/>
          </a:xfrm>
        </p:spPr>
        <p:txBody>
          <a:bodyPr>
            <a:normAutofit/>
          </a:bodyPr>
          <a:lstStyle>
            <a:lvl1pPr marL="0" indent="0">
              <a:lnSpc>
                <a:spcPct val="100000"/>
              </a:lnSpc>
              <a:buNone/>
              <a:defRPr sz="1900">
                <a:solidFill>
                  <a:srgbClr val="3D3935"/>
                </a:solidFill>
                <a:latin typeface="Arial" panose="020B0604020202020204" pitchFamily="34" charset="0"/>
                <a:cs typeface="Arial" panose="020B0604020202020204" pitchFamily="34" charset="0"/>
              </a:defRPr>
            </a:lvl1pPr>
          </a:lstStyle>
          <a:p>
            <a:pPr lvl="0"/>
            <a:r>
              <a:rPr lang="en-AU" dirty="0"/>
              <a:t>Body</a:t>
            </a:r>
          </a:p>
        </p:txBody>
      </p:sp>
      <p:sp>
        <p:nvSpPr>
          <p:cNvPr id="2" name="Footer Placeholder 1"/>
          <p:cNvSpPr>
            <a:spLocks noGrp="1"/>
          </p:cNvSpPr>
          <p:nvPr>
            <p:ph type="ftr" sz="quarter" idx="16"/>
          </p:nvPr>
        </p:nvSpPr>
        <p:spPr/>
        <p:txBody>
          <a:bodyPr/>
          <a:lstStyle/>
          <a:p>
            <a:r>
              <a:rPr lang="en-AU"/>
              <a:t>Office | Faculty | Department</a:t>
            </a:r>
            <a:endParaRPr lang="en-AU" dirty="0"/>
          </a:p>
        </p:txBody>
      </p:sp>
      <p:sp>
        <p:nvSpPr>
          <p:cNvPr id="3" name="Slide Number Placeholder 2"/>
          <p:cNvSpPr>
            <a:spLocks noGrp="1"/>
          </p:cNvSpPr>
          <p:nvPr>
            <p:ph type="sldNum" sz="quarter" idx="17"/>
          </p:nvPr>
        </p:nvSpPr>
        <p:spPr/>
        <p:txBody>
          <a:bodyPr/>
          <a:lstStyle/>
          <a:p>
            <a:fld id="{16A89BA3-132D-40E1-AAB4-CDCD0A14C216}" type="slidenum">
              <a:rPr lang="en-AU" smtClean="0"/>
              <a:pPr/>
              <a:t>‹#›</a:t>
            </a:fld>
            <a:r>
              <a:rPr lang="en-AU"/>
              <a:t>  |</a:t>
            </a:r>
            <a:endParaRPr lang="en-AU" dirty="0"/>
          </a:p>
        </p:txBody>
      </p:sp>
      <p:pic>
        <p:nvPicPr>
          <p:cNvPr id="14" name="Picture 13">
            <a:extLst>
              <a:ext uri="{FF2B5EF4-FFF2-40B4-BE49-F238E27FC236}">
                <a16:creationId xmlns:a16="http://schemas.microsoft.com/office/drawing/2014/main" id="{DB8426C0-7D71-E648-99DA-3F5C86EB7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901852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062" y="2019300"/>
            <a:ext cx="4879976" cy="3778250"/>
          </a:xfrm>
        </p:spPr>
        <p:txBody>
          <a:bodyPr/>
          <a:lstStyle>
            <a:lvl1pPr>
              <a:lnSpc>
                <a:spcPct val="100000"/>
              </a:lnSpc>
              <a:defRPr sz="2530">
                <a:latin typeface="Arial" panose="020B0604020202020204" pitchFamily="34" charset="0"/>
                <a:cs typeface="Arial" panose="020B0604020202020204" pitchFamily="34" charset="0"/>
              </a:defRPr>
            </a:lvl1pPr>
            <a:lvl2pPr>
              <a:lnSpc>
                <a:spcPct val="100000"/>
              </a:lnSpc>
              <a:defRPr sz="2400">
                <a:latin typeface="Arial" panose="020B0604020202020204" pitchFamily="34" charset="0"/>
                <a:cs typeface="Arial" panose="020B0604020202020204" pitchFamily="34" charset="0"/>
              </a:defRPr>
            </a:lvl2pPr>
            <a:lvl3pPr>
              <a:lnSpc>
                <a:spcPct val="100000"/>
              </a:lnSpc>
              <a:defRPr sz="2000">
                <a:latin typeface="Arial" panose="020B0604020202020204" pitchFamily="34" charset="0"/>
                <a:cs typeface="Arial" panose="020B0604020202020204" pitchFamily="34" charset="0"/>
              </a:defRPr>
            </a:lvl3pPr>
            <a:lvl4pPr>
              <a:lnSpc>
                <a:spcPct val="100000"/>
              </a:lnSpc>
              <a:defRPr sz="1800">
                <a:latin typeface="Arial" panose="020B0604020202020204" pitchFamily="34" charset="0"/>
                <a:cs typeface="Arial" panose="020B0604020202020204" pitchFamily="34" charset="0"/>
              </a:defRPr>
            </a:lvl4pPr>
            <a:lvl5pPr>
              <a:lnSpc>
                <a:spcPct val="100000"/>
              </a:lnSpc>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66180" y="2019300"/>
            <a:ext cx="2949575" cy="3778250"/>
          </a:xfrm>
        </p:spPr>
        <p:txBody>
          <a:bodyPr>
            <a:normAutofit/>
          </a:bodyPr>
          <a:lstStyle>
            <a:lvl1pPr marL="0" indent="0">
              <a:lnSpc>
                <a:spcPct val="100000"/>
              </a:lnSpc>
              <a:buNone/>
              <a:defRPr sz="2533">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itle 1"/>
          <p:cNvSpPr>
            <a:spLocks noGrp="1"/>
          </p:cNvSpPr>
          <p:nvPr>
            <p:ph type="title" hasCustomPrompt="1"/>
          </p:nvPr>
        </p:nvSpPr>
        <p:spPr>
          <a:xfrm>
            <a:off x="440871" y="909280"/>
            <a:ext cx="8091220" cy="538609"/>
          </a:xfrm>
        </p:spPr>
        <p:txBody>
          <a:bodyPr wrap="square">
            <a:sp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2" name="Footer Placeholder 1"/>
          <p:cNvSpPr>
            <a:spLocks noGrp="1"/>
          </p:cNvSpPr>
          <p:nvPr>
            <p:ph type="ftr" sz="quarter" idx="10"/>
          </p:nvPr>
        </p:nvSpPr>
        <p:spPr/>
        <p:txBody>
          <a:bodyPr/>
          <a:lstStyle/>
          <a:p>
            <a:r>
              <a:rPr lang="en-AU"/>
              <a:t>Office | Faculty | Department</a:t>
            </a:r>
            <a:endParaRPr lang="en-AU" dirty="0"/>
          </a:p>
        </p:txBody>
      </p:sp>
      <p:sp>
        <p:nvSpPr>
          <p:cNvPr id="5" name="Slide Number Placeholder 4"/>
          <p:cNvSpPr>
            <a:spLocks noGrp="1"/>
          </p:cNvSpPr>
          <p:nvPr>
            <p:ph type="sldNum" sz="quarter" idx="11"/>
          </p:nvPr>
        </p:nvSpPr>
        <p:spPr/>
        <p:txBody>
          <a:bodyPr/>
          <a:lstStyle/>
          <a:p>
            <a:fld id="{16A89BA3-132D-40E1-AAB4-CDCD0A14C216}" type="slidenum">
              <a:rPr lang="en-AU" smtClean="0"/>
              <a:pPr/>
              <a:t>‹#›</a:t>
            </a:fld>
            <a:r>
              <a:rPr lang="en-AU"/>
              <a:t>  |</a:t>
            </a:r>
            <a:endParaRPr lang="en-AU" dirty="0"/>
          </a:p>
        </p:txBody>
      </p:sp>
      <p:grpSp>
        <p:nvGrpSpPr>
          <p:cNvPr id="46" name="Group 45"/>
          <p:cNvGrpSpPr/>
          <p:nvPr userDrawn="1"/>
        </p:nvGrpSpPr>
        <p:grpSpPr>
          <a:xfrm>
            <a:off x="1588" y="-3175"/>
            <a:ext cx="9140826" cy="6861175"/>
            <a:chOff x="1588" y="-3175"/>
            <a:chExt cx="9140826" cy="6861175"/>
          </a:xfrm>
        </p:grpSpPr>
        <p:sp>
          <p:nvSpPr>
            <p:cNvPr id="47"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7"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8"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9"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0"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789A896C-017E-F242-A776-3BAC4331D8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65725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36962" y="2106386"/>
            <a:ext cx="4879976" cy="3754664"/>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AU" dirty="0"/>
          </a:p>
        </p:txBody>
      </p:sp>
      <p:sp>
        <p:nvSpPr>
          <p:cNvPr id="4" name="Text Placeholder 3"/>
          <p:cNvSpPr>
            <a:spLocks noGrp="1"/>
          </p:cNvSpPr>
          <p:nvPr>
            <p:ph type="body" sz="half" idx="2"/>
          </p:nvPr>
        </p:nvSpPr>
        <p:spPr>
          <a:xfrm>
            <a:off x="626607" y="2106386"/>
            <a:ext cx="2949575" cy="3754664"/>
          </a:xfrm>
        </p:spPr>
        <p:txBody>
          <a:bodyPr>
            <a:normAutofit/>
          </a:bodyPr>
          <a:lstStyle>
            <a:lvl1pPr marL="0" indent="0">
              <a:buNone/>
              <a:defRPr sz="253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itle 1"/>
          <p:cNvSpPr>
            <a:spLocks noGrp="1"/>
          </p:cNvSpPr>
          <p:nvPr>
            <p:ph type="title" hasCustomPrompt="1"/>
          </p:nvPr>
        </p:nvSpPr>
        <p:spPr>
          <a:xfrm>
            <a:off x="440871" y="1058594"/>
            <a:ext cx="6734398" cy="493981"/>
          </a:xfrm>
        </p:spPr>
        <p:txBody>
          <a:bodyPr>
            <a:norm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2" name="Footer Placeholder 1"/>
          <p:cNvSpPr>
            <a:spLocks noGrp="1"/>
          </p:cNvSpPr>
          <p:nvPr>
            <p:ph type="ftr" sz="quarter" idx="10"/>
          </p:nvPr>
        </p:nvSpPr>
        <p:spPr/>
        <p:txBody>
          <a:bodyPr/>
          <a:lstStyle/>
          <a:p>
            <a:r>
              <a:rPr lang="en-AU"/>
              <a:t>Office | Faculty | Department</a:t>
            </a:r>
            <a:endParaRPr lang="en-AU" dirty="0"/>
          </a:p>
        </p:txBody>
      </p:sp>
      <p:sp>
        <p:nvSpPr>
          <p:cNvPr id="5" name="Slide Number Placeholder 4"/>
          <p:cNvSpPr>
            <a:spLocks noGrp="1"/>
          </p:cNvSpPr>
          <p:nvPr>
            <p:ph type="sldNum" sz="quarter" idx="11"/>
          </p:nvPr>
        </p:nvSpPr>
        <p:spPr/>
        <p:txBody>
          <a:bodyPr/>
          <a:lstStyle/>
          <a:p>
            <a:fld id="{16A89BA3-132D-40E1-AAB4-CDCD0A14C216}" type="slidenum">
              <a:rPr lang="en-AU" smtClean="0"/>
              <a:pPr/>
              <a:t>‹#›</a:t>
            </a:fld>
            <a:r>
              <a:rPr lang="en-AU"/>
              <a:t>  |</a:t>
            </a:r>
            <a:endParaRPr lang="en-AU" dirty="0"/>
          </a:p>
        </p:txBody>
      </p:sp>
      <p:grpSp>
        <p:nvGrpSpPr>
          <p:cNvPr id="46" name="Group 45"/>
          <p:cNvGrpSpPr/>
          <p:nvPr userDrawn="1"/>
        </p:nvGrpSpPr>
        <p:grpSpPr>
          <a:xfrm>
            <a:off x="1588" y="-3175"/>
            <a:ext cx="9140826" cy="6861175"/>
            <a:chOff x="1588" y="-3175"/>
            <a:chExt cx="9140826" cy="6861175"/>
          </a:xfrm>
        </p:grpSpPr>
        <p:sp>
          <p:nvSpPr>
            <p:cNvPr id="47"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7"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8"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9"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0"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0E28E10B-3494-F848-8928-8FD93428A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4033105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3888" y="1864188"/>
            <a:ext cx="7886700" cy="4070577"/>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itle 1"/>
          <p:cNvSpPr>
            <a:spLocks noGrp="1"/>
          </p:cNvSpPr>
          <p:nvPr>
            <p:ph type="title" hasCustomPrompt="1"/>
          </p:nvPr>
        </p:nvSpPr>
        <p:spPr>
          <a:xfrm>
            <a:off x="440871" y="793049"/>
            <a:ext cx="6734398" cy="493981"/>
          </a:xfrm>
        </p:spPr>
        <p:txBody>
          <a:bodyPr>
            <a:norm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2" name="Footer Placeholder 1"/>
          <p:cNvSpPr>
            <a:spLocks noGrp="1"/>
          </p:cNvSpPr>
          <p:nvPr>
            <p:ph type="ftr" sz="quarter" idx="10"/>
          </p:nvPr>
        </p:nvSpPr>
        <p:spPr/>
        <p:txBody>
          <a:bodyPr/>
          <a:lstStyle/>
          <a:p>
            <a:r>
              <a:rPr lang="en-AU"/>
              <a:t>Office | Faculty | Department</a:t>
            </a:r>
            <a:endParaRPr lang="en-AU" dirty="0"/>
          </a:p>
        </p:txBody>
      </p:sp>
      <p:sp>
        <p:nvSpPr>
          <p:cNvPr id="4" name="Slide Number Placeholder 3"/>
          <p:cNvSpPr>
            <a:spLocks noGrp="1"/>
          </p:cNvSpPr>
          <p:nvPr>
            <p:ph type="sldNum" sz="quarter" idx="11"/>
          </p:nvPr>
        </p:nvSpPr>
        <p:spPr/>
        <p:txBody>
          <a:bodyPr/>
          <a:lstStyle/>
          <a:p>
            <a:fld id="{16A89BA3-132D-40E1-AAB4-CDCD0A14C216}" type="slidenum">
              <a:rPr lang="en-AU" smtClean="0"/>
              <a:pPr/>
              <a:t>‹#›</a:t>
            </a:fld>
            <a:r>
              <a:rPr lang="en-AU"/>
              <a:t>  |</a:t>
            </a:r>
            <a:endParaRPr lang="en-AU" dirty="0"/>
          </a:p>
        </p:txBody>
      </p:sp>
      <p:grpSp>
        <p:nvGrpSpPr>
          <p:cNvPr id="45" name="Group 44"/>
          <p:cNvGrpSpPr/>
          <p:nvPr userDrawn="1"/>
        </p:nvGrpSpPr>
        <p:grpSpPr>
          <a:xfrm>
            <a:off x="1588" y="-3175"/>
            <a:ext cx="9140826" cy="6861175"/>
            <a:chOff x="1588" y="-3175"/>
            <a:chExt cx="9140826" cy="6861175"/>
          </a:xfrm>
        </p:grpSpPr>
        <p:sp>
          <p:nvSpPr>
            <p:cNvPr id="46"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6"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7"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8"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9"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362E6A0C-B77D-7040-B1DF-A71E6B4310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340636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177697" y="1208429"/>
            <a:ext cx="5776460" cy="4723720"/>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5" name="Title 1"/>
          <p:cNvSpPr>
            <a:spLocks noGrp="1"/>
          </p:cNvSpPr>
          <p:nvPr>
            <p:ph type="title" hasCustomPrompt="1"/>
          </p:nvPr>
        </p:nvSpPr>
        <p:spPr>
          <a:xfrm rot="5400000">
            <a:off x="5037477" y="3300985"/>
            <a:ext cx="4723720" cy="538609"/>
          </a:xfrm>
        </p:spPr>
        <p:txBody>
          <a:bodyPr>
            <a:sp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2" name="Footer Placeholder 1"/>
          <p:cNvSpPr>
            <a:spLocks noGrp="1"/>
          </p:cNvSpPr>
          <p:nvPr>
            <p:ph type="ftr" sz="quarter" idx="10"/>
          </p:nvPr>
        </p:nvSpPr>
        <p:spPr/>
        <p:txBody>
          <a:bodyPr/>
          <a:lstStyle/>
          <a:p>
            <a:r>
              <a:rPr lang="en-AU"/>
              <a:t>Office | Faculty | Department</a:t>
            </a:r>
            <a:endParaRPr lang="en-AU" dirty="0"/>
          </a:p>
        </p:txBody>
      </p:sp>
      <p:sp>
        <p:nvSpPr>
          <p:cNvPr id="4" name="Slide Number Placeholder 3"/>
          <p:cNvSpPr>
            <a:spLocks noGrp="1"/>
          </p:cNvSpPr>
          <p:nvPr>
            <p:ph type="sldNum" sz="quarter" idx="11"/>
          </p:nvPr>
        </p:nvSpPr>
        <p:spPr/>
        <p:txBody>
          <a:bodyPr/>
          <a:lstStyle/>
          <a:p>
            <a:fld id="{16A89BA3-132D-40E1-AAB4-CDCD0A14C216}" type="slidenum">
              <a:rPr lang="en-AU" smtClean="0"/>
              <a:pPr/>
              <a:t>‹#›</a:t>
            </a:fld>
            <a:r>
              <a:rPr lang="en-AU"/>
              <a:t>  |</a:t>
            </a:r>
            <a:endParaRPr lang="en-AU" dirty="0"/>
          </a:p>
        </p:txBody>
      </p:sp>
      <p:grpSp>
        <p:nvGrpSpPr>
          <p:cNvPr id="45" name="Group 44"/>
          <p:cNvGrpSpPr/>
          <p:nvPr userDrawn="1"/>
        </p:nvGrpSpPr>
        <p:grpSpPr>
          <a:xfrm>
            <a:off x="1588" y="-3175"/>
            <a:ext cx="9140826" cy="6861175"/>
            <a:chOff x="1588" y="-3175"/>
            <a:chExt cx="9140826" cy="6861175"/>
          </a:xfrm>
        </p:grpSpPr>
        <p:sp>
          <p:nvSpPr>
            <p:cNvPr id="46"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7"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8"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9"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0"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464E8E15-49A2-8D43-A7BC-A0A50F1B29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3694489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440870" y="1013190"/>
            <a:ext cx="8275947" cy="538609"/>
          </a:xfrm>
        </p:spPr>
        <p:txBody>
          <a:bodyPr wrap="square">
            <a:spAutoFit/>
          </a:bodyPr>
          <a:lstStyle>
            <a:lvl1pPr>
              <a:lnSpc>
                <a:spcPct val="100000"/>
              </a:lnSpc>
              <a:defRPr sz="2900" b="1">
                <a:solidFill>
                  <a:srgbClr val="3D3935"/>
                </a:solidFill>
                <a:latin typeface="Arial" panose="020B0604020202020204" pitchFamily="34" charset="0"/>
                <a:cs typeface="Arial" panose="020B0604020202020204" pitchFamily="34" charset="0"/>
              </a:defRPr>
            </a:lvl1pPr>
          </a:lstStyle>
          <a:p>
            <a:r>
              <a:rPr lang="en-US" dirty="0"/>
              <a:t>Heading</a:t>
            </a:r>
            <a:endParaRPr lang="en-AU" dirty="0"/>
          </a:p>
        </p:txBody>
      </p:sp>
      <p:sp>
        <p:nvSpPr>
          <p:cNvPr id="44" name="Text Placeholder 45"/>
          <p:cNvSpPr>
            <a:spLocks noGrp="1"/>
          </p:cNvSpPr>
          <p:nvPr>
            <p:ph type="body" sz="quarter" idx="13" hasCustomPrompt="1"/>
          </p:nvPr>
        </p:nvSpPr>
        <p:spPr>
          <a:xfrm>
            <a:off x="440871" y="1582390"/>
            <a:ext cx="8277614" cy="507831"/>
          </a:xfrm>
        </p:spPr>
        <p:txBody>
          <a:bodyPr wrap="square" anchor="ctr">
            <a:spAutoFit/>
          </a:bodyPr>
          <a:lstStyle>
            <a:lvl1pPr marL="0" indent="0">
              <a:lnSpc>
                <a:spcPct val="100000"/>
              </a:lnSpc>
              <a:buNone/>
              <a:defRPr sz="2700">
                <a:solidFill>
                  <a:srgbClr val="3D3935"/>
                </a:solidFill>
                <a:latin typeface="Arial" panose="020B0604020202020204" pitchFamily="34" charset="0"/>
                <a:cs typeface="Arial" panose="020B0604020202020204" pitchFamily="34" charset="0"/>
              </a:defRPr>
            </a:lvl1pPr>
          </a:lstStyle>
          <a:p>
            <a:pPr lvl="0"/>
            <a:r>
              <a:rPr lang="en-AU" dirty="0"/>
              <a:t>Sub Title</a:t>
            </a:r>
          </a:p>
        </p:txBody>
      </p:sp>
      <p:sp>
        <p:nvSpPr>
          <p:cNvPr id="45" name="Text Placeholder 47"/>
          <p:cNvSpPr>
            <a:spLocks noGrp="1"/>
          </p:cNvSpPr>
          <p:nvPr>
            <p:ph type="body" sz="quarter" idx="14" hasCustomPrompt="1"/>
          </p:nvPr>
        </p:nvSpPr>
        <p:spPr>
          <a:xfrm>
            <a:off x="440872" y="2275570"/>
            <a:ext cx="8284028" cy="359681"/>
          </a:xfrm>
        </p:spPr>
        <p:txBody>
          <a:bodyPr anchor="ctr">
            <a:noAutofit/>
          </a:bodyPr>
          <a:lstStyle>
            <a:lvl1pPr marL="0" indent="0">
              <a:lnSpc>
                <a:spcPct val="100000"/>
              </a:lnSpc>
              <a:buNone/>
              <a:defRPr sz="2000" b="1" baseline="0">
                <a:solidFill>
                  <a:srgbClr val="3D3935"/>
                </a:solidFill>
                <a:latin typeface="Arial" panose="020B0604020202020204" pitchFamily="34" charset="0"/>
                <a:cs typeface="Arial" panose="020B0604020202020204" pitchFamily="34" charset="0"/>
              </a:defRPr>
            </a:lvl1pPr>
          </a:lstStyle>
          <a:p>
            <a:pPr lvl="0"/>
            <a:r>
              <a:rPr lang="en-AU" dirty="0"/>
              <a:t>Sub heading</a:t>
            </a:r>
          </a:p>
        </p:txBody>
      </p:sp>
      <p:sp>
        <p:nvSpPr>
          <p:cNvPr id="85" name="Text Placeholder 49"/>
          <p:cNvSpPr>
            <a:spLocks noGrp="1"/>
          </p:cNvSpPr>
          <p:nvPr>
            <p:ph type="body" sz="quarter" idx="15" hasCustomPrompt="1"/>
          </p:nvPr>
        </p:nvSpPr>
        <p:spPr>
          <a:xfrm>
            <a:off x="440871" y="2640809"/>
            <a:ext cx="8284029" cy="3095510"/>
          </a:xfrm>
        </p:spPr>
        <p:txBody>
          <a:bodyPr>
            <a:normAutofit/>
          </a:bodyPr>
          <a:lstStyle>
            <a:lvl1pPr marL="0" indent="0">
              <a:lnSpc>
                <a:spcPct val="100000"/>
              </a:lnSpc>
              <a:buNone/>
              <a:defRPr sz="1900">
                <a:solidFill>
                  <a:srgbClr val="3D3935"/>
                </a:solidFill>
                <a:latin typeface="Arial" panose="020B0604020202020204" pitchFamily="34" charset="0"/>
                <a:cs typeface="Arial" panose="020B0604020202020204" pitchFamily="34" charset="0"/>
              </a:defRPr>
            </a:lvl1pPr>
          </a:lstStyle>
          <a:p>
            <a:pPr lvl="0"/>
            <a:r>
              <a:rPr lang="en-AU" dirty="0"/>
              <a:t>Body</a:t>
            </a:r>
          </a:p>
        </p:txBody>
      </p:sp>
      <p:sp>
        <p:nvSpPr>
          <p:cNvPr id="2" name="Footer Placeholder 1"/>
          <p:cNvSpPr>
            <a:spLocks noGrp="1"/>
          </p:cNvSpPr>
          <p:nvPr>
            <p:ph type="ftr" sz="quarter" idx="16"/>
          </p:nvPr>
        </p:nvSpPr>
        <p:spPr/>
        <p:txBody>
          <a:bodyPr/>
          <a:lstStyle/>
          <a:p>
            <a:r>
              <a:rPr lang="en-AU"/>
              <a:t>Office | Faculty | Department</a:t>
            </a:r>
            <a:endParaRPr lang="en-AU" dirty="0"/>
          </a:p>
        </p:txBody>
      </p:sp>
      <p:sp>
        <p:nvSpPr>
          <p:cNvPr id="3" name="Slide Number Placeholder 2"/>
          <p:cNvSpPr>
            <a:spLocks noGrp="1"/>
          </p:cNvSpPr>
          <p:nvPr>
            <p:ph type="sldNum" sz="quarter" idx="17"/>
          </p:nvPr>
        </p:nvSpPr>
        <p:spPr/>
        <p:txBody>
          <a:bodyPr/>
          <a:lstStyle/>
          <a:p>
            <a:fld id="{16A89BA3-132D-40E1-AAB4-CDCD0A14C216}" type="slidenum">
              <a:rPr lang="en-AU" smtClean="0"/>
              <a:pPr/>
              <a:t>‹#›</a:t>
            </a:fld>
            <a:r>
              <a:rPr lang="en-AU"/>
              <a:t>  |</a:t>
            </a:r>
            <a:endParaRPr lang="en-AU" dirty="0"/>
          </a:p>
        </p:txBody>
      </p:sp>
      <p:grpSp>
        <p:nvGrpSpPr>
          <p:cNvPr id="86" name="Group 85"/>
          <p:cNvGrpSpPr/>
          <p:nvPr userDrawn="1"/>
        </p:nvGrpSpPr>
        <p:grpSpPr>
          <a:xfrm>
            <a:off x="1588" y="-3175"/>
            <a:ext cx="9140826" cy="6861175"/>
            <a:chOff x="1588" y="-3175"/>
            <a:chExt cx="9140826" cy="6861175"/>
          </a:xfrm>
        </p:grpSpPr>
        <p:sp>
          <p:nvSpPr>
            <p:cNvPr id="87" name="AutoShape 3"/>
            <p:cNvSpPr>
              <a:spLocks noChangeAspect="1" noChangeArrowheads="1" noTextEdit="1"/>
            </p:cNvSpPr>
            <p:nvPr userDrawn="1"/>
          </p:nvSpPr>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8" name="Freeform 5"/>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9" name="Freeform 6"/>
            <p:cNvSpPr>
              <a:spLocks/>
            </p:cNvSpPr>
            <p:nvPr userDrawn="1"/>
          </p:nvSpPr>
          <p:spPr bwMode="auto">
            <a:xfrm>
              <a:off x="1588" y="-3175"/>
              <a:ext cx="5030788" cy="457200"/>
            </a:xfrm>
            <a:custGeom>
              <a:avLst/>
              <a:gdLst>
                <a:gd name="T0" fmla="*/ 0 w 3169"/>
                <a:gd name="T1" fmla="*/ 0 h 288"/>
                <a:gd name="T2" fmla="*/ 3169 w 3169"/>
                <a:gd name="T3" fmla="*/ 0 h 288"/>
                <a:gd name="T4" fmla="*/ 2879 w 3169"/>
                <a:gd name="T5" fmla="*/ 288 h 288"/>
                <a:gd name="T6" fmla="*/ 0 w 3169"/>
                <a:gd name="T7" fmla="*/ 288 h 288"/>
                <a:gd name="T8" fmla="*/ 0 w 3169"/>
                <a:gd name="T9" fmla="*/ 0 h 288"/>
              </a:gdLst>
              <a:ahLst/>
              <a:cxnLst>
                <a:cxn ang="0">
                  <a:pos x="T0" y="T1"/>
                </a:cxn>
                <a:cxn ang="0">
                  <a:pos x="T2" y="T3"/>
                </a:cxn>
                <a:cxn ang="0">
                  <a:pos x="T4" y="T5"/>
                </a:cxn>
                <a:cxn ang="0">
                  <a:pos x="T6" y="T7"/>
                </a:cxn>
                <a:cxn ang="0">
                  <a:pos x="T8" y="T9"/>
                </a:cxn>
              </a:cxnLst>
              <a:rect l="0" t="0" r="r" b="b"/>
              <a:pathLst>
                <a:path w="3169" h="288">
                  <a:moveTo>
                    <a:pt x="0" y="0"/>
                  </a:moveTo>
                  <a:lnTo>
                    <a:pt x="3169" y="0"/>
                  </a:lnTo>
                  <a:lnTo>
                    <a:pt x="2879" y="288"/>
                  </a:lnTo>
                  <a:lnTo>
                    <a:pt x="0" y="28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0" name="Freeform 7"/>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91" name="Freeform 8"/>
            <p:cNvSpPr>
              <a:spLocks/>
            </p:cNvSpPr>
            <p:nvPr userDrawn="1"/>
          </p:nvSpPr>
          <p:spPr bwMode="auto">
            <a:xfrm>
              <a:off x="4572001" y="6397625"/>
              <a:ext cx="4570413" cy="457200"/>
            </a:xfrm>
            <a:custGeom>
              <a:avLst/>
              <a:gdLst>
                <a:gd name="T0" fmla="*/ 2879 w 2879"/>
                <a:gd name="T1" fmla="*/ 288 h 288"/>
                <a:gd name="T2" fmla="*/ 0 w 2879"/>
                <a:gd name="T3" fmla="*/ 288 h 288"/>
                <a:gd name="T4" fmla="*/ 290 w 2879"/>
                <a:gd name="T5" fmla="*/ 0 h 288"/>
                <a:gd name="T6" fmla="*/ 2879 w 2879"/>
                <a:gd name="T7" fmla="*/ 0 h 288"/>
                <a:gd name="T8" fmla="*/ 2879 w 2879"/>
                <a:gd name="T9" fmla="*/ 288 h 288"/>
              </a:gdLst>
              <a:ahLst/>
              <a:cxnLst>
                <a:cxn ang="0">
                  <a:pos x="T0" y="T1"/>
                </a:cxn>
                <a:cxn ang="0">
                  <a:pos x="T2" y="T3"/>
                </a:cxn>
                <a:cxn ang="0">
                  <a:pos x="T4" y="T5"/>
                </a:cxn>
                <a:cxn ang="0">
                  <a:pos x="T6" y="T7"/>
                </a:cxn>
                <a:cxn ang="0">
                  <a:pos x="T8" y="T9"/>
                </a:cxn>
              </a:cxnLst>
              <a:rect l="0" t="0" r="r" b="b"/>
              <a:pathLst>
                <a:path w="2879" h="288">
                  <a:moveTo>
                    <a:pt x="2879" y="288"/>
                  </a:moveTo>
                  <a:lnTo>
                    <a:pt x="0" y="288"/>
                  </a:lnTo>
                  <a:lnTo>
                    <a:pt x="290" y="0"/>
                  </a:lnTo>
                  <a:lnTo>
                    <a:pt x="2879" y="0"/>
                  </a:lnTo>
                  <a:lnTo>
                    <a:pt x="2879" y="28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2A23C765-0C10-3747-9B39-07A1BF012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7684" y="208485"/>
            <a:ext cx="3295135" cy="508000"/>
          </a:xfrm>
          <a:prstGeom prst="rect">
            <a:avLst/>
          </a:prstGeom>
        </p:spPr>
      </p:pic>
    </p:spTree>
    <p:extLst>
      <p:ext uri="{BB962C8B-B14F-4D97-AF65-F5344CB8AC3E}">
        <p14:creationId xmlns:p14="http://schemas.microsoft.com/office/powerpoint/2010/main" val="1261673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124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8A8F7D90-FF7C-F749-B3AE-84712C2E6BE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759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275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1150719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3252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FC908A-E178-0544-AE33-F30EC522C0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F7D90-FF7C-F749-B3AE-84712C2E6BE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7012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FC908A-E178-0544-AE33-F30EC522C09D}"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2778536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FC908A-E178-0544-AE33-F30EC522C09D}"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19815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C908A-E178-0544-AE33-F30EC522C09D}"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1465570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FC908A-E178-0544-AE33-F30EC522C0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F7D90-FF7C-F749-B3AE-84712C2E6BE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6610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BFC908A-E178-0544-AE33-F30EC522C09D}" type="datetimeFigureOut">
              <a:rPr lang="en-US" smtClean="0"/>
              <a:t>11/17/2022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8A8F7D90-FF7C-F749-B3AE-84712C2E6BE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277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2693513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C908A-E178-0544-AE33-F30EC522C0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F7D90-FF7C-F749-B3AE-84712C2E6BE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772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FC908A-E178-0544-AE33-F30EC522C0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20459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FC908A-E178-0544-AE33-F30EC522C09D}"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34609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FC908A-E178-0544-AE33-F30EC522C09D}"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138632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C908A-E178-0544-AE33-F30EC522C09D}"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19361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FC908A-E178-0544-AE33-F30EC522C0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200988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FC908A-E178-0544-AE33-F30EC522C0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F7D90-FF7C-F749-B3AE-84712C2E6BE4}" type="slidenum">
              <a:rPr lang="en-US" smtClean="0"/>
              <a:t>‹#›</a:t>
            </a:fld>
            <a:endParaRPr lang="en-US"/>
          </a:p>
        </p:txBody>
      </p:sp>
    </p:spTree>
    <p:extLst>
      <p:ext uri="{BB962C8B-B14F-4D97-AF65-F5344CB8AC3E}">
        <p14:creationId xmlns:p14="http://schemas.microsoft.com/office/powerpoint/2010/main" val="24176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C908A-E178-0544-AE33-F30EC522C09D}" type="datetimeFigureOut">
              <a:rPr lang="en-US" smtClean="0"/>
              <a:t>11/17/2022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F7D90-FF7C-F749-B3AE-84712C2E6BE4}" type="slidenum">
              <a:rPr lang="en-US" smtClean="0"/>
              <a:t>‹#›</a:t>
            </a:fld>
            <a:endParaRPr lang="en-US"/>
          </a:p>
        </p:txBody>
      </p:sp>
    </p:spTree>
    <p:extLst>
      <p:ext uri="{BB962C8B-B14F-4D97-AF65-F5344CB8AC3E}">
        <p14:creationId xmlns:p14="http://schemas.microsoft.com/office/powerpoint/2010/main" val="2706744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62" r:id="rId12"/>
    <p:sldLayoutId id="2147483763" r:id="rId13"/>
    <p:sldLayoutId id="2147483764" r:id="rId14"/>
    <p:sldLayoutId id="2147483765" r:id="rId15"/>
    <p:sldLayoutId id="2147483766" r:id="rId16"/>
    <p:sldLayoutId id="2147483693" r:id="rId17"/>
    <p:sldLayoutId id="2147483708" r:id="rId18"/>
    <p:sldLayoutId id="2147483666" r:id="rId19"/>
    <p:sldLayoutId id="2147483679" r:id="rId20"/>
    <p:sldLayoutId id="2147483683" r:id="rId21"/>
    <p:sldLayoutId id="2147483684" r:id="rId22"/>
    <p:sldLayoutId id="2147483685" r:id="rId23"/>
    <p:sldLayoutId id="2147483686" r:id="rId24"/>
    <p:sldLayoutId id="2147483687" r:id="rId25"/>
    <p:sldLayoutId id="2147483688" r:id="rId26"/>
    <p:sldLayoutId id="214748370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BFC908A-E178-0544-AE33-F30EC522C09D}" type="datetimeFigureOut">
              <a:rPr lang="en-US" smtClean="0"/>
              <a:t>11/17/2022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A8F7D90-FF7C-F749-B3AE-84712C2E6BE4}" type="slidenum">
              <a:rPr lang="en-US" smtClean="0"/>
              <a:t>‹#›</a:t>
            </a:fld>
            <a:endParaRPr lang="en-US"/>
          </a:p>
        </p:txBody>
      </p:sp>
    </p:spTree>
    <p:extLst>
      <p:ext uri="{BB962C8B-B14F-4D97-AF65-F5344CB8AC3E}">
        <p14:creationId xmlns:p14="http://schemas.microsoft.com/office/powerpoint/2010/main" val="147298865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hyperlink" Target="mailto:Robert.Lingard@acu.edu.au" TargetMode="Externa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90.png"/><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4DD9-1C37-4DEF-9AAB-3F97854C3B07}"/>
              </a:ext>
            </a:extLst>
          </p:cNvPr>
          <p:cNvSpPr>
            <a:spLocks noGrp="1"/>
          </p:cNvSpPr>
          <p:nvPr>
            <p:ph type="ctrTitle"/>
          </p:nvPr>
        </p:nvSpPr>
        <p:spPr/>
        <p:txBody>
          <a:bodyPr>
            <a:normAutofit/>
          </a:bodyPr>
          <a:lstStyle/>
          <a:p>
            <a:r>
              <a:rPr lang="en-AU" sz="2400" dirty="0"/>
              <a:t>Schooling the Future: Beyond a Binary of an Ethics of Probabilities and an ethics of possibilities </a:t>
            </a:r>
          </a:p>
        </p:txBody>
      </p:sp>
      <p:sp>
        <p:nvSpPr>
          <p:cNvPr id="3" name="Subtitle 2">
            <a:extLst>
              <a:ext uri="{FF2B5EF4-FFF2-40B4-BE49-F238E27FC236}">
                <a16:creationId xmlns:a16="http://schemas.microsoft.com/office/drawing/2014/main" id="{6B9132E0-080F-493B-B970-82D8DE3466C0}"/>
              </a:ext>
            </a:extLst>
          </p:cNvPr>
          <p:cNvSpPr>
            <a:spLocks noGrp="1"/>
          </p:cNvSpPr>
          <p:nvPr>
            <p:ph type="subTitle" idx="1"/>
          </p:nvPr>
        </p:nvSpPr>
        <p:spPr/>
        <p:txBody>
          <a:bodyPr>
            <a:normAutofit fontScale="92500" lnSpcReduction="10000"/>
          </a:bodyPr>
          <a:lstStyle/>
          <a:p>
            <a:r>
              <a:rPr lang="en-AU" dirty="0"/>
              <a:t>Professor Bob Lingard,  Australian Catholic University, University of Helsinki,  Anticipated and Alternative Futures of Education Lecture, 17/11/2022.</a:t>
            </a:r>
          </a:p>
        </p:txBody>
      </p:sp>
    </p:spTree>
    <p:extLst>
      <p:ext uri="{BB962C8B-B14F-4D97-AF65-F5344CB8AC3E}">
        <p14:creationId xmlns:p14="http://schemas.microsoft.com/office/powerpoint/2010/main" val="369429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7086-CBA2-4794-9E8B-5202BE4D245A}"/>
              </a:ext>
            </a:extLst>
          </p:cNvPr>
          <p:cNvSpPr>
            <a:spLocks noGrp="1"/>
          </p:cNvSpPr>
          <p:nvPr>
            <p:ph type="title"/>
          </p:nvPr>
        </p:nvSpPr>
        <p:spPr/>
        <p:txBody>
          <a:bodyPr>
            <a:normAutofit/>
          </a:bodyPr>
          <a:lstStyle/>
          <a:p>
            <a:r>
              <a:rPr lang="en-AU" sz="2400" dirty="0"/>
              <a:t>Education policy as national prerogative</a:t>
            </a:r>
          </a:p>
        </p:txBody>
      </p:sp>
      <p:sp>
        <p:nvSpPr>
          <p:cNvPr id="3" name="Content Placeholder 2">
            <a:extLst>
              <a:ext uri="{FF2B5EF4-FFF2-40B4-BE49-F238E27FC236}">
                <a16:creationId xmlns:a16="http://schemas.microsoft.com/office/drawing/2014/main" id="{92968BDA-8F62-458C-9763-CD81566570C1}"/>
              </a:ext>
            </a:extLst>
          </p:cNvPr>
          <p:cNvSpPr>
            <a:spLocks noGrp="1"/>
          </p:cNvSpPr>
          <p:nvPr>
            <p:ph idx="1"/>
          </p:nvPr>
        </p:nvSpPr>
        <p:spPr/>
        <p:txBody>
          <a:bodyPr>
            <a:normAutofit fontScale="92500"/>
          </a:bodyPr>
          <a:lstStyle/>
          <a:p>
            <a:pPr>
              <a:buFontTx/>
              <a:buChar char="•"/>
            </a:pPr>
            <a:r>
              <a:rPr lang="en-AU" altLang="en-US" sz="2000" dirty="0"/>
              <a:t>Theory: various sociological and policy studies approaches; ‘</a:t>
            </a:r>
            <a:r>
              <a:rPr lang="en-AU" altLang="en-US" sz="2000" b="1" dirty="0"/>
              <a:t>methodological nationalism</a:t>
            </a:r>
            <a:r>
              <a:rPr lang="en-AU" altLang="en-US" sz="2000" dirty="0"/>
              <a:t>’: premises: society equated with nation-state societies (also sub-national and local); nation states and their governments central to social science/education research; assumes humanity divided into limited number of nations with boundaries (borders) with other nations (Beck, 2007, </a:t>
            </a:r>
            <a:r>
              <a:rPr lang="en-AU" altLang="en-US" sz="2000" i="1" dirty="0"/>
              <a:t>Theory, Culture and Society, 24: pp.7-8</a:t>
            </a:r>
            <a:r>
              <a:rPr lang="en-AU" altLang="en-US" sz="2000" dirty="0"/>
              <a:t>).</a:t>
            </a:r>
          </a:p>
          <a:p>
            <a:pPr>
              <a:buFontTx/>
              <a:buChar char="•"/>
            </a:pPr>
            <a:r>
              <a:rPr lang="en-AU" altLang="en-US" sz="2000" dirty="0"/>
              <a:t>Globalization: challenges to ‘</a:t>
            </a:r>
            <a:r>
              <a:rPr lang="en-AU" altLang="en-US" sz="2000" b="1" dirty="0"/>
              <a:t>methodological nationalism</a:t>
            </a:r>
            <a:r>
              <a:rPr lang="en-AU" altLang="en-US" sz="2000" dirty="0"/>
              <a:t>’.</a:t>
            </a:r>
          </a:p>
          <a:p>
            <a:endParaRPr lang="en-AU" dirty="0"/>
          </a:p>
        </p:txBody>
      </p:sp>
    </p:spTree>
    <p:extLst>
      <p:ext uri="{BB962C8B-B14F-4D97-AF65-F5344CB8AC3E}">
        <p14:creationId xmlns:p14="http://schemas.microsoft.com/office/powerpoint/2010/main" val="198048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DA82-743A-46B9-9038-E18E136E3357}"/>
              </a:ext>
            </a:extLst>
          </p:cNvPr>
          <p:cNvSpPr>
            <a:spLocks noGrp="1"/>
          </p:cNvSpPr>
          <p:nvPr>
            <p:ph type="title"/>
          </p:nvPr>
        </p:nvSpPr>
        <p:spPr/>
        <p:txBody>
          <a:bodyPr>
            <a:normAutofit/>
          </a:bodyPr>
          <a:lstStyle/>
          <a:p>
            <a:r>
              <a:rPr lang="en-AU" sz="2400" dirty="0"/>
              <a:t>Globalization and impact on education policy production</a:t>
            </a:r>
          </a:p>
        </p:txBody>
      </p:sp>
      <p:sp>
        <p:nvSpPr>
          <p:cNvPr id="3" name="Content Placeholder 2">
            <a:extLst>
              <a:ext uri="{FF2B5EF4-FFF2-40B4-BE49-F238E27FC236}">
                <a16:creationId xmlns:a16="http://schemas.microsoft.com/office/drawing/2014/main" id="{E34AB761-FC91-4EA5-B589-E8D915A423B1}"/>
              </a:ext>
            </a:extLst>
          </p:cNvPr>
          <p:cNvSpPr>
            <a:spLocks noGrp="1"/>
          </p:cNvSpPr>
          <p:nvPr>
            <p:ph idx="1"/>
          </p:nvPr>
        </p:nvSpPr>
        <p:spPr/>
        <p:txBody>
          <a:bodyPr>
            <a:normAutofit fontScale="70000" lnSpcReduction="20000"/>
          </a:bodyPr>
          <a:lstStyle/>
          <a:p>
            <a:pPr>
              <a:buFont typeface="Arial" panose="020B0604020202020204" pitchFamily="34" charset="0"/>
              <a:buChar char="•"/>
              <a:defRPr/>
            </a:pPr>
            <a:r>
              <a:rPr lang="en-AU" sz="2000" dirty="0"/>
              <a:t>In immediate wake of End of Cold War: much hubristic thinking and theorising: Appadurai (1996) </a:t>
            </a:r>
            <a:r>
              <a:rPr lang="en-AU" sz="2000" b="1" dirty="0"/>
              <a:t>emergence of a ‘</a:t>
            </a:r>
            <a:r>
              <a:rPr lang="en-AU" sz="2000" b="1" dirty="0" err="1"/>
              <a:t>postnational</a:t>
            </a:r>
            <a:r>
              <a:rPr lang="en-AU" sz="2000" b="1" dirty="0"/>
              <a:t>’ world</a:t>
            </a:r>
            <a:r>
              <a:rPr lang="en-AU" sz="2000" dirty="0"/>
              <a:t>, almost the end of the nation-state; </a:t>
            </a:r>
            <a:r>
              <a:rPr lang="en-AU" sz="2000" i="1" dirty="0"/>
              <a:t>The End of History and the Last Man</a:t>
            </a:r>
            <a:r>
              <a:rPr lang="en-AU" sz="2000" dirty="0"/>
              <a:t>, Fukuyama (1992), almost </a:t>
            </a:r>
            <a:r>
              <a:rPr lang="en-AU" sz="2000" b="1" dirty="0"/>
              <a:t>the end of history as liberal democracy/market capitalism seen as the end point historically </a:t>
            </a:r>
            <a:r>
              <a:rPr lang="en-AU" sz="2000" dirty="0"/>
              <a:t>for all nations, post-ideological world.</a:t>
            </a:r>
          </a:p>
          <a:p>
            <a:pPr>
              <a:buFont typeface="Arial" panose="020B0604020202020204" pitchFamily="34" charset="0"/>
              <a:buChar char="•"/>
              <a:defRPr/>
            </a:pPr>
            <a:r>
              <a:rPr lang="en-AU" sz="2000" b="1" dirty="0"/>
              <a:t>Globalization:</a:t>
            </a:r>
            <a:r>
              <a:rPr lang="en-AU" sz="2000" dirty="0"/>
              <a:t> challenged the nation-state as tightly bordered and bounded e.g. Appadurai’s flows/scapes across borders’ – </a:t>
            </a:r>
            <a:r>
              <a:rPr lang="en-AU" sz="2000" dirty="0" err="1"/>
              <a:t>ethnoscapes</a:t>
            </a:r>
            <a:r>
              <a:rPr lang="en-AU" sz="2000" dirty="0"/>
              <a:t>, </a:t>
            </a:r>
            <a:r>
              <a:rPr lang="en-AU" sz="2000" dirty="0" err="1"/>
              <a:t>financescapes</a:t>
            </a:r>
            <a:r>
              <a:rPr lang="en-AU" sz="2000" dirty="0"/>
              <a:t>, mediascapes </a:t>
            </a:r>
            <a:r>
              <a:rPr lang="en-AU" sz="2000" dirty="0" err="1"/>
              <a:t>ideascapes</a:t>
            </a:r>
            <a:r>
              <a:rPr lang="en-AU" sz="2000" dirty="0"/>
              <a:t>; in education, Carney (2009) and Ball (2008) ‘</a:t>
            </a:r>
            <a:r>
              <a:rPr lang="en-AU" sz="2000" dirty="0" err="1"/>
              <a:t>policyscapes</a:t>
            </a:r>
            <a:r>
              <a:rPr lang="en-AU" sz="2000" dirty="0"/>
              <a:t>’ (work of OECD, UNESCO etc); emergent global economy, supranational EU, new regionalisms, emergent global policy fields. </a:t>
            </a:r>
            <a:r>
              <a:rPr lang="en-AU" sz="2000" b="1" dirty="0"/>
              <a:t>Challenge to methodological nationalism.</a:t>
            </a:r>
          </a:p>
          <a:p>
            <a:pPr>
              <a:buFont typeface="Arial" panose="020B0604020202020204" pitchFamily="34" charset="0"/>
              <a:buChar char="•"/>
              <a:defRPr/>
            </a:pPr>
            <a:r>
              <a:rPr lang="en-AU" sz="2000" b="1" dirty="0"/>
              <a:t>Reality</a:t>
            </a:r>
            <a:r>
              <a:rPr lang="en-AU" sz="2000" dirty="0"/>
              <a:t>: nation-state has remained important, but now works in different/multiple ways and imbricated in </a:t>
            </a:r>
            <a:r>
              <a:rPr lang="en-AU" sz="2000" i="1" dirty="0"/>
              <a:t>inter alia </a:t>
            </a:r>
            <a:r>
              <a:rPr lang="en-AU" sz="2000" dirty="0"/>
              <a:t>supranational political organizations (EU), international organisations, new regionalisms, global policy fields, and a rescaled state. </a:t>
            </a:r>
          </a:p>
          <a:p>
            <a:endParaRPr lang="en-AU" dirty="0"/>
          </a:p>
        </p:txBody>
      </p:sp>
    </p:spTree>
    <p:extLst>
      <p:ext uri="{BB962C8B-B14F-4D97-AF65-F5344CB8AC3E}">
        <p14:creationId xmlns:p14="http://schemas.microsoft.com/office/powerpoint/2010/main" val="185365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D73B-B025-4541-A2BD-0C03451BEE61}"/>
              </a:ext>
            </a:extLst>
          </p:cNvPr>
          <p:cNvSpPr>
            <a:spLocks noGrp="1"/>
          </p:cNvSpPr>
          <p:nvPr>
            <p:ph type="title"/>
          </p:nvPr>
        </p:nvSpPr>
        <p:spPr/>
        <p:txBody>
          <a:bodyPr>
            <a:normAutofit/>
          </a:bodyPr>
          <a:lstStyle/>
          <a:p>
            <a:r>
              <a:rPr lang="en-AU" sz="2400" dirty="0"/>
              <a:t>Globalization and education policy </a:t>
            </a:r>
          </a:p>
        </p:txBody>
      </p:sp>
      <p:sp>
        <p:nvSpPr>
          <p:cNvPr id="3" name="Content Placeholder 2">
            <a:extLst>
              <a:ext uri="{FF2B5EF4-FFF2-40B4-BE49-F238E27FC236}">
                <a16:creationId xmlns:a16="http://schemas.microsoft.com/office/drawing/2014/main" id="{93F69ED6-A8F3-4D93-985B-910DADCAD392}"/>
              </a:ext>
            </a:extLst>
          </p:cNvPr>
          <p:cNvSpPr>
            <a:spLocks noGrp="1"/>
          </p:cNvSpPr>
          <p:nvPr>
            <p:ph idx="1"/>
          </p:nvPr>
        </p:nvSpPr>
        <p:spPr/>
        <p:txBody>
          <a:bodyPr>
            <a:normAutofit fontScale="62500" lnSpcReduction="20000"/>
          </a:bodyPr>
          <a:lstStyle/>
          <a:p>
            <a:pPr>
              <a:buFontTx/>
              <a:buChar char="•"/>
            </a:pPr>
            <a:r>
              <a:rPr lang="en-AU" altLang="en-US" sz="2000" dirty="0"/>
              <a:t>Since new millennium at least, national polices in education in many nations affected by binding chains of transnational framings (European, regional and global), affecting the national/sub-national, local and policy actors.</a:t>
            </a:r>
          </a:p>
          <a:p>
            <a:pPr>
              <a:buFontTx/>
              <a:buChar char="•"/>
            </a:pPr>
            <a:r>
              <a:rPr lang="en-AU" altLang="en-US" sz="2000" dirty="0"/>
              <a:t>Dominant policy discourses: </a:t>
            </a:r>
            <a:r>
              <a:rPr lang="en-AU" altLang="en-US" sz="2000" b="1" dirty="0"/>
              <a:t>human capital theory </a:t>
            </a:r>
            <a:r>
              <a:rPr lang="en-AU" altLang="en-US" sz="2000" dirty="0"/>
              <a:t>(education to ensure a competitive national economy) and national education policies to ensure: economic growth, innovation, sustainability and social cohesion. Focus on learning. Discursive policy convergence, but always ‘</a:t>
            </a:r>
            <a:r>
              <a:rPr lang="en-AU" altLang="en-US" sz="2000" b="1" dirty="0"/>
              <a:t>path</a:t>
            </a:r>
            <a:r>
              <a:rPr lang="en-AU" altLang="en-US" sz="2000" dirty="0"/>
              <a:t> </a:t>
            </a:r>
            <a:r>
              <a:rPr lang="en-AU" altLang="en-US" sz="2000" b="1" dirty="0"/>
              <a:t>dependent’ </a:t>
            </a:r>
            <a:r>
              <a:rPr lang="en-AU" altLang="en-US" sz="2000" dirty="0"/>
              <a:t>manifestations of these transnational and global discourses.</a:t>
            </a:r>
          </a:p>
          <a:p>
            <a:pPr>
              <a:buFontTx/>
              <a:buChar char="•"/>
            </a:pPr>
            <a:r>
              <a:rPr lang="en-AU" altLang="en-US" sz="2000" dirty="0"/>
              <a:t>With impact of the global, there are:  ‘new domains and dynamics of policy, in particular those associated with processes of globalization, regionalization and Europeanization’, which have ‘</a:t>
            </a:r>
            <a:r>
              <a:rPr lang="en-AU" altLang="en-US" sz="2000" b="1" dirty="0"/>
              <a:t>unsettled the assumed unities of place, people and policy associated with methodological nationalism’ </a:t>
            </a:r>
            <a:r>
              <a:rPr lang="en-AU" altLang="en-US" sz="2000" dirty="0"/>
              <a:t>(Clarke, 2019, </a:t>
            </a:r>
            <a:r>
              <a:rPr lang="en-AU" altLang="en-US" sz="2000" dirty="0" err="1"/>
              <a:t>p.v</a:t>
            </a:r>
            <a:r>
              <a:rPr lang="en-AU" altLang="en-US" sz="2000" dirty="0"/>
              <a:t>).</a:t>
            </a:r>
          </a:p>
          <a:p>
            <a:pPr>
              <a:buFontTx/>
              <a:buChar char="•"/>
            </a:pPr>
            <a:r>
              <a:rPr lang="en-AU" altLang="en-US" sz="2000" dirty="0"/>
              <a:t>Clarke (2019, </a:t>
            </a:r>
            <a:r>
              <a:rPr lang="en-AU" altLang="en-US" sz="2000" dirty="0" err="1"/>
              <a:t>p.v</a:t>
            </a:r>
            <a:r>
              <a:rPr lang="en-AU" altLang="en-US" sz="2000" dirty="0"/>
              <a:t>): ‘there has been a risk of substituting a </a:t>
            </a:r>
            <a:r>
              <a:rPr lang="en-AU" altLang="en-US" sz="2000" b="1" dirty="0"/>
              <a:t>methodological globalism</a:t>
            </a:r>
            <a:r>
              <a:rPr lang="en-AU" altLang="en-US" sz="2000" dirty="0"/>
              <a:t>…, projecting a flat world of policy travel and transfer’ .</a:t>
            </a:r>
          </a:p>
          <a:p>
            <a:endParaRPr lang="en-AU" dirty="0"/>
          </a:p>
        </p:txBody>
      </p:sp>
    </p:spTree>
    <p:extLst>
      <p:ext uri="{BB962C8B-B14F-4D97-AF65-F5344CB8AC3E}">
        <p14:creationId xmlns:p14="http://schemas.microsoft.com/office/powerpoint/2010/main" val="331506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D229-4D79-4A5C-815A-EF6EE395D602}"/>
              </a:ext>
            </a:extLst>
          </p:cNvPr>
          <p:cNvSpPr>
            <a:spLocks noGrp="1"/>
          </p:cNvSpPr>
          <p:nvPr>
            <p:ph type="title"/>
          </p:nvPr>
        </p:nvSpPr>
        <p:spPr/>
        <p:txBody>
          <a:bodyPr>
            <a:noAutofit/>
          </a:bodyPr>
          <a:lstStyle/>
          <a:p>
            <a:r>
              <a:rPr lang="en-AU" sz="2400" dirty="0"/>
              <a:t>Rise of new nationalisms and ethnonationalism: impact on education policy &amp; production</a:t>
            </a:r>
          </a:p>
        </p:txBody>
      </p:sp>
      <p:sp>
        <p:nvSpPr>
          <p:cNvPr id="3" name="Content Placeholder 2">
            <a:extLst>
              <a:ext uri="{FF2B5EF4-FFF2-40B4-BE49-F238E27FC236}">
                <a16:creationId xmlns:a16="http://schemas.microsoft.com/office/drawing/2014/main" id="{21C02CD9-E92D-45E1-BB92-4AFA74E8B9CA}"/>
              </a:ext>
            </a:extLst>
          </p:cNvPr>
          <p:cNvSpPr>
            <a:spLocks noGrp="1"/>
          </p:cNvSpPr>
          <p:nvPr>
            <p:ph idx="1"/>
          </p:nvPr>
        </p:nvSpPr>
        <p:spPr/>
        <p:txBody>
          <a:bodyPr>
            <a:normAutofit fontScale="77500" lnSpcReduction="20000"/>
          </a:bodyPr>
          <a:lstStyle/>
          <a:p>
            <a:pPr>
              <a:buFont typeface="Arial" panose="020B0604020202020204" pitchFamily="34" charset="0"/>
              <a:buChar char="•"/>
              <a:defRPr/>
            </a:pPr>
            <a:r>
              <a:rPr lang="en-AU" altLang="en-US" sz="2000" dirty="0"/>
              <a:t>Now right wing populist opposition to neo-liberal globalization; rise of new nationalisms – ethno-nationalisms – Brexit, Johnson UK election, Trump, America First, anti-globalization forces across Europe and around the world, rise of far right parties (e.g. </a:t>
            </a:r>
            <a:r>
              <a:rPr lang="en-AU" altLang="en-US" sz="2000" i="1" dirty="0"/>
              <a:t>Alternative for Deutschland, One Nation; </a:t>
            </a:r>
            <a:r>
              <a:rPr lang="en-AU" altLang="en-US" sz="2000" dirty="0"/>
              <a:t>Hungary); global flows/global bumps (Appadurai, 2013), friction.</a:t>
            </a:r>
          </a:p>
          <a:p>
            <a:pPr>
              <a:defRPr/>
            </a:pPr>
            <a:r>
              <a:rPr lang="en-AU" altLang="en-US" sz="2000" dirty="0"/>
              <a:t>Left critiques of growing inequalities within and between nations as welfare states weakened (Thomas Piketty (2013) </a:t>
            </a:r>
            <a:r>
              <a:rPr lang="en-AU" altLang="en-US" sz="2000" i="1" dirty="0"/>
              <a:t>Capital in the Twenty-First Centu</a:t>
            </a:r>
            <a:r>
              <a:rPr lang="en-AU" altLang="en-US" sz="2000" b="1" i="1" dirty="0"/>
              <a:t>r</a:t>
            </a:r>
            <a:r>
              <a:rPr lang="en-AU" altLang="en-US" sz="2000" i="1" dirty="0"/>
              <a:t>y</a:t>
            </a:r>
            <a:r>
              <a:rPr lang="en-AU" altLang="en-US" sz="2000" dirty="0"/>
              <a:t>); Mike </a:t>
            </a:r>
            <a:r>
              <a:rPr lang="en-AU" dirty="0"/>
              <a:t>Savage (2021). </a:t>
            </a:r>
            <a:r>
              <a:rPr lang="en-AU" i="1" dirty="0"/>
              <a:t>The Return of Inequality</a:t>
            </a:r>
            <a:r>
              <a:rPr lang="en-AU" dirty="0"/>
              <a:t>.  Harvard University Press. Nancy Fraser (2022). </a:t>
            </a:r>
            <a:r>
              <a:rPr lang="en-AU" i="1" dirty="0"/>
              <a:t>Cannibal Capitalism</a:t>
            </a:r>
            <a:r>
              <a:rPr lang="en-AU" dirty="0"/>
              <a:t>. Verso).</a:t>
            </a:r>
            <a:endParaRPr lang="en-AU" altLang="en-US" sz="2000" dirty="0"/>
          </a:p>
          <a:p>
            <a:pPr>
              <a:buFont typeface="Arial" panose="020B0604020202020204" pitchFamily="34" charset="0"/>
              <a:buChar char="•"/>
              <a:defRPr/>
            </a:pPr>
            <a:r>
              <a:rPr lang="en-AU" altLang="en-US" sz="2000" dirty="0"/>
              <a:t>Jamie Peck and Nik Theodore (2015, p. xv), ‘Policymaking imaginaries have been ‘debordered’, … even if the achievement of policy outcomes remains a stubbornly localized, context-specific process’; mobility/fixity.</a:t>
            </a:r>
          </a:p>
          <a:p>
            <a:endParaRPr lang="en-AU" dirty="0"/>
          </a:p>
        </p:txBody>
      </p:sp>
    </p:spTree>
    <p:extLst>
      <p:ext uri="{BB962C8B-B14F-4D97-AF65-F5344CB8AC3E}">
        <p14:creationId xmlns:p14="http://schemas.microsoft.com/office/powerpoint/2010/main" val="32029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333C-1CB5-4C8C-9F8C-2091D9DDD741}"/>
              </a:ext>
            </a:extLst>
          </p:cNvPr>
          <p:cNvSpPr>
            <a:spLocks noGrp="1"/>
          </p:cNvSpPr>
          <p:nvPr>
            <p:ph type="title"/>
          </p:nvPr>
        </p:nvSpPr>
        <p:spPr/>
        <p:txBody>
          <a:bodyPr>
            <a:normAutofit fontScale="90000"/>
          </a:bodyPr>
          <a:lstStyle/>
          <a:p>
            <a:r>
              <a:rPr lang="en-AU" dirty="0"/>
              <a:t>Challenges to the hyper globalization/flat world thesis</a:t>
            </a:r>
          </a:p>
        </p:txBody>
      </p:sp>
      <p:sp>
        <p:nvSpPr>
          <p:cNvPr id="3" name="Content Placeholder 2">
            <a:extLst>
              <a:ext uri="{FF2B5EF4-FFF2-40B4-BE49-F238E27FC236}">
                <a16:creationId xmlns:a16="http://schemas.microsoft.com/office/drawing/2014/main" id="{25EB271A-7D89-43DE-8D03-38C33BC65D6A}"/>
              </a:ext>
            </a:extLst>
          </p:cNvPr>
          <p:cNvSpPr>
            <a:spLocks noGrp="1"/>
          </p:cNvSpPr>
          <p:nvPr>
            <p:ph idx="1"/>
          </p:nvPr>
        </p:nvSpPr>
        <p:spPr/>
        <p:txBody>
          <a:bodyPr>
            <a:normAutofit fontScale="70000" lnSpcReduction="20000"/>
          </a:bodyPr>
          <a:lstStyle/>
          <a:p>
            <a:r>
              <a:rPr lang="en-AU" dirty="0"/>
              <a:t>The rise of religion/populism and of nationalism/ethno-nationalism v the global</a:t>
            </a:r>
          </a:p>
          <a:p>
            <a:r>
              <a:rPr lang="en-AU" dirty="0"/>
              <a:t>Russia’s choice not to join the West/Russia’s war on Ukraine</a:t>
            </a:r>
          </a:p>
          <a:p>
            <a:r>
              <a:rPr lang="en-AU" dirty="0"/>
              <a:t>USA’s seeming abnegation of role as global superpower</a:t>
            </a:r>
          </a:p>
          <a:p>
            <a:r>
              <a:rPr lang="en-AU" dirty="0"/>
              <a:t>Rise of China and global ambitions</a:t>
            </a:r>
          </a:p>
          <a:p>
            <a:r>
              <a:rPr lang="en-AU" dirty="0"/>
              <a:t>Changing global/national imbrications - now ‘polymorphic nature of borders’</a:t>
            </a:r>
          </a:p>
          <a:p>
            <a:r>
              <a:rPr lang="en-AU" dirty="0"/>
              <a:t>Impact of COVID 19; climate emergency</a:t>
            </a:r>
          </a:p>
          <a:p>
            <a:r>
              <a:rPr lang="en-AU" dirty="0"/>
              <a:t>‘contemporary borders between the national and the international have many forms and vary sector by sector’ (Crowley, Stewart, Kay and Head, 2021, p.95; Chapter 5).</a:t>
            </a:r>
          </a:p>
          <a:p>
            <a:endParaRPr lang="en-AU" dirty="0"/>
          </a:p>
          <a:p>
            <a:endParaRPr lang="en-AU" dirty="0"/>
          </a:p>
        </p:txBody>
      </p:sp>
    </p:spTree>
    <p:extLst>
      <p:ext uri="{BB962C8B-B14F-4D97-AF65-F5344CB8AC3E}">
        <p14:creationId xmlns:p14="http://schemas.microsoft.com/office/powerpoint/2010/main" val="240711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89E6-225B-44FE-8343-4932A52AC702}"/>
              </a:ext>
            </a:extLst>
          </p:cNvPr>
          <p:cNvSpPr>
            <a:spLocks noGrp="1"/>
          </p:cNvSpPr>
          <p:nvPr>
            <p:ph type="title"/>
          </p:nvPr>
        </p:nvSpPr>
        <p:spPr/>
        <p:txBody>
          <a:bodyPr/>
          <a:lstStyle/>
          <a:p>
            <a:r>
              <a:rPr lang="en-AU" dirty="0"/>
              <a:t>Growth in inequality</a:t>
            </a:r>
          </a:p>
        </p:txBody>
      </p:sp>
      <p:sp>
        <p:nvSpPr>
          <p:cNvPr id="3" name="Content Placeholder 2">
            <a:extLst>
              <a:ext uri="{FF2B5EF4-FFF2-40B4-BE49-F238E27FC236}">
                <a16:creationId xmlns:a16="http://schemas.microsoft.com/office/drawing/2014/main" id="{44A2079E-3C62-47A9-8244-0167DC17B2B0}"/>
              </a:ext>
            </a:extLst>
          </p:cNvPr>
          <p:cNvSpPr>
            <a:spLocks noGrp="1"/>
          </p:cNvSpPr>
          <p:nvPr>
            <p:ph idx="1"/>
          </p:nvPr>
        </p:nvSpPr>
        <p:spPr/>
        <p:txBody>
          <a:bodyPr>
            <a:normAutofit fontScale="92500"/>
          </a:bodyPr>
          <a:lstStyle/>
          <a:p>
            <a:r>
              <a:rPr lang="en-AU" dirty="0"/>
              <a:t>Significance of Mike Savage’s (2021). </a:t>
            </a:r>
            <a:r>
              <a:rPr lang="en-AU" i="1" dirty="0"/>
              <a:t>The Return of Inequality</a:t>
            </a:r>
            <a:r>
              <a:rPr lang="en-AU" dirty="0"/>
              <a:t>.</a:t>
            </a:r>
          </a:p>
          <a:p>
            <a:r>
              <a:rPr lang="en-AU" dirty="0"/>
              <a:t>Argues documentation and acknowledgement of growing inequalities – the 1% - and its dangers – opens up possibilities.</a:t>
            </a:r>
          </a:p>
          <a:p>
            <a:r>
              <a:rPr lang="en-AU" dirty="0"/>
              <a:t>Significance of Thomas Piketty’s (2014). </a:t>
            </a:r>
            <a:r>
              <a:rPr lang="en-AU" i="1" dirty="0"/>
              <a:t>Capital in the Twenty-First Century</a:t>
            </a:r>
            <a:r>
              <a:rPr lang="en-AU" dirty="0"/>
              <a:t>.</a:t>
            </a:r>
          </a:p>
          <a:p>
            <a:r>
              <a:rPr lang="en-AU" dirty="0"/>
              <a:t>Significance of Nancy Fraser’s (2022). </a:t>
            </a:r>
            <a:r>
              <a:rPr lang="en-AU" i="1" dirty="0"/>
              <a:t>Cannibal Capitalism</a:t>
            </a:r>
            <a:r>
              <a:rPr lang="en-AU" dirty="0"/>
              <a:t>.</a:t>
            </a:r>
          </a:p>
          <a:p>
            <a:r>
              <a:rPr lang="en-AU" dirty="0"/>
              <a:t>Significance of Richard Wilkinson and Kate Pickett’s (2010). </a:t>
            </a:r>
            <a:r>
              <a:rPr lang="en-AU" i="1" dirty="0"/>
              <a:t>The Spirit Level</a:t>
            </a:r>
            <a:r>
              <a:rPr lang="en-AU" dirty="0"/>
              <a:t>.</a:t>
            </a:r>
          </a:p>
          <a:p>
            <a:endParaRPr lang="en-AU" dirty="0"/>
          </a:p>
          <a:p>
            <a:endParaRPr lang="en-AU" dirty="0"/>
          </a:p>
        </p:txBody>
      </p:sp>
    </p:spTree>
    <p:extLst>
      <p:ext uri="{BB962C8B-B14F-4D97-AF65-F5344CB8AC3E}">
        <p14:creationId xmlns:p14="http://schemas.microsoft.com/office/powerpoint/2010/main" val="115847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8CE2-7731-4FCF-9B7C-B8AE3865598D}"/>
              </a:ext>
            </a:extLst>
          </p:cNvPr>
          <p:cNvSpPr>
            <a:spLocks noGrp="1"/>
          </p:cNvSpPr>
          <p:nvPr>
            <p:ph type="title"/>
          </p:nvPr>
        </p:nvSpPr>
        <p:spPr/>
        <p:txBody>
          <a:bodyPr/>
          <a:lstStyle/>
          <a:p>
            <a:r>
              <a:rPr lang="en-AU" dirty="0"/>
              <a:t>Savage (2021): </a:t>
            </a:r>
            <a:r>
              <a:rPr lang="en-AU" i="1" dirty="0"/>
              <a:t>The return of inequality.</a:t>
            </a:r>
          </a:p>
        </p:txBody>
      </p:sp>
      <p:sp>
        <p:nvSpPr>
          <p:cNvPr id="3" name="Content Placeholder 2">
            <a:extLst>
              <a:ext uri="{FF2B5EF4-FFF2-40B4-BE49-F238E27FC236}">
                <a16:creationId xmlns:a16="http://schemas.microsoft.com/office/drawing/2014/main" id="{44114BF9-B41F-4D6B-A287-764A3713D122}"/>
              </a:ext>
            </a:extLst>
          </p:cNvPr>
          <p:cNvSpPr>
            <a:spLocks noGrp="1"/>
          </p:cNvSpPr>
          <p:nvPr>
            <p:ph idx="1"/>
          </p:nvPr>
        </p:nvSpPr>
        <p:spPr/>
        <p:txBody>
          <a:bodyPr>
            <a:normAutofit fontScale="77500" lnSpcReduction="20000"/>
          </a:bodyPr>
          <a:lstStyle/>
          <a:p>
            <a:r>
              <a:rPr lang="en-AU" dirty="0"/>
              <a:t>‘This targeting of ‘the 1%’ was powerful because it made inequality concrete’ (Savage, p.5) </a:t>
            </a:r>
            <a:r>
              <a:rPr lang="en-AU" dirty="0" err="1"/>
              <a:t>cf</a:t>
            </a:r>
            <a:r>
              <a:rPr lang="en-AU" dirty="0"/>
              <a:t> Gini Coefficient (0-1).</a:t>
            </a:r>
          </a:p>
          <a:p>
            <a:r>
              <a:rPr lang="en-AU" dirty="0"/>
              <a:t>Savage asks: ‘Why has inequality caught the attention of powerful and wealthy elites…?’,rather than those affected by the depredations of such inequality (pp.13-14) ? </a:t>
            </a:r>
          </a:p>
          <a:p>
            <a:r>
              <a:rPr lang="en-AU" dirty="0"/>
              <a:t>Inequality a focus of the World Economic Forum, ‘rising income and wealth disparity is rated … as the most important trend in determining global developments over the next ten years’ (p.15) (2014): social instability; Oxfam 2017 briefing: ‘left unchecked, growing inequality threatens to pull our society apart’ (p.15); Inequality the focus not equality. </a:t>
            </a:r>
          </a:p>
          <a:p>
            <a:r>
              <a:rPr lang="en-AU" dirty="0"/>
              <a:t>Globally:  richest 1% own 43.4% of the world’s wealth; low/stagnant wage growth and rising inflation/cost of living pressures (Rowe, 2021).</a:t>
            </a:r>
          </a:p>
          <a:p>
            <a:endParaRPr lang="en-AU" dirty="0"/>
          </a:p>
        </p:txBody>
      </p:sp>
    </p:spTree>
    <p:extLst>
      <p:ext uri="{BB962C8B-B14F-4D97-AF65-F5344CB8AC3E}">
        <p14:creationId xmlns:p14="http://schemas.microsoft.com/office/powerpoint/2010/main" val="108808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drlinga\AppData\Local\Microsoft\Windows\Temporary Internet Files\Content.Outlook\HPC6LVZ1\Piketty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77" y="-338720"/>
            <a:ext cx="8542749" cy="649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9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45A8-A2CF-4EAC-9C5A-258A200AFCD7}"/>
              </a:ext>
            </a:extLst>
          </p:cNvPr>
          <p:cNvSpPr>
            <a:spLocks noGrp="1"/>
          </p:cNvSpPr>
          <p:nvPr>
            <p:ph type="title"/>
          </p:nvPr>
        </p:nvSpPr>
        <p:spPr/>
        <p:txBody>
          <a:bodyPr/>
          <a:lstStyle/>
          <a:p>
            <a:r>
              <a:rPr lang="en-AU" dirty="0"/>
              <a:t>Wilkinson and Pickett (2010): </a:t>
            </a:r>
            <a:r>
              <a:rPr lang="en-AU" i="1" dirty="0"/>
              <a:t>The Spirit level</a:t>
            </a:r>
            <a:r>
              <a:rPr lang="en-AU" dirty="0"/>
              <a:t>.</a:t>
            </a:r>
          </a:p>
        </p:txBody>
      </p:sp>
      <p:sp>
        <p:nvSpPr>
          <p:cNvPr id="3" name="Content Placeholder 2">
            <a:extLst>
              <a:ext uri="{FF2B5EF4-FFF2-40B4-BE49-F238E27FC236}">
                <a16:creationId xmlns:a16="http://schemas.microsoft.com/office/drawing/2014/main" id="{90469EA0-669C-4F83-B42A-6543524ABB44}"/>
              </a:ext>
            </a:extLst>
          </p:cNvPr>
          <p:cNvSpPr>
            <a:spLocks noGrp="1"/>
          </p:cNvSpPr>
          <p:nvPr>
            <p:ph idx="1"/>
          </p:nvPr>
        </p:nvSpPr>
        <p:spPr/>
        <p:txBody>
          <a:bodyPr>
            <a:normAutofit fontScale="55000" lnSpcReduction="20000"/>
          </a:bodyPr>
          <a:lstStyle/>
          <a:p>
            <a:r>
              <a:rPr lang="en-US" altLang="en-US" sz="2600" dirty="0"/>
              <a:t>Sub-title of book: ‘Why Equality is better for Everyone’. Basic position: rich nations have reached a level of affluence that no longer ensures gains in health, happiness or wellbeing (</a:t>
            </a:r>
            <a:r>
              <a:rPr lang="en-US" altLang="en-US" sz="2600" dirty="0" err="1"/>
              <a:t>cf</a:t>
            </a:r>
            <a:r>
              <a:rPr lang="en-US" altLang="en-US" sz="2600" dirty="0"/>
              <a:t> poor nations).</a:t>
            </a:r>
          </a:p>
          <a:p>
            <a:r>
              <a:rPr lang="en-US" altLang="en-US" sz="2600" dirty="0"/>
              <a:t>The way forward for rich nations: reducing the gap between rich and poor, reducing the amount of income inequality, poverty has effects but the extent of income inequality in a nation also has a strong and independent effect: ‘The evidence shows that reducing inequality is the best way of improving the quality of the social environment, and so the real quality of life, for all of us’ (p.29).</a:t>
            </a:r>
          </a:p>
          <a:p>
            <a:r>
              <a:rPr lang="en-US" altLang="en-US" sz="2600" dirty="0"/>
              <a:t>Re schooling: if a nation wants higher levels of achievement amongst </a:t>
            </a:r>
            <a:r>
              <a:rPr lang="en-US" altLang="en-US" sz="2600" b="1" i="1" dirty="0"/>
              <a:t>all</a:t>
            </a:r>
            <a:r>
              <a:rPr lang="en-US" altLang="en-US" sz="2600" dirty="0"/>
              <a:t> students: ‘it must address the underlying inequality which creates a steeper social gradient in educational achievement’ (p.30). (macro policy settings of more redistributive policies or more equal wage structure or combination). Policy implications? School funding.</a:t>
            </a:r>
          </a:p>
          <a:p>
            <a:endParaRPr lang="en-AU" dirty="0"/>
          </a:p>
        </p:txBody>
      </p:sp>
    </p:spTree>
    <p:extLst>
      <p:ext uri="{BB962C8B-B14F-4D97-AF65-F5344CB8AC3E}">
        <p14:creationId xmlns:p14="http://schemas.microsoft.com/office/powerpoint/2010/main" val="251412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8B29-3E0A-4F3B-8EA1-9D7E82BFEB33}"/>
              </a:ext>
            </a:extLst>
          </p:cNvPr>
          <p:cNvSpPr>
            <a:spLocks noGrp="1"/>
          </p:cNvSpPr>
          <p:nvPr>
            <p:ph type="title"/>
          </p:nvPr>
        </p:nvSpPr>
        <p:spPr/>
        <p:txBody>
          <a:bodyPr/>
          <a:lstStyle/>
          <a:p>
            <a:r>
              <a:rPr lang="en-AU" dirty="0"/>
              <a:t>Challenges to democracy</a:t>
            </a:r>
          </a:p>
        </p:txBody>
      </p:sp>
      <p:sp>
        <p:nvSpPr>
          <p:cNvPr id="3" name="Content Placeholder 2">
            <a:extLst>
              <a:ext uri="{FF2B5EF4-FFF2-40B4-BE49-F238E27FC236}">
                <a16:creationId xmlns:a16="http://schemas.microsoft.com/office/drawing/2014/main" id="{2293B2C2-2C40-4E6C-AA9B-5F3584BE4FEF}"/>
              </a:ext>
            </a:extLst>
          </p:cNvPr>
          <p:cNvSpPr>
            <a:spLocks noGrp="1"/>
          </p:cNvSpPr>
          <p:nvPr>
            <p:ph idx="1"/>
          </p:nvPr>
        </p:nvSpPr>
        <p:spPr/>
        <p:txBody>
          <a:bodyPr/>
          <a:lstStyle/>
          <a:p>
            <a:r>
              <a:rPr lang="en-AU" sz="1800" dirty="0" err="1">
                <a:effectLst/>
                <a:ea typeface="Calibri" panose="020F0502020204030204" pitchFamily="34" charset="0"/>
                <a:cs typeface="Calibri" panose="020F0502020204030204" pitchFamily="34" charset="0"/>
              </a:rPr>
              <a:t>Kundani</a:t>
            </a:r>
            <a:r>
              <a:rPr lang="en-AU" sz="1800" dirty="0">
                <a:effectLst/>
                <a:ea typeface="Calibri" panose="020F0502020204030204" pitchFamily="34" charset="0"/>
                <a:cs typeface="Calibri" panose="020F0502020204030204" pitchFamily="34" charset="0"/>
              </a:rPr>
              <a:t>, H. (2020). </a:t>
            </a:r>
            <a:r>
              <a:rPr lang="en-AU" sz="1800" i="1" dirty="0">
                <a:effectLst/>
                <a:ea typeface="Calibri" panose="020F0502020204030204" pitchFamily="34" charset="0"/>
                <a:cs typeface="Calibri" panose="020F0502020204030204" pitchFamily="34" charset="0"/>
              </a:rPr>
              <a:t>The future of democracy in Europe: Technology and the evolution of representation</a:t>
            </a:r>
            <a:r>
              <a:rPr lang="en-AU" sz="1800" dirty="0">
                <a:effectLst/>
                <a:ea typeface="Calibri" panose="020F0502020204030204" pitchFamily="34" charset="0"/>
                <a:cs typeface="Calibri" panose="020F0502020204030204" pitchFamily="34" charset="0"/>
              </a:rPr>
              <a:t>. London: Chatham House.</a:t>
            </a:r>
          </a:p>
          <a:p>
            <a:r>
              <a:rPr lang="en-AU" sz="1800" dirty="0" err="1">
                <a:effectLst/>
                <a:ea typeface="Calibri" panose="020F0502020204030204" pitchFamily="34" charset="0"/>
                <a:cs typeface="Calibri" panose="020F0502020204030204" pitchFamily="34" charset="0"/>
              </a:rPr>
              <a:t>Bergsen</a:t>
            </a:r>
            <a:r>
              <a:rPr lang="en-AU" sz="1800" dirty="0">
                <a:effectLst/>
                <a:ea typeface="Calibri" panose="020F0502020204030204" pitchFamily="34" charset="0"/>
                <a:cs typeface="Calibri" panose="020F0502020204030204" pitchFamily="34" charset="0"/>
              </a:rPr>
              <a:t>, P., Downey, L., </a:t>
            </a:r>
            <a:r>
              <a:rPr lang="en-AU" sz="1800" dirty="0" err="1">
                <a:effectLst/>
                <a:ea typeface="Calibri" panose="020F0502020204030204" pitchFamily="34" charset="0"/>
                <a:cs typeface="Calibri" panose="020F0502020204030204" pitchFamily="34" charset="0"/>
              </a:rPr>
              <a:t>Krahe</a:t>
            </a:r>
            <a:r>
              <a:rPr lang="en-AU" sz="1800" dirty="0">
                <a:effectLst/>
                <a:ea typeface="Calibri" panose="020F0502020204030204" pitchFamily="34" charset="0"/>
                <a:cs typeface="Calibri" panose="020F0502020204030204" pitchFamily="34" charset="0"/>
              </a:rPr>
              <a:t>, M., </a:t>
            </a:r>
            <a:r>
              <a:rPr lang="en-AU" sz="1800" dirty="0" err="1">
                <a:effectLst/>
                <a:ea typeface="Calibri" panose="020F0502020204030204" pitchFamily="34" charset="0"/>
                <a:cs typeface="Calibri" panose="020F0502020204030204" pitchFamily="34" charset="0"/>
              </a:rPr>
              <a:t>Kundnani</a:t>
            </a:r>
            <a:r>
              <a:rPr lang="en-AU" sz="1800" dirty="0">
                <a:effectLst/>
                <a:ea typeface="Calibri" panose="020F0502020204030204" pitchFamily="34" charset="0"/>
                <a:cs typeface="Calibri" panose="020F0502020204030204" pitchFamily="34" charset="0"/>
              </a:rPr>
              <a:t>, H., </a:t>
            </a:r>
            <a:r>
              <a:rPr lang="en-AU" sz="1800" dirty="0" err="1">
                <a:effectLst/>
                <a:ea typeface="Calibri" panose="020F0502020204030204" pitchFamily="34" charset="0"/>
                <a:cs typeface="Calibri" panose="020F0502020204030204" pitchFamily="34" charset="0"/>
              </a:rPr>
              <a:t>Moschella</a:t>
            </a:r>
            <a:r>
              <a:rPr lang="en-AU" sz="1800" dirty="0">
                <a:effectLst/>
                <a:ea typeface="Calibri" panose="020F0502020204030204" pitchFamily="34" charset="0"/>
                <a:cs typeface="Calibri" panose="020F0502020204030204" pitchFamily="34" charset="0"/>
              </a:rPr>
              <a:t> and </a:t>
            </a:r>
            <a:r>
              <a:rPr lang="en-AU" sz="1800" dirty="0" err="1">
                <a:effectLst/>
                <a:ea typeface="Calibri" panose="020F0502020204030204" pitchFamily="34" charset="0"/>
                <a:cs typeface="Calibri" panose="020F0502020204030204" pitchFamily="34" charset="0"/>
              </a:rPr>
              <a:t>Slobodian</a:t>
            </a:r>
            <a:r>
              <a:rPr lang="en-AU" sz="1800" dirty="0">
                <a:effectLst/>
                <a:ea typeface="Calibri" panose="020F0502020204030204" pitchFamily="34" charset="0"/>
                <a:cs typeface="Calibri" panose="020F0502020204030204" pitchFamily="34" charset="0"/>
              </a:rPr>
              <a:t>, Q. (2022). </a:t>
            </a:r>
            <a:r>
              <a:rPr lang="en-AU" sz="1800" i="1" dirty="0">
                <a:effectLst/>
                <a:ea typeface="Calibri" panose="020F0502020204030204" pitchFamily="34" charset="0"/>
                <a:cs typeface="Calibri" panose="020F0502020204030204" pitchFamily="34" charset="0"/>
              </a:rPr>
              <a:t>The economic basis of democracy in Europe: Structural economic change, inequality and the depoliticization of economic policymaking</a:t>
            </a:r>
            <a:r>
              <a:rPr lang="en-AU" sz="1800" dirty="0">
                <a:effectLst/>
                <a:ea typeface="Calibri" panose="020F0502020204030204" pitchFamily="34" charset="0"/>
                <a:cs typeface="Calibri" panose="020F0502020204030204" pitchFamily="34" charset="0"/>
              </a:rPr>
              <a:t>. London: Chatham House.</a:t>
            </a:r>
          </a:p>
          <a:p>
            <a:r>
              <a:rPr lang="en-AU" altLang="en-US" sz="1800" dirty="0"/>
              <a:t>Appadurai, A. (2006</a:t>
            </a:r>
            <a:r>
              <a:rPr lang="en-AU" altLang="en-US" sz="1800" i="1" dirty="0"/>
              <a:t>). Fear of small numbers</a:t>
            </a:r>
            <a:r>
              <a:rPr lang="en-AU" altLang="en-US" sz="1800" dirty="0"/>
              <a:t>. Duke University Press.</a:t>
            </a:r>
            <a:endParaRPr lang="en-AU" sz="1800" dirty="0">
              <a:effectLst/>
              <a:ea typeface="Calibri" panose="020F0502020204030204" pitchFamily="34" charset="0"/>
              <a:cs typeface="Times New Roman" panose="02020603050405020304" pitchFamily="18" charset="0"/>
            </a:endParaRPr>
          </a:p>
          <a:p>
            <a:endParaRPr lang="en-AU" sz="1800" dirty="0">
              <a:effectLst/>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0955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0B30-63F0-4B46-AF01-F51A106F2F82}"/>
              </a:ext>
            </a:extLst>
          </p:cNvPr>
          <p:cNvSpPr>
            <a:spLocks noGrp="1"/>
          </p:cNvSpPr>
          <p:nvPr>
            <p:ph type="title"/>
          </p:nvPr>
        </p:nvSpPr>
        <p:spPr/>
        <p:txBody>
          <a:bodyPr/>
          <a:lstStyle/>
          <a:p>
            <a:r>
              <a:rPr lang="en-AU" dirty="0"/>
              <a:t>Preface</a:t>
            </a:r>
          </a:p>
        </p:txBody>
      </p:sp>
      <p:sp>
        <p:nvSpPr>
          <p:cNvPr id="3" name="Content Placeholder 2">
            <a:extLst>
              <a:ext uri="{FF2B5EF4-FFF2-40B4-BE49-F238E27FC236}">
                <a16:creationId xmlns:a16="http://schemas.microsoft.com/office/drawing/2014/main" id="{2864E1C4-DE93-44A7-A4D6-8DA781B1E93F}"/>
              </a:ext>
            </a:extLst>
          </p:cNvPr>
          <p:cNvSpPr>
            <a:spLocks noGrp="1"/>
          </p:cNvSpPr>
          <p:nvPr>
            <p:ph idx="1"/>
          </p:nvPr>
        </p:nvSpPr>
        <p:spPr/>
        <p:txBody>
          <a:bodyPr>
            <a:normAutofit/>
          </a:bodyPr>
          <a:lstStyle/>
          <a:p>
            <a:r>
              <a:rPr lang="en-AU" dirty="0"/>
              <a:t>Nancy Fraser (2022). </a:t>
            </a:r>
            <a:r>
              <a:rPr lang="en-AU" i="1" dirty="0"/>
              <a:t>Cannibal Capitalism</a:t>
            </a:r>
            <a:r>
              <a:rPr lang="en-AU" dirty="0"/>
              <a:t>. Preface, p. xiii and p. xv.</a:t>
            </a:r>
          </a:p>
          <a:p>
            <a:r>
              <a:rPr lang="en-AU" dirty="0"/>
              <a:t>Epilogue: Impact of COVID demonstrates entanglements of issues at this moment: ‘capital’s inherent drive to cannibalize nature’; evisceration of public power; weakened state capacities re social reproduction (essential workers); growth in inequalities, gendered, raced and classed.</a:t>
            </a:r>
          </a:p>
          <a:p>
            <a:r>
              <a:rPr lang="en-AU" dirty="0"/>
              <a:t>Nancy Fraser (2013). </a:t>
            </a:r>
            <a:r>
              <a:rPr lang="en-AU" i="1" dirty="0"/>
              <a:t>Fortunes of Feminism. </a:t>
            </a:r>
            <a:r>
              <a:rPr lang="en-AU" dirty="0"/>
              <a:t>Verso.</a:t>
            </a:r>
          </a:p>
        </p:txBody>
      </p:sp>
    </p:spTree>
    <p:extLst>
      <p:ext uri="{BB962C8B-B14F-4D97-AF65-F5344CB8AC3E}">
        <p14:creationId xmlns:p14="http://schemas.microsoft.com/office/powerpoint/2010/main" val="154973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A3C0-81FA-4105-8BBC-89932DAC3561}"/>
              </a:ext>
            </a:extLst>
          </p:cNvPr>
          <p:cNvSpPr>
            <a:spLocks noGrp="1"/>
          </p:cNvSpPr>
          <p:nvPr>
            <p:ph type="title"/>
          </p:nvPr>
        </p:nvSpPr>
        <p:spPr/>
        <p:txBody>
          <a:bodyPr/>
          <a:lstStyle/>
          <a:p>
            <a:r>
              <a:rPr lang="en-AU" dirty="0"/>
              <a:t>Challenges to democracy</a:t>
            </a:r>
          </a:p>
        </p:txBody>
      </p:sp>
      <p:sp>
        <p:nvSpPr>
          <p:cNvPr id="3" name="Content Placeholder 2">
            <a:extLst>
              <a:ext uri="{FF2B5EF4-FFF2-40B4-BE49-F238E27FC236}">
                <a16:creationId xmlns:a16="http://schemas.microsoft.com/office/drawing/2014/main" id="{198F2ADC-2E81-49CD-8C6F-D05BB749EBCF}"/>
              </a:ext>
            </a:extLst>
          </p:cNvPr>
          <p:cNvSpPr>
            <a:spLocks noGrp="1"/>
          </p:cNvSpPr>
          <p:nvPr>
            <p:ph idx="1"/>
          </p:nvPr>
        </p:nvSpPr>
        <p:spPr/>
        <p:txBody>
          <a:bodyPr>
            <a:normAutofit fontScale="92500" lnSpcReduction="10000"/>
          </a:bodyPr>
          <a:lstStyle/>
          <a:p>
            <a:r>
              <a:rPr lang="en-AU" dirty="0" err="1"/>
              <a:t>Kindani</a:t>
            </a:r>
            <a:r>
              <a:rPr lang="en-AU" dirty="0"/>
              <a:t> (2021): speaks of contemporary crises in liberal democracies in Europe/EU: rise of populism; ‘democratic deconsolidation’ - democratic authoritarianism (e.g., Hungary and Poland).</a:t>
            </a:r>
          </a:p>
          <a:p>
            <a:r>
              <a:rPr lang="en-AU" dirty="0" err="1"/>
              <a:t>Bergsen</a:t>
            </a:r>
            <a:r>
              <a:rPr lang="en-AU" dirty="0"/>
              <a:t> et al. (2022):  argument multiple threats to democracy in Europe/EU, beyond populism: structure of economies; growth of inequality (+ political inequality); depoliticization of economic policy making in EU – technocratic form of economic governance hidden from democratic participation and input.</a:t>
            </a:r>
          </a:p>
        </p:txBody>
      </p:sp>
    </p:spTree>
    <p:extLst>
      <p:ext uri="{BB962C8B-B14F-4D97-AF65-F5344CB8AC3E}">
        <p14:creationId xmlns:p14="http://schemas.microsoft.com/office/powerpoint/2010/main" val="306148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6ACF-929A-4C95-A355-C0492C8B6674}"/>
              </a:ext>
            </a:extLst>
          </p:cNvPr>
          <p:cNvSpPr>
            <a:spLocks noGrp="1"/>
          </p:cNvSpPr>
          <p:nvPr>
            <p:ph type="title"/>
          </p:nvPr>
        </p:nvSpPr>
        <p:spPr/>
        <p:txBody>
          <a:bodyPr/>
          <a:lstStyle/>
          <a:p>
            <a:r>
              <a:rPr lang="en-AU" dirty="0"/>
              <a:t>Challenges to democracy</a:t>
            </a:r>
          </a:p>
        </p:txBody>
      </p:sp>
      <p:sp>
        <p:nvSpPr>
          <p:cNvPr id="3" name="Content Placeholder 2">
            <a:extLst>
              <a:ext uri="{FF2B5EF4-FFF2-40B4-BE49-F238E27FC236}">
                <a16:creationId xmlns:a16="http://schemas.microsoft.com/office/drawing/2014/main" id="{ED7A0260-CEED-485A-B394-75D6D7B4AECD}"/>
              </a:ext>
            </a:extLst>
          </p:cNvPr>
          <p:cNvSpPr>
            <a:spLocks noGrp="1"/>
          </p:cNvSpPr>
          <p:nvPr>
            <p:ph idx="1"/>
          </p:nvPr>
        </p:nvSpPr>
        <p:spPr/>
        <p:txBody>
          <a:bodyPr>
            <a:normAutofit lnSpcReduction="10000"/>
          </a:bodyPr>
          <a:lstStyle/>
          <a:p>
            <a:r>
              <a:rPr lang="en-AU" dirty="0"/>
              <a:t>Impact of globalization of the economy on the working of democratic nation-states.</a:t>
            </a:r>
          </a:p>
          <a:p>
            <a:r>
              <a:rPr lang="en-AU" dirty="0"/>
              <a:t>Appadurai (2006): in context of globalization of the economy, some loss of economic sovereignty (impact in small nations) and ethnos the one domain over which they have full autonomy; context of rise of new nationalism, ethno-nationalisms.</a:t>
            </a:r>
          </a:p>
          <a:p>
            <a:r>
              <a:rPr lang="en-AU" dirty="0"/>
              <a:t>In education: economization of education policy, human capital framings, also national policy moves.</a:t>
            </a:r>
          </a:p>
        </p:txBody>
      </p:sp>
    </p:spTree>
    <p:extLst>
      <p:ext uri="{BB962C8B-B14F-4D97-AF65-F5344CB8AC3E}">
        <p14:creationId xmlns:p14="http://schemas.microsoft.com/office/powerpoint/2010/main" val="427332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2913-0551-456C-9643-EED0866B27CE}"/>
              </a:ext>
            </a:extLst>
          </p:cNvPr>
          <p:cNvSpPr>
            <a:spLocks noGrp="1"/>
          </p:cNvSpPr>
          <p:nvPr>
            <p:ph type="title"/>
          </p:nvPr>
        </p:nvSpPr>
        <p:spPr/>
        <p:txBody>
          <a:bodyPr/>
          <a:lstStyle/>
          <a:p>
            <a:r>
              <a:rPr lang="en-AU" dirty="0"/>
              <a:t>Climate emergency</a:t>
            </a:r>
          </a:p>
        </p:txBody>
      </p:sp>
      <p:sp>
        <p:nvSpPr>
          <p:cNvPr id="3" name="Content Placeholder 2">
            <a:extLst>
              <a:ext uri="{FF2B5EF4-FFF2-40B4-BE49-F238E27FC236}">
                <a16:creationId xmlns:a16="http://schemas.microsoft.com/office/drawing/2014/main" id="{AD151507-6437-4820-B0AB-A0614E5522C9}"/>
              </a:ext>
            </a:extLst>
          </p:cNvPr>
          <p:cNvSpPr>
            <a:spLocks noGrp="1"/>
          </p:cNvSpPr>
          <p:nvPr>
            <p:ph idx="1"/>
          </p:nvPr>
        </p:nvSpPr>
        <p:spPr/>
        <p:txBody>
          <a:bodyPr/>
          <a:lstStyle/>
          <a:p>
            <a:pPr marL="0" indent="0">
              <a:buNone/>
            </a:pPr>
            <a:r>
              <a:rPr lang="en-AU" dirty="0"/>
              <a:t> </a:t>
            </a:r>
          </a:p>
        </p:txBody>
      </p:sp>
    </p:spTree>
    <p:extLst>
      <p:ext uri="{BB962C8B-B14F-4D97-AF65-F5344CB8AC3E}">
        <p14:creationId xmlns:p14="http://schemas.microsoft.com/office/powerpoint/2010/main" val="314458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72EFC6-C1BD-4895-B8D0-5BF822DFC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8" y="328726"/>
            <a:ext cx="4167554" cy="56196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9A4D68E-BA7A-4C63-826E-8BC666D35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884" y="328726"/>
            <a:ext cx="4369777" cy="561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7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8BBE-45C3-4553-BAA7-D67F3603AC7A}"/>
              </a:ext>
            </a:extLst>
          </p:cNvPr>
          <p:cNvSpPr>
            <a:spLocks noGrp="1"/>
          </p:cNvSpPr>
          <p:nvPr>
            <p:ph type="title"/>
          </p:nvPr>
        </p:nvSpPr>
        <p:spPr/>
        <p:txBody>
          <a:bodyPr/>
          <a:lstStyle/>
          <a:p>
            <a:r>
              <a:rPr lang="en-AU" dirty="0"/>
              <a:t>Part 2</a:t>
            </a:r>
          </a:p>
        </p:txBody>
      </p:sp>
      <p:sp>
        <p:nvSpPr>
          <p:cNvPr id="3" name="Content Placeholder 2">
            <a:extLst>
              <a:ext uri="{FF2B5EF4-FFF2-40B4-BE49-F238E27FC236}">
                <a16:creationId xmlns:a16="http://schemas.microsoft.com/office/drawing/2014/main" id="{7C4870C3-DD94-4EF6-BC27-2FCAC1ADAC9B}"/>
              </a:ext>
            </a:extLst>
          </p:cNvPr>
          <p:cNvSpPr>
            <a:spLocks noGrp="1"/>
          </p:cNvSpPr>
          <p:nvPr>
            <p:ph idx="1"/>
          </p:nvPr>
        </p:nvSpPr>
        <p:spPr/>
        <p:txBody>
          <a:bodyPr/>
          <a:lstStyle/>
          <a:p>
            <a:r>
              <a:rPr lang="en-AU" dirty="0"/>
              <a:t>Datafication and digitalisation: emerging modes of governance of schooling</a:t>
            </a:r>
          </a:p>
        </p:txBody>
      </p:sp>
    </p:spTree>
    <p:extLst>
      <p:ext uri="{BB962C8B-B14F-4D97-AF65-F5344CB8AC3E}">
        <p14:creationId xmlns:p14="http://schemas.microsoft.com/office/powerpoint/2010/main" val="50319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E62C-B5BA-4890-9297-A891EC780070}"/>
              </a:ext>
            </a:extLst>
          </p:cNvPr>
          <p:cNvSpPr>
            <a:spLocks noGrp="1"/>
          </p:cNvSpPr>
          <p:nvPr>
            <p:ph type="title"/>
          </p:nvPr>
        </p:nvSpPr>
        <p:spPr/>
        <p:txBody>
          <a:bodyPr>
            <a:normAutofit fontScale="90000"/>
          </a:bodyPr>
          <a:lstStyle/>
          <a:p>
            <a:r>
              <a:rPr lang="en-AU" dirty="0"/>
              <a:t>The changing social: Datafication and digitalisation</a:t>
            </a:r>
          </a:p>
        </p:txBody>
      </p:sp>
      <p:sp>
        <p:nvSpPr>
          <p:cNvPr id="3" name="Content Placeholder 2">
            <a:extLst>
              <a:ext uri="{FF2B5EF4-FFF2-40B4-BE49-F238E27FC236}">
                <a16:creationId xmlns:a16="http://schemas.microsoft.com/office/drawing/2014/main" id="{B9EB866F-466C-45AE-BDC2-7D2E87797407}"/>
              </a:ext>
            </a:extLst>
          </p:cNvPr>
          <p:cNvSpPr>
            <a:spLocks noGrp="1"/>
          </p:cNvSpPr>
          <p:nvPr>
            <p:ph idx="1"/>
          </p:nvPr>
        </p:nvSpPr>
        <p:spPr/>
        <p:txBody>
          <a:bodyPr>
            <a:normAutofit fontScale="85000" lnSpcReduction="10000"/>
          </a:bodyPr>
          <a:lstStyle/>
          <a:p>
            <a:r>
              <a:rPr lang="en-US" dirty="0"/>
              <a:t>Power (1997): ‘audit society’. </a:t>
            </a:r>
          </a:p>
          <a:p>
            <a:r>
              <a:rPr lang="en-US" dirty="0"/>
              <a:t>Thrift (2005): ‘knowing capitalism’.</a:t>
            </a:r>
          </a:p>
          <a:p>
            <a:r>
              <a:rPr lang="en-US" dirty="0"/>
              <a:t>Mau (2019): ‘metric society’; quantification of the social.</a:t>
            </a:r>
          </a:p>
          <a:p>
            <a:r>
              <a:rPr lang="en-US" dirty="0" err="1"/>
              <a:t>Zuboff</a:t>
            </a:r>
            <a:r>
              <a:rPr lang="en-US" dirty="0"/>
              <a:t> (2019): ‘age of surveillance capitalism’; rendering of experience as data.</a:t>
            </a:r>
          </a:p>
          <a:p>
            <a:r>
              <a:rPr lang="en-US" dirty="0" err="1"/>
              <a:t>Couldry</a:t>
            </a:r>
            <a:r>
              <a:rPr lang="en-US" dirty="0"/>
              <a:t> and </a:t>
            </a:r>
            <a:r>
              <a:rPr lang="en-US" dirty="0" err="1"/>
              <a:t>Mejias</a:t>
            </a:r>
            <a:r>
              <a:rPr lang="en-US" dirty="0"/>
              <a:t> (2019): data colonizing human life for capitalism.</a:t>
            </a:r>
          </a:p>
          <a:p>
            <a:r>
              <a:rPr lang="en-US" dirty="0"/>
              <a:t>Individuals constituted/reconstituted as constellations of data points over time;  school systems, new modes of data-based governance.</a:t>
            </a:r>
          </a:p>
          <a:p>
            <a:pPr marL="0" indent="0">
              <a:buNone/>
            </a:pPr>
            <a:endParaRPr lang="en-US" dirty="0"/>
          </a:p>
          <a:p>
            <a:endParaRPr lang="en-AU" dirty="0"/>
          </a:p>
        </p:txBody>
      </p:sp>
    </p:spTree>
    <p:extLst>
      <p:ext uri="{BB962C8B-B14F-4D97-AF65-F5344CB8AC3E}">
        <p14:creationId xmlns:p14="http://schemas.microsoft.com/office/powerpoint/2010/main" val="3599329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5801-6BE6-4115-A00B-A30930A07E7B}"/>
              </a:ext>
            </a:extLst>
          </p:cNvPr>
          <p:cNvSpPr>
            <a:spLocks noGrp="1"/>
          </p:cNvSpPr>
          <p:nvPr>
            <p:ph type="title"/>
          </p:nvPr>
        </p:nvSpPr>
        <p:spPr/>
        <p:txBody>
          <a:bodyPr>
            <a:normAutofit/>
          </a:bodyPr>
          <a:lstStyle/>
          <a:p>
            <a:r>
              <a:rPr lang="en-AU" sz="2400" dirty="0"/>
              <a:t>What is datafication? What is digitalisation?</a:t>
            </a:r>
          </a:p>
        </p:txBody>
      </p:sp>
      <p:sp>
        <p:nvSpPr>
          <p:cNvPr id="3" name="Content Placeholder 2">
            <a:extLst>
              <a:ext uri="{FF2B5EF4-FFF2-40B4-BE49-F238E27FC236}">
                <a16:creationId xmlns:a16="http://schemas.microsoft.com/office/drawing/2014/main" id="{13C4CEE6-90E9-440C-96F9-B0D27EAAE433}"/>
              </a:ext>
            </a:extLst>
          </p:cNvPr>
          <p:cNvSpPr>
            <a:spLocks noGrp="1"/>
          </p:cNvSpPr>
          <p:nvPr>
            <p:ph idx="1"/>
          </p:nvPr>
        </p:nvSpPr>
        <p:spPr/>
        <p:txBody>
          <a:bodyPr>
            <a:normAutofit fontScale="85000" lnSpcReduction="10000"/>
          </a:bodyPr>
          <a:lstStyle/>
          <a:p>
            <a:r>
              <a:rPr lang="en-AU" sz="2000" dirty="0"/>
              <a:t>Datafication refers to the rendering of various aspects of experience as data – education policy, schooling, teachers, teachers’ work, students, the life of students.</a:t>
            </a:r>
          </a:p>
          <a:p>
            <a:r>
              <a:rPr lang="en-AU" sz="2000" dirty="0"/>
              <a:t>Philosophical issues: can/ought all experience be rendered as data (</a:t>
            </a:r>
            <a:r>
              <a:rPr lang="en-AU" sz="2000" dirty="0" err="1"/>
              <a:t>Zuboff</a:t>
            </a:r>
            <a:r>
              <a:rPr lang="en-AU" sz="2000" dirty="0"/>
              <a:t>, 2019).</a:t>
            </a:r>
          </a:p>
          <a:p>
            <a:r>
              <a:rPr lang="en-AU" sz="2000" dirty="0"/>
              <a:t>Digitalisation - conversion of data into digital form: enables machine learning,  AI, big data, the work of algorithms.</a:t>
            </a:r>
          </a:p>
          <a:p>
            <a:r>
              <a:rPr lang="en-AU" sz="2000" dirty="0"/>
              <a:t>Digital data infrastructures, enable new modes of governance; involvement of for-profit EdTech and philanthropies.</a:t>
            </a:r>
          </a:p>
          <a:p>
            <a:r>
              <a:rPr lang="en-AU" sz="2000" dirty="0"/>
              <a:t>New professionals: data scientists </a:t>
            </a:r>
            <a:r>
              <a:rPr lang="en-AU" sz="2000" dirty="0" err="1"/>
              <a:t>cf</a:t>
            </a:r>
            <a:r>
              <a:rPr lang="en-AU" sz="2000" dirty="0"/>
              <a:t> statisticians etc.</a:t>
            </a:r>
          </a:p>
          <a:p>
            <a:endParaRPr lang="en-AU" dirty="0"/>
          </a:p>
        </p:txBody>
      </p:sp>
    </p:spTree>
    <p:extLst>
      <p:ext uri="{BB962C8B-B14F-4D97-AF65-F5344CB8AC3E}">
        <p14:creationId xmlns:p14="http://schemas.microsoft.com/office/powerpoint/2010/main" val="247352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6620-B721-4C63-A29B-A25237A328E3}"/>
              </a:ext>
            </a:extLst>
          </p:cNvPr>
          <p:cNvSpPr>
            <a:spLocks noGrp="1"/>
          </p:cNvSpPr>
          <p:nvPr>
            <p:ph type="title"/>
          </p:nvPr>
        </p:nvSpPr>
        <p:spPr/>
        <p:txBody>
          <a:bodyPr>
            <a:normAutofit/>
          </a:bodyPr>
          <a:lstStyle/>
          <a:p>
            <a:r>
              <a:rPr lang="en-AU" sz="2400" dirty="0"/>
              <a:t>What is changing re datafication?</a:t>
            </a:r>
          </a:p>
        </p:txBody>
      </p:sp>
      <p:sp>
        <p:nvSpPr>
          <p:cNvPr id="3" name="Content Placeholder 2">
            <a:extLst>
              <a:ext uri="{FF2B5EF4-FFF2-40B4-BE49-F238E27FC236}">
                <a16:creationId xmlns:a16="http://schemas.microsoft.com/office/drawing/2014/main" id="{EEC45954-ABEC-4143-9CCF-1FA93EC6C17D}"/>
              </a:ext>
            </a:extLst>
          </p:cNvPr>
          <p:cNvSpPr>
            <a:spLocks noGrp="1"/>
          </p:cNvSpPr>
          <p:nvPr>
            <p:ph idx="1"/>
          </p:nvPr>
        </p:nvSpPr>
        <p:spPr/>
        <p:txBody>
          <a:bodyPr>
            <a:normAutofit fontScale="70000" lnSpcReduction="20000"/>
          </a:bodyPr>
          <a:lstStyle/>
          <a:p>
            <a:r>
              <a:rPr lang="en-AU" dirty="0"/>
              <a:t>Ever enhancing</a:t>
            </a:r>
            <a:r>
              <a:rPr lang="en-AU" sz="2000" dirty="0"/>
              <a:t> computational capacities.</a:t>
            </a:r>
          </a:p>
          <a:p>
            <a:r>
              <a:rPr lang="en-AU" sz="2000" dirty="0"/>
              <a:t>Work of schooling systems now heavily </a:t>
            </a:r>
            <a:r>
              <a:rPr lang="en-AU" sz="2000" dirty="0" err="1"/>
              <a:t>datafied</a:t>
            </a:r>
            <a:r>
              <a:rPr lang="en-AU" sz="2000" dirty="0"/>
              <a:t> and digitalised.</a:t>
            </a:r>
          </a:p>
          <a:p>
            <a:r>
              <a:rPr lang="en-AU" b="1" dirty="0"/>
              <a:t>Two significant moves</a:t>
            </a:r>
            <a:r>
              <a:rPr lang="en-AU" dirty="0"/>
              <a:t>:  1. Potential m</a:t>
            </a:r>
            <a:r>
              <a:rPr lang="en-AU" sz="2000" dirty="0"/>
              <a:t>ove from collection of </a:t>
            </a:r>
            <a:r>
              <a:rPr lang="en-AU" sz="2000" b="1" dirty="0"/>
              <a:t>discrete sets </a:t>
            </a:r>
            <a:r>
              <a:rPr lang="en-AU" sz="2000" dirty="0"/>
              <a:t>of data to collection of </a:t>
            </a:r>
            <a:r>
              <a:rPr lang="en-AU" sz="2000" b="1" dirty="0"/>
              <a:t>continuous real-time </a:t>
            </a:r>
            <a:r>
              <a:rPr lang="en-AU" sz="2000" dirty="0"/>
              <a:t>data. 2. Much greater volume of data now collected: a move from </a:t>
            </a:r>
            <a:r>
              <a:rPr lang="en-AU" sz="2000" b="1" dirty="0"/>
              <a:t>sample</a:t>
            </a:r>
            <a:r>
              <a:rPr lang="en-AU" sz="2000" dirty="0"/>
              <a:t> to </a:t>
            </a:r>
            <a:r>
              <a:rPr lang="en-AU" sz="2000" b="1" dirty="0"/>
              <a:t>census</a:t>
            </a:r>
            <a:r>
              <a:rPr lang="en-AU" sz="2000" dirty="0"/>
              <a:t> data.</a:t>
            </a:r>
          </a:p>
          <a:p>
            <a:r>
              <a:rPr lang="en-AU" sz="2000" dirty="0"/>
              <a:t>Development of socio-technical data infrastructures enabling interoperability of data.</a:t>
            </a:r>
          </a:p>
          <a:p>
            <a:r>
              <a:rPr lang="en-AU" dirty="0"/>
              <a:t>AI: combination of big data sets, enhanced computational capacity and machine learning algorithms (</a:t>
            </a:r>
            <a:r>
              <a:rPr lang="en-AU" dirty="0" err="1"/>
              <a:t>Gulson</a:t>
            </a:r>
            <a:r>
              <a:rPr lang="en-AU" dirty="0"/>
              <a:t>, 2022).</a:t>
            </a:r>
          </a:p>
          <a:p>
            <a:r>
              <a:rPr lang="en-AU" sz="2000" dirty="0"/>
              <a:t>Requires change in our understandings of the human and the social, of schooling and teachers, demands shifts in </a:t>
            </a:r>
            <a:r>
              <a:rPr lang="en-AU" sz="2000" dirty="0" err="1"/>
              <a:t>ontoepistemological</a:t>
            </a:r>
            <a:r>
              <a:rPr lang="en-AU" sz="2000" dirty="0"/>
              <a:t> assumptions (de Freitas et al., 2016).</a:t>
            </a:r>
          </a:p>
          <a:p>
            <a:endParaRPr lang="en-AU" sz="2000" dirty="0"/>
          </a:p>
          <a:p>
            <a:endParaRPr lang="en-AU" dirty="0"/>
          </a:p>
        </p:txBody>
      </p:sp>
    </p:spTree>
    <p:extLst>
      <p:ext uri="{BB962C8B-B14F-4D97-AF65-F5344CB8AC3E}">
        <p14:creationId xmlns:p14="http://schemas.microsoft.com/office/powerpoint/2010/main" val="145419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FA24-FA87-4713-AFBB-5F814E918517}"/>
              </a:ext>
            </a:extLst>
          </p:cNvPr>
          <p:cNvSpPr>
            <a:spLocks noGrp="1"/>
          </p:cNvSpPr>
          <p:nvPr>
            <p:ph type="title"/>
          </p:nvPr>
        </p:nvSpPr>
        <p:spPr/>
        <p:txBody>
          <a:bodyPr>
            <a:normAutofit/>
          </a:bodyPr>
          <a:lstStyle/>
          <a:p>
            <a:r>
              <a:rPr lang="en-AU" sz="2400" dirty="0"/>
              <a:t>Emerging societal structure</a:t>
            </a:r>
          </a:p>
        </p:txBody>
      </p:sp>
      <p:sp>
        <p:nvSpPr>
          <p:cNvPr id="3" name="Content Placeholder 2">
            <a:extLst>
              <a:ext uri="{FF2B5EF4-FFF2-40B4-BE49-F238E27FC236}">
                <a16:creationId xmlns:a16="http://schemas.microsoft.com/office/drawing/2014/main" id="{464FE0FB-8112-412D-BA95-317D8A304591}"/>
              </a:ext>
            </a:extLst>
          </p:cNvPr>
          <p:cNvSpPr>
            <a:spLocks noGrp="1"/>
          </p:cNvSpPr>
          <p:nvPr>
            <p:ph idx="1"/>
          </p:nvPr>
        </p:nvSpPr>
        <p:spPr/>
        <p:txBody>
          <a:bodyPr/>
          <a:lstStyle/>
          <a:p>
            <a:r>
              <a:rPr lang="en-AU" dirty="0"/>
              <a:t>Simultaneity of Foucault’s </a:t>
            </a:r>
            <a:r>
              <a:rPr lang="en-AU" b="1" dirty="0"/>
              <a:t>disciplinary society</a:t>
            </a:r>
            <a:r>
              <a:rPr lang="en-AU" dirty="0"/>
              <a:t>, the panopticon of control through test-based modes of accountability; and</a:t>
            </a:r>
          </a:p>
          <a:p>
            <a:r>
              <a:rPr lang="en-AU" dirty="0"/>
              <a:t>Deleuze’s </a:t>
            </a:r>
            <a:r>
              <a:rPr lang="en-AU" b="1" dirty="0"/>
              <a:t>control society</a:t>
            </a:r>
            <a:r>
              <a:rPr lang="en-AU" dirty="0"/>
              <a:t>, continuous assessments, move from discrete to continuous data collection, move from sample to census data, big data.</a:t>
            </a:r>
          </a:p>
          <a:p>
            <a:endParaRPr lang="en-AU" dirty="0"/>
          </a:p>
        </p:txBody>
      </p:sp>
    </p:spTree>
    <p:extLst>
      <p:ext uri="{BB962C8B-B14F-4D97-AF65-F5344CB8AC3E}">
        <p14:creationId xmlns:p14="http://schemas.microsoft.com/office/powerpoint/2010/main" val="367593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2392-72A8-4323-BDFD-89281CBEA25D}"/>
              </a:ext>
            </a:extLst>
          </p:cNvPr>
          <p:cNvSpPr>
            <a:spLocks noGrp="1"/>
          </p:cNvSpPr>
          <p:nvPr>
            <p:ph type="title"/>
          </p:nvPr>
        </p:nvSpPr>
        <p:spPr/>
        <p:txBody>
          <a:bodyPr>
            <a:normAutofit/>
          </a:bodyPr>
          <a:lstStyle/>
          <a:p>
            <a:r>
              <a:rPr lang="en-AU" sz="2400" dirty="0" err="1"/>
              <a:t>Datafied</a:t>
            </a:r>
            <a:r>
              <a:rPr lang="en-AU" sz="2400" dirty="0"/>
              <a:t> schooling systems</a:t>
            </a:r>
          </a:p>
        </p:txBody>
      </p:sp>
      <p:sp>
        <p:nvSpPr>
          <p:cNvPr id="3" name="Content Placeholder 2">
            <a:extLst>
              <a:ext uri="{FF2B5EF4-FFF2-40B4-BE49-F238E27FC236}">
                <a16:creationId xmlns:a16="http://schemas.microsoft.com/office/drawing/2014/main" id="{30566ECE-CD0C-4382-94F2-D4D452E53806}"/>
              </a:ext>
            </a:extLst>
          </p:cNvPr>
          <p:cNvSpPr>
            <a:spLocks noGrp="1"/>
          </p:cNvSpPr>
          <p:nvPr>
            <p:ph idx="1"/>
          </p:nvPr>
        </p:nvSpPr>
        <p:spPr/>
        <p:txBody>
          <a:bodyPr/>
          <a:lstStyle/>
          <a:p>
            <a:r>
              <a:rPr lang="en-AU" dirty="0"/>
              <a:t>Data Infrastructures</a:t>
            </a:r>
          </a:p>
          <a:p>
            <a:r>
              <a:rPr lang="en-AU" dirty="0" err="1"/>
              <a:t>Datafied</a:t>
            </a:r>
            <a:r>
              <a:rPr lang="en-AU" dirty="0"/>
              <a:t> bodies</a:t>
            </a:r>
          </a:p>
          <a:p>
            <a:r>
              <a:rPr lang="en-AU" dirty="0" err="1"/>
              <a:t>Datafied</a:t>
            </a:r>
            <a:r>
              <a:rPr lang="en-AU" dirty="0"/>
              <a:t> modes of governance</a:t>
            </a:r>
          </a:p>
          <a:p>
            <a:endParaRPr lang="en-AU" dirty="0"/>
          </a:p>
        </p:txBody>
      </p:sp>
    </p:spTree>
    <p:extLst>
      <p:ext uri="{BB962C8B-B14F-4D97-AF65-F5344CB8AC3E}">
        <p14:creationId xmlns:p14="http://schemas.microsoft.com/office/powerpoint/2010/main" val="91385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3651-19BF-4DB2-85A6-6F15B2916C4B}"/>
              </a:ext>
            </a:extLst>
          </p:cNvPr>
          <p:cNvSpPr>
            <a:spLocks noGrp="1"/>
          </p:cNvSpPr>
          <p:nvPr>
            <p:ph type="title"/>
          </p:nvPr>
        </p:nvSpPr>
        <p:spPr/>
        <p:txBody>
          <a:bodyPr>
            <a:normAutofit/>
          </a:bodyPr>
          <a:lstStyle/>
          <a:p>
            <a:r>
              <a:rPr lang="en-AU" sz="2800" dirty="0"/>
              <a:t>Creating the future in education policy: where to start?</a:t>
            </a:r>
          </a:p>
        </p:txBody>
      </p:sp>
      <p:sp>
        <p:nvSpPr>
          <p:cNvPr id="3" name="Content Placeholder 2">
            <a:extLst>
              <a:ext uri="{FF2B5EF4-FFF2-40B4-BE49-F238E27FC236}">
                <a16:creationId xmlns:a16="http://schemas.microsoft.com/office/drawing/2014/main" id="{B9DC83AF-F3EF-45A9-8304-8BC14B29B60C}"/>
              </a:ext>
            </a:extLst>
          </p:cNvPr>
          <p:cNvSpPr>
            <a:spLocks noGrp="1"/>
          </p:cNvSpPr>
          <p:nvPr>
            <p:ph idx="1"/>
          </p:nvPr>
        </p:nvSpPr>
        <p:spPr/>
        <p:txBody>
          <a:bodyPr>
            <a:normAutofit fontScale="85000" lnSpcReduction="10000"/>
          </a:bodyPr>
          <a:lstStyle/>
          <a:p>
            <a:r>
              <a:rPr lang="en-AU" dirty="0"/>
              <a:t>Lingard (2022), Multiple temporalities in critical policy sociology in education. </a:t>
            </a:r>
            <a:r>
              <a:rPr lang="en-AU" i="1" dirty="0"/>
              <a:t>Critical Studies in Education</a:t>
            </a:r>
            <a:r>
              <a:rPr lang="en-AU" dirty="0"/>
              <a:t>. 62,3: 338-353.</a:t>
            </a:r>
          </a:p>
          <a:p>
            <a:r>
              <a:rPr lang="en-AU" dirty="0"/>
              <a:t>Facer (2021): ideas of the future, desire for better futures implicit in policy reforms.</a:t>
            </a:r>
          </a:p>
          <a:p>
            <a:r>
              <a:rPr lang="en-AU" dirty="0" err="1"/>
              <a:t>Sriprakash</a:t>
            </a:r>
            <a:r>
              <a:rPr lang="en-AU" dirty="0"/>
              <a:t> (2022): reparative justice linking past, present and future </a:t>
            </a:r>
            <a:r>
              <a:rPr lang="en-AU" dirty="0" err="1"/>
              <a:t>cf</a:t>
            </a:r>
            <a:r>
              <a:rPr lang="en-AU" dirty="0"/>
              <a:t> UNESCO repair injustices to transform the future.</a:t>
            </a:r>
          </a:p>
          <a:p>
            <a:r>
              <a:rPr lang="en-AU" dirty="0"/>
              <a:t>Appadurai (2013, p.3): in terms of designing the future ‘it is vital to build a picture of the historical present’.</a:t>
            </a:r>
          </a:p>
          <a:p>
            <a:r>
              <a:rPr lang="en-AU" dirty="0"/>
              <a:t>Foucault’s ‘history of the present’. </a:t>
            </a:r>
          </a:p>
          <a:p>
            <a:endParaRPr lang="en-AU" dirty="0"/>
          </a:p>
        </p:txBody>
      </p:sp>
    </p:spTree>
    <p:extLst>
      <p:ext uri="{BB962C8B-B14F-4D97-AF65-F5344CB8AC3E}">
        <p14:creationId xmlns:p14="http://schemas.microsoft.com/office/powerpoint/2010/main" val="703815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4863-7D70-406F-9F11-71D5004670C4}"/>
              </a:ext>
            </a:extLst>
          </p:cNvPr>
          <p:cNvSpPr>
            <a:spLocks noGrp="1"/>
          </p:cNvSpPr>
          <p:nvPr>
            <p:ph type="title"/>
          </p:nvPr>
        </p:nvSpPr>
        <p:spPr/>
        <p:txBody>
          <a:bodyPr>
            <a:normAutofit/>
          </a:bodyPr>
          <a:lstStyle/>
          <a:p>
            <a:r>
              <a:rPr lang="en-AU" sz="2400" dirty="0"/>
              <a:t>Data infrastructures</a:t>
            </a:r>
          </a:p>
        </p:txBody>
      </p:sp>
      <p:sp>
        <p:nvSpPr>
          <p:cNvPr id="3" name="Content Placeholder 2">
            <a:extLst>
              <a:ext uri="{FF2B5EF4-FFF2-40B4-BE49-F238E27FC236}">
                <a16:creationId xmlns:a16="http://schemas.microsoft.com/office/drawing/2014/main" id="{2203D60D-4BC1-41FC-AC9D-BCA91A07ECC2}"/>
              </a:ext>
            </a:extLst>
          </p:cNvPr>
          <p:cNvSpPr>
            <a:spLocks noGrp="1"/>
          </p:cNvSpPr>
          <p:nvPr>
            <p:ph idx="1"/>
          </p:nvPr>
        </p:nvSpPr>
        <p:spPr/>
        <p:txBody>
          <a:bodyPr>
            <a:normAutofit/>
          </a:bodyPr>
          <a:lstStyle/>
          <a:p>
            <a:r>
              <a:rPr lang="en-AU" dirty="0"/>
              <a:t>Data infrastructures: socio-technical assemblages of people, computing, software/hardware.</a:t>
            </a:r>
          </a:p>
          <a:p>
            <a:r>
              <a:rPr lang="en-AU" dirty="0"/>
              <a:t>Mass datafication of schooling and digitalisation of that data.</a:t>
            </a:r>
          </a:p>
          <a:p>
            <a:r>
              <a:rPr lang="en-AU" dirty="0"/>
              <a:t>Processes of data </a:t>
            </a:r>
            <a:r>
              <a:rPr lang="en-AU" dirty="0" err="1"/>
              <a:t>infrastructuring</a:t>
            </a:r>
            <a:r>
              <a:rPr lang="en-AU" dirty="0"/>
              <a:t> enable new types of </a:t>
            </a:r>
            <a:r>
              <a:rPr lang="en-AU" dirty="0" err="1"/>
              <a:t>datafied</a:t>
            </a:r>
            <a:r>
              <a:rPr lang="en-AU" dirty="0"/>
              <a:t> knowledge and new types of professionals.</a:t>
            </a:r>
          </a:p>
          <a:p>
            <a:r>
              <a:rPr lang="en-AU" dirty="0"/>
              <a:t>Underpinning logic: data flows in multiple directions.</a:t>
            </a:r>
          </a:p>
          <a:p>
            <a:endParaRPr lang="en-AU" dirty="0"/>
          </a:p>
        </p:txBody>
      </p:sp>
    </p:spTree>
    <p:extLst>
      <p:ext uri="{BB962C8B-B14F-4D97-AF65-F5344CB8AC3E}">
        <p14:creationId xmlns:p14="http://schemas.microsoft.com/office/powerpoint/2010/main" val="422780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BEBF-E683-43FA-9EA1-27900C41020E}"/>
              </a:ext>
            </a:extLst>
          </p:cNvPr>
          <p:cNvSpPr>
            <a:spLocks noGrp="1"/>
          </p:cNvSpPr>
          <p:nvPr>
            <p:ph type="title"/>
          </p:nvPr>
        </p:nvSpPr>
        <p:spPr/>
        <p:txBody>
          <a:bodyPr>
            <a:normAutofit/>
          </a:bodyPr>
          <a:lstStyle/>
          <a:p>
            <a:r>
              <a:rPr lang="en-AU" sz="2400" dirty="0"/>
              <a:t>Data infrastructures</a:t>
            </a:r>
          </a:p>
        </p:txBody>
      </p:sp>
      <p:sp>
        <p:nvSpPr>
          <p:cNvPr id="3" name="Content Placeholder 2">
            <a:extLst>
              <a:ext uri="{FF2B5EF4-FFF2-40B4-BE49-F238E27FC236}">
                <a16:creationId xmlns:a16="http://schemas.microsoft.com/office/drawing/2014/main" id="{4DEE99F7-C1B0-4D99-B73A-80DB1145DEE8}"/>
              </a:ext>
            </a:extLst>
          </p:cNvPr>
          <p:cNvSpPr>
            <a:spLocks noGrp="1"/>
          </p:cNvSpPr>
          <p:nvPr>
            <p:ph idx="1"/>
          </p:nvPr>
        </p:nvSpPr>
        <p:spPr/>
        <p:txBody>
          <a:bodyPr/>
          <a:lstStyle/>
          <a:p>
            <a:r>
              <a:rPr lang="en-AU" dirty="0"/>
              <a:t>Globalization – creation of global data infrastructures.</a:t>
            </a:r>
          </a:p>
          <a:p>
            <a:r>
              <a:rPr lang="en-AU" dirty="0"/>
              <a:t>Constitutive nature of infrastructures.</a:t>
            </a:r>
          </a:p>
          <a:p>
            <a:r>
              <a:rPr lang="en-AU" dirty="0"/>
              <a:t>Consider how school performance, student learning and teachers’ work are captured and translated.</a:t>
            </a:r>
          </a:p>
          <a:p>
            <a:endParaRPr lang="en-AU" dirty="0"/>
          </a:p>
        </p:txBody>
      </p:sp>
    </p:spTree>
    <p:extLst>
      <p:ext uri="{BB962C8B-B14F-4D97-AF65-F5344CB8AC3E}">
        <p14:creationId xmlns:p14="http://schemas.microsoft.com/office/powerpoint/2010/main" val="487378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B4C8-487F-4342-AD44-F53443B3EDAC}"/>
              </a:ext>
            </a:extLst>
          </p:cNvPr>
          <p:cNvSpPr>
            <a:spLocks noGrp="1"/>
          </p:cNvSpPr>
          <p:nvPr>
            <p:ph type="title"/>
          </p:nvPr>
        </p:nvSpPr>
        <p:spPr/>
        <p:txBody>
          <a:bodyPr>
            <a:normAutofit/>
          </a:bodyPr>
          <a:lstStyle/>
          <a:p>
            <a:r>
              <a:rPr lang="en-AU" sz="2400" dirty="0" err="1"/>
              <a:t>Datafied</a:t>
            </a:r>
            <a:r>
              <a:rPr lang="en-AU" sz="2400" dirty="0"/>
              <a:t> bodies</a:t>
            </a:r>
          </a:p>
        </p:txBody>
      </p:sp>
      <p:sp>
        <p:nvSpPr>
          <p:cNvPr id="3" name="Content Placeholder 2">
            <a:extLst>
              <a:ext uri="{FF2B5EF4-FFF2-40B4-BE49-F238E27FC236}">
                <a16:creationId xmlns:a16="http://schemas.microsoft.com/office/drawing/2014/main" id="{87D12E05-674B-4F08-B2CB-0F7A3EB16AE8}"/>
              </a:ext>
            </a:extLst>
          </p:cNvPr>
          <p:cNvSpPr>
            <a:spLocks noGrp="1"/>
          </p:cNvSpPr>
          <p:nvPr>
            <p:ph idx="1"/>
          </p:nvPr>
        </p:nvSpPr>
        <p:spPr/>
        <p:txBody>
          <a:bodyPr/>
          <a:lstStyle/>
          <a:p>
            <a:r>
              <a:rPr lang="en-AU" dirty="0"/>
              <a:t>Significant site of datafication of education: bodies – human bodies, professional bodies, bodies of data.</a:t>
            </a:r>
          </a:p>
          <a:p>
            <a:r>
              <a:rPr lang="en-AU" dirty="0"/>
              <a:t>Site of surveillance shifts from human bodies to bodies of data; new ways of discipling and controlling teachers.</a:t>
            </a:r>
          </a:p>
          <a:p>
            <a:r>
              <a:rPr lang="en-AU" dirty="0"/>
              <a:t>Remaking of teachers in the image of data.</a:t>
            </a:r>
          </a:p>
          <a:p>
            <a:endParaRPr lang="en-AU" dirty="0"/>
          </a:p>
        </p:txBody>
      </p:sp>
    </p:spTree>
    <p:extLst>
      <p:ext uri="{BB962C8B-B14F-4D97-AF65-F5344CB8AC3E}">
        <p14:creationId xmlns:p14="http://schemas.microsoft.com/office/powerpoint/2010/main" val="66684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01EC-C768-498A-8F2D-1F225397C1B0}"/>
              </a:ext>
            </a:extLst>
          </p:cNvPr>
          <p:cNvSpPr>
            <a:spLocks noGrp="1"/>
          </p:cNvSpPr>
          <p:nvPr>
            <p:ph type="title"/>
          </p:nvPr>
        </p:nvSpPr>
        <p:spPr/>
        <p:txBody>
          <a:bodyPr>
            <a:normAutofit/>
          </a:bodyPr>
          <a:lstStyle/>
          <a:p>
            <a:r>
              <a:rPr lang="en-AU" sz="2400" dirty="0" err="1"/>
              <a:t>Datafied</a:t>
            </a:r>
            <a:r>
              <a:rPr lang="en-AU" sz="2400" dirty="0"/>
              <a:t> bodies</a:t>
            </a:r>
          </a:p>
        </p:txBody>
      </p:sp>
      <p:sp>
        <p:nvSpPr>
          <p:cNvPr id="3" name="Content Placeholder 2">
            <a:extLst>
              <a:ext uri="{FF2B5EF4-FFF2-40B4-BE49-F238E27FC236}">
                <a16:creationId xmlns:a16="http://schemas.microsoft.com/office/drawing/2014/main" id="{601B89BB-1A7D-4C68-8F0A-F168CBE9BCD8}"/>
              </a:ext>
            </a:extLst>
          </p:cNvPr>
          <p:cNvSpPr>
            <a:spLocks noGrp="1"/>
          </p:cNvSpPr>
          <p:nvPr>
            <p:ph idx="1"/>
          </p:nvPr>
        </p:nvSpPr>
        <p:spPr/>
        <p:txBody>
          <a:bodyPr>
            <a:normAutofit fontScale="92500"/>
          </a:bodyPr>
          <a:lstStyle/>
          <a:p>
            <a:r>
              <a:rPr lang="en-AU" dirty="0"/>
              <a:t>Disciplining of teachers.</a:t>
            </a:r>
          </a:p>
          <a:p>
            <a:r>
              <a:rPr lang="en-AU" dirty="0"/>
              <a:t>Teachers’ bodies sites of intervention; classroom no longer the space of the professional teacher, but potentially the fishbowl that exposes them to constant observation and auditing.</a:t>
            </a:r>
          </a:p>
          <a:p>
            <a:r>
              <a:rPr lang="en-AU" dirty="0"/>
              <a:t>Compliance-based teacher accountability.</a:t>
            </a:r>
          </a:p>
          <a:p>
            <a:r>
              <a:rPr lang="en-AU" dirty="0"/>
              <a:t>A teacher’s body of data – new site of inspectorial gaze; dataveillance, liquid surveillance.</a:t>
            </a:r>
          </a:p>
          <a:p>
            <a:r>
              <a:rPr lang="en-US" dirty="0"/>
              <a:t>In schooling: ‘Doublethink of data’ (Hardy and Lewis, 2017)</a:t>
            </a:r>
          </a:p>
          <a:p>
            <a:endParaRPr lang="en-AU" dirty="0"/>
          </a:p>
          <a:p>
            <a:endParaRPr lang="en-AU" dirty="0"/>
          </a:p>
        </p:txBody>
      </p:sp>
    </p:spTree>
    <p:extLst>
      <p:ext uri="{BB962C8B-B14F-4D97-AF65-F5344CB8AC3E}">
        <p14:creationId xmlns:p14="http://schemas.microsoft.com/office/powerpoint/2010/main" val="465923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7004-4200-4377-A707-89DFF277BFDE}"/>
              </a:ext>
            </a:extLst>
          </p:cNvPr>
          <p:cNvSpPr>
            <a:spLocks noGrp="1"/>
          </p:cNvSpPr>
          <p:nvPr>
            <p:ph type="title"/>
          </p:nvPr>
        </p:nvSpPr>
        <p:spPr/>
        <p:txBody>
          <a:bodyPr>
            <a:normAutofit/>
          </a:bodyPr>
          <a:lstStyle/>
          <a:p>
            <a:r>
              <a:rPr lang="en-AU" sz="2400" dirty="0" err="1"/>
              <a:t>Datafied</a:t>
            </a:r>
            <a:r>
              <a:rPr lang="en-AU" sz="2400" dirty="0"/>
              <a:t> modes of governance</a:t>
            </a:r>
          </a:p>
        </p:txBody>
      </p:sp>
      <p:sp>
        <p:nvSpPr>
          <p:cNvPr id="3" name="Content Placeholder 2">
            <a:extLst>
              <a:ext uri="{FF2B5EF4-FFF2-40B4-BE49-F238E27FC236}">
                <a16:creationId xmlns:a16="http://schemas.microsoft.com/office/drawing/2014/main" id="{2BAAC98F-49DE-4D0C-BD7A-270861D61C15}"/>
              </a:ext>
            </a:extLst>
          </p:cNvPr>
          <p:cNvSpPr>
            <a:spLocks noGrp="1"/>
          </p:cNvSpPr>
          <p:nvPr>
            <p:ph idx="1"/>
          </p:nvPr>
        </p:nvSpPr>
        <p:spPr/>
        <p:txBody>
          <a:bodyPr>
            <a:normAutofit fontScale="92500" lnSpcReduction="20000"/>
          </a:bodyPr>
          <a:lstStyle/>
          <a:p>
            <a:r>
              <a:rPr lang="en-AU" dirty="0"/>
              <a:t>Long history, governing through numbers, statistics as ‘state numbers’, Rose(1999), society known through statistics; AI extends this through access to big data, census data &amp; algorithms.</a:t>
            </a:r>
          </a:p>
          <a:p>
            <a:r>
              <a:rPr lang="en-AU" dirty="0"/>
              <a:t>Data infrastructures and bodies of data enabled </a:t>
            </a:r>
            <a:r>
              <a:rPr lang="en-AU" dirty="0" err="1"/>
              <a:t>datafied</a:t>
            </a:r>
            <a:r>
              <a:rPr lang="en-AU" dirty="0"/>
              <a:t> modes of digital governance.</a:t>
            </a:r>
          </a:p>
          <a:p>
            <a:r>
              <a:rPr lang="en-AU" dirty="0"/>
              <a:t>Anticipatory and synthetic governance (human and machine governance), algorithms, big data, AI (</a:t>
            </a:r>
            <a:r>
              <a:rPr lang="en-AU" dirty="0" err="1"/>
              <a:t>Gulson</a:t>
            </a:r>
            <a:r>
              <a:rPr lang="en-AU" dirty="0"/>
              <a:t> et al., 2022).</a:t>
            </a:r>
          </a:p>
          <a:p>
            <a:r>
              <a:rPr lang="en-AU" dirty="0"/>
              <a:t>BUT, governance not solely through numbers, big data etc, but also through example, reviews, comparison, expertise etc.</a:t>
            </a:r>
          </a:p>
          <a:p>
            <a:endParaRPr lang="en-AU" dirty="0"/>
          </a:p>
          <a:p>
            <a:endParaRPr lang="en-AU" dirty="0"/>
          </a:p>
        </p:txBody>
      </p:sp>
    </p:spTree>
    <p:extLst>
      <p:ext uri="{BB962C8B-B14F-4D97-AF65-F5344CB8AC3E}">
        <p14:creationId xmlns:p14="http://schemas.microsoft.com/office/powerpoint/2010/main" val="386477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ig Data Literature\UNESCO submission (Wyatt-Smith&amp;Lingard)\OFFICIAL DRAFTS\Diagrams &amp; figures\ACARA_NAPLAN_Figure_1_CAT-MAT.jpg">
            <a:extLst>
              <a:ext uri="{FF2B5EF4-FFF2-40B4-BE49-F238E27FC236}">
                <a16:creationId xmlns:a16="http://schemas.microsoft.com/office/drawing/2014/main" id="{FDD98CE5-6285-4955-949A-8CF7FAE3BE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483" y="815926"/>
            <a:ext cx="7174523" cy="4937760"/>
          </a:xfrm>
          <a:prstGeom prst="rect">
            <a:avLst/>
          </a:prstGeom>
          <a:noFill/>
          <a:ln>
            <a:noFill/>
          </a:ln>
        </p:spPr>
      </p:pic>
    </p:spTree>
    <p:extLst>
      <p:ext uri="{BB962C8B-B14F-4D97-AF65-F5344CB8AC3E}">
        <p14:creationId xmlns:p14="http://schemas.microsoft.com/office/powerpoint/2010/main" val="2088641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082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ritte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961" y="177558"/>
            <a:ext cx="6312078" cy="57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707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CBA0-141E-4B55-8F4A-793F078CEE4A}"/>
              </a:ext>
            </a:extLst>
          </p:cNvPr>
          <p:cNvSpPr>
            <a:spLocks noGrp="1"/>
          </p:cNvSpPr>
          <p:nvPr>
            <p:ph type="title"/>
          </p:nvPr>
        </p:nvSpPr>
        <p:spPr/>
        <p:txBody>
          <a:bodyPr/>
          <a:lstStyle/>
          <a:p>
            <a:r>
              <a:rPr lang="en-AU" dirty="0"/>
              <a:t>Intellectual resources</a:t>
            </a:r>
          </a:p>
        </p:txBody>
      </p:sp>
      <p:sp>
        <p:nvSpPr>
          <p:cNvPr id="3" name="Content Placeholder 2">
            <a:extLst>
              <a:ext uri="{FF2B5EF4-FFF2-40B4-BE49-F238E27FC236}">
                <a16:creationId xmlns:a16="http://schemas.microsoft.com/office/drawing/2014/main" id="{5AEB509D-7788-486B-9E39-B1A3FF267746}"/>
              </a:ext>
            </a:extLst>
          </p:cNvPr>
          <p:cNvSpPr>
            <a:spLocks noGrp="1"/>
          </p:cNvSpPr>
          <p:nvPr>
            <p:ph idx="1"/>
          </p:nvPr>
        </p:nvSpPr>
        <p:spPr/>
        <p:txBody>
          <a:bodyPr>
            <a:normAutofit/>
          </a:bodyPr>
          <a:lstStyle/>
          <a:p>
            <a:r>
              <a:rPr lang="en-AU" dirty="0"/>
              <a:t>S. Lewis, J. Holloway and B. Lingard, The datafication of education: Evolving and emerging developments. In Fazal Rizvi, Bob Lingard and Risto Rinne (Eds.) (2022) </a:t>
            </a:r>
            <a:r>
              <a:rPr lang="en-AU" i="1" dirty="0"/>
              <a:t>Reimagining Globalization and Education</a:t>
            </a:r>
            <a:r>
              <a:rPr lang="en-AU" dirty="0"/>
              <a:t>. New York: Routledge.</a:t>
            </a:r>
          </a:p>
          <a:p>
            <a:pPr marL="0" indent="0">
              <a:buNone/>
            </a:pPr>
            <a:endParaRPr lang="en-AU" dirty="0"/>
          </a:p>
        </p:txBody>
      </p:sp>
    </p:spTree>
    <p:extLst>
      <p:ext uri="{BB962C8B-B14F-4D97-AF65-F5344CB8AC3E}">
        <p14:creationId xmlns:p14="http://schemas.microsoft.com/office/powerpoint/2010/main" val="39138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6777F-F565-4D0B-9FD4-2C996A21B96F}"/>
              </a:ext>
            </a:extLst>
          </p:cNvPr>
          <p:cNvPicPr>
            <a:picLocks noChangeAspect="1"/>
          </p:cNvPicPr>
          <p:nvPr/>
        </p:nvPicPr>
        <p:blipFill>
          <a:blip r:embed="rId2"/>
          <a:stretch>
            <a:fillRect/>
          </a:stretch>
        </p:blipFill>
        <p:spPr>
          <a:xfrm>
            <a:off x="925944" y="1300511"/>
            <a:ext cx="2551063" cy="3609281"/>
          </a:xfrm>
          <a:prstGeom prst="rect">
            <a:avLst/>
          </a:prstGeom>
        </p:spPr>
      </p:pic>
      <p:pic>
        <p:nvPicPr>
          <p:cNvPr id="3" name="Picture 2">
            <a:extLst>
              <a:ext uri="{FF2B5EF4-FFF2-40B4-BE49-F238E27FC236}">
                <a16:creationId xmlns:a16="http://schemas.microsoft.com/office/drawing/2014/main" id="{DF2002E8-852E-4949-82B0-ED7F25D39F48}"/>
              </a:ext>
            </a:extLst>
          </p:cNvPr>
          <p:cNvPicPr>
            <a:picLocks noChangeAspect="1"/>
          </p:cNvPicPr>
          <p:nvPr/>
        </p:nvPicPr>
        <p:blipFill>
          <a:blip r:embed="rId3"/>
          <a:stretch>
            <a:fillRect/>
          </a:stretch>
        </p:blipFill>
        <p:spPr>
          <a:xfrm>
            <a:off x="5730202" y="1367418"/>
            <a:ext cx="2387495" cy="3605278"/>
          </a:xfrm>
          <a:prstGeom prst="rect">
            <a:avLst/>
          </a:prstGeom>
        </p:spPr>
      </p:pic>
      <p:sp>
        <p:nvSpPr>
          <p:cNvPr id="4" name="TextBox 3">
            <a:extLst>
              <a:ext uri="{FF2B5EF4-FFF2-40B4-BE49-F238E27FC236}">
                <a16:creationId xmlns:a16="http://schemas.microsoft.com/office/drawing/2014/main" id="{964835A8-FB78-488A-BC1F-56B820609A26}"/>
              </a:ext>
            </a:extLst>
          </p:cNvPr>
          <p:cNvSpPr txBox="1"/>
          <p:nvPr/>
        </p:nvSpPr>
        <p:spPr>
          <a:xfrm>
            <a:off x="204033" y="5038958"/>
            <a:ext cx="4128217" cy="738664"/>
          </a:xfrm>
          <a:prstGeom prst="rect">
            <a:avLst/>
          </a:prstGeom>
          <a:noFill/>
        </p:spPr>
        <p:txBody>
          <a:bodyPr wrap="square" rtlCol="0">
            <a:spAutoFit/>
          </a:bodyPr>
          <a:lstStyle/>
          <a:p>
            <a:r>
              <a:rPr lang="en-US" sz="1050" dirty="0">
                <a:solidFill>
                  <a:srgbClr val="222222"/>
                </a:solidFill>
                <a:latin typeface="Arial" panose="020B0604020202020204" pitchFamily="34" charset="0"/>
              </a:rPr>
              <a:t>Wyatt-Smith, C., Lingard, B., &amp; Heck, E. (2019). Digital learning assessments and big data: Implications for teacher professionalism. </a:t>
            </a:r>
            <a:r>
              <a:rPr lang="en-US" sz="1050" i="1" dirty="0">
                <a:solidFill>
                  <a:srgbClr val="222222"/>
                </a:solidFill>
                <a:latin typeface="Arial" panose="020B0604020202020204" pitchFamily="34" charset="0"/>
              </a:rPr>
              <a:t>Education Research and Foresight, Working Papers</a:t>
            </a:r>
            <a:r>
              <a:rPr lang="en-US" sz="1050" dirty="0">
                <a:solidFill>
                  <a:srgbClr val="222222"/>
                </a:solidFill>
                <a:latin typeface="Arial" panose="020B0604020202020204" pitchFamily="34" charset="0"/>
              </a:rPr>
              <a:t>, </a:t>
            </a:r>
            <a:r>
              <a:rPr lang="en-US" sz="1050" i="1" dirty="0">
                <a:solidFill>
                  <a:srgbClr val="222222"/>
                </a:solidFill>
                <a:latin typeface="Arial" panose="020B0604020202020204" pitchFamily="34" charset="0"/>
              </a:rPr>
              <a:t>25</a:t>
            </a:r>
            <a:r>
              <a:rPr lang="en-US" sz="1050" dirty="0">
                <a:solidFill>
                  <a:srgbClr val="222222"/>
                </a:solidFill>
                <a:latin typeface="Arial" panose="020B0604020202020204" pitchFamily="34" charset="0"/>
              </a:rPr>
              <a:t>, 1-23.</a:t>
            </a:r>
            <a:endParaRPr lang="en-US" sz="1050" dirty="0"/>
          </a:p>
        </p:txBody>
      </p:sp>
      <p:sp>
        <p:nvSpPr>
          <p:cNvPr id="5" name="TextBox 4">
            <a:extLst>
              <a:ext uri="{FF2B5EF4-FFF2-40B4-BE49-F238E27FC236}">
                <a16:creationId xmlns:a16="http://schemas.microsoft.com/office/drawing/2014/main" id="{A30035B0-3C9D-4701-8786-72A6A2CE715B}"/>
              </a:ext>
            </a:extLst>
          </p:cNvPr>
          <p:cNvSpPr txBox="1"/>
          <p:nvPr/>
        </p:nvSpPr>
        <p:spPr>
          <a:xfrm>
            <a:off x="4398557" y="5038957"/>
            <a:ext cx="4541411" cy="57708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Wyatt-Smith, C., Lingard, B., &amp; Heck, E. (Eds). (2021). </a:t>
            </a:r>
            <a:r>
              <a:rPr lang="en-US" sz="1050" i="1" dirty="0">
                <a:latin typeface="Arial" panose="020B0604020202020204" pitchFamily="34" charset="0"/>
                <a:cs typeface="Arial" panose="020B0604020202020204" pitchFamily="34" charset="0"/>
              </a:rPr>
              <a:t>Digital Disruption in Teaching and Testing Assessments, Big Data, and the Transformation of Schooling</a:t>
            </a:r>
            <a:r>
              <a:rPr lang="en-US" sz="1050" dirty="0">
                <a:latin typeface="Arial" panose="020B0604020202020204" pitchFamily="34" charset="0"/>
                <a:cs typeface="Arial" panose="020B0604020202020204" pitchFamily="34" charset="0"/>
              </a:rPr>
              <a:t>. Routledge. </a:t>
            </a:r>
          </a:p>
        </p:txBody>
      </p:sp>
    </p:spTree>
    <p:extLst>
      <p:ext uri="{BB962C8B-B14F-4D97-AF65-F5344CB8AC3E}">
        <p14:creationId xmlns:p14="http://schemas.microsoft.com/office/powerpoint/2010/main" val="252558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BE2A-060D-4CE2-9B3E-B03B8ABCA63C}"/>
              </a:ext>
            </a:extLst>
          </p:cNvPr>
          <p:cNvSpPr>
            <a:spLocks noGrp="1"/>
          </p:cNvSpPr>
          <p:nvPr>
            <p:ph type="title"/>
          </p:nvPr>
        </p:nvSpPr>
        <p:spPr/>
        <p:txBody>
          <a:bodyPr/>
          <a:lstStyle/>
          <a:p>
            <a:r>
              <a:rPr lang="en-AU" dirty="0"/>
              <a:t>Big argument</a:t>
            </a:r>
          </a:p>
        </p:txBody>
      </p:sp>
      <p:sp>
        <p:nvSpPr>
          <p:cNvPr id="3" name="Content Placeholder 2">
            <a:extLst>
              <a:ext uri="{FF2B5EF4-FFF2-40B4-BE49-F238E27FC236}">
                <a16:creationId xmlns:a16="http://schemas.microsoft.com/office/drawing/2014/main" id="{2E96E36A-C5DE-4DA6-9361-E224A4FB19B2}"/>
              </a:ext>
            </a:extLst>
          </p:cNvPr>
          <p:cNvSpPr>
            <a:spLocks noGrp="1"/>
          </p:cNvSpPr>
          <p:nvPr>
            <p:ph idx="1"/>
          </p:nvPr>
        </p:nvSpPr>
        <p:spPr/>
        <p:txBody>
          <a:bodyPr>
            <a:normAutofit fontScale="85000" lnSpcReduction="20000"/>
          </a:bodyPr>
          <a:lstStyle/>
          <a:p>
            <a:r>
              <a:rPr lang="en-AU" dirty="0"/>
              <a:t>Post-war policy settlement: Keynesian,1945-1970s, social democratic education policy settlement, national focus.</a:t>
            </a:r>
          </a:p>
          <a:p>
            <a:r>
              <a:rPr lang="en-AU" dirty="0"/>
              <a:t>From 1970s through to present: Post-Keynesian, neo-liberal settlement (despite GFC, Covid and climate emergency), neo-liberal education policy settlement, new practices of statecraft and governance, global/national focus.</a:t>
            </a:r>
          </a:p>
          <a:p>
            <a:r>
              <a:rPr lang="en-AU" dirty="0"/>
              <a:t>Unsettling of that settlement: new nationalisms, growing inequality, precarity, challenges to democracy, climate emergency, Covid, post-truth etc.; (UNESCO (2021), </a:t>
            </a:r>
            <a:r>
              <a:rPr lang="en-AU" i="1" dirty="0"/>
              <a:t>Reimagining our Futures Together: A New Social Contract for Education</a:t>
            </a:r>
            <a:r>
              <a:rPr lang="en-AU" dirty="0"/>
              <a:t>).</a:t>
            </a:r>
          </a:p>
          <a:p>
            <a:r>
              <a:rPr lang="en-AU" dirty="0"/>
              <a:t>Need a new education policy settlement; gesture towards</a:t>
            </a:r>
          </a:p>
        </p:txBody>
      </p:sp>
    </p:spTree>
    <p:extLst>
      <p:ext uri="{BB962C8B-B14F-4D97-AF65-F5344CB8AC3E}">
        <p14:creationId xmlns:p14="http://schemas.microsoft.com/office/powerpoint/2010/main" val="2862899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68B9-C8EE-4574-AF7A-C5433C519D59}"/>
              </a:ext>
            </a:extLst>
          </p:cNvPr>
          <p:cNvSpPr>
            <a:spLocks noGrp="1"/>
          </p:cNvSpPr>
          <p:nvPr>
            <p:ph type="title"/>
          </p:nvPr>
        </p:nvSpPr>
        <p:spPr/>
        <p:txBody>
          <a:bodyPr/>
          <a:lstStyle/>
          <a:p>
            <a:r>
              <a:rPr lang="en-AU" dirty="0"/>
              <a:t>Part 3</a:t>
            </a:r>
          </a:p>
        </p:txBody>
      </p:sp>
      <p:sp>
        <p:nvSpPr>
          <p:cNvPr id="3" name="Content Placeholder 2">
            <a:extLst>
              <a:ext uri="{FF2B5EF4-FFF2-40B4-BE49-F238E27FC236}">
                <a16:creationId xmlns:a16="http://schemas.microsoft.com/office/drawing/2014/main" id="{865DF2B4-D54D-4D52-8E68-CB0314D576A3}"/>
              </a:ext>
            </a:extLst>
          </p:cNvPr>
          <p:cNvSpPr>
            <a:spLocks noGrp="1"/>
          </p:cNvSpPr>
          <p:nvPr>
            <p:ph idx="1"/>
          </p:nvPr>
        </p:nvSpPr>
        <p:spPr/>
        <p:txBody>
          <a:bodyPr/>
          <a:lstStyle/>
          <a:p>
            <a:r>
              <a:rPr lang="en-AU" dirty="0"/>
              <a:t>Gesturing towards elements of a new education policy settlement</a:t>
            </a:r>
          </a:p>
        </p:txBody>
      </p:sp>
    </p:spTree>
    <p:extLst>
      <p:ext uri="{BB962C8B-B14F-4D97-AF65-F5344CB8AC3E}">
        <p14:creationId xmlns:p14="http://schemas.microsoft.com/office/powerpoint/2010/main" val="2723810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9EF4-2EE5-4A88-9442-E686BF167148}"/>
              </a:ext>
            </a:extLst>
          </p:cNvPr>
          <p:cNvSpPr>
            <a:spLocks noGrp="1"/>
          </p:cNvSpPr>
          <p:nvPr>
            <p:ph type="title"/>
          </p:nvPr>
        </p:nvSpPr>
        <p:spPr/>
        <p:txBody>
          <a:bodyPr/>
          <a:lstStyle/>
          <a:p>
            <a:r>
              <a:rPr lang="en-AU" dirty="0"/>
              <a:t>Elements of a new education policy settlement</a:t>
            </a:r>
          </a:p>
        </p:txBody>
      </p:sp>
      <p:sp>
        <p:nvSpPr>
          <p:cNvPr id="3" name="Content Placeholder 2">
            <a:extLst>
              <a:ext uri="{FF2B5EF4-FFF2-40B4-BE49-F238E27FC236}">
                <a16:creationId xmlns:a16="http://schemas.microsoft.com/office/drawing/2014/main" id="{1BD639AA-A81B-42C8-89FF-AC4A61B3C1DC}"/>
              </a:ext>
            </a:extLst>
          </p:cNvPr>
          <p:cNvSpPr>
            <a:spLocks noGrp="1"/>
          </p:cNvSpPr>
          <p:nvPr>
            <p:ph idx="1"/>
          </p:nvPr>
        </p:nvSpPr>
        <p:spPr/>
        <p:txBody>
          <a:bodyPr>
            <a:normAutofit fontScale="92500" lnSpcReduction="20000"/>
          </a:bodyPr>
          <a:lstStyle/>
          <a:p>
            <a:r>
              <a:rPr lang="en-AU" dirty="0"/>
              <a:t>Inequality (broadly) and in and through schooling; Chmielewski (2019), increasing SES impact on performance on PISA: Need for redistributive funding to schools serving poor students,  reparative futures/healing (Facer, 2021; </a:t>
            </a:r>
            <a:r>
              <a:rPr lang="en-AU" dirty="0" err="1"/>
              <a:t>Sriprakash</a:t>
            </a:r>
            <a:r>
              <a:rPr lang="en-AU" dirty="0"/>
              <a:t>, 2022).</a:t>
            </a:r>
          </a:p>
          <a:p>
            <a:r>
              <a:rPr lang="en-AU" dirty="0"/>
              <a:t>Teachers: support, pay, conditions of work, </a:t>
            </a:r>
            <a:r>
              <a:rPr lang="en-AU" dirty="0" err="1"/>
              <a:t>reprofessionalise</a:t>
            </a:r>
            <a:r>
              <a:rPr lang="en-AU" dirty="0"/>
              <a:t> re data and digitalisation; new digital technologies and assessment.</a:t>
            </a:r>
          </a:p>
          <a:p>
            <a:r>
              <a:rPr lang="en-AU" dirty="0"/>
              <a:t>Curriculum (citizenship - cosmopolitan nationalism, climate change, scientific citizenship, criticality, democratic as prefigurative, reparative curricula and pedagogies etc).</a:t>
            </a:r>
          </a:p>
          <a:p>
            <a:r>
              <a:rPr lang="en-AU" dirty="0"/>
              <a:t>Climate emergency: schools as prefigurative. </a:t>
            </a:r>
          </a:p>
        </p:txBody>
      </p:sp>
    </p:spTree>
    <p:extLst>
      <p:ext uri="{BB962C8B-B14F-4D97-AF65-F5344CB8AC3E}">
        <p14:creationId xmlns:p14="http://schemas.microsoft.com/office/powerpoint/2010/main" val="777029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5953-395F-445F-A6B4-7BD869E9BF40}"/>
              </a:ext>
            </a:extLst>
          </p:cNvPr>
          <p:cNvSpPr>
            <a:spLocks noGrp="1"/>
          </p:cNvSpPr>
          <p:nvPr>
            <p:ph type="title"/>
          </p:nvPr>
        </p:nvSpPr>
        <p:spPr/>
        <p:txBody>
          <a:bodyPr/>
          <a:lstStyle/>
          <a:p>
            <a:r>
              <a:rPr lang="en-AU" dirty="0"/>
              <a:t>Reconceptualising Accountability</a:t>
            </a:r>
          </a:p>
        </p:txBody>
      </p:sp>
      <p:sp>
        <p:nvSpPr>
          <p:cNvPr id="3" name="Content Placeholder 2">
            <a:extLst>
              <a:ext uri="{FF2B5EF4-FFF2-40B4-BE49-F238E27FC236}">
                <a16:creationId xmlns:a16="http://schemas.microsoft.com/office/drawing/2014/main" id="{303A496A-D50C-4786-93F2-5A12976F83A5}"/>
              </a:ext>
            </a:extLst>
          </p:cNvPr>
          <p:cNvSpPr>
            <a:spLocks noGrp="1"/>
          </p:cNvSpPr>
          <p:nvPr>
            <p:ph idx="1"/>
          </p:nvPr>
        </p:nvSpPr>
        <p:spPr/>
        <p:txBody>
          <a:bodyPr/>
          <a:lstStyle/>
          <a:p>
            <a:r>
              <a:rPr lang="en-AU" altLang="en-US" sz="2000" dirty="0"/>
              <a:t> Bob Lingard, Aspa Baroutsis and Sam Sellar (2021).Enriching educational accountabilities through collaborative public conversations: Conceptual and methodological insights from the </a:t>
            </a:r>
            <a:r>
              <a:rPr lang="en-AU" altLang="en-US" sz="2000" i="1" dirty="0"/>
              <a:t>Learning Commission </a:t>
            </a:r>
            <a:r>
              <a:rPr lang="en-AU" altLang="en-US" sz="2000" dirty="0"/>
              <a:t>approach. </a:t>
            </a:r>
            <a:r>
              <a:rPr lang="en-AU" altLang="en-US" sz="2000" i="1" dirty="0"/>
              <a:t>Journal of Educational Change. 22, 4: 565-587.</a:t>
            </a:r>
          </a:p>
          <a:p>
            <a:endParaRPr lang="en-AU" altLang="en-US" sz="2000" i="1" dirty="0"/>
          </a:p>
          <a:p>
            <a:r>
              <a:rPr lang="en-AU" altLang="en-US" sz="2000" dirty="0"/>
              <a:t> ‘An ethics of possibility’; prefigurative – practising the world we aspire to.</a:t>
            </a:r>
            <a:endParaRPr lang="en-AU" dirty="0"/>
          </a:p>
        </p:txBody>
      </p:sp>
    </p:spTree>
    <p:extLst>
      <p:ext uri="{BB962C8B-B14F-4D97-AF65-F5344CB8AC3E}">
        <p14:creationId xmlns:p14="http://schemas.microsoft.com/office/powerpoint/2010/main" val="3138241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9F0C-9CEC-4992-BD2A-FFF63CC429E6}"/>
              </a:ext>
            </a:extLst>
          </p:cNvPr>
          <p:cNvSpPr>
            <a:spLocks noGrp="1"/>
          </p:cNvSpPr>
          <p:nvPr>
            <p:ph type="title"/>
          </p:nvPr>
        </p:nvSpPr>
        <p:spPr/>
        <p:txBody>
          <a:bodyPr/>
          <a:lstStyle/>
          <a:p>
            <a:r>
              <a:rPr lang="en-AU" dirty="0"/>
              <a:t>New mode of accountability: The </a:t>
            </a:r>
            <a:r>
              <a:rPr lang="en-AU" dirty="0" err="1"/>
              <a:t>PEtRA</a:t>
            </a:r>
            <a:r>
              <a:rPr lang="en-AU" dirty="0"/>
              <a:t> Project</a:t>
            </a:r>
          </a:p>
        </p:txBody>
      </p:sp>
      <p:sp>
        <p:nvSpPr>
          <p:cNvPr id="3" name="Content Placeholder 2">
            <a:extLst>
              <a:ext uri="{FF2B5EF4-FFF2-40B4-BE49-F238E27FC236}">
                <a16:creationId xmlns:a16="http://schemas.microsoft.com/office/drawing/2014/main" id="{4308B1A1-5F1D-4FD8-9F44-DBA46791EE3E}"/>
              </a:ext>
            </a:extLst>
          </p:cNvPr>
          <p:cNvSpPr>
            <a:spLocks noGrp="1"/>
          </p:cNvSpPr>
          <p:nvPr>
            <p:ph idx="1"/>
          </p:nvPr>
        </p:nvSpPr>
        <p:spPr/>
        <p:txBody>
          <a:bodyPr>
            <a:normAutofit fontScale="55000" lnSpcReduction="20000"/>
          </a:bodyPr>
          <a:lstStyle/>
          <a:p>
            <a:pPr>
              <a:buFontTx/>
              <a:buChar char="•"/>
            </a:pPr>
            <a:r>
              <a:rPr lang="en-AU" altLang="en-US" dirty="0"/>
              <a:t>Backdrop: need for alternative to PBA/SAWA; accept the necessity of accountability, but redefine – ‘rich’, ‘intelligent’ accountabilities.</a:t>
            </a:r>
          </a:p>
          <a:p>
            <a:pPr>
              <a:buFontTx/>
              <a:buChar char="•"/>
            </a:pPr>
            <a:r>
              <a:rPr lang="en-AU" altLang="en-US" dirty="0"/>
              <a:t>Accept two meanings of accountability: </a:t>
            </a:r>
            <a:r>
              <a:rPr lang="en-AU" altLang="en-US" b="1" dirty="0"/>
              <a:t>being held to account </a:t>
            </a:r>
            <a:r>
              <a:rPr lang="en-AU" altLang="en-US" dirty="0"/>
              <a:t>and </a:t>
            </a:r>
            <a:r>
              <a:rPr lang="en-AU" altLang="en-US" b="1" dirty="0"/>
              <a:t>giving an account</a:t>
            </a:r>
            <a:r>
              <a:rPr lang="en-AU" altLang="en-US" dirty="0"/>
              <a:t>; top-down gaze v giving voice to many and bottom-up; accountability about answerability, need for multiple modes and directions of answerability (</a:t>
            </a:r>
            <a:r>
              <a:rPr lang="en-AU" altLang="en-US" dirty="0" err="1"/>
              <a:t>Ranson</a:t>
            </a:r>
            <a:r>
              <a:rPr lang="en-AU" altLang="en-US" dirty="0"/>
              <a:t>, 2003, 2012, 2018).</a:t>
            </a:r>
          </a:p>
          <a:p>
            <a:pPr>
              <a:buFontTx/>
              <a:buChar char="•"/>
            </a:pPr>
            <a:r>
              <a:rPr lang="en-AU" altLang="en-US" dirty="0"/>
              <a:t>Accepted that current dominant mode of PBA uses comparison as central to its functioning; comparison as a contemporary mode of governance.</a:t>
            </a:r>
          </a:p>
          <a:p>
            <a:pPr>
              <a:buFontTx/>
              <a:buChar char="•"/>
            </a:pPr>
            <a:r>
              <a:rPr lang="en-AU" altLang="en-US" dirty="0"/>
              <a:t>Here we started from Isabelle </a:t>
            </a:r>
            <a:r>
              <a:rPr lang="en-AU" altLang="en-US" dirty="0" err="1"/>
              <a:t>Stengers</a:t>
            </a:r>
            <a:r>
              <a:rPr lang="en-AU" altLang="en-US" dirty="0"/>
              <a:t>’ (2010, 2011) argument that to be ethical </a:t>
            </a:r>
            <a:r>
              <a:rPr lang="en-AU" altLang="en-US" b="1" dirty="0"/>
              <a:t>‘comparison must not be unilateral</a:t>
            </a:r>
            <a:r>
              <a:rPr lang="en-AU" altLang="en-US" dirty="0"/>
              <a:t>, and, especially, must not be conducted in the language of just one of the partners’, otherwise such comparisons are unethical.</a:t>
            </a:r>
          </a:p>
          <a:p>
            <a:pPr>
              <a:buFontTx/>
              <a:buChar char="•"/>
            </a:pPr>
            <a:r>
              <a:rPr lang="en-AU" altLang="en-US" dirty="0"/>
              <a:t>Raises the question of </a:t>
            </a:r>
            <a:r>
              <a:rPr lang="en-AU" altLang="en-US" b="1" dirty="0"/>
              <a:t>who controls the field of judgement </a:t>
            </a:r>
            <a:r>
              <a:rPr lang="en-AU" altLang="en-US" dirty="0"/>
              <a:t>in schooling (Ball, 2006).</a:t>
            </a:r>
          </a:p>
          <a:p>
            <a:pPr>
              <a:buFontTx/>
              <a:buChar char="•"/>
            </a:pPr>
            <a:r>
              <a:rPr lang="en-AU" altLang="en-US" dirty="0"/>
              <a:t>Through research with schools, principals, teachers, students, communities, policymakers create a reconceptualised mode of results-oriented governance. We worked with the research and concepts developed by Oxford geographer, Sarah </a:t>
            </a:r>
            <a:r>
              <a:rPr lang="en-AU" altLang="en-US" dirty="0" err="1"/>
              <a:t>Whatmore</a:t>
            </a:r>
            <a:r>
              <a:rPr lang="en-AU" altLang="en-US" dirty="0"/>
              <a:t> (2009) and the idea of </a:t>
            </a:r>
            <a:r>
              <a:rPr lang="en-AU" altLang="en-US" b="1" dirty="0"/>
              <a:t>‘competency groups</a:t>
            </a:r>
            <a:r>
              <a:rPr lang="en-AU" altLang="en-US" dirty="0"/>
              <a:t>’ and wide definition of ‘expertise’ </a:t>
            </a:r>
            <a:r>
              <a:rPr lang="en-AU" altLang="en-US" dirty="0" err="1"/>
              <a:t>cf</a:t>
            </a:r>
            <a:r>
              <a:rPr lang="en-AU" altLang="en-US" dirty="0"/>
              <a:t> Moll’s concept of </a:t>
            </a:r>
            <a:r>
              <a:rPr lang="en-AU" altLang="en-US" b="1" dirty="0"/>
              <a:t>‘community funds of knowledge’.</a:t>
            </a:r>
          </a:p>
          <a:p>
            <a:endParaRPr lang="en-AU" dirty="0"/>
          </a:p>
        </p:txBody>
      </p:sp>
    </p:spTree>
    <p:extLst>
      <p:ext uri="{BB962C8B-B14F-4D97-AF65-F5344CB8AC3E}">
        <p14:creationId xmlns:p14="http://schemas.microsoft.com/office/powerpoint/2010/main" val="3136188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9A38-731D-4484-A238-88722CCB33F8}"/>
              </a:ext>
            </a:extLst>
          </p:cNvPr>
          <p:cNvSpPr>
            <a:spLocks noGrp="1"/>
          </p:cNvSpPr>
          <p:nvPr>
            <p:ph type="title"/>
          </p:nvPr>
        </p:nvSpPr>
        <p:spPr/>
        <p:txBody>
          <a:bodyPr/>
          <a:lstStyle/>
          <a:p>
            <a:r>
              <a:rPr lang="en-AU" dirty="0"/>
              <a:t>Pursuing equity through rich accountabilities (PETRA)</a:t>
            </a:r>
          </a:p>
        </p:txBody>
      </p:sp>
      <p:sp>
        <p:nvSpPr>
          <p:cNvPr id="3" name="Content Placeholder 2">
            <a:extLst>
              <a:ext uri="{FF2B5EF4-FFF2-40B4-BE49-F238E27FC236}">
                <a16:creationId xmlns:a16="http://schemas.microsoft.com/office/drawing/2014/main" id="{9ADEB6CD-7089-4722-8F1B-DCC39194A356}"/>
              </a:ext>
            </a:extLst>
          </p:cNvPr>
          <p:cNvSpPr>
            <a:spLocks noGrp="1"/>
          </p:cNvSpPr>
          <p:nvPr>
            <p:ph idx="1"/>
          </p:nvPr>
        </p:nvSpPr>
        <p:spPr/>
        <p:txBody>
          <a:bodyPr>
            <a:normAutofit fontScale="55000" lnSpcReduction="20000"/>
          </a:bodyPr>
          <a:lstStyle/>
          <a:p>
            <a:pPr>
              <a:buFontTx/>
              <a:buChar char="•"/>
            </a:pPr>
            <a:r>
              <a:rPr lang="en-AU" altLang="en-US" dirty="0"/>
              <a:t>Research project funded by Australian Research Council (ARC) and Queensland Government for 5 years as a Linkage Project (8 schools in regional Queensland).</a:t>
            </a:r>
          </a:p>
          <a:p>
            <a:pPr>
              <a:buFontTx/>
              <a:buChar char="•"/>
            </a:pPr>
            <a:r>
              <a:rPr lang="en-AU" altLang="en-US" dirty="0"/>
              <a:t>Partner, The Queensland Ministry of Education, specifically, the Director-General of Education: she wanted an alternative mode of PBA/SAWA, not the top-down, test-based mode (NAPLAN) because of narrowing/reductive effects of PBA; Director of Research in state department a partner in the research.</a:t>
            </a:r>
          </a:p>
          <a:p>
            <a:pPr>
              <a:buFontTx/>
              <a:buChar char="•"/>
            </a:pPr>
            <a:r>
              <a:rPr lang="en-AU" altLang="en-US" dirty="0"/>
              <a:t>NAPLAN introduced by a federal </a:t>
            </a:r>
            <a:r>
              <a:rPr lang="en-AU" altLang="en-US" dirty="0" err="1"/>
              <a:t>Labor</a:t>
            </a:r>
            <a:r>
              <a:rPr lang="en-AU" altLang="en-US" dirty="0"/>
              <a:t> government in 2010; at time of support/partnership for PETRA research by D-G, a federal conservative government and building of opposition to NAPLAN used for PBA. </a:t>
            </a:r>
            <a:r>
              <a:rPr lang="en-AU" altLang="en-US" dirty="0" err="1"/>
              <a:t>Labor</a:t>
            </a:r>
            <a:r>
              <a:rPr lang="en-AU" altLang="en-US" dirty="0"/>
              <a:t> states mounted research projects as ammunition for arguing against NAPLAN.</a:t>
            </a:r>
          </a:p>
          <a:p>
            <a:pPr>
              <a:buFontTx/>
              <a:buChar char="•"/>
            </a:pPr>
            <a:r>
              <a:rPr lang="en-AU" altLang="en-US" dirty="0"/>
              <a:t>Goal of research: contribute to the construction/conceptualisation of a richer mode of educational accountability developed through collaborative research with schools, teachers, students, communities and the department of education; broad definitions of outcomes beyond just test results.</a:t>
            </a:r>
          </a:p>
          <a:p>
            <a:pPr>
              <a:buFontTx/>
              <a:buChar char="•"/>
            </a:pPr>
            <a:r>
              <a:rPr lang="en-AU" altLang="en-US" dirty="0"/>
              <a:t>5 stages of the research: 1. case studies of 8 schools; 2. collaborative development of community–based curriculum projects in schools. 3. creation of a </a:t>
            </a:r>
            <a:r>
              <a:rPr lang="en-AU" altLang="en-US" i="1" dirty="0"/>
              <a:t>Learning Commission</a:t>
            </a:r>
            <a:r>
              <a:rPr lang="en-AU" altLang="en-US" dirty="0"/>
              <a:t>, based on </a:t>
            </a:r>
            <a:r>
              <a:rPr lang="en-AU" altLang="en-US" dirty="0" err="1"/>
              <a:t>Whatmore’s</a:t>
            </a:r>
            <a:r>
              <a:rPr lang="en-AU" altLang="en-US" dirty="0"/>
              <a:t> competency groups to canvas community views of the purposes/achievements of schools; use of data to develop rich accounts of school practices and community contributions. 5. development of new accountability concept.</a:t>
            </a:r>
          </a:p>
          <a:p>
            <a:endParaRPr lang="en-AU" dirty="0"/>
          </a:p>
        </p:txBody>
      </p:sp>
    </p:spTree>
    <p:extLst>
      <p:ext uri="{BB962C8B-B14F-4D97-AF65-F5344CB8AC3E}">
        <p14:creationId xmlns:p14="http://schemas.microsoft.com/office/powerpoint/2010/main" val="839893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FEAF-F29B-4616-ADA2-CE5306CAB125}"/>
              </a:ext>
            </a:extLst>
          </p:cNvPr>
          <p:cNvSpPr>
            <a:spLocks noGrp="1"/>
          </p:cNvSpPr>
          <p:nvPr>
            <p:ph type="title"/>
          </p:nvPr>
        </p:nvSpPr>
        <p:spPr/>
        <p:txBody>
          <a:bodyPr/>
          <a:lstStyle/>
          <a:p>
            <a:r>
              <a:rPr lang="en-AU" dirty="0"/>
              <a:t>Petra: The learning Commission</a:t>
            </a:r>
          </a:p>
        </p:txBody>
      </p:sp>
      <p:sp>
        <p:nvSpPr>
          <p:cNvPr id="3" name="Content Placeholder 2">
            <a:extLst>
              <a:ext uri="{FF2B5EF4-FFF2-40B4-BE49-F238E27FC236}">
                <a16:creationId xmlns:a16="http://schemas.microsoft.com/office/drawing/2014/main" id="{E193D1D9-1B0C-424F-9462-A2D019CE39C7}"/>
              </a:ext>
            </a:extLst>
          </p:cNvPr>
          <p:cNvSpPr>
            <a:spLocks noGrp="1"/>
          </p:cNvSpPr>
          <p:nvPr>
            <p:ph idx="1"/>
          </p:nvPr>
        </p:nvSpPr>
        <p:spPr/>
        <p:txBody>
          <a:bodyPr>
            <a:normAutofit fontScale="47500" lnSpcReduction="20000"/>
          </a:bodyPr>
          <a:lstStyle/>
          <a:p>
            <a:pPr>
              <a:buFontTx/>
              <a:buChar char="•"/>
            </a:pPr>
            <a:r>
              <a:rPr lang="en-AU" altLang="en-US" dirty="0"/>
              <a:t>A competency group: membership – community groups, Indigenous person, department director of research, local media person, local government politician, chaired by retired local secondary school principal. Research team as secretariat. </a:t>
            </a:r>
          </a:p>
          <a:p>
            <a:pPr>
              <a:buFontTx/>
              <a:buChar char="•"/>
            </a:pPr>
            <a:r>
              <a:rPr lang="en-AU" altLang="en-US" dirty="0"/>
              <a:t>Called for and took community submissions and submissions from principals, teachers, students.</a:t>
            </a:r>
          </a:p>
          <a:p>
            <a:pPr>
              <a:buFontTx/>
              <a:buChar char="•"/>
            </a:pPr>
            <a:r>
              <a:rPr lang="en-AU" altLang="en-US" dirty="0"/>
              <a:t>Activity framed by questions: What do communities want from schools and how would we know they were achieving these expectations?</a:t>
            </a:r>
          </a:p>
          <a:p>
            <a:pPr>
              <a:buFontTx/>
              <a:buChar char="•"/>
            </a:pPr>
            <a:r>
              <a:rPr lang="en-AU" altLang="en-US" dirty="0"/>
              <a:t>Important that we had built trust and reciprocity with school principals, teachers, students and communities over the 5 years.</a:t>
            </a:r>
          </a:p>
          <a:p>
            <a:pPr>
              <a:buFontTx/>
              <a:buChar char="•"/>
            </a:pPr>
            <a:r>
              <a:rPr lang="en-AU" altLang="en-US" dirty="0"/>
              <a:t>One important outcome was support for reciprocal accountabilities between schools and their communities.</a:t>
            </a:r>
          </a:p>
          <a:p>
            <a:pPr>
              <a:buFontTx/>
              <a:buChar char="•"/>
            </a:pPr>
            <a:r>
              <a:rPr lang="en-AU" altLang="en-US" dirty="0"/>
              <a:t>Another was support for what Linda Darling-Hammond (2010) called ‘opportunity to learn standards’, that is an upward accountability gaze on the policy makers.</a:t>
            </a:r>
          </a:p>
          <a:p>
            <a:pPr>
              <a:buFontTx/>
              <a:buChar char="•"/>
            </a:pPr>
            <a:r>
              <a:rPr lang="en-AU" altLang="en-US" dirty="0"/>
              <a:t>Overwhelming rejection of the idea that NAPLAN results by themselves were an adequate mode of accountability and concern that this mode was reductive of the much broader and important work of teachers and schools; loss of idea of schools working together, PBA put schools in competition with each other, </a:t>
            </a:r>
            <a:r>
              <a:rPr lang="en-AU" altLang="en-US" i="1" dirty="0" err="1"/>
              <a:t>MySchool</a:t>
            </a:r>
            <a:r>
              <a:rPr lang="en-AU" altLang="en-US" dirty="0"/>
              <a:t> website. </a:t>
            </a:r>
          </a:p>
          <a:p>
            <a:endParaRPr lang="en-AU" dirty="0"/>
          </a:p>
        </p:txBody>
      </p:sp>
    </p:spTree>
    <p:extLst>
      <p:ext uri="{BB962C8B-B14F-4D97-AF65-F5344CB8AC3E}">
        <p14:creationId xmlns:p14="http://schemas.microsoft.com/office/powerpoint/2010/main" val="3993462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CA5F76-2675-4782-B053-B12EBB5B661F}"/>
              </a:ext>
            </a:extLst>
          </p:cNvPr>
          <p:cNvSpPr txBox="1">
            <a:spLocks noChangeArrowheads="1"/>
          </p:cNvSpPr>
          <p:nvPr/>
        </p:nvSpPr>
        <p:spPr>
          <a:xfrm>
            <a:off x="330200" y="321937"/>
            <a:ext cx="6242050" cy="1559251"/>
          </a:xfrm>
          <a:prstGeom prst="rect">
            <a:avLst/>
          </a:prstGeom>
        </p:spPr>
        <p:txBody>
          <a:bodyPr lIns="63305" tIns="31652" rIns="63305" bIns="31652">
            <a:normAutofit/>
          </a:bodyPr>
          <a:lstStyle>
            <a:lvl1pPr algn="l" rtl="0" eaLnBrk="0" fontAlgn="base" hangingPunct="0">
              <a:spcBef>
                <a:spcPct val="0"/>
              </a:spcBef>
              <a:spcAft>
                <a:spcPct val="0"/>
              </a:spcAft>
              <a:defRPr sz="2000">
                <a:solidFill>
                  <a:schemeClr val="accent1"/>
                </a:solidFill>
                <a:latin typeface="+mj-lt"/>
                <a:ea typeface="+mj-ea"/>
                <a:cs typeface="+mj-cs"/>
              </a:defRPr>
            </a:lvl1pPr>
            <a:lvl2pPr algn="l" rtl="0" eaLnBrk="0" fontAlgn="base" hangingPunct="0">
              <a:spcBef>
                <a:spcPct val="0"/>
              </a:spcBef>
              <a:spcAft>
                <a:spcPct val="0"/>
              </a:spcAft>
              <a:defRPr sz="2000">
                <a:solidFill>
                  <a:schemeClr val="accent1"/>
                </a:solidFill>
                <a:latin typeface="Arial" charset="0"/>
              </a:defRPr>
            </a:lvl2pPr>
            <a:lvl3pPr algn="l" rtl="0" eaLnBrk="0" fontAlgn="base" hangingPunct="0">
              <a:spcBef>
                <a:spcPct val="0"/>
              </a:spcBef>
              <a:spcAft>
                <a:spcPct val="0"/>
              </a:spcAft>
              <a:defRPr sz="2000">
                <a:solidFill>
                  <a:schemeClr val="accent1"/>
                </a:solidFill>
                <a:latin typeface="Arial" charset="0"/>
              </a:defRPr>
            </a:lvl3pPr>
            <a:lvl4pPr algn="l" rtl="0" eaLnBrk="0" fontAlgn="base" hangingPunct="0">
              <a:spcBef>
                <a:spcPct val="0"/>
              </a:spcBef>
              <a:spcAft>
                <a:spcPct val="0"/>
              </a:spcAft>
              <a:defRPr sz="2000">
                <a:solidFill>
                  <a:schemeClr val="accent1"/>
                </a:solidFill>
                <a:latin typeface="Arial" charset="0"/>
              </a:defRPr>
            </a:lvl4pPr>
            <a:lvl5pPr algn="l" rtl="0" eaLnBrk="0" fontAlgn="base" hangingPunct="0">
              <a:spcBef>
                <a:spcPct val="0"/>
              </a:spcBef>
              <a:spcAft>
                <a:spcPct val="0"/>
              </a:spcAft>
              <a:defRPr sz="2000">
                <a:solidFill>
                  <a:schemeClr val="accent1"/>
                </a:solidFill>
                <a:latin typeface="Arial" charset="0"/>
              </a:defRPr>
            </a:lvl5pPr>
            <a:lvl6pPr marL="457200" algn="l" rtl="0" fontAlgn="base">
              <a:spcBef>
                <a:spcPct val="0"/>
              </a:spcBef>
              <a:spcAft>
                <a:spcPct val="0"/>
              </a:spcAft>
              <a:defRPr sz="2000">
                <a:solidFill>
                  <a:schemeClr val="accent1"/>
                </a:solidFill>
                <a:latin typeface="Arial" charset="0"/>
              </a:defRPr>
            </a:lvl6pPr>
            <a:lvl7pPr marL="914400" algn="l" rtl="0" fontAlgn="base">
              <a:spcBef>
                <a:spcPct val="0"/>
              </a:spcBef>
              <a:spcAft>
                <a:spcPct val="0"/>
              </a:spcAft>
              <a:defRPr sz="2000">
                <a:solidFill>
                  <a:schemeClr val="accent1"/>
                </a:solidFill>
                <a:latin typeface="Arial" charset="0"/>
              </a:defRPr>
            </a:lvl7pPr>
            <a:lvl8pPr marL="1371600" algn="l" rtl="0" fontAlgn="base">
              <a:spcBef>
                <a:spcPct val="0"/>
              </a:spcBef>
              <a:spcAft>
                <a:spcPct val="0"/>
              </a:spcAft>
              <a:defRPr sz="2000">
                <a:solidFill>
                  <a:schemeClr val="accent1"/>
                </a:solidFill>
                <a:latin typeface="Arial" charset="0"/>
              </a:defRPr>
            </a:lvl8pPr>
            <a:lvl9pPr marL="1828800" algn="l" rtl="0" fontAlgn="base">
              <a:spcBef>
                <a:spcPct val="0"/>
              </a:spcBef>
              <a:spcAft>
                <a:spcPct val="0"/>
              </a:spcAft>
              <a:defRPr sz="2000">
                <a:solidFill>
                  <a:schemeClr val="accent1"/>
                </a:solidFill>
                <a:latin typeface="Arial" charset="0"/>
              </a:defRPr>
            </a:lvl9pPr>
          </a:lstStyle>
          <a:p>
            <a:pPr eaLnBrk="1" hangingPunct="1">
              <a:defRPr/>
            </a:pPr>
            <a:r>
              <a:rPr lang="en-AU" altLang="en-US" sz="2215" b="1" kern="0" dirty="0">
                <a:latin typeface="Bodoni MT" panose="02070603080606020203" pitchFamily="18" charset="0"/>
              </a:rPr>
              <a:t>Making accountability multilateral &amp;             multidirectional around a broad conception of outcomes</a:t>
            </a:r>
            <a:endParaRPr lang="en-GB" altLang="en-US" sz="2215" b="1" kern="0" dirty="0">
              <a:latin typeface="Bodoni MT" panose="02070603080606020203" pitchFamily="18" charset="0"/>
            </a:endParaRPr>
          </a:p>
        </p:txBody>
      </p:sp>
      <p:sp>
        <p:nvSpPr>
          <p:cNvPr id="3" name="Rounded Rectangle 2">
            <a:extLst>
              <a:ext uri="{FF2B5EF4-FFF2-40B4-BE49-F238E27FC236}">
                <a16:creationId xmlns:a16="http://schemas.microsoft.com/office/drawing/2014/main" id="{85501C22-8A09-4DCE-80C6-F9C020050F24}"/>
              </a:ext>
            </a:extLst>
          </p:cNvPr>
          <p:cNvSpPr/>
          <p:nvPr/>
        </p:nvSpPr>
        <p:spPr>
          <a:xfrm>
            <a:off x="2740621" y="1338263"/>
            <a:ext cx="1350962" cy="4984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Government(s)</a:t>
            </a:r>
          </a:p>
        </p:txBody>
      </p:sp>
      <p:sp>
        <p:nvSpPr>
          <p:cNvPr id="4" name="Rounded Rectangle 3">
            <a:extLst>
              <a:ext uri="{FF2B5EF4-FFF2-40B4-BE49-F238E27FC236}">
                <a16:creationId xmlns:a16="http://schemas.microsoft.com/office/drawing/2014/main" id="{E0F3B26A-3E09-4986-8440-03478B42468B}"/>
              </a:ext>
            </a:extLst>
          </p:cNvPr>
          <p:cNvSpPr/>
          <p:nvPr/>
        </p:nvSpPr>
        <p:spPr>
          <a:xfrm>
            <a:off x="350838" y="4697413"/>
            <a:ext cx="1349375" cy="4984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Students</a:t>
            </a:r>
          </a:p>
        </p:txBody>
      </p:sp>
      <p:sp>
        <p:nvSpPr>
          <p:cNvPr id="5" name="Rounded Rectangle 4">
            <a:extLst>
              <a:ext uri="{FF2B5EF4-FFF2-40B4-BE49-F238E27FC236}">
                <a16:creationId xmlns:a16="http://schemas.microsoft.com/office/drawing/2014/main" id="{C3D7F566-ADCB-4738-8835-51692A67C1CA}"/>
              </a:ext>
            </a:extLst>
          </p:cNvPr>
          <p:cNvSpPr/>
          <p:nvPr/>
        </p:nvSpPr>
        <p:spPr>
          <a:xfrm>
            <a:off x="2747963" y="2608263"/>
            <a:ext cx="1350962" cy="4984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Department</a:t>
            </a:r>
          </a:p>
        </p:txBody>
      </p:sp>
      <p:sp>
        <p:nvSpPr>
          <p:cNvPr id="6" name="Rounded Rectangle 5">
            <a:extLst>
              <a:ext uri="{FF2B5EF4-FFF2-40B4-BE49-F238E27FC236}">
                <a16:creationId xmlns:a16="http://schemas.microsoft.com/office/drawing/2014/main" id="{D5F302E0-94E6-4F21-B6F8-2D98D991CC17}"/>
              </a:ext>
            </a:extLst>
          </p:cNvPr>
          <p:cNvSpPr/>
          <p:nvPr/>
        </p:nvSpPr>
        <p:spPr>
          <a:xfrm>
            <a:off x="2747963" y="3819525"/>
            <a:ext cx="1350962" cy="4984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Region</a:t>
            </a:r>
          </a:p>
        </p:txBody>
      </p:sp>
      <p:sp>
        <p:nvSpPr>
          <p:cNvPr id="7" name="Rounded Rectangle 6">
            <a:extLst>
              <a:ext uri="{FF2B5EF4-FFF2-40B4-BE49-F238E27FC236}">
                <a16:creationId xmlns:a16="http://schemas.microsoft.com/office/drawing/2014/main" id="{A06F449D-459E-4F8E-B76D-EC870D3747D8}"/>
              </a:ext>
            </a:extLst>
          </p:cNvPr>
          <p:cNvSpPr/>
          <p:nvPr/>
        </p:nvSpPr>
        <p:spPr>
          <a:xfrm>
            <a:off x="1970088" y="5037138"/>
            <a:ext cx="1350962" cy="49688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School</a:t>
            </a:r>
          </a:p>
        </p:txBody>
      </p:sp>
      <p:sp>
        <p:nvSpPr>
          <p:cNvPr id="8" name="Rounded Rectangle 7">
            <a:extLst>
              <a:ext uri="{FF2B5EF4-FFF2-40B4-BE49-F238E27FC236}">
                <a16:creationId xmlns:a16="http://schemas.microsoft.com/office/drawing/2014/main" id="{94C2C933-F7A1-46DF-8D28-6D4F508FAF2F}"/>
              </a:ext>
            </a:extLst>
          </p:cNvPr>
          <p:cNvSpPr/>
          <p:nvPr/>
        </p:nvSpPr>
        <p:spPr>
          <a:xfrm>
            <a:off x="350838" y="5362575"/>
            <a:ext cx="1349375" cy="49688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Families</a:t>
            </a:r>
          </a:p>
        </p:txBody>
      </p:sp>
      <p:sp>
        <p:nvSpPr>
          <p:cNvPr id="9" name="Rounded Rectangle 8">
            <a:extLst>
              <a:ext uri="{FF2B5EF4-FFF2-40B4-BE49-F238E27FC236}">
                <a16:creationId xmlns:a16="http://schemas.microsoft.com/office/drawing/2014/main" id="{7AE1E64A-E013-4A53-BCCF-9604DBE0F647}"/>
              </a:ext>
            </a:extLst>
          </p:cNvPr>
          <p:cNvSpPr/>
          <p:nvPr/>
        </p:nvSpPr>
        <p:spPr>
          <a:xfrm>
            <a:off x="5156200" y="5362575"/>
            <a:ext cx="1350963" cy="49688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Employers</a:t>
            </a:r>
          </a:p>
        </p:txBody>
      </p:sp>
      <p:sp>
        <p:nvSpPr>
          <p:cNvPr id="10" name="Rounded Rectangle 9">
            <a:extLst>
              <a:ext uri="{FF2B5EF4-FFF2-40B4-BE49-F238E27FC236}">
                <a16:creationId xmlns:a16="http://schemas.microsoft.com/office/drawing/2014/main" id="{99C24AD3-771F-4223-8B4B-9CEAC0BEBC0F}"/>
              </a:ext>
            </a:extLst>
          </p:cNvPr>
          <p:cNvSpPr/>
          <p:nvPr/>
        </p:nvSpPr>
        <p:spPr>
          <a:xfrm>
            <a:off x="5156200" y="4697413"/>
            <a:ext cx="1350963" cy="4984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Communities</a:t>
            </a:r>
          </a:p>
        </p:txBody>
      </p:sp>
      <p:sp>
        <p:nvSpPr>
          <p:cNvPr id="11" name="Down Arrow 10">
            <a:extLst>
              <a:ext uri="{FF2B5EF4-FFF2-40B4-BE49-F238E27FC236}">
                <a16:creationId xmlns:a16="http://schemas.microsoft.com/office/drawing/2014/main" id="{15CBBD0F-7221-408E-B990-6D46F7641F35}"/>
              </a:ext>
            </a:extLst>
          </p:cNvPr>
          <p:cNvSpPr/>
          <p:nvPr/>
        </p:nvSpPr>
        <p:spPr>
          <a:xfrm>
            <a:off x="3052763" y="4346575"/>
            <a:ext cx="134937" cy="66516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12" name="Down Arrow 11">
            <a:extLst>
              <a:ext uri="{FF2B5EF4-FFF2-40B4-BE49-F238E27FC236}">
                <a16:creationId xmlns:a16="http://schemas.microsoft.com/office/drawing/2014/main" id="{C6BFEC01-A59A-4F75-A5D6-C66D7E7BEAE2}"/>
              </a:ext>
            </a:extLst>
          </p:cNvPr>
          <p:cNvSpPr/>
          <p:nvPr/>
        </p:nvSpPr>
        <p:spPr>
          <a:xfrm>
            <a:off x="3052763" y="3127375"/>
            <a:ext cx="134937" cy="66516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13" name="Down Arrow 12">
            <a:extLst>
              <a:ext uri="{FF2B5EF4-FFF2-40B4-BE49-F238E27FC236}">
                <a16:creationId xmlns:a16="http://schemas.microsoft.com/office/drawing/2014/main" id="{A22846C7-16D8-4279-BD89-6772A120D55C}"/>
              </a:ext>
            </a:extLst>
          </p:cNvPr>
          <p:cNvSpPr/>
          <p:nvPr/>
        </p:nvSpPr>
        <p:spPr>
          <a:xfrm>
            <a:off x="3051175" y="1920875"/>
            <a:ext cx="134938" cy="66516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14" name="TextBox 13">
            <a:extLst>
              <a:ext uri="{FF2B5EF4-FFF2-40B4-BE49-F238E27FC236}">
                <a16:creationId xmlns:a16="http://schemas.microsoft.com/office/drawing/2014/main" id="{5D124ADF-8DC8-44E7-8A81-9466AAF570FB}"/>
              </a:ext>
            </a:extLst>
          </p:cNvPr>
          <p:cNvSpPr txBox="1">
            <a:spLocks noChangeArrowheads="1"/>
          </p:cNvSpPr>
          <p:nvPr/>
        </p:nvSpPr>
        <p:spPr bwMode="auto">
          <a:xfrm>
            <a:off x="4106863" y="2076452"/>
            <a:ext cx="2566987" cy="916463"/>
          </a:xfrm>
          <a:prstGeom prst="rect">
            <a:avLst/>
          </a:prstGeom>
          <a:noFill/>
          <a:ln>
            <a:noFill/>
          </a:ln>
        </p:spPr>
        <p:txBody>
          <a:bodyPr lIns="63305" tIns="31652" rIns="63305" bIns="31652">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defRPr/>
            </a:pPr>
            <a:r>
              <a:rPr lang="en-AU" altLang="en-US" sz="1385" dirty="0"/>
              <a:t>Form of accountability:</a:t>
            </a:r>
          </a:p>
          <a:p>
            <a:pPr algn="ctr" eaLnBrk="1" hangingPunct="1">
              <a:defRPr/>
            </a:pPr>
            <a:r>
              <a:rPr lang="en-AU" altLang="en-US" sz="1385" dirty="0"/>
              <a:t>Who accounts and how?</a:t>
            </a:r>
          </a:p>
          <a:p>
            <a:pPr algn="ctr" eaLnBrk="1" hangingPunct="1">
              <a:defRPr/>
            </a:pPr>
            <a:r>
              <a:rPr lang="en-AU" altLang="en-US" sz="1385" dirty="0"/>
              <a:t>Being held to account &amp; giving an account.</a:t>
            </a:r>
          </a:p>
        </p:txBody>
      </p:sp>
      <p:sp>
        <p:nvSpPr>
          <p:cNvPr id="15" name="Rounded Rectangle 14">
            <a:extLst>
              <a:ext uri="{FF2B5EF4-FFF2-40B4-BE49-F238E27FC236}">
                <a16:creationId xmlns:a16="http://schemas.microsoft.com/office/drawing/2014/main" id="{5035F9E4-4346-4ACB-BFC8-4A39F36852CC}"/>
              </a:ext>
            </a:extLst>
          </p:cNvPr>
          <p:cNvSpPr/>
          <p:nvPr/>
        </p:nvSpPr>
        <p:spPr>
          <a:xfrm>
            <a:off x="3536950" y="5046663"/>
            <a:ext cx="1350963" cy="4984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r>
              <a:rPr lang="en-AU" sz="1108" dirty="0"/>
              <a:t>School</a:t>
            </a:r>
          </a:p>
        </p:txBody>
      </p:sp>
      <p:sp>
        <p:nvSpPr>
          <p:cNvPr id="16" name="Down Arrow 15">
            <a:extLst>
              <a:ext uri="{FF2B5EF4-FFF2-40B4-BE49-F238E27FC236}">
                <a16:creationId xmlns:a16="http://schemas.microsoft.com/office/drawing/2014/main" id="{91E7772F-7F94-47E0-BFB2-8E929E8E2F56}"/>
              </a:ext>
            </a:extLst>
          </p:cNvPr>
          <p:cNvSpPr/>
          <p:nvPr/>
        </p:nvSpPr>
        <p:spPr>
          <a:xfrm>
            <a:off x="3644900" y="4346575"/>
            <a:ext cx="134938" cy="66516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17" name="Curved Down Arrow 16">
            <a:extLst>
              <a:ext uri="{FF2B5EF4-FFF2-40B4-BE49-F238E27FC236}">
                <a16:creationId xmlns:a16="http://schemas.microsoft.com/office/drawing/2014/main" id="{548870C2-DB77-487E-8AF7-A08C09FFDABB}"/>
              </a:ext>
            </a:extLst>
          </p:cNvPr>
          <p:cNvSpPr/>
          <p:nvPr/>
        </p:nvSpPr>
        <p:spPr>
          <a:xfrm rot="21009888">
            <a:off x="4113213" y="4329113"/>
            <a:ext cx="1890712" cy="415925"/>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solidFill>
                <a:schemeClr val="tx1"/>
              </a:solidFill>
            </a:endParaRPr>
          </a:p>
        </p:txBody>
      </p:sp>
      <p:sp>
        <p:nvSpPr>
          <p:cNvPr id="18" name="Curved Down Arrow 17">
            <a:extLst>
              <a:ext uri="{FF2B5EF4-FFF2-40B4-BE49-F238E27FC236}">
                <a16:creationId xmlns:a16="http://schemas.microsoft.com/office/drawing/2014/main" id="{E8A7F4A3-D80A-4619-8104-2500309C8EB4}"/>
              </a:ext>
            </a:extLst>
          </p:cNvPr>
          <p:cNvSpPr/>
          <p:nvPr/>
        </p:nvSpPr>
        <p:spPr>
          <a:xfrm rot="11324567">
            <a:off x="4090988" y="5781675"/>
            <a:ext cx="1863725" cy="417513"/>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solidFill>
                <a:schemeClr val="tx1"/>
              </a:solidFill>
            </a:endParaRPr>
          </a:p>
        </p:txBody>
      </p:sp>
      <p:sp>
        <p:nvSpPr>
          <p:cNvPr id="19" name="Down Arrow 18">
            <a:extLst>
              <a:ext uri="{FF2B5EF4-FFF2-40B4-BE49-F238E27FC236}">
                <a16:creationId xmlns:a16="http://schemas.microsoft.com/office/drawing/2014/main" id="{C26E6E3B-CB2B-4F2A-A106-348D91109657}"/>
              </a:ext>
            </a:extLst>
          </p:cNvPr>
          <p:cNvSpPr/>
          <p:nvPr/>
        </p:nvSpPr>
        <p:spPr>
          <a:xfrm rot="10800000">
            <a:off x="3355975" y="4365625"/>
            <a:ext cx="133350" cy="66357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20" name="Curved Down Arrow 19">
            <a:extLst>
              <a:ext uri="{FF2B5EF4-FFF2-40B4-BE49-F238E27FC236}">
                <a16:creationId xmlns:a16="http://schemas.microsoft.com/office/drawing/2014/main" id="{4FDE541C-C1B7-4B8C-BC2C-0FFED1F70D2B}"/>
              </a:ext>
            </a:extLst>
          </p:cNvPr>
          <p:cNvSpPr/>
          <p:nvPr/>
        </p:nvSpPr>
        <p:spPr>
          <a:xfrm rot="625424" flipH="1">
            <a:off x="930275" y="4333875"/>
            <a:ext cx="1889125" cy="415925"/>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solidFill>
                <a:schemeClr val="tx1"/>
              </a:solidFill>
            </a:endParaRPr>
          </a:p>
        </p:txBody>
      </p:sp>
      <p:sp>
        <p:nvSpPr>
          <p:cNvPr id="21" name="Curved Down Arrow 20">
            <a:extLst>
              <a:ext uri="{FF2B5EF4-FFF2-40B4-BE49-F238E27FC236}">
                <a16:creationId xmlns:a16="http://schemas.microsoft.com/office/drawing/2014/main" id="{581F0FA3-BDE4-457E-9B7D-EB844EE50375}"/>
              </a:ext>
            </a:extLst>
          </p:cNvPr>
          <p:cNvSpPr/>
          <p:nvPr/>
        </p:nvSpPr>
        <p:spPr>
          <a:xfrm rot="10291276" flipH="1">
            <a:off x="903288" y="5781675"/>
            <a:ext cx="1890712" cy="417513"/>
          </a:xfrm>
          <a:prstGeom prst="curved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solidFill>
                <a:schemeClr val="tx1"/>
              </a:solidFill>
            </a:endParaRPr>
          </a:p>
        </p:txBody>
      </p:sp>
      <p:sp>
        <p:nvSpPr>
          <p:cNvPr id="22" name="Left-Right Arrow 21">
            <a:extLst>
              <a:ext uri="{FF2B5EF4-FFF2-40B4-BE49-F238E27FC236}">
                <a16:creationId xmlns:a16="http://schemas.microsoft.com/office/drawing/2014/main" id="{CAC867D7-F900-4549-B595-A8E131CD47C9}"/>
              </a:ext>
            </a:extLst>
          </p:cNvPr>
          <p:cNvSpPr/>
          <p:nvPr/>
        </p:nvSpPr>
        <p:spPr>
          <a:xfrm>
            <a:off x="3152775" y="5213350"/>
            <a:ext cx="539750" cy="16668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23" name="Down Arrow 22">
            <a:extLst>
              <a:ext uri="{FF2B5EF4-FFF2-40B4-BE49-F238E27FC236}">
                <a16:creationId xmlns:a16="http://schemas.microsoft.com/office/drawing/2014/main" id="{B8EECD92-A0D3-49A2-845D-0D9C4DB012AE}"/>
              </a:ext>
            </a:extLst>
          </p:cNvPr>
          <p:cNvSpPr/>
          <p:nvPr/>
        </p:nvSpPr>
        <p:spPr>
          <a:xfrm rot="10800000">
            <a:off x="3640138" y="1901825"/>
            <a:ext cx="134937" cy="6651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24" name="Down Arrow 23">
            <a:extLst>
              <a:ext uri="{FF2B5EF4-FFF2-40B4-BE49-F238E27FC236}">
                <a16:creationId xmlns:a16="http://schemas.microsoft.com/office/drawing/2014/main" id="{7585445F-1E3D-4909-94F2-9488C3D8B584}"/>
              </a:ext>
            </a:extLst>
          </p:cNvPr>
          <p:cNvSpPr/>
          <p:nvPr/>
        </p:nvSpPr>
        <p:spPr>
          <a:xfrm rot="10800000">
            <a:off x="3644900" y="3127375"/>
            <a:ext cx="134938" cy="6651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algn="ctr">
              <a:defRPr/>
            </a:pPr>
            <a:endParaRPr lang="en-AU" sz="1108"/>
          </a:p>
        </p:txBody>
      </p:sp>
      <p:sp>
        <p:nvSpPr>
          <p:cNvPr id="25" name="TextBox 24">
            <a:extLst>
              <a:ext uri="{FF2B5EF4-FFF2-40B4-BE49-F238E27FC236}">
                <a16:creationId xmlns:a16="http://schemas.microsoft.com/office/drawing/2014/main" id="{6D3972AE-AEFF-42E2-A16A-06C552600A28}"/>
              </a:ext>
            </a:extLst>
          </p:cNvPr>
          <p:cNvSpPr txBox="1">
            <a:spLocks noChangeArrowheads="1"/>
          </p:cNvSpPr>
          <p:nvPr/>
        </p:nvSpPr>
        <p:spPr bwMode="auto">
          <a:xfrm>
            <a:off x="4106863" y="3373438"/>
            <a:ext cx="887412" cy="220662"/>
          </a:xfrm>
          <a:prstGeom prst="rect">
            <a:avLst/>
          </a:prstGeom>
          <a:noFill/>
          <a:ln>
            <a:noFill/>
          </a:ln>
        </p:spPr>
        <p:txBody>
          <a:bodyPr lIns="63305" tIns="31652" rIns="63305" bIns="31652">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r>
              <a:rPr lang="en-AU" altLang="en-US" sz="1015" b="1"/>
              <a:t>Vertical:</a:t>
            </a:r>
          </a:p>
        </p:txBody>
      </p:sp>
      <p:sp>
        <p:nvSpPr>
          <p:cNvPr id="26" name="TextBox 25">
            <a:extLst>
              <a:ext uri="{FF2B5EF4-FFF2-40B4-BE49-F238E27FC236}">
                <a16:creationId xmlns:a16="http://schemas.microsoft.com/office/drawing/2014/main" id="{0642CF60-5F48-4E5A-90FB-F41BA74E9D51}"/>
              </a:ext>
            </a:extLst>
          </p:cNvPr>
          <p:cNvSpPr txBox="1">
            <a:spLocks noChangeArrowheads="1"/>
          </p:cNvSpPr>
          <p:nvPr/>
        </p:nvSpPr>
        <p:spPr bwMode="auto">
          <a:xfrm>
            <a:off x="4756150" y="3563938"/>
            <a:ext cx="2159000" cy="476250"/>
          </a:xfrm>
          <a:prstGeom prst="rect">
            <a:avLst/>
          </a:prstGeom>
          <a:noFill/>
          <a:ln>
            <a:noFill/>
          </a:ln>
        </p:spPr>
        <p:txBody>
          <a:bodyPr lIns="63305" tIns="31652" rIns="63305" bIns="31652">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r>
              <a:rPr lang="en-AU" altLang="en-US" sz="1015"/>
              <a:t>Bottom-up</a:t>
            </a:r>
          </a:p>
          <a:p>
            <a:pPr eaLnBrk="1" hangingPunct="1">
              <a:defRPr/>
            </a:pPr>
            <a:endParaRPr lang="en-AU" altLang="en-US" sz="554"/>
          </a:p>
          <a:p>
            <a:pPr eaLnBrk="1" hangingPunct="1">
              <a:defRPr/>
            </a:pPr>
            <a:r>
              <a:rPr lang="en-AU" altLang="en-US" sz="1108"/>
              <a:t>‘Opportunity to learn standards’</a:t>
            </a:r>
          </a:p>
        </p:txBody>
      </p:sp>
      <p:sp>
        <p:nvSpPr>
          <p:cNvPr id="27" name="TextBox 26">
            <a:extLst>
              <a:ext uri="{FF2B5EF4-FFF2-40B4-BE49-F238E27FC236}">
                <a16:creationId xmlns:a16="http://schemas.microsoft.com/office/drawing/2014/main" id="{1C4540B8-B7DC-4070-812C-B7B485DCB446}"/>
              </a:ext>
            </a:extLst>
          </p:cNvPr>
          <p:cNvSpPr txBox="1">
            <a:spLocks noChangeArrowheads="1"/>
          </p:cNvSpPr>
          <p:nvPr/>
        </p:nvSpPr>
        <p:spPr bwMode="auto">
          <a:xfrm>
            <a:off x="2979738" y="5819775"/>
            <a:ext cx="885825" cy="220663"/>
          </a:xfrm>
          <a:prstGeom prst="rect">
            <a:avLst/>
          </a:prstGeom>
          <a:noFill/>
          <a:ln>
            <a:noFill/>
          </a:ln>
        </p:spPr>
        <p:txBody>
          <a:bodyPr lIns="63305" tIns="31652" rIns="63305" bIns="31652">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hangingPunct="1">
              <a:defRPr/>
            </a:pPr>
            <a:r>
              <a:rPr lang="en-AU" altLang="en-US" sz="1015" b="1"/>
              <a:t>Horizontal</a:t>
            </a:r>
          </a:p>
        </p:txBody>
      </p:sp>
      <p:sp>
        <p:nvSpPr>
          <p:cNvPr id="28" name="TextBox 27">
            <a:extLst>
              <a:ext uri="{FF2B5EF4-FFF2-40B4-BE49-F238E27FC236}">
                <a16:creationId xmlns:a16="http://schemas.microsoft.com/office/drawing/2014/main" id="{2E8ADABE-76B6-42D2-9B4D-E18FA9C1A581}"/>
              </a:ext>
            </a:extLst>
          </p:cNvPr>
          <p:cNvSpPr txBox="1">
            <a:spLocks noChangeArrowheads="1"/>
          </p:cNvSpPr>
          <p:nvPr/>
        </p:nvSpPr>
        <p:spPr bwMode="auto">
          <a:xfrm>
            <a:off x="4756150" y="3217863"/>
            <a:ext cx="885825" cy="220662"/>
          </a:xfrm>
          <a:prstGeom prst="rect">
            <a:avLst/>
          </a:prstGeom>
          <a:noFill/>
          <a:ln>
            <a:noFill/>
          </a:ln>
        </p:spPr>
        <p:txBody>
          <a:bodyPr lIns="63305" tIns="31652" rIns="63305" bIns="31652">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r>
              <a:rPr lang="en-AU" altLang="en-US" sz="1015"/>
              <a:t>Top-down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AAB6-0AFD-4F12-998F-6693E4BC2B35}"/>
              </a:ext>
            </a:extLst>
          </p:cNvPr>
          <p:cNvSpPr>
            <a:spLocks noGrp="1"/>
          </p:cNvSpPr>
          <p:nvPr>
            <p:ph type="title"/>
          </p:nvPr>
        </p:nvSpPr>
        <p:spPr/>
        <p:txBody>
          <a:bodyPr/>
          <a:lstStyle/>
          <a:p>
            <a:r>
              <a:rPr lang="en-AU" dirty="0"/>
              <a:t>In/Conclusion</a:t>
            </a:r>
          </a:p>
        </p:txBody>
      </p:sp>
      <p:sp>
        <p:nvSpPr>
          <p:cNvPr id="3" name="Content Placeholder 2">
            <a:extLst>
              <a:ext uri="{FF2B5EF4-FFF2-40B4-BE49-F238E27FC236}">
                <a16:creationId xmlns:a16="http://schemas.microsoft.com/office/drawing/2014/main" id="{2E4F8DA0-A51A-4BC3-B52D-4776AA036BA6}"/>
              </a:ext>
            </a:extLst>
          </p:cNvPr>
          <p:cNvSpPr>
            <a:spLocks noGrp="1"/>
          </p:cNvSpPr>
          <p:nvPr>
            <p:ph idx="1"/>
          </p:nvPr>
        </p:nvSpPr>
        <p:spPr/>
        <p:txBody>
          <a:bodyPr>
            <a:normAutofit/>
          </a:bodyPr>
          <a:lstStyle/>
          <a:p>
            <a:pPr marL="0" indent="0">
              <a:buNone/>
            </a:pPr>
            <a:endParaRPr lang="en-AU" dirty="0"/>
          </a:p>
          <a:p>
            <a:endParaRPr lang="en-AU" dirty="0"/>
          </a:p>
        </p:txBody>
      </p:sp>
    </p:spTree>
    <p:extLst>
      <p:ext uri="{BB962C8B-B14F-4D97-AF65-F5344CB8AC3E}">
        <p14:creationId xmlns:p14="http://schemas.microsoft.com/office/powerpoint/2010/main" val="180097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512-9EA3-4318-B140-615CE8C04D83}"/>
              </a:ext>
            </a:extLst>
          </p:cNvPr>
          <p:cNvSpPr>
            <a:spLocks noGrp="1"/>
          </p:cNvSpPr>
          <p:nvPr>
            <p:ph type="title"/>
          </p:nvPr>
        </p:nvSpPr>
        <p:spPr/>
        <p:txBody>
          <a:bodyPr/>
          <a:lstStyle/>
          <a:p>
            <a:r>
              <a:rPr lang="en-AU" dirty="0"/>
              <a:t>Creating the future</a:t>
            </a:r>
          </a:p>
        </p:txBody>
      </p:sp>
      <p:sp>
        <p:nvSpPr>
          <p:cNvPr id="3" name="Content Placeholder 2">
            <a:extLst>
              <a:ext uri="{FF2B5EF4-FFF2-40B4-BE49-F238E27FC236}">
                <a16:creationId xmlns:a16="http://schemas.microsoft.com/office/drawing/2014/main" id="{F88CAF2F-323A-46E5-AAF2-3A98079FE151}"/>
              </a:ext>
            </a:extLst>
          </p:cNvPr>
          <p:cNvSpPr>
            <a:spLocks noGrp="1"/>
          </p:cNvSpPr>
          <p:nvPr>
            <p:ph idx="1"/>
          </p:nvPr>
        </p:nvSpPr>
        <p:spPr/>
        <p:txBody>
          <a:bodyPr/>
          <a:lstStyle/>
          <a:p>
            <a:r>
              <a:rPr lang="en-AU" sz="2000" dirty="0"/>
              <a:t>‘Refusing to deal with numbers rarely serves the interests of the least well-off’ (Piketty, 2014, p.577).</a:t>
            </a:r>
          </a:p>
          <a:p>
            <a:r>
              <a:rPr lang="en-AU" sz="2000" dirty="0"/>
              <a:t>Beyond the tensions between an ‘ethics of probability’ and an ‘ethics of possibility’ (Appadurai, 2013, p.295); pluralise.</a:t>
            </a:r>
          </a:p>
          <a:p>
            <a:r>
              <a:rPr lang="en-AU" sz="2000" dirty="0"/>
              <a:t>Working across and with the imbrications of human and machine cognition in ‘synthetic governance’  (</a:t>
            </a:r>
            <a:r>
              <a:rPr lang="en-AU" sz="2000" dirty="0" err="1"/>
              <a:t>Gulson</a:t>
            </a:r>
            <a:r>
              <a:rPr lang="en-AU" sz="2000" dirty="0"/>
              <a:t>, Sellar and Taylor Webb, 2022), across ‘human habitus’ and ‘machine habitus’ (</a:t>
            </a:r>
            <a:r>
              <a:rPr lang="en-AU" sz="2000" dirty="0" err="1"/>
              <a:t>Airoldi</a:t>
            </a:r>
            <a:r>
              <a:rPr lang="en-AU" sz="2000" dirty="0"/>
              <a:t>, 2022). </a:t>
            </a:r>
          </a:p>
          <a:p>
            <a:endParaRPr lang="en-AU" dirty="0"/>
          </a:p>
        </p:txBody>
      </p:sp>
    </p:spTree>
    <p:extLst>
      <p:ext uri="{BB962C8B-B14F-4D97-AF65-F5344CB8AC3E}">
        <p14:creationId xmlns:p14="http://schemas.microsoft.com/office/powerpoint/2010/main" val="3247860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E3DE1-F1B3-40E3-953F-799D9C2C49AA}"/>
              </a:ext>
            </a:extLst>
          </p:cNvPr>
          <p:cNvSpPr>
            <a:spLocks noChangeArrowheads="1"/>
          </p:cNvSpPr>
          <p:nvPr/>
        </p:nvSpPr>
        <p:spPr bwMode="auto">
          <a:xfrm>
            <a:off x="0" y="0"/>
            <a:ext cx="28575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Helvetica" panose="020B0604020202020204" pitchFamily="34" charset="0"/>
              </a:rPr>
              <a:t>Cover image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Helvetica" panose="020B0604020202020204" pitchFamily="34" charset="0"/>
              </a:rPr>
              <a:t>  </a:t>
            </a:r>
            <a:r>
              <a:rPr kumimoji="0" lang="en-US" altLang="en-US" sz="36000" b="0" i="0" u="none" strike="noStrike" cap="none" normalizeH="0" baseline="0">
                <a:ln>
                  <a:noFill/>
                </a:ln>
                <a:solidFill>
                  <a:srgbClr val="000000"/>
                </a:solidFill>
                <a:effectLst/>
                <a:latin typeface="Helvetica" panose="020B0604020202020204" pitchFamily="34" charset="0"/>
              </a:rPr>
              <a:t>   </a:t>
            </a:r>
            <a:endParaRPr kumimoji="0" lang="en-US" altLang="en-US" sz="1000" b="0" i="0" u="none" strike="noStrike" cap="none" normalizeH="0" baseline="0">
              <a:ln>
                <a:noFill/>
              </a:ln>
              <a:solidFill>
                <a:srgbClr val="000000"/>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53BE3C84-2C17-49B9-9230-3273AD87B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54" y="701457"/>
            <a:ext cx="3918857" cy="5177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Future as Cultural Fact: Essays on the Global Condition">
            <a:extLst>
              <a:ext uri="{FF2B5EF4-FFF2-40B4-BE49-F238E27FC236}">
                <a16:creationId xmlns:a16="http://schemas.microsoft.com/office/drawing/2014/main" id="{9D3D00F3-6E2E-4C81-AF43-B2A21ED2C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890" y="732772"/>
            <a:ext cx="3918855" cy="514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7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24DE-EEF7-42A1-92BA-99FCF6DB8F83}"/>
              </a:ext>
            </a:extLst>
          </p:cNvPr>
          <p:cNvSpPr>
            <a:spLocks noGrp="1"/>
          </p:cNvSpPr>
          <p:nvPr>
            <p:ph type="title"/>
          </p:nvPr>
        </p:nvSpPr>
        <p:spPr/>
        <p:txBody>
          <a:bodyPr/>
          <a:lstStyle/>
          <a:p>
            <a:r>
              <a:rPr lang="en-AU" dirty="0"/>
              <a:t>structure of presentation</a:t>
            </a:r>
          </a:p>
        </p:txBody>
      </p:sp>
      <p:sp>
        <p:nvSpPr>
          <p:cNvPr id="3" name="Content Placeholder 2">
            <a:extLst>
              <a:ext uri="{FF2B5EF4-FFF2-40B4-BE49-F238E27FC236}">
                <a16:creationId xmlns:a16="http://schemas.microsoft.com/office/drawing/2014/main" id="{AD95AFE6-BA8A-46F6-A6E9-7145AFA21B61}"/>
              </a:ext>
            </a:extLst>
          </p:cNvPr>
          <p:cNvSpPr>
            <a:spLocks noGrp="1"/>
          </p:cNvSpPr>
          <p:nvPr>
            <p:ph idx="1"/>
          </p:nvPr>
        </p:nvSpPr>
        <p:spPr/>
        <p:txBody>
          <a:bodyPr>
            <a:normAutofit fontScale="70000" lnSpcReduction="20000"/>
          </a:bodyPr>
          <a:lstStyle/>
          <a:p>
            <a:r>
              <a:rPr lang="en-AU" dirty="0"/>
              <a:t>Introduction: preface, then the argument</a:t>
            </a:r>
          </a:p>
          <a:p>
            <a:r>
              <a:rPr lang="en-AU" b="1" dirty="0"/>
              <a:t>Part 1: Changing global/national relations, new nationalisms:</a:t>
            </a:r>
          </a:p>
          <a:p>
            <a:r>
              <a:rPr lang="en-AU" dirty="0"/>
              <a:t>        </a:t>
            </a:r>
            <a:r>
              <a:rPr lang="en-AU" dirty="0" err="1"/>
              <a:t>i</a:t>
            </a:r>
            <a:r>
              <a:rPr lang="en-AU" dirty="0"/>
              <a:t>. growth in inequality ii. challenges to democracy iii. climate emergency challenge. </a:t>
            </a:r>
          </a:p>
          <a:p>
            <a:r>
              <a:rPr lang="en-AU" b="1" dirty="0"/>
              <a:t>Part 2:  Digital disruption: </a:t>
            </a:r>
          </a:p>
          <a:p>
            <a:r>
              <a:rPr lang="en-AU" dirty="0"/>
              <a:t>        </a:t>
            </a:r>
            <a:r>
              <a:rPr lang="en-AU" dirty="0" err="1"/>
              <a:t>i</a:t>
            </a:r>
            <a:r>
              <a:rPr lang="en-AU" dirty="0"/>
              <a:t>. ‘surveillance capitalism’, ‘data colonisation’, ‘metric society’, ‘deep mediatisation’ ii governance of schooling iii. schools, teachers, students iv. accountability.</a:t>
            </a:r>
          </a:p>
          <a:p>
            <a:r>
              <a:rPr lang="en-AU" b="1" dirty="0"/>
              <a:t>Part 3:  Gesturing towards elements of a new education policy settlement.</a:t>
            </a:r>
          </a:p>
          <a:p>
            <a:r>
              <a:rPr lang="en-AU" dirty="0"/>
              <a:t>Conclusion: moving beyond the tensions between an ‘ethics of probability’ and an ‘ethics of possibility’, working with and across the imbrications of human and machine cognition in ‘synthetic governance’ in education, prefigurative &amp; reparative futures.</a:t>
            </a:r>
          </a:p>
          <a:p>
            <a:endParaRPr lang="en-AU" dirty="0"/>
          </a:p>
          <a:p>
            <a:endParaRPr lang="en-AU" dirty="0"/>
          </a:p>
          <a:p>
            <a:endParaRPr lang="en-AU" dirty="0"/>
          </a:p>
        </p:txBody>
      </p:sp>
    </p:spTree>
    <p:extLst>
      <p:ext uri="{BB962C8B-B14F-4D97-AF65-F5344CB8AC3E}">
        <p14:creationId xmlns:p14="http://schemas.microsoft.com/office/powerpoint/2010/main" val="3885391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E057-EB92-4BE3-9F77-E39C135D11C4}"/>
              </a:ext>
            </a:extLst>
          </p:cNvPr>
          <p:cNvSpPr>
            <a:spLocks noGrp="1"/>
          </p:cNvSpPr>
          <p:nvPr>
            <p:ph type="title"/>
          </p:nvPr>
        </p:nvSpPr>
        <p:spPr/>
        <p:txBody>
          <a:bodyPr/>
          <a:lstStyle/>
          <a:p>
            <a:r>
              <a:rPr lang="en-AU" altLang="en-US" dirty="0"/>
              <a:t>Appadurai’s (2013) two ethics in anticipating the future</a:t>
            </a:r>
            <a:endParaRPr lang="en-AU" dirty="0"/>
          </a:p>
        </p:txBody>
      </p:sp>
      <p:sp>
        <p:nvSpPr>
          <p:cNvPr id="3" name="Content Placeholder 2">
            <a:extLst>
              <a:ext uri="{FF2B5EF4-FFF2-40B4-BE49-F238E27FC236}">
                <a16:creationId xmlns:a16="http://schemas.microsoft.com/office/drawing/2014/main" id="{EDEEE3FD-3425-4EFB-A547-DCEDD5773579}"/>
              </a:ext>
            </a:extLst>
          </p:cNvPr>
          <p:cNvSpPr>
            <a:spLocks noGrp="1"/>
          </p:cNvSpPr>
          <p:nvPr>
            <p:ph idx="1"/>
          </p:nvPr>
        </p:nvSpPr>
        <p:spPr/>
        <p:txBody>
          <a:bodyPr>
            <a:normAutofit fontScale="70000" lnSpcReduction="20000"/>
          </a:bodyPr>
          <a:lstStyle/>
          <a:p>
            <a:pPr>
              <a:buFontTx/>
              <a:buChar char="•"/>
            </a:pPr>
            <a:r>
              <a:rPr lang="en-AU" altLang="en-US" sz="2000" dirty="0"/>
              <a:t>Contrasts an ‘ethics of possibility’ with an ‘ethics of probability’: very useful binary, but….</a:t>
            </a:r>
          </a:p>
          <a:p>
            <a:pPr>
              <a:buFontTx/>
              <a:buChar char="•"/>
            </a:pPr>
            <a:r>
              <a:rPr lang="en-AU" altLang="en-US" sz="2000" dirty="0"/>
              <a:t>‘By the </a:t>
            </a:r>
            <a:r>
              <a:rPr lang="en-AU" altLang="en-US" sz="2000" b="1" dirty="0"/>
              <a:t>ethics of possibility</a:t>
            </a:r>
            <a:r>
              <a:rPr lang="en-AU" altLang="en-US" sz="2000" dirty="0"/>
              <a:t>, I mean those ways of thinking, feeling, and acting that increase the horizons of hope, that expand the field of imagination, that produce greater equity in what I have called the capacity to aspire, and that widen the field of informed, creative and critical citizenship’ (p. 295).</a:t>
            </a:r>
          </a:p>
          <a:p>
            <a:pPr>
              <a:buFontTx/>
              <a:buChar char="•"/>
            </a:pPr>
            <a:r>
              <a:rPr lang="en-AU" altLang="en-US" sz="2000" dirty="0"/>
              <a:t>‘By the </a:t>
            </a:r>
            <a:r>
              <a:rPr lang="en-AU" altLang="en-US" sz="2000" b="1" dirty="0"/>
              <a:t>ethics of probability</a:t>
            </a:r>
            <a:r>
              <a:rPr lang="en-AU" altLang="en-US" sz="2000" dirty="0"/>
              <a:t>, I mean those ways of thinking, feeling, and acting that flow out of what Ian Hacking called the ‘avalanche of numbers’, or what Michel Foucault saw as the capillary dangers of modern regimes of diagnosis, counting and accounting’ (p .295).</a:t>
            </a:r>
          </a:p>
          <a:p>
            <a:pPr>
              <a:buFontTx/>
              <a:buChar char="•"/>
            </a:pPr>
            <a:r>
              <a:rPr lang="en-AU" altLang="en-US" sz="2000" dirty="0"/>
              <a:t>UNESCO’s (2021). </a:t>
            </a:r>
            <a:r>
              <a:rPr lang="en-AU" altLang="en-US" sz="2000" i="1" dirty="0"/>
              <a:t>Futures of Education </a:t>
            </a:r>
            <a:r>
              <a:rPr lang="en-AU" altLang="en-US" sz="2000" dirty="0" err="1"/>
              <a:t>cf</a:t>
            </a:r>
            <a:r>
              <a:rPr lang="en-AU" altLang="en-US" sz="2000" dirty="0"/>
              <a:t> OECD’s (2021). </a:t>
            </a:r>
            <a:r>
              <a:rPr lang="en-AU" altLang="en-US" sz="2000" i="1" dirty="0"/>
              <a:t>Future of Education and Skills 2030 </a:t>
            </a:r>
            <a:r>
              <a:rPr lang="en-AU" altLang="en-US" sz="2000" dirty="0"/>
              <a:t>(</a:t>
            </a:r>
            <a:r>
              <a:rPr lang="en-AU" altLang="en-US" sz="2000" b="1" dirty="0"/>
              <a:t>ethics of possibilities v ethics of probabilities)</a:t>
            </a:r>
            <a:r>
              <a:rPr lang="en-AU" altLang="en-US" sz="2000" i="1" dirty="0"/>
              <a:t>; </a:t>
            </a:r>
            <a:r>
              <a:rPr lang="en-AU" altLang="en-US" sz="2000" dirty="0"/>
              <a:t>Robertson (2022).</a:t>
            </a:r>
          </a:p>
          <a:p>
            <a:pPr>
              <a:buFontTx/>
              <a:buChar char="•"/>
            </a:pPr>
            <a:r>
              <a:rPr lang="en-AU" altLang="en-US" dirty="0"/>
              <a:t>Necessity to </a:t>
            </a:r>
            <a:r>
              <a:rPr lang="en-AU" altLang="en-US" b="1" dirty="0"/>
              <a:t>move beyond the binary</a:t>
            </a:r>
            <a:r>
              <a:rPr lang="en-AU" altLang="en-US" dirty="0"/>
              <a:t>.</a:t>
            </a:r>
            <a:endParaRPr lang="en-AU" altLang="en-US" sz="2000" dirty="0"/>
          </a:p>
          <a:p>
            <a:endParaRPr lang="en-AU" dirty="0"/>
          </a:p>
        </p:txBody>
      </p:sp>
    </p:spTree>
    <p:extLst>
      <p:ext uri="{BB962C8B-B14F-4D97-AF65-F5344CB8AC3E}">
        <p14:creationId xmlns:p14="http://schemas.microsoft.com/office/powerpoint/2010/main" val="2160116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115C-6223-47D4-AB4D-D51D4D11D8D1}"/>
              </a:ext>
            </a:extLst>
          </p:cNvPr>
          <p:cNvSpPr>
            <a:spLocks noGrp="1"/>
          </p:cNvSpPr>
          <p:nvPr>
            <p:ph type="title"/>
          </p:nvPr>
        </p:nvSpPr>
        <p:spPr/>
        <p:txBody>
          <a:bodyPr/>
          <a:lstStyle/>
          <a:p>
            <a:r>
              <a:rPr lang="en-AU" dirty="0"/>
              <a:t>Working with both Probabilities and Possibilities </a:t>
            </a:r>
          </a:p>
        </p:txBody>
      </p:sp>
      <p:sp>
        <p:nvSpPr>
          <p:cNvPr id="3" name="Content Placeholder 2">
            <a:extLst>
              <a:ext uri="{FF2B5EF4-FFF2-40B4-BE49-F238E27FC236}">
                <a16:creationId xmlns:a16="http://schemas.microsoft.com/office/drawing/2014/main" id="{597F762C-4903-4CD8-AF32-ABE1EA2AF81D}"/>
              </a:ext>
            </a:extLst>
          </p:cNvPr>
          <p:cNvSpPr>
            <a:spLocks noGrp="1"/>
          </p:cNvSpPr>
          <p:nvPr>
            <p:ph idx="1"/>
          </p:nvPr>
        </p:nvSpPr>
        <p:spPr/>
        <p:txBody>
          <a:bodyPr>
            <a:normAutofit fontScale="92500" lnSpcReduction="10000"/>
          </a:bodyPr>
          <a:lstStyle/>
          <a:p>
            <a:r>
              <a:rPr lang="en-AU" dirty="0"/>
              <a:t>Work together or across an ethics of probability and ethics of possibility/possibilities.</a:t>
            </a:r>
          </a:p>
          <a:p>
            <a:r>
              <a:rPr lang="en-AU" dirty="0"/>
              <a:t>Numbers and data helpful.</a:t>
            </a:r>
          </a:p>
          <a:p>
            <a:r>
              <a:rPr lang="en-AU" dirty="0"/>
              <a:t>BUT, does probability assume continuity between the past and the present and the future? Data collected in the past, certain assumptions built in re race, class and gender.</a:t>
            </a:r>
          </a:p>
          <a:p>
            <a:r>
              <a:rPr lang="en-AU" dirty="0"/>
              <a:t>So need human involvement, conversations, dialogue, BUT what about AI and synthetic governance, working across/together human cognition and machine cognition? </a:t>
            </a:r>
          </a:p>
        </p:txBody>
      </p:sp>
    </p:spTree>
    <p:extLst>
      <p:ext uri="{BB962C8B-B14F-4D97-AF65-F5344CB8AC3E}">
        <p14:creationId xmlns:p14="http://schemas.microsoft.com/office/powerpoint/2010/main" val="2980838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D0E5-D018-4D25-87A2-82961147AE83}"/>
              </a:ext>
            </a:extLst>
          </p:cNvPr>
          <p:cNvSpPr>
            <a:spLocks noGrp="1"/>
          </p:cNvSpPr>
          <p:nvPr>
            <p:ph type="title"/>
          </p:nvPr>
        </p:nvSpPr>
        <p:spPr/>
        <p:txBody>
          <a:bodyPr>
            <a:normAutofit/>
          </a:bodyPr>
          <a:lstStyle/>
          <a:p>
            <a:r>
              <a:rPr lang="en-AU" altLang="en-US" sz="2800" dirty="0"/>
              <a:t>A synthetic politics: Co-learning, human and Machine cognition</a:t>
            </a:r>
            <a:endParaRPr lang="en-AU" sz="2800" dirty="0"/>
          </a:p>
        </p:txBody>
      </p:sp>
      <p:sp>
        <p:nvSpPr>
          <p:cNvPr id="3" name="Content Placeholder 2">
            <a:extLst>
              <a:ext uri="{FF2B5EF4-FFF2-40B4-BE49-F238E27FC236}">
                <a16:creationId xmlns:a16="http://schemas.microsoft.com/office/drawing/2014/main" id="{650D7695-E35D-4BE2-A05F-0E5130DBA901}"/>
              </a:ext>
            </a:extLst>
          </p:cNvPr>
          <p:cNvSpPr>
            <a:spLocks noGrp="1"/>
          </p:cNvSpPr>
          <p:nvPr>
            <p:ph idx="1"/>
          </p:nvPr>
        </p:nvSpPr>
        <p:spPr/>
        <p:txBody>
          <a:bodyPr>
            <a:normAutofit fontScale="85000" lnSpcReduction="10000"/>
          </a:bodyPr>
          <a:lstStyle/>
          <a:p>
            <a:pPr>
              <a:buFontTx/>
              <a:buChar char="•"/>
            </a:pPr>
            <a:r>
              <a:rPr lang="en-AU" altLang="en-US" sz="2000" dirty="0"/>
              <a:t>‘A synthetic politics begins from the premise that there is no outside of algorithmic decision-making and automated thinking.  We must think with and through our imbrications with other modes of cognition as a kind of ‘co-learning’ with automated systems’ (p.144).</a:t>
            </a:r>
          </a:p>
          <a:p>
            <a:pPr>
              <a:buFontTx/>
              <a:buChar char="•"/>
            </a:pPr>
            <a:r>
              <a:rPr lang="en-AU" altLang="en-US" sz="2000" dirty="0"/>
              <a:t>‘Education is a site in which we can remain open to the uncertainties, risks </a:t>
            </a:r>
            <a:r>
              <a:rPr lang="en-AU" altLang="en-US" sz="2000" i="1" dirty="0"/>
              <a:t>and </a:t>
            </a:r>
            <a:r>
              <a:rPr lang="en-AU" altLang="en-US" sz="2000" dirty="0"/>
              <a:t>possibilities of </a:t>
            </a:r>
            <a:r>
              <a:rPr lang="en-AU" altLang="en-US" sz="2000" i="1" dirty="0"/>
              <a:t>synthetic governance</a:t>
            </a:r>
            <a:r>
              <a:rPr lang="en-AU" altLang="en-US" sz="2000" dirty="0"/>
              <a:t>’ (p.144).</a:t>
            </a:r>
          </a:p>
          <a:p>
            <a:pPr>
              <a:buFontTx/>
              <a:buChar char="•"/>
            </a:pPr>
            <a:r>
              <a:rPr lang="en-AU" altLang="en-US" sz="2000" dirty="0" err="1"/>
              <a:t>Kalervo</a:t>
            </a:r>
            <a:r>
              <a:rPr lang="en-AU" altLang="en-US" sz="2000" dirty="0"/>
              <a:t> N. </a:t>
            </a:r>
            <a:r>
              <a:rPr lang="en-AU" altLang="en-US" sz="2000" dirty="0" err="1"/>
              <a:t>Gulson</a:t>
            </a:r>
            <a:r>
              <a:rPr lang="en-AU" altLang="en-US" sz="2000" dirty="0"/>
              <a:t>, Sam Sellar and P. Taylor Webb (2022). </a:t>
            </a:r>
            <a:r>
              <a:rPr lang="en-AU" altLang="en-US" sz="2000" i="1" dirty="0"/>
              <a:t>Algorithms of education: How datafication and artificial intelligence shape policy</a:t>
            </a:r>
            <a:r>
              <a:rPr lang="en-AU" altLang="en-US" sz="2000" dirty="0"/>
              <a:t>. University of Minnesota Press.</a:t>
            </a:r>
          </a:p>
          <a:p>
            <a:endParaRPr lang="en-AU" dirty="0"/>
          </a:p>
        </p:txBody>
      </p:sp>
    </p:spTree>
    <p:extLst>
      <p:ext uri="{BB962C8B-B14F-4D97-AF65-F5344CB8AC3E}">
        <p14:creationId xmlns:p14="http://schemas.microsoft.com/office/powerpoint/2010/main" val="126531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80CF-A802-483E-B0DA-65D70F9AA57F}"/>
              </a:ext>
            </a:extLst>
          </p:cNvPr>
          <p:cNvSpPr>
            <a:spLocks noGrp="1"/>
          </p:cNvSpPr>
          <p:nvPr>
            <p:ph type="title"/>
          </p:nvPr>
        </p:nvSpPr>
        <p:spPr/>
        <p:txBody>
          <a:bodyPr>
            <a:normAutofit fontScale="90000"/>
          </a:bodyPr>
          <a:lstStyle/>
          <a:p>
            <a:r>
              <a:rPr lang="en-AU" dirty="0"/>
              <a:t>What is synthetic governance and what are its possibilities?</a:t>
            </a:r>
          </a:p>
        </p:txBody>
      </p:sp>
      <p:sp>
        <p:nvSpPr>
          <p:cNvPr id="3" name="Content Placeholder 2">
            <a:extLst>
              <a:ext uri="{FF2B5EF4-FFF2-40B4-BE49-F238E27FC236}">
                <a16:creationId xmlns:a16="http://schemas.microsoft.com/office/drawing/2014/main" id="{0FAA256C-A352-4EA2-B61B-2F150D531794}"/>
              </a:ext>
            </a:extLst>
          </p:cNvPr>
          <p:cNvSpPr>
            <a:spLocks noGrp="1"/>
          </p:cNvSpPr>
          <p:nvPr>
            <p:ph idx="1"/>
          </p:nvPr>
        </p:nvSpPr>
        <p:spPr/>
        <p:txBody>
          <a:bodyPr>
            <a:noAutofit/>
          </a:bodyPr>
          <a:lstStyle/>
          <a:p>
            <a:r>
              <a:rPr lang="en-AU" dirty="0"/>
              <a:t>Control societies – ‘a political rationality of prediction in education policy and governance’ (</a:t>
            </a:r>
            <a:r>
              <a:rPr lang="en-AU" dirty="0" err="1"/>
              <a:t>Gulson</a:t>
            </a:r>
            <a:r>
              <a:rPr lang="en-AU" dirty="0"/>
              <a:t> et al., 2022, p. 132).</a:t>
            </a:r>
          </a:p>
          <a:p>
            <a:r>
              <a:rPr lang="en-AU" dirty="0"/>
              <a:t>‘…this rationality can be understood as </a:t>
            </a:r>
            <a:r>
              <a:rPr lang="en-AU" i="1" dirty="0"/>
              <a:t>synthetic governance</a:t>
            </a:r>
            <a:r>
              <a:rPr lang="en-AU" dirty="0"/>
              <a:t>, an amalgamation of human classifications, rationalities, values, and calculative practices on the one hand, and new algorithms, data infrastructures, and AI on the other’ (Ibid., p.132)</a:t>
            </a:r>
          </a:p>
          <a:p>
            <a:r>
              <a:rPr lang="en-AU" dirty="0"/>
              <a:t>Combining human and machine cognition; beyond path dependence.</a:t>
            </a:r>
          </a:p>
        </p:txBody>
      </p:sp>
    </p:spTree>
    <p:extLst>
      <p:ext uri="{BB962C8B-B14F-4D97-AF65-F5344CB8AC3E}">
        <p14:creationId xmlns:p14="http://schemas.microsoft.com/office/powerpoint/2010/main" val="1740966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6E22604-38C9-476E-B390-4D3DE11B5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547" y="-112734"/>
            <a:ext cx="4572000" cy="620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052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2FC6-FB0E-400C-9ACF-353D494E053B}"/>
              </a:ext>
            </a:extLst>
          </p:cNvPr>
          <p:cNvSpPr>
            <a:spLocks noGrp="1"/>
          </p:cNvSpPr>
          <p:nvPr>
            <p:ph type="title"/>
          </p:nvPr>
        </p:nvSpPr>
        <p:spPr/>
        <p:txBody>
          <a:bodyPr/>
          <a:lstStyle/>
          <a:p>
            <a:r>
              <a:rPr lang="en-AU" dirty="0"/>
              <a:t>Another way of thinking about SG: Machine habitus</a:t>
            </a:r>
          </a:p>
        </p:txBody>
      </p:sp>
      <p:sp>
        <p:nvSpPr>
          <p:cNvPr id="3" name="Content Placeholder 2">
            <a:extLst>
              <a:ext uri="{FF2B5EF4-FFF2-40B4-BE49-F238E27FC236}">
                <a16:creationId xmlns:a16="http://schemas.microsoft.com/office/drawing/2014/main" id="{CB20F556-79F2-44DA-A0F1-55F2DE2C77E4}"/>
              </a:ext>
            </a:extLst>
          </p:cNvPr>
          <p:cNvSpPr>
            <a:spLocks noGrp="1"/>
          </p:cNvSpPr>
          <p:nvPr>
            <p:ph idx="1"/>
          </p:nvPr>
        </p:nvSpPr>
        <p:spPr/>
        <p:txBody>
          <a:bodyPr>
            <a:normAutofit lnSpcReduction="10000"/>
          </a:bodyPr>
          <a:lstStyle/>
          <a:p>
            <a:r>
              <a:rPr lang="en-AU" dirty="0"/>
              <a:t>‘…unexplored theoretical landscapes, where two main kinds of agents – humans and machine learning systems – and their cultural ‘black boxes’ – habitus and machine habitus – jointly make society, while being made by it’ (</a:t>
            </a:r>
            <a:r>
              <a:rPr lang="en-AU" dirty="0" err="1"/>
              <a:t>Airoldi</a:t>
            </a:r>
            <a:r>
              <a:rPr lang="en-AU" dirty="0"/>
              <a:t>, 2022, p.30).</a:t>
            </a:r>
          </a:p>
          <a:p>
            <a:r>
              <a:rPr lang="en-AU" dirty="0"/>
              <a:t>‘Machine habitus can be defined as the </a:t>
            </a:r>
            <a:r>
              <a:rPr lang="en-AU" i="1" dirty="0"/>
              <a:t>set of cultural dispositions and propensities encoded in a machine learning system through data-driven socialization processes</a:t>
            </a:r>
            <a:r>
              <a:rPr lang="en-AU" dirty="0"/>
              <a:t>’ (</a:t>
            </a:r>
            <a:r>
              <a:rPr lang="en-AU" dirty="0" err="1"/>
              <a:t>Airoldi</a:t>
            </a:r>
            <a:r>
              <a:rPr lang="en-AU" dirty="0"/>
              <a:t>, 2022, p.113).</a:t>
            </a:r>
          </a:p>
        </p:txBody>
      </p:sp>
    </p:spTree>
    <p:extLst>
      <p:ext uri="{BB962C8B-B14F-4D97-AF65-F5344CB8AC3E}">
        <p14:creationId xmlns:p14="http://schemas.microsoft.com/office/powerpoint/2010/main" val="1892095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0442-B171-4540-89EF-9FEC54334D04}"/>
              </a:ext>
            </a:extLst>
          </p:cNvPr>
          <p:cNvSpPr>
            <a:spLocks noGrp="1"/>
          </p:cNvSpPr>
          <p:nvPr>
            <p:ph type="title"/>
          </p:nvPr>
        </p:nvSpPr>
        <p:spPr/>
        <p:txBody>
          <a:bodyPr>
            <a:normAutofit fontScale="90000"/>
          </a:bodyPr>
          <a:lstStyle/>
          <a:p>
            <a:r>
              <a:rPr lang="en-AU" sz="2400" dirty="0"/>
              <a:t>New technologies: beyond ‘apocalyptic critics’ and ‘acritical enthusiasts’ (</a:t>
            </a:r>
            <a:r>
              <a:rPr lang="en-AU" sz="2400" dirty="0" err="1"/>
              <a:t>Airoldi</a:t>
            </a:r>
            <a:r>
              <a:rPr lang="en-AU" sz="2400" dirty="0"/>
              <a:t>, 2022, p.154)</a:t>
            </a:r>
          </a:p>
        </p:txBody>
      </p:sp>
      <p:sp>
        <p:nvSpPr>
          <p:cNvPr id="3" name="Content Placeholder 2">
            <a:extLst>
              <a:ext uri="{FF2B5EF4-FFF2-40B4-BE49-F238E27FC236}">
                <a16:creationId xmlns:a16="http://schemas.microsoft.com/office/drawing/2014/main" id="{91689F62-3C2C-46D6-8AF5-1932E484E33A}"/>
              </a:ext>
            </a:extLst>
          </p:cNvPr>
          <p:cNvSpPr>
            <a:spLocks noGrp="1"/>
          </p:cNvSpPr>
          <p:nvPr>
            <p:ph idx="1"/>
          </p:nvPr>
        </p:nvSpPr>
        <p:spPr/>
        <p:txBody>
          <a:bodyPr>
            <a:normAutofit fontScale="92500" lnSpcReduction="10000"/>
          </a:bodyPr>
          <a:lstStyle/>
          <a:p>
            <a:r>
              <a:rPr lang="en-AU" dirty="0"/>
              <a:t>‘The socio-economic fields surrounding technology matter, especially if the technology in question attempts to learn the arbitrary, discriminatory and, certainly, biased cultural codes guiding human behaviour solely for the sake of profit and social control’. (</a:t>
            </a:r>
            <a:r>
              <a:rPr lang="en-AU" dirty="0" err="1"/>
              <a:t>Airoldi</a:t>
            </a:r>
            <a:r>
              <a:rPr lang="en-AU" dirty="0"/>
              <a:t>, 2022, pp.154-155)</a:t>
            </a:r>
          </a:p>
          <a:p>
            <a:r>
              <a:rPr lang="en-AU" dirty="0"/>
              <a:t>‘When used differently, artificial intelligence systems and learning machines can become amazing tools for solving socially relevant problems, cultivating social relations, preserving local cultures, reducing social inequalities and improving the life of communities’. (</a:t>
            </a:r>
            <a:r>
              <a:rPr lang="en-AU" dirty="0" err="1"/>
              <a:t>Airoldi</a:t>
            </a:r>
            <a:r>
              <a:rPr lang="en-AU" dirty="0"/>
              <a:t>, 2022, p. 155)</a:t>
            </a:r>
          </a:p>
        </p:txBody>
      </p:sp>
    </p:spTree>
    <p:extLst>
      <p:ext uri="{BB962C8B-B14F-4D97-AF65-F5344CB8AC3E}">
        <p14:creationId xmlns:p14="http://schemas.microsoft.com/office/powerpoint/2010/main" val="2321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670AAA8E-B570-466D-9636-3BFC646E6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8" r="5160" b="1"/>
          <a:stretch/>
        </p:blipFill>
        <p:spPr bwMode="auto">
          <a:xfrm>
            <a:off x="20" y="1282"/>
            <a:ext cx="9143980" cy="6856718"/>
          </a:xfrm>
          <a:prstGeom prst="rect">
            <a:avLst/>
          </a:prstGeom>
          <a:solidFill>
            <a:srgbClr val="FFFFFF"/>
          </a:solidFill>
        </p:spPr>
      </p:pic>
    </p:spTree>
    <p:extLst>
      <p:ext uri="{BB962C8B-B14F-4D97-AF65-F5344CB8AC3E}">
        <p14:creationId xmlns:p14="http://schemas.microsoft.com/office/powerpoint/2010/main" val="2282517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E59F-1357-4DC8-975A-D956D2DC65D0}"/>
              </a:ext>
            </a:extLst>
          </p:cNvPr>
          <p:cNvSpPr>
            <a:spLocks noGrp="1"/>
          </p:cNvSpPr>
          <p:nvPr>
            <p:ph type="title"/>
          </p:nvPr>
        </p:nvSpPr>
        <p:spPr/>
        <p:txBody>
          <a:bodyPr/>
          <a:lstStyle/>
          <a:p>
            <a:r>
              <a:rPr lang="en-AU" dirty="0"/>
              <a:t>Facer (2021): Ideas of the future in education</a:t>
            </a:r>
          </a:p>
        </p:txBody>
      </p:sp>
      <p:sp>
        <p:nvSpPr>
          <p:cNvPr id="3" name="Content Placeholder 2">
            <a:extLst>
              <a:ext uri="{FF2B5EF4-FFF2-40B4-BE49-F238E27FC236}">
                <a16:creationId xmlns:a16="http://schemas.microsoft.com/office/drawing/2014/main" id="{96C5DD0F-64C3-462F-B411-D51F3EE1AA73}"/>
              </a:ext>
            </a:extLst>
          </p:cNvPr>
          <p:cNvSpPr>
            <a:spLocks noGrp="1"/>
          </p:cNvSpPr>
          <p:nvPr>
            <p:ph idx="1"/>
          </p:nvPr>
        </p:nvSpPr>
        <p:spPr/>
        <p:txBody>
          <a:bodyPr/>
          <a:lstStyle/>
          <a:p>
            <a:r>
              <a:rPr lang="en-AU" dirty="0"/>
              <a:t>What might education be like in the future?</a:t>
            </a:r>
          </a:p>
          <a:p>
            <a:r>
              <a:rPr lang="en-AU" dirty="0"/>
              <a:t>Education as a preparation for the future.</a:t>
            </a:r>
          </a:p>
          <a:p>
            <a:r>
              <a:rPr lang="en-AU" dirty="0"/>
              <a:t>Education about futures.</a:t>
            </a:r>
          </a:p>
          <a:p>
            <a:r>
              <a:rPr lang="en-AU" dirty="0"/>
              <a:t>Liberating education from futures.</a:t>
            </a:r>
          </a:p>
          <a:p>
            <a:r>
              <a:rPr lang="en-AU" dirty="0"/>
              <a:t>Reparative futures (see </a:t>
            </a:r>
            <a:r>
              <a:rPr lang="en-AU" dirty="0" err="1"/>
              <a:t>Sriprakash</a:t>
            </a:r>
            <a:r>
              <a:rPr lang="en-AU" dirty="0"/>
              <a:t>, 2022).</a:t>
            </a:r>
          </a:p>
          <a:p>
            <a:endParaRPr lang="en-AU" dirty="0"/>
          </a:p>
        </p:txBody>
      </p:sp>
    </p:spTree>
    <p:extLst>
      <p:ext uri="{BB962C8B-B14F-4D97-AF65-F5344CB8AC3E}">
        <p14:creationId xmlns:p14="http://schemas.microsoft.com/office/powerpoint/2010/main" val="2935554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322C-0EA0-4D18-A89A-A12B0E4487F8}"/>
              </a:ext>
            </a:extLst>
          </p:cNvPr>
          <p:cNvSpPr>
            <a:spLocks noGrp="1"/>
          </p:cNvSpPr>
          <p:nvPr>
            <p:ph type="title"/>
          </p:nvPr>
        </p:nvSpPr>
        <p:spPr/>
        <p:txBody>
          <a:bodyPr/>
          <a:lstStyle/>
          <a:p>
            <a:r>
              <a:rPr lang="en-AU" dirty="0"/>
              <a:t>How do we get from here to there?</a:t>
            </a:r>
          </a:p>
        </p:txBody>
      </p:sp>
      <p:sp>
        <p:nvSpPr>
          <p:cNvPr id="3" name="Text Placeholder 2">
            <a:extLst>
              <a:ext uri="{FF2B5EF4-FFF2-40B4-BE49-F238E27FC236}">
                <a16:creationId xmlns:a16="http://schemas.microsoft.com/office/drawing/2014/main" id="{CA5EC28A-9DCD-4A95-A31F-3558EF66AB57}"/>
              </a:ext>
            </a:extLst>
          </p:cNvPr>
          <p:cNvSpPr>
            <a:spLocks noGrp="1"/>
          </p:cNvSpPr>
          <p:nvPr>
            <p:ph type="body" idx="1"/>
          </p:nvPr>
        </p:nvSpPr>
        <p:spPr/>
        <p:txBody>
          <a:bodyPr>
            <a:normAutofit fontScale="77500" lnSpcReduction="20000"/>
          </a:bodyPr>
          <a:lstStyle/>
          <a:p>
            <a:r>
              <a:rPr lang="en-AU" dirty="0"/>
              <a:t>‘…the future is not a blank space for the inscription of technocratic enlightenment or for nature’s long-term oscillations, but a space for democratic design that must begin with the recognition that the future is a cultural fact’ (Appadurai, 2013, p. 299).</a:t>
            </a:r>
          </a:p>
        </p:txBody>
      </p:sp>
    </p:spTree>
    <p:extLst>
      <p:ext uri="{BB962C8B-B14F-4D97-AF65-F5344CB8AC3E}">
        <p14:creationId xmlns:p14="http://schemas.microsoft.com/office/powerpoint/2010/main" val="244980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F345-76FF-45A6-A2B5-8B0E0563B705}"/>
              </a:ext>
            </a:extLst>
          </p:cNvPr>
          <p:cNvSpPr>
            <a:spLocks noGrp="1"/>
          </p:cNvSpPr>
          <p:nvPr>
            <p:ph type="title"/>
          </p:nvPr>
        </p:nvSpPr>
        <p:spPr/>
        <p:txBody>
          <a:bodyPr/>
          <a:lstStyle/>
          <a:p>
            <a:r>
              <a:rPr lang="en-AU" dirty="0"/>
              <a:t>Part 1</a:t>
            </a:r>
          </a:p>
        </p:txBody>
      </p:sp>
      <p:sp>
        <p:nvSpPr>
          <p:cNvPr id="3" name="Content Placeholder 2">
            <a:extLst>
              <a:ext uri="{FF2B5EF4-FFF2-40B4-BE49-F238E27FC236}">
                <a16:creationId xmlns:a16="http://schemas.microsoft.com/office/drawing/2014/main" id="{98E4EE2A-9548-477B-B96C-7AA5BD07C096}"/>
              </a:ext>
            </a:extLst>
          </p:cNvPr>
          <p:cNvSpPr>
            <a:spLocks noGrp="1"/>
          </p:cNvSpPr>
          <p:nvPr>
            <p:ph idx="1"/>
          </p:nvPr>
        </p:nvSpPr>
        <p:spPr/>
        <p:txBody>
          <a:bodyPr/>
          <a:lstStyle/>
          <a:p>
            <a:r>
              <a:rPr lang="en-AU" dirty="0"/>
              <a:t>Changing global/national relations and new (</a:t>
            </a:r>
            <a:r>
              <a:rPr lang="en-AU" dirty="0" err="1"/>
              <a:t>ethno</a:t>
            </a:r>
            <a:r>
              <a:rPr lang="en-AU" dirty="0"/>
              <a:t>)nationalisms</a:t>
            </a:r>
          </a:p>
        </p:txBody>
      </p:sp>
    </p:spTree>
    <p:extLst>
      <p:ext uri="{BB962C8B-B14F-4D97-AF65-F5344CB8AC3E}">
        <p14:creationId xmlns:p14="http://schemas.microsoft.com/office/powerpoint/2010/main" val="16382293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397A6-7FE3-4BAF-B3F6-36051F55FA27}"/>
              </a:ext>
            </a:extLst>
          </p:cNvPr>
          <p:cNvSpPr>
            <a:spLocks noGrp="1"/>
          </p:cNvSpPr>
          <p:nvPr>
            <p:ph type="title"/>
          </p:nvPr>
        </p:nvSpPr>
        <p:spPr>
          <a:xfrm>
            <a:off x="633357" y="1600199"/>
            <a:ext cx="2654449" cy="4297680"/>
          </a:xfrm>
        </p:spPr>
        <p:txBody>
          <a:bodyPr anchor="ctr">
            <a:normAutofit/>
          </a:bodyPr>
          <a:lstStyle/>
          <a:p>
            <a:r>
              <a:rPr lang="en-AU" dirty="0"/>
              <a:t>Thank you</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1964F2-F1DF-46F6-932A-64ECFA58F1E9}"/>
              </a:ext>
            </a:extLst>
          </p:cNvPr>
          <p:cNvSpPr>
            <a:spLocks noGrp="1"/>
          </p:cNvSpPr>
          <p:nvPr>
            <p:ph idx="1"/>
          </p:nvPr>
        </p:nvSpPr>
        <p:spPr>
          <a:xfrm>
            <a:off x="3693638" y="1600199"/>
            <a:ext cx="4597502" cy="4297680"/>
          </a:xfrm>
        </p:spPr>
        <p:txBody>
          <a:bodyPr anchor="ctr">
            <a:normAutofit/>
          </a:bodyPr>
          <a:lstStyle/>
          <a:p>
            <a:r>
              <a:rPr lang="en-AU" dirty="0">
                <a:hlinkClick r:id="rId2"/>
              </a:rPr>
              <a:t>Robert.Lingard@acu.edu.au</a:t>
            </a:r>
            <a:endParaRPr lang="en-AU" dirty="0"/>
          </a:p>
          <a:p>
            <a:r>
              <a:rPr lang="en-AU" dirty="0"/>
              <a:t>r.lingard@uq.edu.au</a:t>
            </a:r>
          </a:p>
        </p:txBody>
      </p:sp>
    </p:spTree>
    <p:extLst>
      <p:ext uri="{BB962C8B-B14F-4D97-AF65-F5344CB8AC3E}">
        <p14:creationId xmlns:p14="http://schemas.microsoft.com/office/powerpoint/2010/main" val="1101043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4004-1B0E-4C4F-A221-E341FEBAC8FB}"/>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D6D320C8-657B-4B75-A178-FE33C1F974CF}"/>
              </a:ext>
            </a:extLst>
          </p:cNvPr>
          <p:cNvSpPr>
            <a:spLocks noGrp="1"/>
          </p:cNvSpPr>
          <p:nvPr>
            <p:ph idx="1"/>
          </p:nvPr>
        </p:nvSpPr>
        <p:spPr/>
        <p:txBody>
          <a:bodyPr>
            <a:normAutofit fontScale="47500" lnSpcReduction="20000"/>
          </a:bodyPr>
          <a:lstStyle/>
          <a:p>
            <a:r>
              <a:rPr lang="en-AU" altLang="en-US" sz="2100" dirty="0" err="1"/>
              <a:t>Airoldi</a:t>
            </a:r>
            <a:r>
              <a:rPr lang="en-AU" altLang="en-US" sz="2100" dirty="0"/>
              <a:t>, M. (2022). </a:t>
            </a:r>
            <a:r>
              <a:rPr lang="en-AU" altLang="en-US" sz="2100" i="1" dirty="0"/>
              <a:t>Machine habitus: Toward a sociology of algorithms</a:t>
            </a:r>
            <a:r>
              <a:rPr lang="en-AU" altLang="en-US" sz="2100" dirty="0"/>
              <a:t>. Polity.</a:t>
            </a:r>
          </a:p>
          <a:p>
            <a:r>
              <a:rPr lang="en-AU" altLang="en-US" sz="2100" dirty="0"/>
              <a:t>Appadurai, A. (2006</a:t>
            </a:r>
            <a:r>
              <a:rPr lang="en-AU" altLang="en-US" sz="2100" i="1" dirty="0"/>
              <a:t>). Fear of small numbers</a:t>
            </a:r>
            <a:r>
              <a:rPr lang="en-AU" altLang="en-US" sz="2100" dirty="0"/>
              <a:t>. Duke University Press.</a:t>
            </a:r>
          </a:p>
          <a:p>
            <a:r>
              <a:rPr lang="en-AU" altLang="en-US" sz="2100" dirty="0"/>
              <a:t>Appadurai, A. (2013). </a:t>
            </a:r>
            <a:r>
              <a:rPr lang="en-AU" altLang="en-US" sz="2100" i="1" dirty="0"/>
              <a:t>The future as cultural fact</a:t>
            </a:r>
            <a:r>
              <a:rPr lang="en-AU" altLang="en-US" sz="2100" dirty="0"/>
              <a:t>. Verso.</a:t>
            </a:r>
          </a:p>
          <a:p>
            <a:r>
              <a:rPr lang="en-US" altLang="en-US" sz="2100" dirty="0"/>
              <a:t>Ball, S. J. (2006) </a:t>
            </a:r>
            <a:r>
              <a:rPr lang="en-US" altLang="en-US" sz="2100" i="1" dirty="0"/>
              <a:t>Education Policy and Social Class</a:t>
            </a:r>
            <a:r>
              <a:rPr lang="en-US" altLang="en-US" sz="2100" dirty="0"/>
              <a:t>, London, Routledge.</a:t>
            </a:r>
          </a:p>
          <a:p>
            <a:r>
              <a:rPr lang="en-US" altLang="en-US" sz="2100" dirty="0"/>
              <a:t>Bartlett, L. and </a:t>
            </a:r>
            <a:r>
              <a:rPr lang="en-US" altLang="en-US" sz="2100" dirty="0" err="1"/>
              <a:t>Vavrus</a:t>
            </a:r>
            <a:r>
              <a:rPr lang="en-US" altLang="en-US" sz="2100" dirty="0"/>
              <a:t>, F. (2019). Rethinking the concept of ‘context in comparative research. In Gorur, R. et al., (Eds.). </a:t>
            </a:r>
            <a:r>
              <a:rPr lang="en-US" altLang="en-US" sz="2100" i="1" dirty="0"/>
              <a:t>Comparative methodology in the era of big data and global netw</a:t>
            </a:r>
            <a:r>
              <a:rPr lang="en-US" altLang="en-US" sz="2100" dirty="0"/>
              <a:t>orks. New York: Routledge.</a:t>
            </a:r>
          </a:p>
          <a:p>
            <a:r>
              <a:rPr lang="en-AU" sz="2100" dirty="0" err="1">
                <a:effectLst/>
                <a:ea typeface="Calibri" panose="020F0502020204030204" pitchFamily="34" charset="0"/>
                <a:cs typeface="Calibri" panose="020F0502020204030204" pitchFamily="34" charset="0"/>
              </a:rPr>
              <a:t>Bergsen</a:t>
            </a:r>
            <a:r>
              <a:rPr lang="en-AU" sz="2100" dirty="0">
                <a:effectLst/>
                <a:ea typeface="Calibri" panose="020F0502020204030204" pitchFamily="34" charset="0"/>
                <a:cs typeface="Calibri" panose="020F0502020204030204" pitchFamily="34" charset="0"/>
              </a:rPr>
              <a:t>, P., Downey, L., </a:t>
            </a:r>
            <a:r>
              <a:rPr lang="en-AU" sz="2100" dirty="0" err="1">
                <a:effectLst/>
                <a:ea typeface="Calibri" panose="020F0502020204030204" pitchFamily="34" charset="0"/>
                <a:cs typeface="Calibri" panose="020F0502020204030204" pitchFamily="34" charset="0"/>
              </a:rPr>
              <a:t>Krahe</a:t>
            </a:r>
            <a:r>
              <a:rPr lang="en-AU" sz="2100" dirty="0">
                <a:effectLst/>
                <a:ea typeface="Calibri" panose="020F0502020204030204" pitchFamily="34" charset="0"/>
                <a:cs typeface="Calibri" panose="020F0502020204030204" pitchFamily="34" charset="0"/>
              </a:rPr>
              <a:t>, M., </a:t>
            </a:r>
            <a:r>
              <a:rPr lang="en-AU" sz="2100" dirty="0" err="1">
                <a:effectLst/>
                <a:ea typeface="Calibri" panose="020F0502020204030204" pitchFamily="34" charset="0"/>
                <a:cs typeface="Calibri" panose="020F0502020204030204" pitchFamily="34" charset="0"/>
              </a:rPr>
              <a:t>Kundnani</a:t>
            </a:r>
            <a:r>
              <a:rPr lang="en-AU" sz="2100" dirty="0">
                <a:effectLst/>
                <a:ea typeface="Calibri" panose="020F0502020204030204" pitchFamily="34" charset="0"/>
                <a:cs typeface="Calibri" panose="020F0502020204030204" pitchFamily="34" charset="0"/>
              </a:rPr>
              <a:t>, H., </a:t>
            </a:r>
            <a:r>
              <a:rPr lang="en-AU" sz="2100" dirty="0" err="1">
                <a:effectLst/>
                <a:ea typeface="Calibri" panose="020F0502020204030204" pitchFamily="34" charset="0"/>
                <a:cs typeface="Calibri" panose="020F0502020204030204" pitchFamily="34" charset="0"/>
              </a:rPr>
              <a:t>Moschella</a:t>
            </a:r>
            <a:r>
              <a:rPr lang="en-AU" sz="2100" dirty="0">
                <a:effectLst/>
                <a:ea typeface="Calibri" panose="020F0502020204030204" pitchFamily="34" charset="0"/>
                <a:cs typeface="Calibri" panose="020F0502020204030204" pitchFamily="34" charset="0"/>
              </a:rPr>
              <a:t> and </a:t>
            </a:r>
            <a:r>
              <a:rPr lang="en-AU" sz="2100" dirty="0" err="1">
                <a:effectLst/>
                <a:ea typeface="Calibri" panose="020F0502020204030204" pitchFamily="34" charset="0"/>
                <a:cs typeface="Calibri" panose="020F0502020204030204" pitchFamily="34" charset="0"/>
              </a:rPr>
              <a:t>Slobodian</a:t>
            </a:r>
            <a:r>
              <a:rPr lang="en-AU" sz="2100" dirty="0">
                <a:effectLst/>
                <a:ea typeface="Calibri" panose="020F0502020204030204" pitchFamily="34" charset="0"/>
                <a:cs typeface="Calibri" panose="020F0502020204030204" pitchFamily="34" charset="0"/>
              </a:rPr>
              <a:t>, Q. (2022). </a:t>
            </a:r>
            <a:r>
              <a:rPr lang="en-AU" sz="2100" i="1" dirty="0">
                <a:effectLst/>
                <a:ea typeface="Calibri" panose="020F0502020204030204" pitchFamily="34" charset="0"/>
                <a:cs typeface="Calibri" panose="020F0502020204030204" pitchFamily="34" charset="0"/>
              </a:rPr>
              <a:t>The economic basis of democracy in Europe: Structural economic change, inequality and the depoliticization of economic policymaking</a:t>
            </a:r>
            <a:r>
              <a:rPr lang="en-AU" sz="2100" dirty="0">
                <a:effectLst/>
                <a:ea typeface="Calibri" panose="020F0502020204030204" pitchFamily="34" charset="0"/>
                <a:cs typeface="Calibri" panose="020F0502020204030204" pitchFamily="34" charset="0"/>
              </a:rPr>
              <a:t>. London: Chatham House.</a:t>
            </a:r>
            <a:endParaRPr lang="en-US" altLang="en-US" sz="2100" dirty="0"/>
          </a:p>
          <a:p>
            <a:r>
              <a:rPr lang="en-AU" sz="2100" dirty="0" err="1"/>
              <a:t>Bonnor</a:t>
            </a:r>
            <a:r>
              <a:rPr lang="en-AU" sz="2100" dirty="0"/>
              <a:t>, C., </a:t>
            </a:r>
            <a:r>
              <a:rPr lang="en-AU" sz="2100" dirty="0" err="1"/>
              <a:t>Kidson</a:t>
            </a:r>
            <a:r>
              <a:rPr lang="en-AU" sz="2100" dirty="0"/>
              <a:t>,  P., </a:t>
            </a:r>
            <a:r>
              <a:rPr lang="en-AU" sz="2100" dirty="0" err="1"/>
              <a:t>Piccoli</a:t>
            </a:r>
            <a:r>
              <a:rPr lang="en-AU" sz="2100" dirty="0"/>
              <a:t>, A., </a:t>
            </a:r>
            <a:r>
              <a:rPr lang="en-AU" sz="2100" dirty="0" err="1"/>
              <a:t>Sahlberg</a:t>
            </a:r>
            <a:r>
              <a:rPr lang="en-AU" sz="2100" dirty="0"/>
              <a:t> , P and Wilson, R. (2021). </a:t>
            </a:r>
            <a:r>
              <a:rPr lang="en-AU" sz="2100" i="1" dirty="0"/>
              <a:t>Structural Failure</a:t>
            </a:r>
            <a:r>
              <a:rPr lang="en-AU" sz="2100" dirty="0"/>
              <a:t>: </a:t>
            </a:r>
            <a:r>
              <a:rPr lang="en-AU" sz="2100" i="1" dirty="0"/>
              <a:t>Why Australia Keeps Falling Short of Our Educational Goals</a:t>
            </a:r>
            <a:r>
              <a:rPr lang="en-AU" sz="2100" dirty="0"/>
              <a:t>. University of NSW Gonski Institute for Education.</a:t>
            </a:r>
          </a:p>
          <a:p>
            <a:r>
              <a:rPr lang="en-AU" altLang="en-US" sz="2100" dirty="0" err="1"/>
              <a:t>Couldry</a:t>
            </a:r>
            <a:r>
              <a:rPr lang="en-AU" altLang="en-US" sz="2100" dirty="0"/>
              <a:t>, N. and </a:t>
            </a:r>
            <a:r>
              <a:rPr lang="en-AU" altLang="en-US" sz="2100" dirty="0" err="1"/>
              <a:t>Mejias</a:t>
            </a:r>
            <a:r>
              <a:rPr lang="en-AU" altLang="en-US" sz="2100" dirty="0"/>
              <a:t>, U. (2019). </a:t>
            </a:r>
            <a:r>
              <a:rPr lang="en-AU" altLang="en-US" sz="2100" i="1" dirty="0"/>
              <a:t>The costs of connection: How data is colonizing human life and appropriating it for capitalism</a:t>
            </a:r>
            <a:r>
              <a:rPr lang="en-AU" altLang="en-US" sz="2100" dirty="0"/>
              <a:t>. Stanford University Press.</a:t>
            </a:r>
          </a:p>
          <a:p>
            <a:r>
              <a:rPr lang="en-AU" altLang="en-US" sz="2100" dirty="0"/>
              <a:t>Facer, K. (2021</a:t>
            </a:r>
            <a:r>
              <a:rPr lang="en-AU" altLang="en-US" sz="2100" i="1" dirty="0"/>
              <a:t>). Futures of Education: Learning to Become</a:t>
            </a:r>
            <a:r>
              <a:rPr lang="en-AU" altLang="en-US" sz="2100" dirty="0"/>
              <a:t>. UNESCO.</a:t>
            </a:r>
          </a:p>
          <a:p>
            <a:r>
              <a:rPr lang="en-AU" altLang="en-US" sz="2100" dirty="0"/>
              <a:t>Fraser, N. (2022). </a:t>
            </a:r>
            <a:r>
              <a:rPr lang="en-AU" altLang="en-US" sz="2100" i="1" dirty="0"/>
              <a:t>Cannibal capitalism</a:t>
            </a:r>
            <a:r>
              <a:rPr lang="en-AU" altLang="en-US" sz="2100" dirty="0"/>
              <a:t>. Verso.</a:t>
            </a:r>
          </a:p>
          <a:p>
            <a:endParaRPr lang="en-AU" dirty="0"/>
          </a:p>
        </p:txBody>
      </p:sp>
    </p:spTree>
    <p:extLst>
      <p:ext uri="{BB962C8B-B14F-4D97-AF65-F5344CB8AC3E}">
        <p14:creationId xmlns:p14="http://schemas.microsoft.com/office/powerpoint/2010/main" val="2188822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A9BF-3256-4116-AA8D-3583CCE2E6B1}"/>
              </a:ext>
            </a:extLst>
          </p:cNvPr>
          <p:cNvSpPr>
            <a:spLocks noGrp="1"/>
          </p:cNvSpPr>
          <p:nvPr>
            <p:ph type="title"/>
          </p:nvPr>
        </p:nvSpPr>
        <p:spPr/>
        <p:txBody>
          <a:bodyPr/>
          <a:lstStyle/>
          <a:p>
            <a:r>
              <a:rPr lang="en-AU" dirty="0"/>
              <a:t>References contd.</a:t>
            </a:r>
          </a:p>
        </p:txBody>
      </p:sp>
      <p:sp>
        <p:nvSpPr>
          <p:cNvPr id="3" name="Content Placeholder 2">
            <a:extLst>
              <a:ext uri="{FF2B5EF4-FFF2-40B4-BE49-F238E27FC236}">
                <a16:creationId xmlns:a16="http://schemas.microsoft.com/office/drawing/2014/main" id="{3B8C6D08-1895-4CF6-9810-342C38B2FB2D}"/>
              </a:ext>
            </a:extLst>
          </p:cNvPr>
          <p:cNvSpPr>
            <a:spLocks noGrp="1"/>
          </p:cNvSpPr>
          <p:nvPr>
            <p:ph idx="1"/>
          </p:nvPr>
        </p:nvSpPr>
        <p:spPr/>
        <p:txBody>
          <a:bodyPr>
            <a:normAutofit fontScale="47500" lnSpcReduction="20000"/>
          </a:bodyPr>
          <a:lstStyle/>
          <a:p>
            <a:r>
              <a:rPr lang="en-AU" altLang="en-US" sz="2000" dirty="0"/>
              <a:t>Fraser, N. (2013). </a:t>
            </a:r>
            <a:r>
              <a:rPr lang="en-AU" altLang="en-US" sz="2000" i="1" dirty="0"/>
              <a:t>Fortunes of feminism</a:t>
            </a:r>
            <a:r>
              <a:rPr lang="en-AU" altLang="en-US" sz="2000" dirty="0"/>
              <a:t>. Verso.</a:t>
            </a:r>
          </a:p>
          <a:p>
            <a:r>
              <a:rPr lang="en-AU" altLang="en-US" sz="2000" dirty="0" err="1"/>
              <a:t>Gulson</a:t>
            </a:r>
            <a:r>
              <a:rPr lang="en-AU" altLang="en-US" sz="2000" dirty="0"/>
              <a:t>, K., Sellar, S. and Webb, T. (2022). </a:t>
            </a:r>
            <a:r>
              <a:rPr lang="en-AU" altLang="en-US" sz="2000" i="1" dirty="0"/>
              <a:t>The algorithms of education</a:t>
            </a:r>
            <a:r>
              <a:rPr lang="en-AU" altLang="en-US" sz="2000" dirty="0"/>
              <a:t>. University of Minnesota Press.</a:t>
            </a:r>
          </a:p>
          <a:p>
            <a:r>
              <a:rPr lang="en-AU" altLang="en-US" sz="2000" dirty="0"/>
              <a:t>Lingard, B. (Ed.) (2021). </a:t>
            </a:r>
            <a:r>
              <a:rPr lang="en-AU" altLang="en-US" sz="2000" i="1" dirty="0"/>
              <a:t>Globalisation and education</a:t>
            </a:r>
            <a:r>
              <a:rPr lang="en-AU" altLang="en-US" sz="2000" dirty="0"/>
              <a:t>. Routledge.</a:t>
            </a:r>
          </a:p>
          <a:p>
            <a:r>
              <a:rPr lang="en-AU" altLang="en-US" dirty="0"/>
              <a:t>Mau, S. (2019). </a:t>
            </a:r>
            <a:r>
              <a:rPr lang="en-AU" altLang="en-US" i="1" dirty="0"/>
              <a:t>The metric society: On the quantification of the social</a:t>
            </a:r>
            <a:r>
              <a:rPr lang="en-AU" altLang="en-US" dirty="0"/>
              <a:t>. Polity.</a:t>
            </a:r>
          </a:p>
          <a:p>
            <a:r>
              <a:rPr lang="en-AU" dirty="0"/>
              <a:t>Piketty, T. (2014). </a:t>
            </a:r>
            <a:r>
              <a:rPr lang="en-AU" i="1" dirty="0"/>
              <a:t>Capital in the Twenty-First Century</a:t>
            </a:r>
            <a:r>
              <a:rPr lang="en-AU" dirty="0"/>
              <a:t>. </a:t>
            </a:r>
            <a:r>
              <a:rPr lang="en-AU" dirty="0" err="1"/>
              <a:t>Belknap</a:t>
            </a:r>
            <a:r>
              <a:rPr lang="en-AU" dirty="0"/>
              <a:t> Press of Harvard University Press.</a:t>
            </a:r>
          </a:p>
          <a:p>
            <a:r>
              <a:rPr lang="en-AU" altLang="en-US" dirty="0" err="1"/>
              <a:t>Ranson</a:t>
            </a:r>
            <a:r>
              <a:rPr lang="en-AU" altLang="en-US" dirty="0"/>
              <a:t>, S. (2018). </a:t>
            </a:r>
            <a:r>
              <a:rPr lang="en-AU" altLang="en-US" i="1" dirty="0"/>
              <a:t>Education and democratic participation</a:t>
            </a:r>
            <a:r>
              <a:rPr lang="en-AU" altLang="en-US" dirty="0"/>
              <a:t>. Routledge.</a:t>
            </a:r>
          </a:p>
          <a:p>
            <a:r>
              <a:rPr lang="en-AU" altLang="en-US" dirty="0" err="1"/>
              <a:t>Rappleye</a:t>
            </a:r>
            <a:r>
              <a:rPr lang="en-AU" altLang="en-US" dirty="0"/>
              <a:t>, J. and Komatsu, H. (2020). Towards (comparative) educational research for a finite future</a:t>
            </a:r>
            <a:r>
              <a:rPr lang="en-AU" altLang="en-US" i="1" dirty="0"/>
              <a:t>. Comparative Education</a:t>
            </a:r>
            <a:r>
              <a:rPr lang="en-AU" altLang="en-US" dirty="0"/>
              <a:t>. 56, 2: 190-217.</a:t>
            </a:r>
          </a:p>
          <a:p>
            <a:r>
              <a:rPr lang="en-AU" altLang="en-US" dirty="0"/>
              <a:t>Rizvi, F., Lingard, B. and Rinne, R. (Eds.) (2022). </a:t>
            </a:r>
            <a:r>
              <a:rPr lang="en-AU" altLang="en-US" i="1" dirty="0"/>
              <a:t>Reimagining globalization and education.</a:t>
            </a:r>
            <a:r>
              <a:rPr lang="en-AU" altLang="en-US" dirty="0"/>
              <a:t> Routledge.</a:t>
            </a:r>
          </a:p>
          <a:p>
            <a:r>
              <a:rPr lang="en-AU" altLang="en-US" dirty="0"/>
              <a:t>Robertson, S. (2022). Guardians of the future: International organisations, anticipatory governance and education. </a:t>
            </a:r>
            <a:r>
              <a:rPr lang="en-AU" altLang="en-US" i="1" dirty="0"/>
              <a:t>Global Society</a:t>
            </a:r>
            <a:r>
              <a:rPr lang="en-AU" altLang="en-US" dirty="0"/>
              <a:t>. 36, 2: 188-205.</a:t>
            </a:r>
          </a:p>
          <a:p>
            <a:r>
              <a:rPr lang="en-AU" altLang="en-US" dirty="0"/>
              <a:t>Savage, G., Gregorio, E. and Lingard, B. (2022).  Practices of statecraft and the reassembling of political boundaries: The contested nature of national schooling reform in the Australian federation..</a:t>
            </a:r>
            <a:r>
              <a:rPr lang="en-AU" altLang="en-US" i="1" dirty="0"/>
              <a:t> Policy Studie</a:t>
            </a:r>
            <a:r>
              <a:rPr lang="en-AU" altLang="en-US" dirty="0"/>
              <a:t>s</a:t>
            </a:r>
            <a:r>
              <a:rPr lang="en-AU" altLang="en-US" i="1" dirty="0"/>
              <a:t>. 43, 5: 962-983. </a:t>
            </a:r>
            <a:r>
              <a:rPr lang="en-AU" altLang="en-US" dirty="0"/>
              <a:t>DOI: 10.1080/01442872.2021.1885640 </a:t>
            </a:r>
          </a:p>
          <a:p>
            <a:endParaRPr lang="en-AU"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CAD80279-ED78-4AD5-991A-8DAEABD64C6F}"/>
                  </a:ext>
                </a:extLst>
              </p:cNvPr>
              <p:cNvGraphicFramePr>
                <a:graphicFrameLocks noChangeAspect="1"/>
              </p:cNvGraphicFramePr>
              <p:nvPr>
                <p:extLst>
                  <p:ext uri="{D42A27DB-BD31-4B8C-83A1-F6EECF244321}">
                    <p14:modId xmlns:p14="http://schemas.microsoft.com/office/powerpoint/2010/main" val="3298186246"/>
                  </p:ext>
                </p:extLst>
              </p:nvPr>
            </p:nvGraphicFramePr>
            <p:xfrm>
              <a:off x="-3060290" y="4202736"/>
              <a:ext cx="2286000" cy="1714500"/>
            </p:xfrm>
            <a:graphic>
              <a:graphicData uri="http://schemas.microsoft.com/office/powerpoint/2016/slidezoom">
                <pslz:sldZm>
                  <pslz:sldZmObj sldId="433" cId="440266012">
                    <pslz:zmPr id="{9BC0F3D3-AD14-4AE0-B9C5-E8D2CA621450}"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CAD80279-ED78-4AD5-991A-8DAEABD64C6F}"/>
                  </a:ext>
                </a:extLst>
              </p:cNvPr>
              <p:cNvPicPr>
                <a:picLocks noGrp="1" noRot="1" noChangeAspect="1" noMove="1" noResize="1" noEditPoints="1" noAdjustHandles="1" noChangeArrowheads="1" noChangeShapeType="1"/>
              </p:cNvPicPr>
              <p:nvPr/>
            </p:nvPicPr>
            <p:blipFill>
              <a:blip r:embed="rId5"/>
              <a:stretch>
                <a:fillRect/>
              </a:stretch>
            </p:blipFill>
            <p:spPr>
              <a:xfrm>
                <a:off x="-3060290" y="420273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499834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B031-C890-4E64-AA7D-FF5B48E3F9DF}"/>
              </a:ext>
            </a:extLst>
          </p:cNvPr>
          <p:cNvSpPr>
            <a:spLocks noGrp="1"/>
          </p:cNvSpPr>
          <p:nvPr>
            <p:ph type="title"/>
          </p:nvPr>
        </p:nvSpPr>
        <p:spPr/>
        <p:txBody>
          <a:bodyPr/>
          <a:lstStyle/>
          <a:p>
            <a:r>
              <a:rPr lang="en-AU" dirty="0"/>
              <a:t>References contd.</a:t>
            </a:r>
          </a:p>
        </p:txBody>
      </p:sp>
      <p:sp>
        <p:nvSpPr>
          <p:cNvPr id="3" name="Content Placeholder 2">
            <a:extLst>
              <a:ext uri="{FF2B5EF4-FFF2-40B4-BE49-F238E27FC236}">
                <a16:creationId xmlns:a16="http://schemas.microsoft.com/office/drawing/2014/main" id="{D14E6441-01E3-4B7D-83AC-72CE8CF15AF0}"/>
              </a:ext>
            </a:extLst>
          </p:cNvPr>
          <p:cNvSpPr>
            <a:spLocks noGrp="1"/>
          </p:cNvSpPr>
          <p:nvPr>
            <p:ph idx="1"/>
          </p:nvPr>
        </p:nvSpPr>
        <p:spPr/>
        <p:txBody>
          <a:bodyPr>
            <a:normAutofit fontScale="47500" lnSpcReduction="20000"/>
          </a:bodyPr>
          <a:lstStyle/>
          <a:p>
            <a:r>
              <a:rPr lang="en-AU" altLang="en-US" dirty="0"/>
              <a:t>Savage, M. </a:t>
            </a:r>
            <a:r>
              <a:rPr lang="en-AU" dirty="0"/>
              <a:t> (2021). </a:t>
            </a:r>
            <a:r>
              <a:rPr lang="en-AU" i="1" dirty="0"/>
              <a:t>The Return of Inequality</a:t>
            </a:r>
            <a:r>
              <a:rPr lang="en-AU" dirty="0"/>
              <a:t>.  Harvard University Press.</a:t>
            </a:r>
          </a:p>
          <a:p>
            <a:r>
              <a:rPr lang="en-AU" dirty="0" err="1"/>
              <a:t>Sriprakash</a:t>
            </a:r>
            <a:r>
              <a:rPr lang="en-AU" dirty="0"/>
              <a:t>, A. (2022). Reparations: Theorising just futures for education. </a:t>
            </a:r>
            <a:r>
              <a:rPr lang="en-AU" i="1" dirty="0"/>
              <a:t>Discourse: Studies in the Cultural Politics of Education</a:t>
            </a:r>
            <a:r>
              <a:rPr lang="en-AU" dirty="0"/>
              <a:t>. DOI: 10.1080/01596306.2022.2144141</a:t>
            </a:r>
            <a:endParaRPr lang="en-AU" altLang="en-US" dirty="0"/>
          </a:p>
          <a:p>
            <a:r>
              <a:rPr lang="en-AU" altLang="en-US" dirty="0" err="1"/>
              <a:t>Stengers</a:t>
            </a:r>
            <a:r>
              <a:rPr lang="en-AU" altLang="en-US" dirty="0"/>
              <a:t>, I. (2010). </a:t>
            </a:r>
            <a:r>
              <a:rPr lang="en-AU" altLang="en-US" i="1" dirty="0"/>
              <a:t>Cosmopolitics 1</a:t>
            </a:r>
            <a:r>
              <a:rPr lang="en-AU" altLang="en-US" dirty="0"/>
              <a:t>. University of Minnesota Press.</a:t>
            </a:r>
          </a:p>
          <a:p>
            <a:r>
              <a:rPr lang="en-AU" altLang="en-US" dirty="0" err="1"/>
              <a:t>Stengers</a:t>
            </a:r>
            <a:r>
              <a:rPr lang="en-AU" altLang="en-US" dirty="0"/>
              <a:t>, I. (2011). Comparison as a matter of concern. </a:t>
            </a:r>
            <a:r>
              <a:rPr lang="en-AU" altLang="en-US" i="1" dirty="0"/>
              <a:t>Common Knowledge</a:t>
            </a:r>
            <a:r>
              <a:rPr lang="en-AU" altLang="en-US" dirty="0"/>
              <a:t>. 17, 1: 48-63.</a:t>
            </a:r>
          </a:p>
          <a:p>
            <a:r>
              <a:rPr lang="en-AU" altLang="en-US" dirty="0" err="1"/>
              <a:t>Wetsch</a:t>
            </a:r>
            <a:r>
              <a:rPr lang="en-AU" altLang="en-US" dirty="0"/>
              <a:t>, M. (2009). YouTube and you: Experiences of self-awareness in the context collapse of the recording cam. </a:t>
            </a:r>
            <a:r>
              <a:rPr lang="en-AU" altLang="en-US" i="1" dirty="0"/>
              <a:t>Explorations in Media Ecology</a:t>
            </a:r>
            <a:r>
              <a:rPr lang="en-AU" altLang="en-US" dirty="0"/>
              <a:t>. 8, 2: 99-114.</a:t>
            </a:r>
          </a:p>
          <a:p>
            <a:r>
              <a:rPr lang="en-AU" altLang="en-US" dirty="0" err="1"/>
              <a:t>Whatmore</a:t>
            </a:r>
            <a:r>
              <a:rPr lang="en-AU" altLang="en-US" dirty="0"/>
              <a:t>, S. (2009). Mapping knowledge controversies: Science, democracy and the redistribution of expertise. </a:t>
            </a:r>
            <a:r>
              <a:rPr lang="en-AU" altLang="en-US" i="1" dirty="0"/>
              <a:t>Progress in Human Geography</a:t>
            </a:r>
            <a:r>
              <a:rPr lang="en-AU" altLang="en-US" dirty="0"/>
              <a:t>. 33, 5: 587-58.</a:t>
            </a:r>
          </a:p>
          <a:p>
            <a:r>
              <a:rPr lang="en-AU" altLang="en-US" dirty="0"/>
              <a:t>Wyatt-Smith, C., Lingard, B. and Heck, E. (2019). </a:t>
            </a:r>
            <a:r>
              <a:rPr lang="en-AU" altLang="en-US" i="1" dirty="0"/>
              <a:t>Digital learning assessments and big data: Implications for teacher professionalism</a:t>
            </a:r>
            <a:r>
              <a:rPr lang="en-AU" altLang="en-US" dirty="0"/>
              <a:t>. Education Research and Foresight Working Paper 25, UNESCO.</a:t>
            </a:r>
          </a:p>
          <a:p>
            <a:r>
              <a:rPr lang="en-AU" altLang="en-US" dirty="0"/>
              <a:t>Wyatt-Smith, C., Lingard, B. and Heck, E. (Eds.) (2021). </a:t>
            </a:r>
            <a:r>
              <a:rPr lang="en-AU" altLang="en-US" i="1" dirty="0"/>
              <a:t>Digital disruption in teaching and testing: Assessments, big data, and the transformation of schooling</a:t>
            </a:r>
            <a:r>
              <a:rPr lang="en-AU" altLang="en-US" dirty="0"/>
              <a:t>. Routledge.</a:t>
            </a:r>
          </a:p>
          <a:p>
            <a:r>
              <a:rPr lang="en-AU" altLang="en-US" dirty="0" err="1"/>
              <a:t>Zuboff</a:t>
            </a:r>
            <a:r>
              <a:rPr lang="en-AU" altLang="en-US" dirty="0"/>
              <a:t>, S. (2-19). </a:t>
            </a:r>
            <a:r>
              <a:rPr lang="en-AU" altLang="en-US" i="1" dirty="0"/>
              <a:t>The age of surveillance capitalism: The fight for a human future  at the new frontier of power. </a:t>
            </a:r>
            <a:r>
              <a:rPr lang="en-AU" altLang="en-US" dirty="0"/>
              <a:t>Public Affairs.</a:t>
            </a:r>
          </a:p>
          <a:p>
            <a:endParaRPr lang="en-AU" dirty="0"/>
          </a:p>
        </p:txBody>
      </p:sp>
    </p:spTree>
    <p:extLst>
      <p:ext uri="{BB962C8B-B14F-4D97-AF65-F5344CB8AC3E}">
        <p14:creationId xmlns:p14="http://schemas.microsoft.com/office/powerpoint/2010/main" val="44026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063" y="533400"/>
            <a:ext cx="6809874"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53" y="763203"/>
            <a:ext cx="6467094"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5DF0AC06-E31E-4334-B76D-8A41C098F7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93" r="-3" b="5548"/>
          <a:stretch/>
        </p:blipFill>
        <p:spPr>
          <a:xfrm>
            <a:off x="1305601" y="914400"/>
            <a:ext cx="6671336" cy="4464821"/>
          </a:xfrm>
          <a:prstGeom prst="rect">
            <a:avLst/>
          </a:prstGeom>
        </p:spPr>
      </p:pic>
    </p:spTree>
    <p:extLst>
      <p:ext uri="{BB962C8B-B14F-4D97-AF65-F5344CB8AC3E}">
        <p14:creationId xmlns:p14="http://schemas.microsoft.com/office/powerpoint/2010/main" val="284412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D6A5-FCD2-45B6-AF83-2FF488081652}"/>
              </a:ext>
            </a:extLst>
          </p:cNvPr>
          <p:cNvSpPr>
            <a:spLocks noGrp="1"/>
          </p:cNvSpPr>
          <p:nvPr>
            <p:ph type="title"/>
          </p:nvPr>
        </p:nvSpPr>
        <p:spPr/>
        <p:txBody>
          <a:bodyPr>
            <a:normAutofit fontScale="90000"/>
          </a:bodyPr>
          <a:lstStyle/>
          <a:p>
            <a:r>
              <a:rPr lang="en-AU" dirty="0"/>
              <a:t>Changing </a:t>
            </a:r>
            <a:r>
              <a:rPr lang="en-AU" dirty="0" err="1"/>
              <a:t>spatialities</a:t>
            </a:r>
            <a:r>
              <a:rPr lang="en-AU" dirty="0"/>
              <a:t>, changing global/national relations</a:t>
            </a:r>
          </a:p>
        </p:txBody>
      </p:sp>
      <p:sp>
        <p:nvSpPr>
          <p:cNvPr id="3" name="Content Placeholder 2">
            <a:extLst>
              <a:ext uri="{FF2B5EF4-FFF2-40B4-BE49-F238E27FC236}">
                <a16:creationId xmlns:a16="http://schemas.microsoft.com/office/drawing/2014/main" id="{BC316D9C-16AE-4F2B-9479-F40725731EFB}"/>
              </a:ext>
            </a:extLst>
          </p:cNvPr>
          <p:cNvSpPr>
            <a:spLocks noGrp="1"/>
          </p:cNvSpPr>
          <p:nvPr>
            <p:ph idx="1"/>
          </p:nvPr>
        </p:nvSpPr>
        <p:spPr/>
        <p:txBody>
          <a:bodyPr>
            <a:normAutofit fontScale="55000" lnSpcReduction="20000"/>
          </a:bodyPr>
          <a:lstStyle/>
          <a:p>
            <a:pPr>
              <a:buFontTx/>
              <a:buChar char="•"/>
            </a:pPr>
            <a:r>
              <a:rPr lang="en-AU" altLang="en-US" sz="2000" dirty="0"/>
              <a:t>Prior to the end of the Cold War: education policy the sole </a:t>
            </a:r>
            <a:r>
              <a:rPr lang="en-AU" altLang="en-US" sz="2000" b="1" dirty="0"/>
              <a:t>prerogative of the nation and sub-national political units</a:t>
            </a:r>
            <a:r>
              <a:rPr lang="en-AU" altLang="en-US" sz="2000" dirty="0"/>
              <a:t>.</a:t>
            </a:r>
          </a:p>
          <a:p>
            <a:pPr>
              <a:buFontTx/>
              <a:buChar char="•"/>
            </a:pPr>
            <a:r>
              <a:rPr lang="en-AU" altLang="en-US" sz="2000" b="1" dirty="0"/>
              <a:t>Globalization then challenged </a:t>
            </a:r>
            <a:r>
              <a:rPr lang="en-AU" altLang="en-US" sz="2000" dirty="0"/>
              <a:t>that reality: e.g. impact of OECD’s PISA, UN’s MDGs and SDGs.</a:t>
            </a:r>
          </a:p>
          <a:p>
            <a:pPr>
              <a:buFontTx/>
              <a:buChar char="•"/>
            </a:pPr>
            <a:r>
              <a:rPr lang="en-AU" altLang="en-US" sz="2000" dirty="0"/>
              <a:t>Spatial turn: </a:t>
            </a:r>
            <a:r>
              <a:rPr lang="en-AU" altLang="en-US" sz="2000" b="1" dirty="0"/>
              <a:t>new </a:t>
            </a:r>
            <a:r>
              <a:rPr lang="en-AU" altLang="en-US" sz="2000" b="1" dirty="0" err="1"/>
              <a:t>spatialities</a:t>
            </a:r>
            <a:r>
              <a:rPr lang="en-AU" altLang="en-US" sz="2000" b="1" dirty="0"/>
              <a:t> </a:t>
            </a:r>
            <a:r>
              <a:rPr lang="en-AU" altLang="en-US" sz="2000" dirty="0"/>
              <a:t>associated with globalization: global field, rescaling, the topological, world society, cultural flows/scapes, policy transfer, policy mobilities.</a:t>
            </a:r>
          </a:p>
          <a:p>
            <a:pPr>
              <a:buFontTx/>
              <a:buChar char="•"/>
            </a:pPr>
            <a:r>
              <a:rPr lang="en-AU" altLang="en-US" sz="2000" dirty="0"/>
              <a:t>Globalization challenged ‘</a:t>
            </a:r>
            <a:r>
              <a:rPr lang="en-AU" altLang="en-US" sz="2000" b="1" dirty="0"/>
              <a:t>methodological nationalism</a:t>
            </a:r>
            <a:r>
              <a:rPr lang="en-AU" altLang="en-US" sz="2000" dirty="0"/>
              <a:t>’; rise of ‘</a:t>
            </a:r>
            <a:r>
              <a:rPr lang="en-AU" altLang="en-US" sz="2000" b="1" dirty="0"/>
              <a:t>methodological globalism</a:t>
            </a:r>
            <a:r>
              <a:rPr lang="en-AU" altLang="en-US" sz="2000" dirty="0"/>
              <a:t>’.</a:t>
            </a:r>
          </a:p>
          <a:p>
            <a:pPr>
              <a:buFontTx/>
              <a:buChar char="•"/>
            </a:pPr>
            <a:r>
              <a:rPr lang="en-AU" altLang="en-US" sz="2000" dirty="0"/>
              <a:t>Current political moment, changing global/national relations: </a:t>
            </a:r>
            <a:r>
              <a:rPr lang="en-AU" altLang="en-US" sz="2000" b="1" dirty="0"/>
              <a:t>rise of new nationalisms, ethno-nationalisms</a:t>
            </a:r>
            <a:r>
              <a:rPr lang="en-AU" altLang="en-US" sz="2000" dirty="0"/>
              <a:t> (e.g. USA: Trump’s America First and anti-multilateralism; UK: Johnson’s Brexit and anti-multilateralism; Europe, anti EU and anti migration sentients). </a:t>
            </a:r>
          </a:p>
          <a:p>
            <a:pPr>
              <a:buFontTx/>
              <a:buChar char="•"/>
            </a:pPr>
            <a:r>
              <a:rPr lang="en-AU" altLang="en-US" sz="2000" b="1" dirty="0"/>
              <a:t>Beyond binary </a:t>
            </a:r>
            <a:r>
              <a:rPr lang="en-AU" altLang="en-US" sz="2000" dirty="0"/>
              <a:t>of methodological nationalism and methodological globalism: see the (re)constitution of changing local/national/global relations as part of the evolving work of the state within nations – ‘statecraft’ – ‘</a:t>
            </a:r>
            <a:r>
              <a:rPr lang="en-AU" altLang="en-US" sz="2000" b="1" dirty="0" err="1"/>
              <a:t>scalecraft</a:t>
            </a:r>
            <a:r>
              <a:rPr lang="en-AU" altLang="en-US" sz="2000" dirty="0"/>
              <a:t>’ (</a:t>
            </a:r>
            <a:r>
              <a:rPr lang="en-AU" altLang="en-US" sz="2000" dirty="0" err="1"/>
              <a:t>Papanastasiou</a:t>
            </a:r>
            <a:r>
              <a:rPr lang="en-AU" altLang="en-US" sz="2000" dirty="0"/>
              <a:t>, 2019) and ‘</a:t>
            </a:r>
            <a:r>
              <a:rPr lang="en-AU" altLang="en-US" sz="2000" b="1" dirty="0"/>
              <a:t>spacecraft</a:t>
            </a:r>
            <a:r>
              <a:rPr lang="en-AU" altLang="en-US" sz="2000" dirty="0"/>
              <a:t>’ (Savage, Gregorio and Lingard, 2022). </a:t>
            </a:r>
          </a:p>
          <a:p>
            <a:endParaRPr lang="en-AU" dirty="0"/>
          </a:p>
        </p:txBody>
      </p:sp>
    </p:spTree>
    <p:extLst>
      <p:ext uri="{BB962C8B-B14F-4D97-AF65-F5344CB8AC3E}">
        <p14:creationId xmlns:p14="http://schemas.microsoft.com/office/powerpoint/2010/main" val="401421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C73C-0C5A-4027-B830-D83F209E42DD}"/>
              </a:ext>
            </a:extLst>
          </p:cNvPr>
          <p:cNvSpPr>
            <a:spLocks noGrp="1"/>
          </p:cNvSpPr>
          <p:nvPr>
            <p:ph type="title"/>
          </p:nvPr>
        </p:nvSpPr>
        <p:spPr/>
        <p:txBody>
          <a:bodyPr>
            <a:normAutofit/>
          </a:bodyPr>
          <a:lstStyle/>
          <a:p>
            <a:r>
              <a:rPr lang="en-AU" sz="2400" dirty="0"/>
              <a:t>Place of education policy production prior to end of Cold War</a:t>
            </a:r>
          </a:p>
        </p:txBody>
      </p:sp>
      <p:sp>
        <p:nvSpPr>
          <p:cNvPr id="3" name="Content Placeholder 2">
            <a:extLst>
              <a:ext uri="{FF2B5EF4-FFF2-40B4-BE49-F238E27FC236}">
                <a16:creationId xmlns:a16="http://schemas.microsoft.com/office/drawing/2014/main" id="{5A382730-4820-48D5-813C-5C2625045806}"/>
              </a:ext>
            </a:extLst>
          </p:cNvPr>
          <p:cNvSpPr>
            <a:spLocks noGrp="1"/>
          </p:cNvSpPr>
          <p:nvPr>
            <p:ph idx="1"/>
          </p:nvPr>
        </p:nvSpPr>
        <p:spPr/>
        <p:txBody>
          <a:bodyPr>
            <a:normAutofit fontScale="85000" lnSpcReduction="10000"/>
          </a:bodyPr>
          <a:lstStyle/>
          <a:p>
            <a:pPr>
              <a:buFontTx/>
              <a:buChar char="•"/>
            </a:pPr>
            <a:r>
              <a:rPr lang="en-AU" altLang="en-US" sz="2000" b="1" dirty="0"/>
              <a:t>Prior to end of the Cold War</a:t>
            </a:r>
            <a:r>
              <a:rPr lang="en-AU" altLang="en-US" sz="2000" dirty="0"/>
              <a:t>:  comparative education, policy studies in education, education research took the </a:t>
            </a:r>
            <a:r>
              <a:rPr lang="en-AU" altLang="en-US" sz="2000" b="1" dirty="0"/>
              <a:t>nation as the unit of analysis</a:t>
            </a:r>
            <a:r>
              <a:rPr lang="en-AU" altLang="en-US" sz="2000" dirty="0"/>
              <a:t>; </a:t>
            </a:r>
            <a:r>
              <a:rPr lang="en-AU" altLang="en-US" dirty="0"/>
              <a:t>all</a:t>
            </a:r>
            <a:r>
              <a:rPr lang="en-AU" altLang="en-US" sz="2000" dirty="0"/>
              <a:t> assumed society, the social and political (including policy developments) were homologous with the nation; education policy (mass literacy and mass numeracy) central to the construction of the ‘imagined community’ which is the nation (Anderson, 1991).</a:t>
            </a:r>
          </a:p>
          <a:p>
            <a:pPr>
              <a:buFontTx/>
              <a:buChar char="•"/>
            </a:pPr>
            <a:endParaRPr lang="en-AU" altLang="en-US" sz="2000" dirty="0"/>
          </a:p>
          <a:p>
            <a:pPr>
              <a:buFontTx/>
              <a:buChar char="•"/>
            </a:pPr>
            <a:r>
              <a:rPr lang="en-AU" altLang="en-US" sz="2000" dirty="0"/>
              <a:t>In that context: </a:t>
            </a:r>
            <a:r>
              <a:rPr lang="en-AU" altLang="en-US" sz="2000" b="1" dirty="0"/>
              <a:t>education policy and education seen as exclusive function of the nation-state</a:t>
            </a:r>
            <a:r>
              <a:rPr lang="en-AU" altLang="en-US" sz="2000" dirty="0"/>
              <a:t>, ‘devised, directed and enacted’ by the nation-state (Clarke, 2019).</a:t>
            </a:r>
          </a:p>
          <a:p>
            <a:endParaRPr lang="en-AU" dirty="0"/>
          </a:p>
        </p:txBody>
      </p:sp>
    </p:spTree>
    <p:extLst>
      <p:ext uri="{BB962C8B-B14F-4D97-AF65-F5344CB8AC3E}">
        <p14:creationId xmlns:p14="http://schemas.microsoft.com/office/powerpoint/2010/main" val="4175870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DC8B17FFF79F46AB892AACDE15F09D" ma:contentTypeVersion="1" ma:contentTypeDescription="Create a new document." ma:contentTypeScope="" ma:versionID="a5ba99c893f738a110fead59b8aec548">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9D6D79-91EF-4340-8C3D-E484566A2E2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360E499-BA5F-475B-94B4-A8CCAB276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866CA7-3031-48D4-BC56-8127880CD3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31531</TotalTime>
  <Words>5660</Words>
  <Application>Microsoft Office PowerPoint</Application>
  <PresentationFormat>On-screen Show (4:3)</PresentationFormat>
  <Paragraphs>281</Paragraphs>
  <Slides>63</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2" baseType="lpstr">
      <vt:lpstr>Arial</vt:lpstr>
      <vt:lpstr>Bodoni MT</vt:lpstr>
      <vt:lpstr>Calibri</vt:lpstr>
      <vt:lpstr>Calibri Light</vt:lpstr>
      <vt:lpstr>Gill Sans MT</vt:lpstr>
      <vt:lpstr>Helvetica</vt:lpstr>
      <vt:lpstr>Custom Design</vt:lpstr>
      <vt:lpstr>Gallery</vt:lpstr>
      <vt:lpstr>think-cell Slide</vt:lpstr>
      <vt:lpstr>Schooling the Future: Beyond a Binary of an Ethics of Probabilities and an ethics of possibilities </vt:lpstr>
      <vt:lpstr>Preface</vt:lpstr>
      <vt:lpstr>Creating the future in education policy: where to start?</vt:lpstr>
      <vt:lpstr>Big argument</vt:lpstr>
      <vt:lpstr>structure of presentation</vt:lpstr>
      <vt:lpstr>Part 1</vt:lpstr>
      <vt:lpstr>PowerPoint Presentation</vt:lpstr>
      <vt:lpstr>Changing spatialities, changing global/national relations</vt:lpstr>
      <vt:lpstr>Place of education policy production prior to end of Cold War</vt:lpstr>
      <vt:lpstr>Education policy as national prerogative</vt:lpstr>
      <vt:lpstr>Globalization and impact on education policy production</vt:lpstr>
      <vt:lpstr>Globalization and education policy </vt:lpstr>
      <vt:lpstr>Rise of new nationalisms and ethnonationalism: impact on education policy &amp; production</vt:lpstr>
      <vt:lpstr>Challenges to the hyper globalization/flat world thesis</vt:lpstr>
      <vt:lpstr>Growth in inequality</vt:lpstr>
      <vt:lpstr>Savage (2021): The return of inequality.</vt:lpstr>
      <vt:lpstr>PowerPoint Presentation</vt:lpstr>
      <vt:lpstr>Wilkinson and Pickett (2010): The Spirit level.</vt:lpstr>
      <vt:lpstr>Challenges to democracy</vt:lpstr>
      <vt:lpstr>Challenges to democracy</vt:lpstr>
      <vt:lpstr>Challenges to democracy</vt:lpstr>
      <vt:lpstr>Climate emergency</vt:lpstr>
      <vt:lpstr>PowerPoint Presentation</vt:lpstr>
      <vt:lpstr>Part 2</vt:lpstr>
      <vt:lpstr>The changing social: Datafication and digitalisation</vt:lpstr>
      <vt:lpstr>What is datafication? What is digitalisation?</vt:lpstr>
      <vt:lpstr>What is changing re datafication?</vt:lpstr>
      <vt:lpstr>Emerging societal structure</vt:lpstr>
      <vt:lpstr>Datafied schooling systems</vt:lpstr>
      <vt:lpstr>Data infrastructures</vt:lpstr>
      <vt:lpstr>Data infrastructures</vt:lpstr>
      <vt:lpstr>Datafied bodies</vt:lpstr>
      <vt:lpstr>Datafied bodies</vt:lpstr>
      <vt:lpstr>Datafied modes of governance</vt:lpstr>
      <vt:lpstr>PowerPoint Presentation</vt:lpstr>
      <vt:lpstr>PowerPoint Presentation</vt:lpstr>
      <vt:lpstr>PowerPoint Presentation</vt:lpstr>
      <vt:lpstr>Intellectual resources</vt:lpstr>
      <vt:lpstr>PowerPoint Presentation</vt:lpstr>
      <vt:lpstr>Part 3</vt:lpstr>
      <vt:lpstr>Elements of a new education policy settlement</vt:lpstr>
      <vt:lpstr>Reconceptualising Accountability</vt:lpstr>
      <vt:lpstr>New mode of accountability: The PEtRA Project</vt:lpstr>
      <vt:lpstr>Pursuing equity through rich accountabilities (PETRA)</vt:lpstr>
      <vt:lpstr>Petra: The learning Commission</vt:lpstr>
      <vt:lpstr>PowerPoint Presentation</vt:lpstr>
      <vt:lpstr>In/Conclusion</vt:lpstr>
      <vt:lpstr>Creating the future</vt:lpstr>
      <vt:lpstr>PowerPoint Presentation</vt:lpstr>
      <vt:lpstr>Appadurai’s (2013) two ethics in anticipating the future</vt:lpstr>
      <vt:lpstr>Working with both Probabilities and Possibilities </vt:lpstr>
      <vt:lpstr>A synthetic politics: Co-learning, human and Machine cognition</vt:lpstr>
      <vt:lpstr>What is synthetic governance and what are its possibilities?</vt:lpstr>
      <vt:lpstr>PowerPoint Presentation</vt:lpstr>
      <vt:lpstr>Another way of thinking about SG: Machine habitus</vt:lpstr>
      <vt:lpstr>New technologies: beyond ‘apocalyptic critics’ and ‘acritical enthusiasts’ (Airoldi, 2022, p.154)</vt:lpstr>
      <vt:lpstr>PowerPoint Presentation</vt:lpstr>
      <vt:lpstr>Facer (2021): Ideas of the future in education</vt:lpstr>
      <vt:lpstr>How do we get from here to there?</vt:lpstr>
      <vt:lpstr>Thank you</vt:lpstr>
      <vt:lpstr>References</vt:lpstr>
      <vt:lpstr>References contd.</vt:lpstr>
      <vt:lpstr>References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PPT_Template_4x3 ratio_2017</dc:title>
  <dc:creator>Husnen Rupani</dc:creator>
  <cp:lastModifiedBy>Robert Lingard</cp:lastModifiedBy>
  <cp:revision>330</cp:revision>
  <cp:lastPrinted>2021-09-02T01:04:30Z</cp:lastPrinted>
  <dcterms:created xsi:type="dcterms:W3CDTF">2017-05-11T09:33:32Z</dcterms:created>
  <dcterms:modified xsi:type="dcterms:W3CDTF">2022-11-17T06:29:12Z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0x0101007CDC8B17FFF79F46AB892AACDE15F09D</vt:lpwstr>
  </property>
</Properties>
</file>