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2"/>
  </p:handoutMasterIdLst>
  <p:sldIdLst>
    <p:sldId id="256" r:id="rId2"/>
    <p:sldId id="257" r:id="rId3"/>
    <p:sldId id="277" r:id="rId4"/>
    <p:sldId id="293" r:id="rId5"/>
    <p:sldId id="294" r:id="rId6"/>
    <p:sldId id="295" r:id="rId7"/>
    <p:sldId id="258" r:id="rId8"/>
    <p:sldId id="278" r:id="rId9"/>
    <p:sldId id="279" r:id="rId10"/>
    <p:sldId id="280" r:id="rId11"/>
    <p:sldId id="300" r:id="rId12"/>
    <p:sldId id="302" r:id="rId13"/>
    <p:sldId id="281" r:id="rId14"/>
    <p:sldId id="299" r:id="rId15"/>
    <p:sldId id="303" r:id="rId16"/>
    <p:sldId id="304" r:id="rId17"/>
    <p:sldId id="301" r:id="rId18"/>
    <p:sldId id="298" r:id="rId19"/>
    <p:sldId id="287" r:id="rId20"/>
    <p:sldId id="288" r:id="rId21"/>
    <p:sldId id="305" r:id="rId22"/>
    <p:sldId id="297" r:id="rId23"/>
    <p:sldId id="296" r:id="rId24"/>
    <p:sldId id="284" r:id="rId25"/>
    <p:sldId id="308" r:id="rId26"/>
    <p:sldId id="261" r:id="rId27"/>
    <p:sldId id="309" r:id="rId28"/>
    <p:sldId id="310" r:id="rId29"/>
    <p:sldId id="314" r:id="rId30"/>
    <p:sldId id="311" r:id="rId31"/>
    <p:sldId id="312" r:id="rId32"/>
    <p:sldId id="306" r:id="rId33"/>
    <p:sldId id="307" r:id="rId34"/>
    <p:sldId id="267" r:id="rId35"/>
    <p:sldId id="289" r:id="rId36"/>
    <p:sldId id="290" r:id="rId37"/>
    <p:sldId id="291" r:id="rId38"/>
    <p:sldId id="292" r:id="rId39"/>
    <p:sldId id="313" r:id="rId40"/>
    <p:sldId id="276" r:id="rId41"/>
  </p:sldIdLst>
  <p:sldSz cx="9144000" cy="6858000" type="screen4x3"/>
  <p:notesSz cx="6742113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-laskentataulukko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-laskentataulukko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-laskentataulukko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-laskentataulukko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-laskentataulukko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Vaihtotase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mrd</a:t>
            </a:r>
            <a:r>
              <a:rPr lang="en-US" baseline="0" dirty="0" smtClean="0"/>
              <a:t> USD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Taul1!$B$4</c:f>
              <c:strCache>
                <c:ptCount val="1"/>
                <c:pt idx="0">
                  <c:v>usd</c:v>
                </c:pt>
              </c:strCache>
            </c:strRef>
          </c:tx>
          <c:invertIfNegative val="0"/>
          <c:cat>
            <c:strRef>
              <c:f>Taul1!$A$5:$A$10</c:f>
              <c:strCache>
                <c:ptCount val="6"/>
                <c:pt idx="0">
                  <c:v>USA</c:v>
                </c:pt>
                <c:pt idx="1">
                  <c:v>Etelä-Eurooppa</c:v>
                </c:pt>
                <c:pt idx="2">
                  <c:v>UK</c:v>
                </c:pt>
                <c:pt idx="3">
                  <c:v>Japani</c:v>
                </c:pt>
                <c:pt idx="4">
                  <c:v>Kiina</c:v>
                </c:pt>
                <c:pt idx="5">
                  <c:v>Pohjois-Eurooppa</c:v>
                </c:pt>
              </c:strCache>
            </c:strRef>
          </c:cat>
          <c:val>
            <c:numRef>
              <c:f>Taul1!$B$5:$B$10</c:f>
              <c:numCache>
                <c:formatCode>General</c:formatCode>
                <c:ptCount val="6"/>
                <c:pt idx="0">
                  <c:v>-700</c:v>
                </c:pt>
                <c:pt idx="1">
                  <c:v>-200</c:v>
                </c:pt>
                <c:pt idx="2">
                  <c:v>-80</c:v>
                </c:pt>
                <c:pt idx="3">
                  <c:v>150</c:v>
                </c:pt>
                <c:pt idx="4">
                  <c:v>350</c:v>
                </c:pt>
                <c:pt idx="5">
                  <c:v>400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905952"/>
        <c:axId val="147906512"/>
      </c:barChart>
      <c:catAx>
        <c:axId val="147905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7906512"/>
        <c:crosses val="autoZero"/>
        <c:auto val="1"/>
        <c:lblAlgn val="ctr"/>
        <c:lblOffset val="100"/>
        <c:noMultiLvlLbl val="0"/>
      </c:catAx>
      <c:valAx>
        <c:axId val="147906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790595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invertIfNegative val="0"/>
          <c:cat>
            <c:strRef>
              <c:f>Taul1!$A$2:$A$10</c:f>
              <c:strCache>
                <c:ptCount val="9"/>
                <c:pt idx="0">
                  <c:v>USA</c:v>
                </c:pt>
                <c:pt idx="1">
                  <c:v>Kreikka</c:v>
                </c:pt>
                <c:pt idx="2">
                  <c:v>Britannia</c:v>
                </c:pt>
                <c:pt idx="3">
                  <c:v>Espanja</c:v>
                </c:pt>
                <c:pt idx="4">
                  <c:v>Ranska</c:v>
                </c:pt>
                <c:pt idx="5">
                  <c:v>Italia</c:v>
                </c:pt>
                <c:pt idx="6">
                  <c:v>Saksa</c:v>
                </c:pt>
                <c:pt idx="7">
                  <c:v>Suomi</c:v>
                </c:pt>
                <c:pt idx="8">
                  <c:v>Ruotsi</c:v>
                </c:pt>
              </c:strCache>
            </c:strRef>
          </c:cat>
          <c:val>
            <c:numRef>
              <c:f>Taul1!$B$2:$B$10</c:f>
              <c:numCache>
                <c:formatCode>General</c:formatCode>
                <c:ptCount val="9"/>
                <c:pt idx="0">
                  <c:v>-6</c:v>
                </c:pt>
                <c:pt idx="1">
                  <c:v>-10</c:v>
                </c:pt>
                <c:pt idx="2">
                  <c:v>-3</c:v>
                </c:pt>
                <c:pt idx="3">
                  <c:v>-9</c:v>
                </c:pt>
                <c:pt idx="4">
                  <c:v>-2</c:v>
                </c:pt>
                <c:pt idx="5">
                  <c:v>-1.5</c:v>
                </c:pt>
                <c:pt idx="6">
                  <c:v>6</c:v>
                </c:pt>
                <c:pt idx="7">
                  <c:v>4</c:v>
                </c:pt>
                <c:pt idx="8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908752"/>
        <c:axId val="147909312"/>
      </c:barChart>
      <c:catAx>
        <c:axId val="147908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7909312"/>
        <c:crosses val="autoZero"/>
        <c:auto val="1"/>
        <c:lblAlgn val="ctr"/>
        <c:lblOffset val="100"/>
        <c:noMultiLvlLbl val="0"/>
      </c:catAx>
      <c:valAx>
        <c:axId val="147909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7908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invertIfNegative val="0"/>
          <c:cat>
            <c:strRef>
              <c:f>Taul1!$A$2:$A$16</c:f>
              <c:strCache>
                <c:ptCount val="15"/>
                <c:pt idx="0">
                  <c:v>Japani</c:v>
                </c:pt>
                <c:pt idx="1">
                  <c:v>Kreikka</c:v>
                </c:pt>
                <c:pt idx="2">
                  <c:v>Italia</c:v>
                </c:pt>
                <c:pt idx="3">
                  <c:v>Belgia</c:v>
                </c:pt>
                <c:pt idx="4">
                  <c:v>Irlanti</c:v>
                </c:pt>
                <c:pt idx="5">
                  <c:v>USA</c:v>
                </c:pt>
                <c:pt idx="6">
                  <c:v>Portugal</c:v>
                </c:pt>
                <c:pt idx="7">
                  <c:v>Ranska</c:v>
                </c:pt>
                <c:pt idx="8">
                  <c:v>Saksa</c:v>
                </c:pt>
                <c:pt idx="9">
                  <c:v>UK</c:v>
                </c:pt>
                <c:pt idx="10">
                  <c:v>Itävalta</c:v>
                </c:pt>
                <c:pt idx="11">
                  <c:v>Hollanti</c:v>
                </c:pt>
                <c:pt idx="12">
                  <c:v>Espanja</c:v>
                </c:pt>
                <c:pt idx="13">
                  <c:v>Suomi</c:v>
                </c:pt>
                <c:pt idx="14">
                  <c:v>Ruotsi</c:v>
                </c:pt>
              </c:strCache>
            </c:strRef>
          </c:cat>
          <c:val>
            <c:numRef>
              <c:f>Taul1!$B$2:$B$16</c:f>
              <c:numCache>
                <c:formatCode>General</c:formatCode>
                <c:ptCount val="15"/>
                <c:pt idx="0">
                  <c:v>228</c:v>
                </c:pt>
                <c:pt idx="1">
                  <c:v>143</c:v>
                </c:pt>
                <c:pt idx="2">
                  <c:v>119</c:v>
                </c:pt>
                <c:pt idx="3">
                  <c:v>101</c:v>
                </c:pt>
                <c:pt idx="4">
                  <c:v>97</c:v>
                </c:pt>
                <c:pt idx="5">
                  <c:v>93</c:v>
                </c:pt>
                <c:pt idx="6">
                  <c:v>93</c:v>
                </c:pt>
                <c:pt idx="7">
                  <c:v>84</c:v>
                </c:pt>
                <c:pt idx="8">
                  <c:v>83</c:v>
                </c:pt>
                <c:pt idx="9">
                  <c:v>76</c:v>
                </c:pt>
                <c:pt idx="10">
                  <c:v>71</c:v>
                </c:pt>
                <c:pt idx="11">
                  <c:v>66</c:v>
                </c:pt>
                <c:pt idx="12">
                  <c:v>65</c:v>
                </c:pt>
                <c:pt idx="13">
                  <c:v>48</c:v>
                </c:pt>
                <c:pt idx="14">
                  <c:v>42</c:v>
                </c:pt>
              </c:numCache>
            </c:numRef>
          </c:val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Sarja 2</c:v>
                </c:pt>
              </c:strCache>
            </c:strRef>
          </c:tx>
          <c:invertIfNegative val="0"/>
          <c:cat>
            <c:strRef>
              <c:f>Taul1!$A$2:$A$16</c:f>
              <c:strCache>
                <c:ptCount val="15"/>
                <c:pt idx="0">
                  <c:v>Japani</c:v>
                </c:pt>
                <c:pt idx="1">
                  <c:v>Kreikka</c:v>
                </c:pt>
                <c:pt idx="2">
                  <c:v>Italia</c:v>
                </c:pt>
                <c:pt idx="3">
                  <c:v>Belgia</c:v>
                </c:pt>
                <c:pt idx="4">
                  <c:v>Irlanti</c:v>
                </c:pt>
                <c:pt idx="5">
                  <c:v>USA</c:v>
                </c:pt>
                <c:pt idx="6">
                  <c:v>Portugal</c:v>
                </c:pt>
                <c:pt idx="7">
                  <c:v>Ranska</c:v>
                </c:pt>
                <c:pt idx="8">
                  <c:v>Saksa</c:v>
                </c:pt>
                <c:pt idx="9">
                  <c:v>UK</c:v>
                </c:pt>
                <c:pt idx="10">
                  <c:v>Itävalta</c:v>
                </c:pt>
                <c:pt idx="11">
                  <c:v>Hollanti</c:v>
                </c:pt>
                <c:pt idx="12">
                  <c:v>Espanja</c:v>
                </c:pt>
                <c:pt idx="13">
                  <c:v>Suomi</c:v>
                </c:pt>
                <c:pt idx="14">
                  <c:v>Ruotsi</c:v>
                </c:pt>
              </c:strCache>
            </c:strRef>
          </c:cat>
          <c:val>
            <c:numRef>
              <c:f>Taul1!$C$2:$C$16</c:f>
              <c:numCache>
                <c:formatCode>General</c:formatCode>
                <c:ptCount val="15"/>
              </c:numCache>
            </c:numRef>
          </c:val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Sarja 3</c:v>
                </c:pt>
              </c:strCache>
            </c:strRef>
          </c:tx>
          <c:invertIfNegative val="0"/>
          <c:cat>
            <c:strRef>
              <c:f>Taul1!$A$2:$A$16</c:f>
              <c:strCache>
                <c:ptCount val="15"/>
                <c:pt idx="0">
                  <c:v>Japani</c:v>
                </c:pt>
                <c:pt idx="1">
                  <c:v>Kreikka</c:v>
                </c:pt>
                <c:pt idx="2">
                  <c:v>Italia</c:v>
                </c:pt>
                <c:pt idx="3">
                  <c:v>Belgia</c:v>
                </c:pt>
                <c:pt idx="4">
                  <c:v>Irlanti</c:v>
                </c:pt>
                <c:pt idx="5">
                  <c:v>USA</c:v>
                </c:pt>
                <c:pt idx="6">
                  <c:v>Portugal</c:v>
                </c:pt>
                <c:pt idx="7">
                  <c:v>Ranska</c:v>
                </c:pt>
                <c:pt idx="8">
                  <c:v>Saksa</c:v>
                </c:pt>
                <c:pt idx="9">
                  <c:v>UK</c:v>
                </c:pt>
                <c:pt idx="10">
                  <c:v>Itävalta</c:v>
                </c:pt>
                <c:pt idx="11">
                  <c:v>Hollanti</c:v>
                </c:pt>
                <c:pt idx="12">
                  <c:v>Espanja</c:v>
                </c:pt>
                <c:pt idx="13">
                  <c:v>Suomi</c:v>
                </c:pt>
                <c:pt idx="14">
                  <c:v>Ruotsi</c:v>
                </c:pt>
              </c:strCache>
            </c:strRef>
          </c:cat>
          <c:val>
            <c:numRef>
              <c:f>Taul1!$D$2:$D$16</c:f>
              <c:numCache>
                <c:formatCode>General</c:formatCode>
                <c:ptCount val="1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912672"/>
        <c:axId val="149697552"/>
      </c:barChart>
      <c:catAx>
        <c:axId val="1479126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fi-FI"/>
          </a:p>
        </c:txPr>
        <c:crossAx val="149697552"/>
        <c:crosses val="autoZero"/>
        <c:auto val="1"/>
        <c:lblAlgn val="ctr"/>
        <c:lblOffset val="100"/>
        <c:noMultiLvlLbl val="0"/>
      </c:catAx>
      <c:valAx>
        <c:axId val="14969755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47912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invertIfNegative val="0"/>
          <c:cat>
            <c:strRef>
              <c:f>Taul1!$A$2:$A$10</c:f>
              <c:strCache>
                <c:ptCount val="9"/>
                <c:pt idx="0">
                  <c:v>USA</c:v>
                </c:pt>
                <c:pt idx="1">
                  <c:v>Kreikka</c:v>
                </c:pt>
                <c:pt idx="2">
                  <c:v>Britannia</c:v>
                </c:pt>
                <c:pt idx="3">
                  <c:v>Espanja</c:v>
                </c:pt>
                <c:pt idx="4">
                  <c:v>Ranska</c:v>
                </c:pt>
                <c:pt idx="5">
                  <c:v>Italia</c:v>
                </c:pt>
                <c:pt idx="6">
                  <c:v>Saksa</c:v>
                </c:pt>
                <c:pt idx="7">
                  <c:v>Suomi</c:v>
                </c:pt>
                <c:pt idx="8">
                  <c:v>Ruotsi</c:v>
                </c:pt>
              </c:strCache>
            </c:strRef>
          </c:cat>
          <c:val>
            <c:numRef>
              <c:f>Taul1!$B$2:$B$10</c:f>
              <c:numCache>
                <c:formatCode>General</c:formatCode>
                <c:ptCount val="9"/>
                <c:pt idx="0">
                  <c:v>-9.1999999999999993</c:v>
                </c:pt>
                <c:pt idx="1">
                  <c:v>-9.1</c:v>
                </c:pt>
                <c:pt idx="2">
                  <c:v>-8.5</c:v>
                </c:pt>
                <c:pt idx="3">
                  <c:v>-6.5</c:v>
                </c:pt>
                <c:pt idx="4">
                  <c:v>-5.8</c:v>
                </c:pt>
                <c:pt idx="5">
                  <c:v>-3.7</c:v>
                </c:pt>
                <c:pt idx="6">
                  <c:v>-1.2</c:v>
                </c:pt>
                <c:pt idx="7">
                  <c:v>-1.1000000000000001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699792"/>
        <c:axId val="149700352"/>
      </c:barChart>
      <c:catAx>
        <c:axId val="149699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9700352"/>
        <c:crosses val="autoZero"/>
        <c:auto val="1"/>
        <c:lblAlgn val="ctr"/>
        <c:lblOffset val="100"/>
        <c:noMultiLvlLbl val="0"/>
      </c:catAx>
      <c:valAx>
        <c:axId val="149700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96997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invertIfNegative val="0"/>
          <c:cat>
            <c:strRef>
              <c:f>Taul1!$A$2:$A$10</c:f>
              <c:strCache>
                <c:ptCount val="9"/>
                <c:pt idx="0">
                  <c:v>USA</c:v>
                </c:pt>
                <c:pt idx="1">
                  <c:v>Kreikka</c:v>
                </c:pt>
                <c:pt idx="2">
                  <c:v>Britannia</c:v>
                </c:pt>
                <c:pt idx="3">
                  <c:v>Espanja</c:v>
                </c:pt>
                <c:pt idx="4">
                  <c:v>Ranska</c:v>
                </c:pt>
                <c:pt idx="5">
                  <c:v>Italia</c:v>
                </c:pt>
                <c:pt idx="6">
                  <c:v>Saksa</c:v>
                </c:pt>
                <c:pt idx="7">
                  <c:v>Suomi</c:v>
                </c:pt>
                <c:pt idx="8">
                  <c:v>Ruotsi</c:v>
                </c:pt>
              </c:strCache>
            </c:strRef>
          </c:cat>
          <c:val>
            <c:numRef>
              <c:f>Taul1!$B$2:$B$10</c:f>
              <c:numCache>
                <c:formatCode>General</c:formatCode>
                <c:ptCount val="9"/>
                <c:pt idx="0">
                  <c:v>-4</c:v>
                </c:pt>
                <c:pt idx="1">
                  <c:v>-2.4</c:v>
                </c:pt>
                <c:pt idx="2">
                  <c:v>-7.4</c:v>
                </c:pt>
                <c:pt idx="3">
                  <c:v>-7</c:v>
                </c:pt>
                <c:pt idx="4">
                  <c:v>-3.5</c:v>
                </c:pt>
                <c:pt idx="5">
                  <c:v>-3.3</c:v>
                </c:pt>
                <c:pt idx="6">
                  <c:v>-0.5</c:v>
                </c:pt>
                <c:pt idx="7">
                  <c:v>-2.5</c:v>
                </c:pt>
                <c:pt idx="8">
                  <c:v>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702592"/>
        <c:axId val="149703152"/>
      </c:barChart>
      <c:catAx>
        <c:axId val="1497025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9703152"/>
        <c:crosses val="autoZero"/>
        <c:auto val="1"/>
        <c:lblAlgn val="ctr"/>
        <c:lblOffset val="100"/>
        <c:noMultiLvlLbl val="0"/>
      </c:catAx>
      <c:valAx>
        <c:axId val="149703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97025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5B4CB3-A70A-4E21-A152-7AF9F9911920}" type="datetimeFigureOut">
              <a:rPr lang="fi-FI" smtClean="0"/>
              <a:t>28.11.2013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71442-1B36-4131-BB86-71493CE67FA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4289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44CB-350C-48CE-9353-7916B3083AA5}" type="datetimeFigureOut">
              <a:rPr lang="fi-FI" smtClean="0"/>
              <a:t>28.11.2013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6C3D-A806-4A33-AD3B-E39A79D4AB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434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44CB-350C-48CE-9353-7916B3083AA5}" type="datetimeFigureOut">
              <a:rPr lang="fi-FI" smtClean="0"/>
              <a:t>28.11.2013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6C3D-A806-4A33-AD3B-E39A79D4AB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5214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44CB-350C-48CE-9353-7916B3083AA5}" type="datetimeFigureOut">
              <a:rPr lang="fi-FI" smtClean="0"/>
              <a:t>28.11.2013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6C3D-A806-4A33-AD3B-E39A79D4AB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2624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44CB-350C-48CE-9353-7916B3083AA5}" type="datetimeFigureOut">
              <a:rPr lang="fi-FI" smtClean="0"/>
              <a:t>28.11.2013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6C3D-A806-4A33-AD3B-E39A79D4AB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36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44CB-350C-48CE-9353-7916B3083AA5}" type="datetimeFigureOut">
              <a:rPr lang="fi-FI" smtClean="0"/>
              <a:t>28.11.2013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6C3D-A806-4A33-AD3B-E39A79D4AB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912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44CB-350C-48CE-9353-7916B3083AA5}" type="datetimeFigureOut">
              <a:rPr lang="fi-FI" smtClean="0"/>
              <a:t>28.11.2013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6C3D-A806-4A33-AD3B-E39A79D4AB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4901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44CB-350C-48CE-9353-7916B3083AA5}" type="datetimeFigureOut">
              <a:rPr lang="fi-FI" smtClean="0"/>
              <a:t>28.11.2013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6C3D-A806-4A33-AD3B-E39A79D4AB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11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44CB-350C-48CE-9353-7916B3083AA5}" type="datetimeFigureOut">
              <a:rPr lang="fi-FI" smtClean="0"/>
              <a:t>28.11.2013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6C3D-A806-4A33-AD3B-E39A79D4AB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0029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44CB-350C-48CE-9353-7916B3083AA5}" type="datetimeFigureOut">
              <a:rPr lang="fi-FI" smtClean="0"/>
              <a:t>28.11.2013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6C3D-A806-4A33-AD3B-E39A79D4AB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3229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44CB-350C-48CE-9353-7916B3083AA5}" type="datetimeFigureOut">
              <a:rPr lang="fi-FI" smtClean="0"/>
              <a:t>28.11.2013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6C3D-A806-4A33-AD3B-E39A79D4AB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000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44CB-350C-48CE-9353-7916B3083AA5}" type="datetimeFigureOut">
              <a:rPr lang="fi-FI" smtClean="0"/>
              <a:t>28.11.2013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6C3D-A806-4A33-AD3B-E39A79D4AB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5003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044CB-350C-48CE-9353-7916B3083AA5}" type="datetimeFigureOut">
              <a:rPr lang="fi-FI" smtClean="0"/>
              <a:t>28.11.2013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26C3D-A806-4A33-AD3B-E39A79D4AB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327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Finanssikriiseistä ja niiden syistä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Jaakko Kiander</a:t>
            </a:r>
          </a:p>
          <a:p>
            <a:r>
              <a:rPr lang="fi-FI" dirty="0" smtClean="0"/>
              <a:t>Dosentti, VTT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2876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Taustalla globaalit epätasapainot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Finanssikriisiä edelsi pitkä globaalitalouden epätasapaino</a:t>
            </a:r>
          </a:p>
          <a:p>
            <a:pPr lvl="1"/>
            <a:r>
              <a:rPr lang="fi-FI" dirty="0" smtClean="0"/>
              <a:t>Alijäämämaat kasvattivat jatkuvasti ulkomaista velkaansa (enimmäkseen yksityisen sektorin kautta)</a:t>
            </a:r>
          </a:p>
          <a:p>
            <a:pPr lvl="1"/>
            <a:r>
              <a:rPr lang="fi-FI" dirty="0" smtClean="0"/>
              <a:t>Ylijäämämaat sijoittivat säästöjään alijäämämaihin</a:t>
            </a:r>
          </a:p>
          <a:p>
            <a:r>
              <a:rPr lang="fi-FI" dirty="0" smtClean="0"/>
              <a:t>Eniten huomiota sai osakseen USA:n ja Aasian välinen jatkuva kaupan epätasapaino</a:t>
            </a:r>
          </a:p>
          <a:p>
            <a:r>
              <a:rPr lang="fi-FI" dirty="0" smtClean="0"/>
              <a:t>Mutta suhteellisesti jopa suurempi epätasapaino kehittyi EU:n sisällä ’pohjoisen’ ja ’etelän’ välille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25532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Globaalien epätasapainojen taustat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Kiina </a:t>
            </a:r>
            <a:r>
              <a:rPr lang="fi-FI" dirty="0" err="1" smtClean="0"/>
              <a:t>vs</a:t>
            </a:r>
            <a:r>
              <a:rPr lang="fi-FI" dirty="0" smtClean="0"/>
              <a:t> USA:</a:t>
            </a:r>
          </a:p>
          <a:p>
            <a:pPr lvl="1"/>
            <a:r>
              <a:rPr lang="fi-FI" dirty="0" smtClean="0"/>
              <a:t>USA:ssa velkaantumista suosiva talousjärjestelmä ja usko vapaakauppaan -&gt; ei huolta teollisuuden siirtymisestä Aasiaan</a:t>
            </a:r>
          </a:p>
          <a:p>
            <a:pPr lvl="1"/>
            <a:r>
              <a:rPr lang="fi-FI" dirty="0" smtClean="0"/>
              <a:t>Kiina &amp; </a:t>
            </a:r>
            <a:r>
              <a:rPr lang="fi-FI" dirty="0" err="1" smtClean="0"/>
              <a:t>co</a:t>
            </a:r>
            <a:r>
              <a:rPr lang="fi-FI" dirty="0" smtClean="0"/>
              <a:t> puolestaan säätelivät rahamarkkinoita ja pitivät valuuttansa jatkuvasti aliarvostettuna suhteessa dollariin; lisäksi käytännön protektionismia</a:t>
            </a:r>
          </a:p>
          <a:p>
            <a:pPr lvl="1"/>
            <a:r>
              <a:rPr lang="fi-FI" dirty="0" smtClean="0"/>
              <a:t>Lisäksi öljyntuottajamaat kanavoivat säästöjään </a:t>
            </a:r>
            <a:r>
              <a:rPr lang="fi-FI" dirty="0" err="1" smtClean="0"/>
              <a:t>USA:an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117439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Globaalien epätasapainojen taustat: Eurooppa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Euro ja integraatio</a:t>
            </a:r>
          </a:p>
          <a:p>
            <a:pPr lvl="1"/>
            <a:r>
              <a:rPr lang="fi-FI" dirty="0" smtClean="0"/>
              <a:t>Tarkoituksena edistää pääomien vapaata liikkumista</a:t>
            </a:r>
          </a:p>
          <a:p>
            <a:pPr lvl="1"/>
            <a:r>
              <a:rPr lang="fi-FI" dirty="0" smtClean="0"/>
              <a:t>Euro tarjosi matalan korkotason ja houkutteli velkaantumaan: Irlanti, Välimeren maat, Baltia</a:t>
            </a:r>
          </a:p>
          <a:p>
            <a:pPr lvl="1"/>
            <a:r>
              <a:rPr lang="fi-FI" dirty="0" smtClean="0"/>
              <a:t>Riskeihin ei kiinnitetty huomiota</a:t>
            </a:r>
          </a:p>
          <a:p>
            <a:r>
              <a:rPr lang="fi-FI" dirty="0" smtClean="0"/>
              <a:t>Erot todellisessa kilpailukyvyssä</a:t>
            </a:r>
          </a:p>
          <a:p>
            <a:pPr lvl="1"/>
            <a:r>
              <a:rPr lang="fi-FI" dirty="0" smtClean="0"/>
              <a:t>Velkaantuminen nosti keinotekoisesti heikkojen maiden elintasoa, mutta ei kaventanut tuottavuuseroja</a:t>
            </a:r>
          </a:p>
          <a:p>
            <a:pPr lvl="1"/>
            <a:r>
              <a:rPr lang="fi-FI" dirty="0" smtClean="0"/>
              <a:t>Inflaatioerot johtivat kilpailukykyerojen kasvuun</a:t>
            </a:r>
          </a:p>
          <a:p>
            <a:pPr lvl="1"/>
            <a:r>
              <a:rPr lang="fi-FI" dirty="0" smtClean="0"/>
              <a:t>Vahvat maat: D, A, CH, NL, DK, S, N, FI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9993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Vaihtotase ennen kriisiä (2007)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90704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9379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3200" b="1" dirty="0" smtClean="0"/>
              <a:t>Kriisi levisi Eurooppaan 2009 ja muuttui euromaiden valtionlainakriisiksi 2010…</a:t>
            </a:r>
            <a:endParaRPr lang="fi-FI" sz="32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>
                <a:solidFill>
                  <a:prstClr val="black"/>
                </a:solidFill>
              </a:rPr>
              <a:t>Velkakriisin taustalla on velkaantuminen</a:t>
            </a:r>
          </a:p>
          <a:p>
            <a:pPr lvl="0"/>
            <a:r>
              <a:rPr lang="fi-FI" dirty="0">
                <a:solidFill>
                  <a:prstClr val="black"/>
                </a:solidFill>
              </a:rPr>
              <a:t>… mutta lisäksi myös yhteinen raha:</a:t>
            </a:r>
          </a:p>
          <a:p>
            <a:pPr lvl="1"/>
            <a:r>
              <a:rPr lang="fi-FI" dirty="0">
                <a:solidFill>
                  <a:prstClr val="black"/>
                </a:solidFill>
              </a:rPr>
              <a:t>Euro mahdollisti matalat korot, mikä rohkaisi monia velkaantumaan</a:t>
            </a:r>
          </a:p>
          <a:p>
            <a:pPr lvl="1"/>
            <a:r>
              <a:rPr lang="fi-FI" dirty="0">
                <a:solidFill>
                  <a:prstClr val="black"/>
                </a:solidFill>
              </a:rPr>
              <a:t>Euromääräiset velat ovat kuitenkin luonteeltaan ulkomaista velkaa</a:t>
            </a:r>
          </a:p>
          <a:p>
            <a:pPr lvl="1"/>
            <a:r>
              <a:rPr lang="fi-FI" dirty="0">
                <a:solidFill>
                  <a:prstClr val="black"/>
                </a:solidFill>
              </a:rPr>
              <a:t>Heikentynyttä kilpailukykyä ei ole helppo korjata ilman devalvaatiota, mikä taas ei ole mahdollinen eurossa, minkä vuoksi markkinat hermostuvat</a:t>
            </a:r>
            <a:r>
              <a:rPr lang="fi-FI" dirty="0" smtClean="0">
                <a:solidFill>
                  <a:prstClr val="black"/>
                </a:solidFill>
              </a:rPr>
              <a:t>…</a:t>
            </a:r>
            <a:endParaRPr lang="fi-FI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112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Eurokriisin puhkeaminen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Kreikan maksukykyä aletaan epäillä keväällä 2010</a:t>
            </a:r>
          </a:p>
          <a:p>
            <a:r>
              <a:rPr lang="fi-FI" dirty="0" smtClean="0"/>
              <a:t>Ongelma leviää Portugaliin ja Irlantiin myöhemmin samana vuonna</a:t>
            </a:r>
          </a:p>
          <a:p>
            <a:r>
              <a:rPr lang="fi-FI" dirty="0" smtClean="0"/>
              <a:t>Vuonna 2011 markkinat alkavat huolestua myös Espanjan ja Italian maksukyvystä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27917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Euroopan velkakriisi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Euro on sitonut Euroopan ylijäämä- ja alijäämämaat umpisolmuun, johon ei ole hyviä ratkaisuja</a:t>
            </a:r>
          </a:p>
          <a:p>
            <a:pPr lvl="1"/>
            <a:r>
              <a:rPr lang="fi-FI" dirty="0" smtClean="0"/>
              <a:t>Valuuttakursseja ei voi muuttaa, joten hintasopeutus on ainoa keino -&gt; deflaatio</a:t>
            </a:r>
          </a:p>
          <a:p>
            <a:pPr lvl="1"/>
            <a:r>
              <a:rPr lang="fi-FI" dirty="0" smtClean="0"/>
              <a:t>Ylijäämämaat </a:t>
            </a:r>
            <a:r>
              <a:rPr lang="fi-FI" dirty="0"/>
              <a:t>eivät suostu </a:t>
            </a:r>
            <a:r>
              <a:rPr lang="fi-FI" dirty="0" smtClean="0"/>
              <a:t>elvyttämään, minkä vuoksi alijäämämaat </a:t>
            </a:r>
            <a:r>
              <a:rPr lang="fi-FI" dirty="0"/>
              <a:t>joutuvat </a:t>
            </a:r>
            <a:r>
              <a:rPr lang="fi-FI" dirty="0" err="1" smtClean="0"/>
              <a:t>pakkosäästämään</a:t>
            </a:r>
            <a:r>
              <a:rPr lang="fi-FI" dirty="0" smtClean="0"/>
              <a:t> -&gt; työttömyys</a:t>
            </a:r>
            <a:endParaRPr lang="fi-FI" dirty="0"/>
          </a:p>
          <a:p>
            <a:r>
              <a:rPr lang="fi-FI" dirty="0" smtClean="0"/>
              <a:t>Ratkaisuksi sovittiin aluksi muiden euromaiden takaamat tukiluotot (EVVR ja EVM) </a:t>
            </a:r>
          </a:p>
          <a:p>
            <a:pPr lvl="1"/>
            <a:r>
              <a:rPr lang="fi-FI" dirty="0" smtClean="0"/>
              <a:t>Ehdotettu myös </a:t>
            </a:r>
            <a:r>
              <a:rPr lang="fi-FI" dirty="0"/>
              <a:t>entistä laajempaa yhteisvastuuta veloista, mutta </a:t>
            </a:r>
            <a:r>
              <a:rPr lang="fi-FI" dirty="0" smtClean="0"/>
              <a:t>nettomaksajamaissa ei ole ollut halukkuutta</a:t>
            </a:r>
          </a:p>
          <a:p>
            <a:r>
              <a:rPr lang="fi-FI" dirty="0" smtClean="0"/>
              <a:t>Ongelma: tukimekanismit voivat taata rahoituksen pienille maille (=Kreikka), mutta ei suurille (=Italia)</a:t>
            </a:r>
          </a:p>
        </p:txBody>
      </p:sp>
    </p:spTree>
    <p:extLst>
      <p:ext uri="{BB962C8B-B14F-4D97-AF65-F5344CB8AC3E}">
        <p14:creationId xmlns:p14="http://schemas.microsoft.com/office/powerpoint/2010/main" val="1943299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Eurokriisin taustalla suuret epätasapainot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Kilpailukyky</a:t>
            </a:r>
          </a:p>
          <a:p>
            <a:pPr lvl="1"/>
            <a:r>
              <a:rPr lang="fi-FI" dirty="0" smtClean="0"/>
              <a:t>Pohjoisen Euroopan hyvän kilpailukyvyn kääntöpuolena on eteläisen Euroopan heikko kilpailukyky; tilanteen korjaaminen ei ole helppoa ilman kansallisia valuuttoja</a:t>
            </a:r>
          </a:p>
          <a:p>
            <a:r>
              <a:rPr lang="fi-FI" dirty="0" smtClean="0"/>
              <a:t>Maksutase</a:t>
            </a:r>
          </a:p>
          <a:p>
            <a:pPr lvl="1"/>
            <a:r>
              <a:rPr lang="fi-FI" dirty="0" smtClean="0"/>
              <a:t>Kilpailukykyerojen seurauksena pohjoisen mailla on suuria vientiylijäämiä ja sijoitettavaa rahaa, kun taas eteläisillä mailla on alijäämiä ja tarve saada luottoa tuonnin rahoittamiseen </a:t>
            </a:r>
          </a:p>
          <a:p>
            <a:r>
              <a:rPr lang="fi-FI" dirty="0" smtClean="0"/>
              <a:t>Heikkenevä huoltosuhde</a:t>
            </a:r>
          </a:p>
          <a:p>
            <a:pPr lvl="1"/>
            <a:r>
              <a:rPr lang="fi-FI" dirty="0" smtClean="0"/>
              <a:t>Monien Euroopan maiden näkymiä heikentää heikkenevä huoltosuhde ja vähäinen varautuminen eläkemenoihin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5213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Vaihtotase vuonna 2007, % </a:t>
            </a:r>
            <a:r>
              <a:rPr lang="fi-FI" dirty="0" err="1" smtClean="0"/>
              <a:t>BKT:sta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71741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22438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Julkinen bruttovelka eräissä OECD-maissa vuonna 2010, % </a:t>
            </a:r>
            <a:r>
              <a:rPr lang="fi-FI" dirty="0" err="1" smtClean="0"/>
              <a:t>BKT:sta</a:t>
            </a:r>
            <a:endParaRPr lang="fi-FI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505444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1918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/>
              <a:t>Finanssikriiseistä ja niiden </a:t>
            </a:r>
            <a:r>
              <a:rPr lang="fi-FI" sz="3600" dirty="0" smtClean="0"/>
              <a:t>syistä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Aiempia kriisejä</a:t>
            </a:r>
          </a:p>
          <a:p>
            <a:r>
              <a:rPr lang="fi-FI" dirty="0" smtClean="0"/>
              <a:t>Nykyisen </a:t>
            </a:r>
            <a:r>
              <a:rPr lang="fi-FI" dirty="0"/>
              <a:t>k</a:t>
            </a:r>
            <a:r>
              <a:rPr lang="fi-FI" dirty="0" smtClean="0"/>
              <a:t>riisin kehittyminen</a:t>
            </a:r>
          </a:p>
          <a:p>
            <a:r>
              <a:rPr lang="fi-FI" dirty="0" smtClean="0"/>
              <a:t>Taustalla globaalit epätasapainot</a:t>
            </a:r>
          </a:p>
          <a:p>
            <a:r>
              <a:rPr lang="fi-FI" dirty="0" smtClean="0"/>
              <a:t>Eurojärjestelmän kohtalonhetket</a:t>
            </a:r>
          </a:p>
          <a:p>
            <a:r>
              <a:rPr lang="fi-FI" dirty="0" smtClean="0"/>
              <a:t>Taloustieteen valtavirta ja talouspolitiikan doktriinit</a:t>
            </a:r>
          </a:p>
          <a:p>
            <a:r>
              <a:rPr lang="fi-FI" dirty="0" smtClean="0"/>
              <a:t>Paluu Keynesiin?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40894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Alijäämiä vuonna 2011, % </a:t>
            </a:r>
            <a:r>
              <a:rPr lang="fi-FI" dirty="0" err="1" smtClean="0"/>
              <a:t>BKT:sta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143859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19066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Velkakriisin ratkaisu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Finanssipolitiikka: EKP:n ja EU-komission johdolla </a:t>
            </a:r>
            <a:r>
              <a:rPr lang="fi-FI" dirty="0" err="1" smtClean="0"/>
              <a:t>toteututtu</a:t>
            </a:r>
            <a:r>
              <a:rPr lang="fi-FI" dirty="0" smtClean="0"/>
              <a:t> finanssipolitiikan kiristys, minkä seurauksena alijäämät alkoivat supistua…</a:t>
            </a:r>
          </a:p>
          <a:p>
            <a:pPr lvl="1"/>
            <a:r>
              <a:rPr lang="fi-FI" dirty="0" smtClean="0"/>
              <a:t>… ja euromaat vajosivat uudelleen taantumaan 2012-13</a:t>
            </a:r>
          </a:p>
          <a:p>
            <a:r>
              <a:rPr lang="fi-FI" dirty="0" smtClean="0"/>
              <a:t>Rahapolitiikka: </a:t>
            </a:r>
            <a:r>
              <a:rPr lang="fi-FI" dirty="0" err="1" smtClean="0"/>
              <a:t>Draghi</a:t>
            </a:r>
            <a:r>
              <a:rPr lang="fi-FI" dirty="0" smtClean="0"/>
              <a:t> kesällä 2012 lupasi EKP:n rajoittamattoman tuen eurolle ja kriisimaille, mikä palautti markkinoiden uskon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894233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Alijäämiä vuonna 2013, % </a:t>
            </a:r>
            <a:r>
              <a:rPr lang="fi-FI" dirty="0" err="1" smtClean="0"/>
              <a:t>BKT:sta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98980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69888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Alkaako EU-talous elpyä?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Euroalue vajosi W-taantumaan 2012</a:t>
            </a:r>
          </a:p>
          <a:p>
            <a:pPr lvl="1"/>
            <a:r>
              <a:rPr lang="fi-FI" dirty="0" smtClean="0"/>
              <a:t>EKP:n rahapolitiikka vahvisti euroa ja heikensi vientiä</a:t>
            </a:r>
          </a:p>
          <a:p>
            <a:pPr lvl="1"/>
            <a:r>
              <a:rPr lang="fi-FI" dirty="0" smtClean="0"/>
              <a:t>Finanssipolitiikka supisti kokonaiskysyntää</a:t>
            </a:r>
          </a:p>
          <a:p>
            <a:r>
              <a:rPr lang="fi-FI" dirty="0" smtClean="0"/>
              <a:t>EKP:n tuki turvaa kriisimaiden maksuvalmiuden</a:t>
            </a:r>
          </a:p>
          <a:p>
            <a:r>
              <a:rPr lang="fi-FI" dirty="0" smtClean="0"/>
              <a:t>Kriisimaiden pankkien saneeraus edelleen kesken</a:t>
            </a:r>
          </a:p>
          <a:p>
            <a:r>
              <a:rPr lang="fi-FI" dirty="0" smtClean="0"/>
              <a:t>Todennäköinen kehitys: </a:t>
            </a:r>
          </a:p>
          <a:p>
            <a:pPr lvl="1"/>
            <a:r>
              <a:rPr lang="fi-FI" dirty="0" smtClean="0"/>
              <a:t>Ei nopeaa nousua, mutta ei myöskään romahdusta</a:t>
            </a:r>
          </a:p>
          <a:p>
            <a:pPr lvl="1"/>
            <a:r>
              <a:rPr lang="fi-FI" dirty="0" smtClean="0"/>
              <a:t>’</a:t>
            </a:r>
            <a:r>
              <a:rPr lang="fi-FI" dirty="0" err="1" smtClean="0"/>
              <a:t>muddling</a:t>
            </a:r>
            <a:r>
              <a:rPr lang="fi-FI" dirty="0" smtClean="0"/>
              <a:t> </a:t>
            </a:r>
            <a:r>
              <a:rPr lang="fi-FI" dirty="0" err="1" smtClean="0"/>
              <a:t>through</a:t>
            </a:r>
            <a:r>
              <a:rPr lang="fi-FI" dirty="0" smtClean="0"/>
              <a:t>’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62503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USA: nopeasti pois kriisistä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r>
              <a:rPr lang="fi-FI" dirty="0" smtClean="0"/>
              <a:t>Lähtötilanteessa vuonna 2008 ongelmina pankkikriisi ja kotitaloussektorin ylivelkaantuminen edelleen tarve </a:t>
            </a:r>
          </a:p>
          <a:p>
            <a:r>
              <a:rPr lang="fi-FI" dirty="0" smtClean="0"/>
              <a:t>Pankkisektorin nopea saneeraus</a:t>
            </a:r>
          </a:p>
          <a:p>
            <a:pPr lvl="1"/>
            <a:r>
              <a:rPr lang="fi-FI" dirty="0" smtClean="0"/>
              <a:t>Fuusioita </a:t>
            </a:r>
            <a:r>
              <a:rPr lang="fi-FI" dirty="0" err="1" smtClean="0"/>
              <a:t>yms</a:t>
            </a:r>
            <a:endParaRPr lang="fi-FI" dirty="0" smtClean="0"/>
          </a:p>
          <a:p>
            <a:r>
              <a:rPr lang="fi-FI" dirty="0" smtClean="0"/>
              <a:t>Voimakas rahapoliittinen elvytys</a:t>
            </a:r>
          </a:p>
          <a:p>
            <a:pPr lvl="1"/>
            <a:r>
              <a:rPr lang="fi-FI" dirty="0" smtClean="0"/>
              <a:t>Ohjauskorot nopeasti nollaan (2008-?)</a:t>
            </a:r>
          </a:p>
          <a:p>
            <a:pPr lvl="1"/>
            <a:r>
              <a:rPr lang="fi-FI" dirty="0" smtClean="0"/>
              <a:t>Lisäksi poikkeuksellisia rahoitustoimia QE1-3 (2009-2014?)</a:t>
            </a:r>
          </a:p>
          <a:p>
            <a:pPr lvl="1"/>
            <a:r>
              <a:rPr lang="fi-FI" dirty="0" smtClean="0"/>
              <a:t>Seurauksena dollarin heikentyminen ja USA:n kilpailukyvyn parantuminen</a:t>
            </a:r>
          </a:p>
          <a:p>
            <a:r>
              <a:rPr lang="fi-FI" dirty="0" smtClean="0"/>
              <a:t>Finanssipolitiikassa suuri liittovaltion elvytyspaketti</a:t>
            </a:r>
          </a:p>
          <a:p>
            <a:pPr lvl="1"/>
            <a:r>
              <a:rPr lang="fi-FI" dirty="0" smtClean="0"/>
              <a:t>Noin 1000 </a:t>
            </a:r>
            <a:r>
              <a:rPr lang="fi-FI" dirty="0" err="1" smtClean="0"/>
              <a:t>mrd</a:t>
            </a:r>
            <a:r>
              <a:rPr lang="fi-FI" dirty="0" smtClean="0"/>
              <a:t> </a:t>
            </a:r>
            <a:r>
              <a:rPr lang="fi-FI" dirty="0" err="1" smtClean="0"/>
              <a:t>USD:n</a:t>
            </a:r>
            <a:r>
              <a:rPr lang="fi-FI" dirty="0" smtClean="0"/>
              <a:t> lisämenot 2009-2010</a:t>
            </a:r>
          </a:p>
          <a:p>
            <a:pPr lvl="2"/>
            <a:r>
              <a:rPr lang="fi-FI" dirty="0" smtClean="0"/>
              <a:t>Velka-asteen nousu yli 100 prosenttiin/BKT</a:t>
            </a:r>
          </a:p>
          <a:p>
            <a:pPr lvl="1"/>
            <a:r>
              <a:rPr lang="fi-FI" dirty="0" smtClean="0"/>
              <a:t>Asteittainen kiristys vuodesta 2011 lähtien</a:t>
            </a:r>
          </a:p>
          <a:p>
            <a:r>
              <a:rPr lang="fi-FI" dirty="0" smtClean="0"/>
              <a:t>Talous kasvussa vuodesta 2010 lähtien</a:t>
            </a:r>
          </a:p>
          <a:p>
            <a:r>
              <a:rPr lang="fi-FI" dirty="0" smtClean="0"/>
              <a:t>Työttömyys alkoi supistua 2011: 10 % -&gt; 7 % </a:t>
            </a:r>
          </a:p>
          <a:p>
            <a:pPr marL="457200" lvl="1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8280269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Taloustieteen valtavirta ja talouspolitiikan doktriinit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Velkakriisit ovat olleet mahdollisia, koska rahamarkkinoiden vapauttaminen on mahdollistanut ylivelkaantumisen</a:t>
            </a:r>
          </a:p>
          <a:p>
            <a:r>
              <a:rPr lang="fi-FI" dirty="0" smtClean="0"/>
              <a:t>Rahamarkkinoiden vapauttaminen on perustunut vahvasti modernin talousteorian suosituksiin</a:t>
            </a:r>
          </a:p>
          <a:p>
            <a:r>
              <a:rPr lang="fi-FI" dirty="0" smtClean="0"/>
              <a:t>Eurokriisin syynä on eurojärjestelmä, jonka taustalla oli usko markkinoiden tehokkuuteen ja itseohjautuvuuteen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61146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Taloustieteen valtavirta ja talouspolitiikan doktriinit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Euron luominen oli ensisijaisesti poliittinen projekti</a:t>
            </a:r>
          </a:p>
          <a:p>
            <a:pPr lvl="1"/>
            <a:r>
              <a:rPr lang="fi-FI" dirty="0" smtClean="0"/>
              <a:t>Yhteinen raha pakottaa vähitellen yhtenäisyyteen ja yhteiseen talouspolitiikkaan (Jean </a:t>
            </a:r>
            <a:r>
              <a:rPr lang="fi-FI" dirty="0" err="1" smtClean="0"/>
              <a:t>Monnet</a:t>
            </a:r>
            <a:r>
              <a:rPr lang="fi-FI" dirty="0" smtClean="0"/>
              <a:t>)</a:t>
            </a:r>
          </a:p>
          <a:p>
            <a:r>
              <a:rPr lang="fi-FI" dirty="0" smtClean="0"/>
              <a:t>… mutta myös moderni talousoppi tuki hanketta</a:t>
            </a:r>
          </a:p>
          <a:p>
            <a:pPr lvl="1"/>
            <a:r>
              <a:rPr lang="fi-FI" dirty="0" smtClean="0"/>
              <a:t>Kansallisten valuuttojen poistamisesta ei ole haittaa, koska nimellisillä valuuttakursseilla ei ollut valtavirtateorian mukaan merkitystä</a:t>
            </a:r>
          </a:p>
          <a:p>
            <a:pPr lvl="1"/>
            <a:r>
              <a:rPr lang="fi-FI" dirty="0" smtClean="0"/>
              <a:t>Valuuttakursseilla ja rahalla ei ole väliä, koska talouden toimijat ovat rationaalisia ja osaavat sopeutua uusiin olosuhteisiin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47483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Valtavirtataloustieteen muutokset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Ennen Keynesiä (-1940) klassinen koulukunta dominoi</a:t>
            </a:r>
          </a:p>
          <a:p>
            <a:pPr lvl="1"/>
            <a:r>
              <a:rPr lang="fi-FI" dirty="0" smtClean="0"/>
              <a:t>Markkinat hakeutuvat ennen pitkää tasapainoon</a:t>
            </a:r>
          </a:p>
          <a:p>
            <a:pPr lvl="1"/>
            <a:r>
              <a:rPr lang="fi-FI" dirty="0" smtClean="0"/>
              <a:t>Julkisen vallan ei pidä puuttua talouden toimintaan</a:t>
            </a:r>
          </a:p>
          <a:p>
            <a:pPr lvl="2"/>
            <a:r>
              <a:rPr lang="fi-FI" dirty="0" smtClean="0"/>
              <a:t>Kevyt rahapolitiikka estää luovan tuhon ja vaarantaa hintavakauden</a:t>
            </a:r>
          </a:p>
          <a:p>
            <a:pPr lvl="2"/>
            <a:r>
              <a:rPr lang="fi-FI" dirty="0" smtClean="0"/>
              <a:t>Kevyt finanssipolitiikka syrjäyttää yksityistä kysyntää</a:t>
            </a:r>
          </a:p>
          <a:p>
            <a:pPr lvl="1"/>
            <a:r>
              <a:rPr lang="fi-FI" dirty="0" err="1" smtClean="0"/>
              <a:t>Sayn</a:t>
            </a:r>
            <a:r>
              <a:rPr lang="fi-FI" dirty="0" smtClean="0"/>
              <a:t> laki: kysyntäongelmia ei ole, koska tarjonta luo aina oman kysyntänsä</a:t>
            </a:r>
          </a:p>
          <a:p>
            <a:pPr lvl="2"/>
            <a:r>
              <a:rPr lang="fi-FI" dirty="0" err="1" smtClean="0"/>
              <a:t>Pigou-efekti</a:t>
            </a:r>
            <a:r>
              <a:rPr lang="fi-FI" dirty="0" smtClean="0"/>
              <a:t>: deflaatio ja velkakriisi eivät haittaa, koska omistajat rikastuvat velallisten köyhtyessä</a:t>
            </a:r>
          </a:p>
        </p:txBody>
      </p:sp>
    </p:spTree>
    <p:extLst>
      <p:ext uri="{BB962C8B-B14F-4D97-AF65-F5344CB8AC3E}">
        <p14:creationId xmlns:p14="http://schemas.microsoft.com/office/powerpoint/2010/main" val="32350764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Keynesiläinen vallankumous muutti ajattelua </a:t>
            </a:r>
            <a:r>
              <a:rPr lang="fi-FI" dirty="0" smtClean="0"/>
              <a:t>väliaikaisesti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Keynes ja neoklassinen synteesi (1940-1970)</a:t>
            </a:r>
          </a:p>
          <a:p>
            <a:pPr lvl="1"/>
            <a:r>
              <a:rPr lang="fi-FI" dirty="0" smtClean="0"/>
              <a:t>Talous voi ajoittain joutua pois täystyöllisyystasapainosta, jolloin tarvitaan elvyttävää makrotalouspolitiikkaa</a:t>
            </a:r>
          </a:p>
          <a:p>
            <a:pPr lvl="1"/>
            <a:r>
              <a:rPr lang="fi-FI" dirty="0" smtClean="0"/>
              <a:t>Työttömyyden taustalla nimellispalkkojen jäykkyys</a:t>
            </a:r>
          </a:p>
          <a:p>
            <a:pPr lvl="1"/>
            <a:r>
              <a:rPr lang="fi-FI" dirty="0" smtClean="0"/>
              <a:t>Epäselvää, miksi rationaaliset toimijat eivät optimoi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963824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Keynes ja makrotaloudellinen säätely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Bretton Woods –järjestelmä (1946-1971): länsimainen pseudososialismi:</a:t>
            </a:r>
          </a:p>
          <a:p>
            <a:pPr lvl="1"/>
            <a:r>
              <a:rPr lang="fi-FI" dirty="0" smtClean="0"/>
              <a:t>Kiinteät mutta muutettavat valuuttakurssit (perustana dollari ja kultakanta)</a:t>
            </a:r>
          </a:p>
          <a:p>
            <a:pPr lvl="1"/>
            <a:r>
              <a:rPr lang="fi-FI" dirty="0" smtClean="0"/>
              <a:t>Kansainvälisten pääomaliikkeiden säätely </a:t>
            </a:r>
            <a:r>
              <a:rPr lang="fi-FI" dirty="0"/>
              <a:t>(</a:t>
            </a:r>
            <a:r>
              <a:rPr lang="fi-FI" dirty="0" smtClean="0"/>
              <a:t>epätasapainojen ehkäisy)</a:t>
            </a:r>
          </a:p>
          <a:p>
            <a:pPr lvl="1"/>
            <a:r>
              <a:rPr lang="fi-FI" dirty="0" smtClean="0"/>
              <a:t>Rahoitusmarkkinoiden säätely (luotonannon rajoitukset, säästöjen kanavointi reaali-investointeihin)</a:t>
            </a:r>
          </a:p>
          <a:p>
            <a:pPr lvl="1"/>
            <a:r>
              <a:rPr lang="fi-FI" dirty="0" smtClean="0"/>
              <a:t>Pankkitoiminnan säätely</a:t>
            </a:r>
          </a:p>
          <a:p>
            <a:pPr lvl="1"/>
            <a:r>
              <a:rPr lang="fi-FI" dirty="0" smtClean="0"/>
              <a:t>Investointien säätely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83562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Kriisit ennen Keynesiä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1800-luku: useita lamakausia ja finanssikriisejä</a:t>
            </a:r>
          </a:p>
          <a:p>
            <a:pPr lvl="1"/>
            <a:r>
              <a:rPr lang="fi-FI" dirty="0" smtClean="0"/>
              <a:t>Kehittymätön keskuspankkitoiminta</a:t>
            </a:r>
          </a:p>
          <a:p>
            <a:pPr lvl="1"/>
            <a:r>
              <a:rPr lang="fi-FI" dirty="0" smtClean="0"/>
              <a:t>Ei yleistä äänioikeutta</a:t>
            </a:r>
          </a:p>
          <a:p>
            <a:r>
              <a:rPr lang="fi-FI" dirty="0" smtClean="0"/>
              <a:t>UK 1920: takaisin kultakantaan</a:t>
            </a:r>
          </a:p>
          <a:p>
            <a:pPr lvl="1"/>
            <a:r>
              <a:rPr lang="fi-FI" dirty="0" smtClean="0"/>
              <a:t>”The </a:t>
            </a:r>
            <a:r>
              <a:rPr lang="fi-FI" dirty="0" err="1" smtClean="0"/>
              <a:t>Economic</a:t>
            </a:r>
            <a:r>
              <a:rPr lang="fi-FI" dirty="0" smtClean="0"/>
              <a:t> </a:t>
            </a:r>
            <a:r>
              <a:rPr lang="fi-FI" dirty="0" err="1" smtClean="0"/>
              <a:t>Consequences</a:t>
            </a:r>
            <a:r>
              <a:rPr lang="fi-FI" dirty="0" smtClean="0"/>
              <a:t> of Mr. Churchill”</a:t>
            </a:r>
          </a:p>
          <a:p>
            <a:pPr lvl="1"/>
            <a:r>
              <a:rPr lang="fi-FI" dirty="0" smtClean="0"/>
              <a:t>Deflaatio ei ollut neutraali toimenpide</a:t>
            </a:r>
          </a:p>
          <a:p>
            <a:r>
              <a:rPr lang="fi-FI" dirty="0" smtClean="0"/>
              <a:t>Suuri lama 1929-32</a:t>
            </a:r>
          </a:p>
          <a:p>
            <a:pPr lvl="1"/>
            <a:r>
              <a:rPr lang="fi-FI" dirty="0" smtClean="0"/>
              <a:t>Globaali deflaatio ja finanssikriisi</a:t>
            </a:r>
          </a:p>
          <a:p>
            <a:pPr lvl="1"/>
            <a:r>
              <a:rPr lang="fi-FI" dirty="0" smtClean="0"/>
              <a:t>Tuotannon hallitsematon pudotus</a:t>
            </a:r>
          </a:p>
          <a:p>
            <a:pPr lvl="1"/>
            <a:r>
              <a:rPr lang="fi-FI" dirty="0" smtClean="0"/>
              <a:t>Suurtyöttömyys</a:t>
            </a:r>
          </a:p>
          <a:p>
            <a:pPr lvl="1"/>
            <a:r>
              <a:rPr lang="fi-FI" dirty="0" smtClean="0"/>
              <a:t>Demokratian kriisi</a:t>
            </a:r>
          </a:p>
        </p:txBody>
      </p:sp>
    </p:spTree>
    <p:extLst>
      <p:ext uri="{BB962C8B-B14F-4D97-AF65-F5344CB8AC3E}">
        <p14:creationId xmlns:p14="http://schemas.microsoft.com/office/powerpoint/2010/main" val="17899386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Takaisin klassismiin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Vaikka keynesiläinen makromalli näytti toimivan, sen mikroperusteet eivät olleet kunnossa</a:t>
            </a:r>
          </a:p>
          <a:p>
            <a:r>
              <a:rPr lang="fi-FI" dirty="0" smtClean="0"/>
              <a:t>Optimointioletuksesta lähtevät makromallit eivät olleet sopusoinnussa keynesiläisyyden kanssa</a:t>
            </a:r>
          </a:p>
          <a:p>
            <a:r>
              <a:rPr lang="fi-FI" dirty="0" smtClean="0"/>
              <a:t>Rationaalisten oletusten mallit eivät mahdollista vajaatyöllisyystasapainoja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945144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Uusi klassinen koulukunta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Friedman: kysynnän lisääminen johtaa vain inflaation kiihtymiseen, ei parempaan työllisyyteen</a:t>
            </a:r>
          </a:p>
          <a:p>
            <a:r>
              <a:rPr lang="fi-FI" dirty="0" smtClean="0"/>
              <a:t>Lucas &amp; </a:t>
            </a:r>
            <a:r>
              <a:rPr lang="fi-FI" dirty="0" err="1" smtClean="0"/>
              <a:t>Sargent</a:t>
            </a:r>
            <a:r>
              <a:rPr lang="fi-FI" dirty="0" smtClean="0"/>
              <a:t>: raha on neutraalia, kysynnänsäätelyllä ei voida saavuttaa mitään</a:t>
            </a:r>
          </a:p>
          <a:p>
            <a:r>
              <a:rPr lang="fi-FI" dirty="0" err="1" smtClean="0"/>
              <a:t>Barro</a:t>
            </a:r>
            <a:r>
              <a:rPr lang="fi-FI" dirty="0" smtClean="0"/>
              <a:t>: </a:t>
            </a:r>
            <a:r>
              <a:rPr lang="fi-FI" dirty="0" err="1" smtClean="0"/>
              <a:t>Ricardian</a:t>
            </a:r>
            <a:r>
              <a:rPr lang="fi-FI" dirty="0" smtClean="0"/>
              <a:t> </a:t>
            </a:r>
            <a:r>
              <a:rPr lang="fi-FI" dirty="0" err="1" smtClean="0"/>
              <a:t>equivalence</a:t>
            </a:r>
            <a:r>
              <a:rPr lang="fi-FI" dirty="0" smtClean="0"/>
              <a:t>: finanssipolitiikka ei voi vaikuttaa mihinkään</a:t>
            </a:r>
          </a:p>
          <a:p>
            <a:r>
              <a:rPr lang="fi-FI" dirty="0" smtClean="0"/>
              <a:t>Johtopäätös: koska talous on tasapainohakuinen, ei myöskään voi olla epätasapaino-ongelmia</a:t>
            </a:r>
          </a:p>
          <a:p>
            <a:pPr lvl="1"/>
            <a:r>
              <a:rPr lang="fi-FI" dirty="0" smtClean="0"/>
              <a:t>Mahdollinen työttömyyden nousu voi johtua preferenssien muutoksesta</a:t>
            </a:r>
          </a:p>
          <a:p>
            <a:pPr lvl="1"/>
            <a:r>
              <a:rPr lang="fi-FI" dirty="0" smtClean="0"/>
              <a:t>Mahdolliset taantumat johtuvat teknologisista shokeista</a:t>
            </a:r>
          </a:p>
          <a:p>
            <a:pPr lvl="1"/>
            <a:r>
              <a:rPr lang="fi-FI" dirty="0" smtClean="0"/>
              <a:t>Ongelmat johtuvat markkinoiden säätelystä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368395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Vahva usko finanssimarkkinoiden hyödyllisyyteen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Tärkeintä, että markkinat toimivat vapaasti </a:t>
            </a:r>
          </a:p>
          <a:p>
            <a:pPr lvl="1"/>
            <a:r>
              <a:rPr lang="fi-FI" dirty="0"/>
              <a:t>Monetarismi yms., </a:t>
            </a:r>
            <a:r>
              <a:rPr lang="fi-FI" dirty="0" err="1"/>
              <a:t>Milton</a:t>
            </a:r>
            <a:r>
              <a:rPr lang="fi-FI" dirty="0"/>
              <a:t> Friedman, Robert Lucas</a:t>
            </a:r>
          </a:p>
          <a:p>
            <a:r>
              <a:rPr lang="fi-FI" dirty="0"/>
              <a:t>Pääomamarkkinoilla on suuri merkitys talouden tehostamisessa ja vakauttamisessa</a:t>
            </a:r>
          </a:p>
          <a:p>
            <a:pPr lvl="1"/>
            <a:r>
              <a:rPr lang="fi-FI" dirty="0"/>
              <a:t>Tehokkaiden markkinoiden hypoteesi (</a:t>
            </a:r>
            <a:r>
              <a:rPr lang="fi-FI" dirty="0" err="1"/>
              <a:t>Modigliani</a:t>
            </a:r>
            <a:r>
              <a:rPr lang="fi-FI" dirty="0"/>
              <a:t> &amp; Miller, Eugen </a:t>
            </a:r>
            <a:r>
              <a:rPr lang="fi-FI" dirty="0" err="1"/>
              <a:t>Fama</a:t>
            </a:r>
            <a:r>
              <a:rPr lang="fi-FI" dirty="0" smtClean="0"/>
              <a:t>)</a:t>
            </a:r>
          </a:p>
          <a:p>
            <a:pPr lvl="1"/>
            <a:r>
              <a:rPr lang="fi-FI" dirty="0" smtClean="0"/>
              <a:t>Pääomien tehokkaan allokaation ja </a:t>
            </a:r>
            <a:r>
              <a:rPr lang="fi-FI" dirty="0" err="1" smtClean="0"/>
              <a:t>arbitraasin</a:t>
            </a:r>
            <a:r>
              <a:rPr lang="fi-FI" dirty="0" smtClean="0"/>
              <a:t> arvioitiin lisäävän myös reaalitalouden tuottavuutta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902008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3200" dirty="0" smtClean="0"/>
              <a:t>Kysynnänsäätelypolitiikkaa ei tarvita, koska taloudenpitäjät osaavat säädellä itse itseään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Virheitä ei tule koske kaikki ovat järkeviä ja kaukonäköisiä</a:t>
            </a:r>
          </a:p>
          <a:p>
            <a:pPr lvl="1"/>
            <a:r>
              <a:rPr lang="fi-FI" dirty="0"/>
              <a:t>Rationaalisten odotusten oppi (Lucas, </a:t>
            </a:r>
            <a:r>
              <a:rPr lang="fi-FI" dirty="0" err="1"/>
              <a:t>Sargent</a:t>
            </a:r>
            <a:r>
              <a:rPr lang="fi-FI" dirty="0"/>
              <a:t>, </a:t>
            </a:r>
            <a:r>
              <a:rPr lang="fi-FI" dirty="0" err="1"/>
              <a:t>Prescott</a:t>
            </a:r>
            <a:r>
              <a:rPr lang="fi-FI" dirty="0" smtClean="0"/>
              <a:t>)</a:t>
            </a:r>
          </a:p>
          <a:p>
            <a:pPr lvl="1"/>
            <a:r>
              <a:rPr lang="fi-FI" dirty="0" smtClean="0"/>
              <a:t>Finanssimarkkinat osaavat arvioida oikein mikä on oikea </a:t>
            </a:r>
            <a:r>
              <a:rPr lang="fi-FI" dirty="0" err="1" smtClean="0"/>
              <a:t>leverage</a:t>
            </a:r>
            <a:r>
              <a:rPr lang="fi-FI" dirty="0" smtClean="0"/>
              <a:t> ja miten riskejä hallitaan</a:t>
            </a:r>
          </a:p>
          <a:p>
            <a:pPr lvl="2"/>
            <a:r>
              <a:rPr lang="fi-FI" dirty="0" smtClean="0"/>
              <a:t>Eikä viranomaisten säätelyä tarvita! Siispä pankkitoiminta vapautettiin vähitellen säätelystä</a:t>
            </a:r>
          </a:p>
          <a:p>
            <a:pPr lvl="2"/>
            <a:r>
              <a:rPr lang="fi-FI" dirty="0" smtClean="0"/>
              <a:t>Myös EU:n sisämarkkinaidea ja euro perustuvat samaan ajatukseen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03295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1990-luku: Washingtonin konsensus ja ”Great </a:t>
            </a:r>
            <a:r>
              <a:rPr lang="fi-FI" dirty="0" err="1" smtClean="0"/>
              <a:t>Moderation</a:t>
            </a:r>
            <a:r>
              <a:rPr lang="fi-FI" dirty="0" smtClean="0"/>
              <a:t>”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Ei enää kriisejä, koska markkinat hoitavat kaiken (=Great </a:t>
            </a:r>
            <a:r>
              <a:rPr lang="fi-FI" dirty="0" err="1" smtClean="0"/>
              <a:t>Moderation</a:t>
            </a:r>
            <a:r>
              <a:rPr lang="fi-FI" dirty="0" smtClean="0"/>
              <a:t>; Greenspan &amp; </a:t>
            </a:r>
            <a:r>
              <a:rPr lang="fi-FI" dirty="0" err="1" smtClean="0"/>
              <a:t>Bernanke</a:t>
            </a:r>
            <a:r>
              <a:rPr lang="fi-FI" dirty="0" smtClean="0"/>
              <a:t> &amp; EKP)</a:t>
            </a:r>
          </a:p>
          <a:p>
            <a:pPr lvl="1"/>
            <a:r>
              <a:rPr lang="fi-FI" dirty="0" smtClean="0"/>
              <a:t>Lukuisten pienempien maiden kriisejä ei noteerattu</a:t>
            </a:r>
          </a:p>
          <a:p>
            <a:pPr lvl="1"/>
            <a:r>
              <a:rPr lang="fi-FI" dirty="0" smtClean="0"/>
              <a:t>Taustalla USA:n vakaa kehitys 1985-2007</a:t>
            </a:r>
          </a:p>
          <a:p>
            <a:pPr lvl="1"/>
            <a:r>
              <a:rPr lang="fi-FI" dirty="0" smtClean="0"/>
              <a:t>Yleisratkaisuna markkinoiden (ml. pääomamarkkinat) vapauttaminen</a:t>
            </a:r>
          </a:p>
          <a:p>
            <a:r>
              <a:rPr lang="fi-FI" dirty="0" smtClean="0"/>
              <a:t>Talouspolitiikan tehtävänä on pitää yllä budjettikuria ja hintavakautta (=Washingtonin konsensus, EKP, EU, OECD)</a:t>
            </a:r>
          </a:p>
          <a:p>
            <a:pPr lvl="1"/>
            <a:r>
              <a:rPr lang="fi-FI" dirty="0" smtClean="0"/>
              <a:t>Taloutta ei pidä muuten säädellä</a:t>
            </a:r>
          </a:p>
          <a:p>
            <a:pPr lvl="1"/>
            <a:r>
              <a:rPr lang="fi-FI" dirty="0" err="1" smtClean="0"/>
              <a:t>Periaatteeet</a:t>
            </a:r>
            <a:r>
              <a:rPr lang="fi-FI" dirty="0" smtClean="0"/>
              <a:t> kirjattu euroalueen sääntöihin</a:t>
            </a:r>
          </a:p>
        </p:txBody>
      </p:sp>
    </p:spTree>
    <p:extLst>
      <p:ext uri="{BB962C8B-B14F-4D97-AF65-F5344CB8AC3E}">
        <p14:creationId xmlns:p14="http://schemas.microsoft.com/office/powerpoint/2010/main" val="12033458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Ongelmia: teoria vs todellisuus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dirty="0" smtClean="0"/>
              <a:t>Klassinen (ja myös uusi klassinen) </a:t>
            </a:r>
            <a:r>
              <a:rPr lang="fi-FI" dirty="0"/>
              <a:t>talousteoria perustuu oletukseen toimijoiden </a:t>
            </a:r>
            <a:r>
              <a:rPr lang="fi-FI" dirty="0" smtClean="0"/>
              <a:t>rationaalisuudesta</a:t>
            </a:r>
          </a:p>
          <a:p>
            <a:pPr lvl="1">
              <a:lnSpc>
                <a:spcPct val="90000"/>
              </a:lnSpc>
            </a:pPr>
            <a:r>
              <a:rPr lang="fi-FI" dirty="0" smtClean="0"/>
              <a:t>Ei systemaattisia virheitä, ei laumakäyttäytymistä</a:t>
            </a:r>
            <a:endParaRPr lang="fi-FI" dirty="0"/>
          </a:p>
          <a:p>
            <a:pPr>
              <a:lnSpc>
                <a:spcPct val="90000"/>
              </a:lnSpc>
            </a:pPr>
            <a:r>
              <a:rPr lang="fi-FI" dirty="0"/>
              <a:t>Todellisuudessa näin ei aina ole</a:t>
            </a:r>
          </a:p>
          <a:p>
            <a:pPr lvl="1">
              <a:lnSpc>
                <a:spcPct val="90000"/>
              </a:lnSpc>
            </a:pPr>
            <a:r>
              <a:rPr lang="fi-FI" dirty="0"/>
              <a:t>Ihmiset eivät ole atomeja tai koneita: sosiaaliset ja psykologiset tekijät vaikuttavat</a:t>
            </a:r>
          </a:p>
          <a:p>
            <a:pPr lvl="1">
              <a:lnSpc>
                <a:spcPct val="90000"/>
              </a:lnSpc>
            </a:pPr>
            <a:r>
              <a:rPr lang="fi-FI" dirty="0"/>
              <a:t>Ihmiset eivät ole laskukoneita: kognitiiviset rajoitteet estävät pitkälle viedyn optimoinnin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00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Makroteoria ja kriisit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Klassinen ja uusklassinen makroteoria perustuvat rationaalisuusoletukseen ja uskoon markkinoiden tehokkaasta </a:t>
            </a:r>
            <a:r>
              <a:rPr lang="fi-FI" dirty="0" smtClean="0"/>
              <a:t>toiminnasta – silti </a:t>
            </a:r>
            <a:r>
              <a:rPr lang="fi-FI" dirty="0"/>
              <a:t>tapahtuu kriisejä</a:t>
            </a:r>
          </a:p>
          <a:p>
            <a:r>
              <a:rPr lang="fi-FI" dirty="0" smtClean="0"/>
              <a:t>Vaihtoehtoisia selityksiä </a:t>
            </a:r>
            <a:r>
              <a:rPr lang="fi-FI" dirty="0"/>
              <a:t>(mm. keynesiläiset mallit): </a:t>
            </a:r>
            <a:endParaRPr lang="fi-FI" dirty="0" smtClean="0"/>
          </a:p>
          <a:p>
            <a:pPr lvl="1"/>
            <a:r>
              <a:rPr lang="fi-FI" dirty="0" smtClean="0"/>
              <a:t>toiminta </a:t>
            </a:r>
            <a:r>
              <a:rPr lang="fi-FI" dirty="0"/>
              <a:t>ei ole aina rationaalista eikä aina ole kovin paljoa tietoa </a:t>
            </a:r>
            <a:r>
              <a:rPr lang="fi-FI" dirty="0" smtClean="0"/>
              <a:t>käytössä (Keynesin oma näkemys)</a:t>
            </a:r>
          </a:p>
          <a:p>
            <a:pPr lvl="2"/>
            <a:r>
              <a:rPr lang="fi-FI" dirty="0" smtClean="0"/>
              <a:t>Todellisuus ei noudata normaalijakaumaa vaan on aidosti kaoottinen</a:t>
            </a:r>
          </a:p>
          <a:p>
            <a:pPr lvl="2"/>
            <a:r>
              <a:rPr lang="fi-FI" dirty="0" smtClean="0"/>
              <a:t>Psykologia on tärkeämpää kuin rationaaliset laskelmat</a:t>
            </a:r>
          </a:p>
          <a:p>
            <a:pPr lvl="1"/>
            <a:r>
              <a:rPr lang="fi-FI" dirty="0" smtClean="0"/>
              <a:t>Financial </a:t>
            </a:r>
            <a:r>
              <a:rPr lang="fi-FI" dirty="0" err="1" smtClean="0"/>
              <a:t>fragility</a:t>
            </a:r>
            <a:r>
              <a:rPr lang="fi-FI" dirty="0" smtClean="0"/>
              <a:t> (</a:t>
            </a:r>
            <a:r>
              <a:rPr lang="fi-FI" dirty="0" err="1" smtClean="0"/>
              <a:t>Hyman</a:t>
            </a:r>
            <a:r>
              <a:rPr lang="fi-FI" dirty="0" smtClean="0"/>
              <a:t> </a:t>
            </a:r>
            <a:r>
              <a:rPr lang="fi-FI" dirty="0" err="1" smtClean="0"/>
              <a:t>Minsky</a:t>
            </a:r>
            <a:r>
              <a:rPr lang="fi-FI" dirty="0" smtClean="0"/>
              <a:t>): pääomamarkkinat ovat lähtökohtaisesti epävakaat</a:t>
            </a:r>
          </a:p>
          <a:p>
            <a:pPr lvl="2"/>
            <a:r>
              <a:rPr lang="fi-FI" dirty="0" smtClean="0"/>
              <a:t>Suuret vaihtelut (</a:t>
            </a:r>
            <a:r>
              <a:rPr lang="fi-FI" dirty="0" err="1" smtClean="0"/>
              <a:t>overshooting</a:t>
            </a:r>
            <a:r>
              <a:rPr lang="fi-FI" dirty="0" smtClean="0"/>
              <a:t>)</a:t>
            </a:r>
          </a:p>
          <a:p>
            <a:pPr lvl="2"/>
            <a:r>
              <a:rPr lang="fi-FI" dirty="0" smtClean="0"/>
              <a:t>Taipumus ajoittaiseen euforiaan, laumakäyttäytymiseen ja ylimitoitettuun riskinottoon</a:t>
            </a:r>
          </a:p>
          <a:p>
            <a:pPr lvl="2"/>
            <a:r>
              <a:rPr lang="fi-FI" dirty="0" smtClean="0"/>
              <a:t>Lopulta riskit aina toteutuvat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6280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Behavioristinen taloustiede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fi-FI" dirty="0"/>
              <a:t>Taloustieteen realismi voi lisääntyä kun aksiomaattisuus korvataan behaviorismilla</a:t>
            </a:r>
          </a:p>
          <a:p>
            <a:r>
              <a:rPr lang="fi-FI" dirty="0"/>
              <a:t>Ei vain oleteta, että yksiköt toimivat optimaalisesti, vaan pyritään selvittämään, miten yksiköt toimivat todellisuudessa</a:t>
            </a:r>
          </a:p>
          <a:p>
            <a:r>
              <a:rPr lang="fi-FI" dirty="0"/>
              <a:t>Tällöin lähestytään </a:t>
            </a:r>
            <a:r>
              <a:rPr lang="fi-FI" dirty="0" smtClean="0"/>
              <a:t>psykologiaa</a:t>
            </a:r>
          </a:p>
          <a:p>
            <a:pPr lvl="1"/>
            <a:r>
              <a:rPr lang="fi-FI" dirty="0" smtClean="0"/>
              <a:t>Kognitiiviset rajoitukset: Daniel </a:t>
            </a:r>
            <a:r>
              <a:rPr lang="fi-FI" dirty="0" err="1" smtClean="0"/>
              <a:t>Kahneman</a:t>
            </a:r>
            <a:r>
              <a:rPr lang="fi-FI" dirty="0" smtClean="0"/>
              <a:t> &amp; Amos </a:t>
            </a:r>
            <a:r>
              <a:rPr lang="fi-FI" dirty="0" err="1" smtClean="0"/>
              <a:t>Tversky</a:t>
            </a:r>
            <a:endParaRPr lang="fi-FI" dirty="0" smtClean="0"/>
          </a:p>
          <a:p>
            <a:pPr lvl="1"/>
            <a:r>
              <a:rPr lang="fi-FI" dirty="0" smtClean="0"/>
              <a:t>Empiirinen pääomamarkkinatutkimus: Robert </a:t>
            </a:r>
            <a:r>
              <a:rPr lang="fi-FI" dirty="0" err="1" smtClean="0"/>
              <a:t>Shiller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2635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Poliittisia seurauksia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fi-FI" dirty="0"/>
              <a:t>Jos lähtökohtana on (teorialähtöinen) usko homo </a:t>
            </a:r>
            <a:r>
              <a:rPr lang="fi-FI" dirty="0" err="1"/>
              <a:t>economicukseen</a:t>
            </a:r>
            <a:r>
              <a:rPr lang="fi-FI" dirty="0"/>
              <a:t> ja täydellisiin markkinoihin, niin politiikkasuosituksena on </a:t>
            </a:r>
            <a:r>
              <a:rPr lang="fi-FI" dirty="0" err="1"/>
              <a:t>laissez</a:t>
            </a:r>
            <a:r>
              <a:rPr lang="fi-FI" dirty="0"/>
              <a:t> </a:t>
            </a:r>
            <a:r>
              <a:rPr lang="fi-FI" dirty="0" err="1" smtClean="0"/>
              <a:t>faire</a:t>
            </a:r>
            <a:r>
              <a:rPr lang="fi-FI" dirty="0" smtClean="0"/>
              <a:t> – markkinat on vapautettava, mikä voisi mennä pieleen?</a:t>
            </a:r>
            <a:endParaRPr lang="fi-FI" dirty="0"/>
          </a:p>
          <a:p>
            <a:r>
              <a:rPr lang="fi-FI" dirty="0"/>
              <a:t>Jos lähtökohtana on tutkimustieto päätöksenteon ja toimintamahdollisuuksien rajoituksista, päädytään </a:t>
            </a:r>
            <a:r>
              <a:rPr lang="fi-FI" dirty="0" err="1"/>
              <a:t>paternalistisiin</a:t>
            </a:r>
            <a:r>
              <a:rPr lang="fi-FI" dirty="0"/>
              <a:t> </a:t>
            </a:r>
            <a:r>
              <a:rPr lang="fi-FI" dirty="0" smtClean="0"/>
              <a:t>politiikkasuosituksiin (vrt. 1930- ja 1940-luvun säätelytoimet)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6793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Entä nyt?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Makroteoria etsii itseään</a:t>
            </a:r>
          </a:p>
          <a:p>
            <a:r>
              <a:rPr lang="fi-FI" dirty="0" smtClean="0"/>
              <a:t>Klassiseen teoriaan ollaan tyytymättömiä</a:t>
            </a:r>
          </a:p>
          <a:p>
            <a:r>
              <a:rPr lang="fi-FI" dirty="0" smtClean="0"/>
              <a:t>Mutta uutta paradigmaa ei ole vielä löytynyt</a:t>
            </a:r>
          </a:p>
          <a:p>
            <a:r>
              <a:rPr lang="fi-FI" dirty="0" smtClean="0"/>
              <a:t>Mihin tässä vielä päädytään?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86708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Toisen maailmansodan jälkeinen talousjärjestelmä murenee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Ensimmäinen öljykriisi </a:t>
            </a:r>
            <a:r>
              <a:rPr lang="fi-FI" dirty="0" smtClean="0"/>
              <a:t>1973-75</a:t>
            </a:r>
          </a:p>
          <a:p>
            <a:pPr lvl="1"/>
            <a:r>
              <a:rPr lang="fi-FI" dirty="0" smtClean="0"/>
              <a:t>Öljyn hinnan moninkertaistuminen 1973-74 </a:t>
            </a:r>
          </a:p>
          <a:p>
            <a:pPr lvl="2"/>
            <a:r>
              <a:rPr lang="fi-FI" dirty="0" smtClean="0"/>
              <a:t>Taustalla </a:t>
            </a:r>
            <a:r>
              <a:rPr lang="fi-FI" dirty="0" err="1" smtClean="0"/>
              <a:t>Jom</a:t>
            </a:r>
            <a:r>
              <a:rPr lang="fi-FI" dirty="0" smtClean="0"/>
              <a:t> </a:t>
            </a:r>
            <a:r>
              <a:rPr lang="fi-FI" dirty="0" err="1" smtClean="0"/>
              <a:t>Kippur</a:t>
            </a:r>
            <a:r>
              <a:rPr lang="fi-FI" dirty="0" smtClean="0"/>
              <a:t> –sota 1973</a:t>
            </a:r>
          </a:p>
          <a:p>
            <a:pPr lvl="1"/>
            <a:r>
              <a:rPr lang="fi-FI" dirty="0" smtClean="0"/>
              <a:t>Seurauksena globaali inflaatio ja teollisuusmaiden taantuma</a:t>
            </a:r>
          </a:p>
          <a:p>
            <a:pPr lvl="1"/>
            <a:r>
              <a:rPr lang="fi-FI" dirty="0" smtClean="0"/>
              <a:t>Vanhan valuuttakurssijärjestelmän loppu</a:t>
            </a:r>
            <a:endParaRPr lang="fi-FI" dirty="0"/>
          </a:p>
          <a:p>
            <a:r>
              <a:rPr lang="fi-FI" dirty="0"/>
              <a:t>Toinen öljykriisi </a:t>
            </a:r>
            <a:r>
              <a:rPr lang="fi-FI" dirty="0" smtClean="0"/>
              <a:t>1980-82</a:t>
            </a:r>
          </a:p>
          <a:p>
            <a:pPr lvl="1"/>
            <a:r>
              <a:rPr lang="fi-FI" dirty="0" smtClean="0"/>
              <a:t>Uusi hintashokki</a:t>
            </a:r>
          </a:p>
          <a:p>
            <a:pPr lvl="2"/>
            <a:r>
              <a:rPr lang="fi-FI" dirty="0" smtClean="0"/>
              <a:t>Taustalla Iranin vallankumous 1979</a:t>
            </a:r>
          </a:p>
          <a:p>
            <a:pPr lvl="1"/>
            <a:r>
              <a:rPr lang="fi-FI" dirty="0" smtClean="0"/>
              <a:t>Keskuspankkien tiukka inflaatiotorjunta aiheuttaa syvän taantuman länsimaissa</a:t>
            </a:r>
          </a:p>
          <a:p>
            <a:pPr lvl="1"/>
            <a:r>
              <a:rPr lang="fi-FI" dirty="0" smtClean="0"/>
              <a:t>Eurooppaan muodostuu pysyvä suurtyöttömyys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91003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KIITOS!</a:t>
            </a:r>
            <a:endParaRPr lang="fi-FI" dirty="0"/>
          </a:p>
        </p:txBody>
      </p:sp>
      <p:pic>
        <p:nvPicPr>
          <p:cNvPr id="19458" name="Picture 2" descr="C:\Users\Public\Pictures\Sample Pictures\Penguin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138" y="1484313"/>
            <a:ext cx="5473700" cy="410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0495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Velkakriisit alkavat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Kehitysmaiden velkakriisi 1982-</a:t>
            </a:r>
          </a:p>
          <a:p>
            <a:pPr lvl="1"/>
            <a:r>
              <a:rPr lang="fi-FI" dirty="0" smtClean="0"/>
              <a:t>Korkotason nousu USA:ssa ajaa monet kehitysmaat maksukyvyttömyyteen ja pitkäaikaiseen lamaan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49661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Vapaiden rahamarkkinoiden kriisit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Lokakuun 1987 pörssiromahdus</a:t>
            </a:r>
          </a:p>
          <a:p>
            <a:pPr lvl="1"/>
            <a:r>
              <a:rPr lang="fi-FI" dirty="0" smtClean="0"/>
              <a:t>Nopea pelastus (</a:t>
            </a:r>
            <a:r>
              <a:rPr lang="fi-FI" dirty="0" err="1" smtClean="0"/>
              <a:t>Fed</a:t>
            </a:r>
            <a:r>
              <a:rPr lang="fi-FI" dirty="0" smtClean="0"/>
              <a:t>), luottamus säilyi</a:t>
            </a:r>
          </a:p>
          <a:p>
            <a:r>
              <a:rPr lang="fi-FI" dirty="0" smtClean="0"/>
              <a:t>Yhteinen kriisimalli: </a:t>
            </a:r>
            <a:r>
              <a:rPr lang="fi-FI" dirty="0" err="1" smtClean="0"/>
              <a:t>deregulaatio</a:t>
            </a:r>
            <a:r>
              <a:rPr lang="fi-FI" dirty="0" smtClean="0"/>
              <a:t>, ylikuumeneminen, luottamuksen menetys &amp; valuuttapako, pankkikriisi &amp; talouden lama</a:t>
            </a:r>
          </a:p>
          <a:p>
            <a:pPr lvl="1"/>
            <a:r>
              <a:rPr lang="fi-FI" dirty="0" smtClean="0"/>
              <a:t>Pohjoismaiset </a:t>
            </a:r>
            <a:r>
              <a:rPr lang="fi-FI" dirty="0"/>
              <a:t>pankkikriisit </a:t>
            </a:r>
            <a:r>
              <a:rPr lang="fi-FI" dirty="0" smtClean="0"/>
              <a:t>1990-93</a:t>
            </a:r>
            <a:endParaRPr lang="fi-FI" dirty="0"/>
          </a:p>
          <a:p>
            <a:pPr lvl="1"/>
            <a:r>
              <a:rPr lang="fi-FI" dirty="0"/>
              <a:t>Aasian </a:t>
            </a:r>
            <a:r>
              <a:rPr lang="fi-FI" dirty="0" smtClean="0"/>
              <a:t>ja Venäjän kriisi 1997-98</a:t>
            </a:r>
          </a:p>
          <a:p>
            <a:pPr lvl="1"/>
            <a:r>
              <a:rPr lang="fi-FI" dirty="0" smtClean="0"/>
              <a:t>LTCM </a:t>
            </a:r>
            <a:r>
              <a:rPr lang="fi-FI" dirty="0" err="1" smtClean="0"/>
              <a:t>bail-out</a:t>
            </a:r>
            <a:r>
              <a:rPr lang="fi-FI" dirty="0" smtClean="0"/>
              <a:t> 1998</a:t>
            </a:r>
            <a:endParaRPr lang="fi-FI" dirty="0"/>
          </a:p>
          <a:p>
            <a:pPr lvl="1"/>
            <a:r>
              <a:rPr lang="fi-FI" dirty="0"/>
              <a:t>Argentiinan valuuttakriisi 2000</a:t>
            </a:r>
          </a:p>
          <a:p>
            <a:r>
              <a:rPr lang="fi-FI" dirty="0"/>
              <a:t>Internet-kupla </a:t>
            </a:r>
            <a:r>
              <a:rPr lang="fi-FI" dirty="0" smtClean="0"/>
              <a:t>2001-03</a:t>
            </a:r>
          </a:p>
          <a:p>
            <a:pPr lvl="1"/>
            <a:r>
              <a:rPr lang="fi-FI" dirty="0" smtClean="0"/>
              <a:t>i-osakkeiden pörssiromahdus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09641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Nykyisen kriisin kehittyminen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i-FI" sz="3000" dirty="0">
                <a:solidFill>
                  <a:prstClr val="black"/>
                </a:solidFill>
              </a:rPr>
              <a:t>Elokuu 2007: USA:n asuntolainakriisi alkaa</a:t>
            </a:r>
          </a:p>
          <a:p>
            <a:pPr lvl="0"/>
            <a:r>
              <a:rPr lang="fi-FI" sz="3000" dirty="0">
                <a:solidFill>
                  <a:prstClr val="black"/>
                </a:solidFill>
              </a:rPr>
              <a:t>Syyskuu 2008: Kansainvälinen pankkikriisi alkaa New Yorkista</a:t>
            </a:r>
          </a:p>
          <a:p>
            <a:pPr lvl="0"/>
            <a:r>
              <a:rPr lang="fi-FI" sz="3000" dirty="0">
                <a:solidFill>
                  <a:prstClr val="black"/>
                </a:solidFill>
              </a:rPr>
              <a:t>Vuosi 2009: Teollisuusmaiden syvä taantuma</a:t>
            </a:r>
          </a:p>
          <a:p>
            <a:pPr lvl="0"/>
            <a:r>
              <a:rPr lang="fi-FI" sz="3000" dirty="0">
                <a:solidFill>
                  <a:prstClr val="black"/>
                </a:solidFill>
              </a:rPr>
              <a:t>Kevät 2010: Kreikan velkakriisi alkaa</a:t>
            </a:r>
          </a:p>
          <a:p>
            <a:pPr lvl="0"/>
            <a:r>
              <a:rPr lang="fi-FI" sz="3000" dirty="0" err="1">
                <a:solidFill>
                  <a:prstClr val="black"/>
                </a:solidFill>
              </a:rPr>
              <a:t>Kesä+syksy</a:t>
            </a:r>
            <a:r>
              <a:rPr lang="fi-FI" sz="3000" dirty="0">
                <a:solidFill>
                  <a:prstClr val="black"/>
                </a:solidFill>
              </a:rPr>
              <a:t> 2010: Irlanti ja Portugali tarvitsevat myös tukea velkoihinsa</a:t>
            </a:r>
          </a:p>
          <a:p>
            <a:pPr lvl="0"/>
            <a:r>
              <a:rPr lang="fi-FI" sz="3000" dirty="0" err="1">
                <a:solidFill>
                  <a:prstClr val="black"/>
                </a:solidFill>
              </a:rPr>
              <a:t>Kesä+syksy</a:t>
            </a:r>
            <a:r>
              <a:rPr lang="fi-FI" sz="3000" dirty="0">
                <a:solidFill>
                  <a:prstClr val="black"/>
                </a:solidFill>
              </a:rPr>
              <a:t> 2011: Euroopan velkakriisi laajenee ja syvenee</a:t>
            </a:r>
            <a:r>
              <a:rPr lang="fi-FI" sz="3000" dirty="0" smtClean="0">
                <a:solidFill>
                  <a:prstClr val="black"/>
                </a:solidFill>
              </a:rPr>
              <a:t>…</a:t>
            </a:r>
            <a:endParaRPr lang="fi-FI" sz="3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584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Vuoden 2008 finanssikriisin perintö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Nykyisten ongelmien taustalla vuonna 2008 puhjennut globaali finanssikriisi</a:t>
            </a:r>
          </a:p>
          <a:p>
            <a:r>
              <a:rPr lang="fi-FI" dirty="0" smtClean="0"/>
              <a:t>Finanssikriisi pakotti ylivelkaantuneet taloudet, kuluttajat ja yritykset säästämään</a:t>
            </a:r>
          </a:p>
          <a:p>
            <a:r>
              <a:rPr lang="fi-FI" dirty="0" smtClean="0"/>
              <a:t>Lama ja pankkikriisi johtivat julkisen talouden alijäämäisyyteen</a:t>
            </a:r>
          </a:p>
          <a:p>
            <a:r>
              <a:rPr lang="fi-FI" dirty="0"/>
              <a:t>S</a:t>
            </a:r>
            <a:r>
              <a:rPr lang="fi-FI" dirty="0" smtClean="0"/>
              <a:t>eurauksena ylisuuren julkisen velan ongelma ja kasvanut epäluottamus (euromaat)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40878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Vuoden 2008 finanssikriisin perintö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Finanssikriisillä suurin vaikutus niihin maihin, jotka olivat velkaantuneet eniten</a:t>
            </a:r>
          </a:p>
          <a:p>
            <a:r>
              <a:rPr lang="fi-FI" dirty="0" smtClean="0"/>
              <a:t>Velkakriisistä tuli läntisten teollisuusmaiden ongelma (USA, UK, Italia, Espanja…)</a:t>
            </a:r>
          </a:p>
          <a:p>
            <a:r>
              <a:rPr lang="fi-FI" dirty="0" smtClean="0"/>
              <a:t>Kehittyvissä maissa tällä kertaa vahva finanssitalous (Kiina, Intia, Venäjä, Brasilia…)</a:t>
            </a:r>
          </a:p>
          <a:p>
            <a:r>
              <a:rPr lang="fi-FI" dirty="0" smtClean="0"/>
              <a:t>Länsimaat juuttuneet pitkäaikaiseen taantumaan ja hitaaseen kasvuun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75599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1668</Words>
  <Application>Microsoft Office PowerPoint</Application>
  <PresentationFormat>Näytössä katseltava diaesitys (4:3)</PresentationFormat>
  <Paragraphs>233</Paragraphs>
  <Slides>40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40</vt:i4>
      </vt:variant>
    </vt:vector>
  </HeadingPairs>
  <TitlesOfParts>
    <vt:vector size="43" baseType="lpstr">
      <vt:lpstr>Arial</vt:lpstr>
      <vt:lpstr>Calibri</vt:lpstr>
      <vt:lpstr>Office-teema</vt:lpstr>
      <vt:lpstr>Finanssikriiseistä ja niiden syistä</vt:lpstr>
      <vt:lpstr>Finanssikriiseistä ja niiden syistä</vt:lpstr>
      <vt:lpstr>Kriisit ennen Keynesiä</vt:lpstr>
      <vt:lpstr>Toisen maailmansodan jälkeinen talousjärjestelmä murenee</vt:lpstr>
      <vt:lpstr>Velkakriisit alkavat</vt:lpstr>
      <vt:lpstr>Vapaiden rahamarkkinoiden kriisit</vt:lpstr>
      <vt:lpstr>Nykyisen kriisin kehittyminen</vt:lpstr>
      <vt:lpstr>Vuoden 2008 finanssikriisin perintö</vt:lpstr>
      <vt:lpstr>Vuoden 2008 finanssikriisin perintö</vt:lpstr>
      <vt:lpstr>Taustalla globaalit epätasapainot</vt:lpstr>
      <vt:lpstr>Globaalien epätasapainojen taustat</vt:lpstr>
      <vt:lpstr>Globaalien epätasapainojen taustat: Eurooppa</vt:lpstr>
      <vt:lpstr>Vaihtotase ennen kriisiä (2007)</vt:lpstr>
      <vt:lpstr>Kriisi levisi Eurooppaan 2009 ja muuttui euromaiden valtionlainakriisiksi 2010…</vt:lpstr>
      <vt:lpstr>Eurokriisin puhkeaminen</vt:lpstr>
      <vt:lpstr>Euroopan velkakriisi</vt:lpstr>
      <vt:lpstr>Eurokriisin taustalla suuret epätasapainot</vt:lpstr>
      <vt:lpstr>Vaihtotase vuonna 2007, % BKT:sta</vt:lpstr>
      <vt:lpstr>Julkinen bruttovelka eräissä OECD-maissa vuonna 2010, % BKT:sta</vt:lpstr>
      <vt:lpstr>Alijäämiä vuonna 2011, % BKT:sta</vt:lpstr>
      <vt:lpstr>Velkakriisin ratkaisu</vt:lpstr>
      <vt:lpstr>Alijäämiä vuonna 2013, % BKT:sta</vt:lpstr>
      <vt:lpstr>Alkaako EU-talous elpyä?</vt:lpstr>
      <vt:lpstr>USA: nopeasti pois kriisistä</vt:lpstr>
      <vt:lpstr>Taloustieteen valtavirta ja talouspolitiikan doktriinit</vt:lpstr>
      <vt:lpstr>Taloustieteen valtavirta ja talouspolitiikan doktriinit</vt:lpstr>
      <vt:lpstr>Valtavirtataloustieteen muutokset</vt:lpstr>
      <vt:lpstr>Keynesiläinen vallankumous muutti ajattelua väliaikaisesti</vt:lpstr>
      <vt:lpstr>Keynes ja makrotaloudellinen säätely</vt:lpstr>
      <vt:lpstr>Takaisin klassismiin</vt:lpstr>
      <vt:lpstr>Uusi klassinen koulukunta</vt:lpstr>
      <vt:lpstr>Vahva usko finanssimarkkinoiden hyödyllisyyteen</vt:lpstr>
      <vt:lpstr>Kysynnänsäätelypolitiikkaa ei tarvita, koska taloudenpitäjät osaavat säädellä itse itseään</vt:lpstr>
      <vt:lpstr>1990-luku: Washingtonin konsensus ja ”Great Moderation”</vt:lpstr>
      <vt:lpstr>Ongelmia: teoria vs todellisuus</vt:lpstr>
      <vt:lpstr>Makroteoria ja kriisit</vt:lpstr>
      <vt:lpstr>Behavioristinen taloustiede</vt:lpstr>
      <vt:lpstr>Poliittisia seurauksia</vt:lpstr>
      <vt:lpstr>Entä nyt?</vt:lpstr>
      <vt:lpstr>KIITOS!</vt:lpstr>
    </vt:vector>
  </TitlesOfParts>
  <Company>ILMARINEN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Mitä Euroopan talouden sekavasta ja uhkaavasta tilasta tulisi ajatella?</dc:title>
  <dc:creator>Kiander Jaakko</dc:creator>
  <cp:lastModifiedBy>Harri Ponka</cp:lastModifiedBy>
  <cp:revision>32</cp:revision>
  <cp:lastPrinted>2013-11-27T09:47:28Z</cp:lastPrinted>
  <dcterms:created xsi:type="dcterms:W3CDTF">2011-11-25T10:10:23Z</dcterms:created>
  <dcterms:modified xsi:type="dcterms:W3CDTF">2013-11-28T09:10:53Z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-169096442</vt:i4>
  </property>
  <property fmtid="{D5CDD505-2E9C-101B-9397-08002B2CF9AE}" pid="3" name="_NewReviewCycle">
    <vt:lpwstr/>
  </property>
  <property fmtid="{D5CDD505-2E9C-101B-9397-08002B2CF9AE}" pid="4" name="_EmailSubject">
    <vt:lpwstr>luento</vt:lpwstr>
  </property>
  <property fmtid="{D5CDD505-2E9C-101B-9397-08002B2CF9AE}" pid="5" name="_AuthorEmail">
    <vt:lpwstr>jaakko.kiander@ilmarinen.fi</vt:lpwstr>
  </property>
  <property fmtid="{D5CDD505-2E9C-101B-9397-08002B2CF9AE}" pid="6" name="_AuthorEmailDisplayName">
    <vt:lpwstr>Kiander Jaakko</vt:lpwstr>
  </property>
</Properties>
</file>