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olors1.xml" ContentType="application/vnd.ms-office.chartcolorstyl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6"/>
  </p:sldMasterIdLst>
  <p:notesMasterIdLst>
    <p:notesMasterId r:id="rId41"/>
  </p:notesMasterIdLst>
  <p:handoutMasterIdLst>
    <p:handoutMasterId r:id="rId42"/>
  </p:handoutMasterIdLst>
  <p:sldIdLst>
    <p:sldId id="256" r:id="rId7"/>
    <p:sldId id="313" r:id="rId8"/>
    <p:sldId id="283" r:id="rId9"/>
    <p:sldId id="284" r:id="rId10"/>
    <p:sldId id="315" r:id="rId11"/>
    <p:sldId id="318" r:id="rId12"/>
    <p:sldId id="319" r:id="rId13"/>
    <p:sldId id="268" r:id="rId14"/>
    <p:sldId id="274" r:id="rId15"/>
    <p:sldId id="275" r:id="rId16"/>
    <p:sldId id="282" r:id="rId17"/>
    <p:sldId id="316" r:id="rId18"/>
    <p:sldId id="288" r:id="rId19"/>
    <p:sldId id="289" r:id="rId20"/>
    <p:sldId id="299" r:id="rId21"/>
    <p:sldId id="293" r:id="rId22"/>
    <p:sldId id="306" r:id="rId23"/>
    <p:sldId id="320" r:id="rId24"/>
    <p:sldId id="321" r:id="rId25"/>
    <p:sldId id="322" r:id="rId26"/>
    <p:sldId id="323" r:id="rId27"/>
    <p:sldId id="324" r:id="rId28"/>
    <p:sldId id="300" r:id="rId29"/>
    <p:sldId id="302" r:id="rId30"/>
    <p:sldId id="310" r:id="rId31"/>
    <p:sldId id="276" r:id="rId32"/>
    <p:sldId id="277" r:id="rId33"/>
    <p:sldId id="278" r:id="rId34"/>
    <p:sldId id="325" r:id="rId35"/>
    <p:sldId id="279" r:id="rId36"/>
    <p:sldId id="280" r:id="rId37"/>
    <p:sldId id="281" r:id="rId38"/>
    <p:sldId id="294" r:id="rId39"/>
    <p:sldId id="311" r:id="rId40"/>
  </p:sldIdLst>
  <p:sldSz cx="9144000" cy="6858000" type="screen4x3"/>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43" autoAdjust="0"/>
  </p:normalViewPr>
  <p:slideViewPr>
    <p:cSldViewPr>
      <p:cViewPr varScale="1">
        <p:scale>
          <a:sx n="56" d="100"/>
          <a:sy n="56" d="100"/>
        </p:scale>
        <p:origin x="-1556" y="-68"/>
      </p:cViewPr>
      <p:guideLst>
        <p:guide orient="horz" pos="2160"/>
        <p:guide pos="2880"/>
      </p:guideLst>
    </p:cSldViewPr>
  </p:slideViewPr>
  <p:notesTextViewPr>
    <p:cViewPr>
      <p:scale>
        <a:sx n="1" d="1"/>
        <a:sy n="1" d="1"/>
      </p:scale>
      <p:origin x="0" y="0"/>
    </p:cViewPr>
  </p:notesTextViewPr>
  <p:notesViewPr>
    <p:cSldViewPr>
      <p:cViewPr varScale="1">
        <p:scale>
          <a:sx n="101" d="100"/>
          <a:sy n="101" d="100"/>
        </p:scale>
        <p:origin x="-3528"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srv6.tela.local\asiakirjat\MUISTIOT\Reijo\Service\Arvopaperi%202015.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lang val="fi-FI"/>
  <c:clrMapOvr bg1="lt1" tx1="dk1" bg2="lt2" tx2="dk2" accent1="accent1" accent2="accent2" accent3="accent3" accent4="accent4" accent5="accent5" accent6="accent6" hlink="hlink" folHlink="folHlink"/>
  <c:chart>
    <c:plotArea>
      <c:layout>
        <c:manualLayout>
          <c:layoutTarget val="inner"/>
          <c:xMode val="edge"/>
          <c:yMode val="edge"/>
          <c:x val="6.264457718983607E-2"/>
          <c:y val="2.6184402771683324E-2"/>
          <c:w val="0.92307755345658982"/>
          <c:h val="0.88709885860110449"/>
        </c:manualLayout>
      </c:layout>
      <c:lineChart>
        <c:grouping val="standard"/>
        <c:ser>
          <c:idx val="1"/>
          <c:order val="0"/>
          <c:spPr>
            <a:ln w="38100">
              <a:solidFill>
                <a:srgbClr val="009900"/>
              </a:solidFill>
              <a:prstDash val="sysDash"/>
            </a:ln>
          </c:spPr>
          <c:marker>
            <c:symbol val="none"/>
          </c:marker>
          <c:cat>
            <c:numRef>
              <c:f>Taul1!$B$11:$B$46</c:f>
              <c:numCache>
                <c:formatCode>General</c:formatCode>
                <c:ptCount val="36"/>
                <c:pt idx="0">
                  <c:v>1997</c:v>
                </c:pt>
                <c:pt idx="1">
                  <c:v>1997</c:v>
                </c:pt>
                <c:pt idx="2">
                  <c:v>1998</c:v>
                </c:pt>
                <c:pt idx="3">
                  <c:v>1998</c:v>
                </c:pt>
                <c:pt idx="4">
                  <c:v>1999</c:v>
                </c:pt>
                <c:pt idx="5">
                  <c:v>1999</c:v>
                </c:pt>
                <c:pt idx="6">
                  <c:v>2000</c:v>
                </c:pt>
                <c:pt idx="7">
                  <c:v>2000</c:v>
                </c:pt>
                <c:pt idx="8">
                  <c:v>2001</c:v>
                </c:pt>
                <c:pt idx="9">
                  <c:v>2001</c:v>
                </c:pt>
                <c:pt idx="10">
                  <c:v>2002</c:v>
                </c:pt>
                <c:pt idx="11">
                  <c:v>2002</c:v>
                </c:pt>
                <c:pt idx="12">
                  <c:v>2003</c:v>
                </c:pt>
                <c:pt idx="13">
                  <c:v>2003</c:v>
                </c:pt>
                <c:pt idx="14">
                  <c:v>2004</c:v>
                </c:pt>
                <c:pt idx="15">
                  <c:v>2004</c:v>
                </c:pt>
                <c:pt idx="16">
                  <c:v>2005</c:v>
                </c:pt>
                <c:pt idx="17">
                  <c:v>2005</c:v>
                </c:pt>
                <c:pt idx="18">
                  <c:v>2006</c:v>
                </c:pt>
                <c:pt idx="19">
                  <c:v>2006</c:v>
                </c:pt>
                <c:pt idx="20">
                  <c:v>2007</c:v>
                </c:pt>
                <c:pt idx="21">
                  <c:v>2007</c:v>
                </c:pt>
                <c:pt idx="22">
                  <c:v>2008</c:v>
                </c:pt>
                <c:pt idx="23">
                  <c:v>2008</c:v>
                </c:pt>
                <c:pt idx="24">
                  <c:v>2009</c:v>
                </c:pt>
                <c:pt idx="25">
                  <c:v>2009</c:v>
                </c:pt>
                <c:pt idx="26">
                  <c:v>2010</c:v>
                </c:pt>
                <c:pt idx="27">
                  <c:v>2010</c:v>
                </c:pt>
                <c:pt idx="28">
                  <c:v>2011</c:v>
                </c:pt>
                <c:pt idx="29">
                  <c:v>2011</c:v>
                </c:pt>
                <c:pt idx="30">
                  <c:v>2012</c:v>
                </c:pt>
                <c:pt idx="31">
                  <c:v>2012</c:v>
                </c:pt>
                <c:pt idx="32">
                  <c:v>2013</c:v>
                </c:pt>
                <c:pt idx="33">
                  <c:v>2013</c:v>
                </c:pt>
                <c:pt idx="34">
                  <c:v>2014</c:v>
                </c:pt>
                <c:pt idx="35">
                  <c:v>2014</c:v>
                </c:pt>
              </c:numCache>
            </c:numRef>
          </c:cat>
          <c:val>
            <c:numRef>
              <c:f>Taul1!$D$11:$D$46</c:f>
              <c:numCache>
                <c:formatCode>General</c:formatCode>
                <c:ptCount val="36"/>
                <c:pt idx="0">
                  <c:v>1.9803902718557036</c:v>
                </c:pt>
                <c:pt idx="1">
                  <c:v>4.0000000000000036</c:v>
                </c:pt>
                <c:pt idx="2">
                  <c:v>6.0596058827299357</c:v>
                </c:pt>
                <c:pt idx="3">
                  <c:v>8.1600000000000108</c:v>
                </c:pt>
                <c:pt idx="4">
                  <c:v>10.301990118039139</c:v>
                </c:pt>
                <c:pt idx="5">
                  <c:v>12.486400000000033</c:v>
                </c:pt>
                <c:pt idx="6">
                  <c:v>14.714069722760723</c:v>
                </c:pt>
                <c:pt idx="7">
                  <c:v>16.985856000000041</c:v>
                </c:pt>
                <c:pt idx="8">
                  <c:v>19.302632511671163</c:v>
                </c:pt>
                <c:pt idx="9">
                  <c:v>21.665290240000054</c:v>
                </c:pt>
                <c:pt idx="10">
                  <c:v>24.074737812138022</c:v>
                </c:pt>
                <c:pt idx="11">
                  <c:v>26.531901849600089</c:v>
                </c:pt>
                <c:pt idx="12">
                  <c:v>29.037727324623575</c:v>
                </c:pt>
                <c:pt idx="13">
                  <c:v>31.593177923584115</c:v>
                </c:pt>
                <c:pt idx="14">
                  <c:v>34.199236417608532</c:v>
                </c:pt>
                <c:pt idx="15">
                  <c:v>36.856905040527501</c:v>
                </c:pt>
                <c:pt idx="16">
                  <c:v>39.567205874312904</c:v>
                </c:pt>
                <c:pt idx="17">
                  <c:v>42.331181242148624</c:v>
                </c:pt>
                <c:pt idx="18">
                  <c:v>45.149894109285441</c:v>
                </c:pt>
                <c:pt idx="19">
                  <c:v>48.024428491834584</c:v>
                </c:pt>
                <c:pt idx="20">
                  <c:v>50.955889873656872</c:v>
                </c:pt>
                <c:pt idx="21">
                  <c:v>53.945405631508002</c:v>
                </c:pt>
                <c:pt idx="22">
                  <c:v>56.99412546860318</c:v>
                </c:pt>
                <c:pt idx="23">
                  <c:v>60.103221856768322</c:v>
                </c:pt>
                <c:pt idx="24">
                  <c:v>63.273890487347316</c:v>
                </c:pt>
                <c:pt idx="25">
                  <c:v>66.507350731039082</c:v>
                </c:pt>
                <c:pt idx="26">
                  <c:v>69.804846106841225</c:v>
                </c:pt>
                <c:pt idx="27">
                  <c:v>73.167644760280666</c:v>
                </c:pt>
                <c:pt idx="28">
                  <c:v>76.597039951114922</c:v>
                </c:pt>
                <c:pt idx="29">
                  <c:v>80.0943505506919</c:v>
                </c:pt>
                <c:pt idx="30">
                  <c:v>83.660921549159511</c:v>
                </c:pt>
                <c:pt idx="31">
                  <c:v>87.298124572719615</c:v>
                </c:pt>
                <c:pt idx="32">
                  <c:v>91.007358411125907</c:v>
                </c:pt>
                <c:pt idx="33">
                  <c:v>94.790049555628414</c:v>
                </c:pt>
                <c:pt idx="34">
                  <c:v>98.647652747570987</c:v>
                </c:pt>
                <c:pt idx="35">
                  <c:v>102.58165153785356</c:v>
                </c:pt>
              </c:numCache>
            </c:numRef>
          </c:val>
          <c:extLst xmlns:c16r2="http://schemas.microsoft.com/office/drawing/2015/06/chart">
            <c:ext xmlns:c16="http://schemas.microsoft.com/office/drawing/2014/chart" uri="{C3380CC4-5D6E-409C-BE32-E72D297353CC}">
              <c16:uniqueId val="{00000000-DC9B-46AC-BF39-F2DB69A95C82}"/>
            </c:ext>
          </c:extLst>
        </c:ser>
        <c:ser>
          <c:idx val="2"/>
          <c:order val="1"/>
          <c:spPr>
            <a:ln w="38100">
              <a:solidFill>
                <a:srgbClr val="23BAE2"/>
              </a:solidFill>
              <a:prstDash val="solid"/>
            </a:ln>
          </c:spPr>
          <c:marker>
            <c:symbol val="none"/>
          </c:marker>
          <c:cat>
            <c:numRef>
              <c:f>Taul1!$B$11:$B$46</c:f>
              <c:numCache>
                <c:formatCode>General</c:formatCode>
                <c:ptCount val="36"/>
                <c:pt idx="0">
                  <c:v>1997</c:v>
                </c:pt>
                <c:pt idx="1">
                  <c:v>1997</c:v>
                </c:pt>
                <c:pt idx="2">
                  <c:v>1998</c:v>
                </c:pt>
                <c:pt idx="3">
                  <c:v>1998</c:v>
                </c:pt>
                <c:pt idx="4">
                  <c:v>1999</c:v>
                </c:pt>
                <c:pt idx="5">
                  <c:v>1999</c:v>
                </c:pt>
                <c:pt idx="6">
                  <c:v>2000</c:v>
                </c:pt>
                <c:pt idx="7">
                  <c:v>2000</c:v>
                </c:pt>
                <c:pt idx="8">
                  <c:v>2001</c:v>
                </c:pt>
                <c:pt idx="9">
                  <c:v>2001</c:v>
                </c:pt>
                <c:pt idx="10">
                  <c:v>2002</c:v>
                </c:pt>
                <c:pt idx="11">
                  <c:v>2002</c:v>
                </c:pt>
                <c:pt idx="12">
                  <c:v>2003</c:v>
                </c:pt>
                <c:pt idx="13">
                  <c:v>2003</c:v>
                </c:pt>
                <c:pt idx="14">
                  <c:v>2004</c:v>
                </c:pt>
                <c:pt idx="15">
                  <c:v>2004</c:v>
                </c:pt>
                <c:pt idx="16">
                  <c:v>2005</c:v>
                </c:pt>
                <c:pt idx="17">
                  <c:v>2005</c:v>
                </c:pt>
                <c:pt idx="18">
                  <c:v>2006</c:v>
                </c:pt>
                <c:pt idx="19">
                  <c:v>2006</c:v>
                </c:pt>
                <c:pt idx="20">
                  <c:v>2007</c:v>
                </c:pt>
                <c:pt idx="21">
                  <c:v>2007</c:v>
                </c:pt>
                <c:pt idx="22">
                  <c:v>2008</c:v>
                </c:pt>
                <c:pt idx="23">
                  <c:v>2008</c:v>
                </c:pt>
                <c:pt idx="24">
                  <c:v>2009</c:v>
                </c:pt>
                <c:pt idx="25">
                  <c:v>2009</c:v>
                </c:pt>
                <c:pt idx="26">
                  <c:v>2010</c:v>
                </c:pt>
                <c:pt idx="27">
                  <c:v>2010</c:v>
                </c:pt>
                <c:pt idx="28">
                  <c:v>2011</c:v>
                </c:pt>
                <c:pt idx="29">
                  <c:v>2011</c:v>
                </c:pt>
                <c:pt idx="30">
                  <c:v>2012</c:v>
                </c:pt>
                <c:pt idx="31">
                  <c:v>2012</c:v>
                </c:pt>
                <c:pt idx="32">
                  <c:v>2013</c:v>
                </c:pt>
                <c:pt idx="33">
                  <c:v>2013</c:v>
                </c:pt>
                <c:pt idx="34">
                  <c:v>2014</c:v>
                </c:pt>
                <c:pt idx="35">
                  <c:v>2014</c:v>
                </c:pt>
              </c:numCache>
            </c:numRef>
          </c:cat>
          <c:val>
            <c:numRef>
              <c:f>Taul1!$J$11:$J$46</c:f>
              <c:numCache>
                <c:formatCode>General</c:formatCode>
                <c:ptCount val="36"/>
                <c:pt idx="0">
                  <c:v>3.080200423254142</c:v>
                </c:pt>
                <c:pt idx="1">
                  <c:v>6.2552771929824464</c:v>
                </c:pt>
                <c:pt idx="2">
                  <c:v>11.67773814225801</c:v>
                </c:pt>
                <c:pt idx="3">
                  <c:v>17.37692024386763</c:v>
                </c:pt>
                <c:pt idx="4">
                  <c:v>23.587450380850971</c:v>
                </c:pt>
                <c:pt idx="5">
                  <c:v>30.126585873148134</c:v>
                </c:pt>
                <c:pt idx="6">
                  <c:v>31.06988012042298</c:v>
                </c:pt>
                <c:pt idx="7">
                  <c:v>32.020012355730557</c:v>
                </c:pt>
                <c:pt idx="8">
                  <c:v>31.14057238754981</c:v>
                </c:pt>
                <c:pt idx="9">
                  <c:v>30.266990733149179</c:v>
                </c:pt>
                <c:pt idx="10">
                  <c:v>29.820790360358274</c:v>
                </c:pt>
                <c:pt idx="11">
                  <c:v>29.37611834691274</c:v>
                </c:pt>
                <c:pt idx="12">
                  <c:v>33.330583851208857</c:v>
                </c:pt>
                <c:pt idx="13">
                  <c:v>38.82280329743201</c:v>
                </c:pt>
                <c:pt idx="14">
                  <c:v>43.403955806247275</c:v>
                </c:pt>
                <c:pt idx="15">
                  <c:v>49.144720072935819</c:v>
                </c:pt>
                <c:pt idx="16">
                  <c:v>57.521510419652991</c:v>
                </c:pt>
                <c:pt idx="17">
                  <c:v>64.674553493232096</c:v>
                </c:pt>
                <c:pt idx="18">
                  <c:v>64.366295708367957</c:v>
                </c:pt>
                <c:pt idx="19">
                  <c:v>75.194952155856768</c:v>
                </c:pt>
                <c:pt idx="20">
                  <c:v>81.54642760112236</c:v>
                </c:pt>
                <c:pt idx="21">
                  <c:v>79.958831796782775</c:v>
                </c:pt>
                <c:pt idx="22">
                  <c:v>66.292741524067651</c:v>
                </c:pt>
                <c:pt idx="23">
                  <c:v>47.868814453465063</c:v>
                </c:pt>
                <c:pt idx="24">
                  <c:v>55.322152699364786</c:v>
                </c:pt>
                <c:pt idx="25">
                  <c:v>69.434723576731301</c:v>
                </c:pt>
                <c:pt idx="26">
                  <c:v>72.527125002239671</c:v>
                </c:pt>
                <c:pt idx="27">
                  <c:v>82.016562847576054</c:v>
                </c:pt>
                <c:pt idx="28">
                  <c:v>79.472748358093455</c:v>
                </c:pt>
                <c:pt idx="29">
                  <c:v>71.714037498534438</c:v>
                </c:pt>
                <c:pt idx="30">
                  <c:v>74.534751307009032</c:v>
                </c:pt>
                <c:pt idx="31">
                  <c:v>81.827994307198139</c:v>
                </c:pt>
                <c:pt idx="32">
                  <c:v>84.422769430589028</c:v>
                </c:pt>
                <c:pt idx="33">
                  <c:v>93.835778857224767</c:v>
                </c:pt>
                <c:pt idx="34">
                  <c:v>101.01923376950253</c:v>
                </c:pt>
                <c:pt idx="35">
                  <c:v>106.08594601788229</c:v>
                </c:pt>
              </c:numCache>
            </c:numRef>
          </c:val>
          <c:extLst xmlns:c16r2="http://schemas.microsoft.com/office/drawing/2015/06/chart">
            <c:ext xmlns:c16="http://schemas.microsoft.com/office/drawing/2014/chart" uri="{C3380CC4-5D6E-409C-BE32-E72D297353CC}">
              <c16:uniqueId val="{00000001-DC9B-46AC-BF39-F2DB69A95C82}"/>
            </c:ext>
          </c:extLst>
        </c:ser>
        <c:ser>
          <c:idx val="0"/>
          <c:order val="2"/>
          <c:spPr>
            <a:ln w="38100">
              <a:solidFill>
                <a:srgbClr val="FF0000"/>
              </a:solidFill>
              <a:prstDash val="sysDash"/>
            </a:ln>
          </c:spPr>
          <c:marker>
            <c:symbol val="none"/>
          </c:marker>
          <c:cat>
            <c:numRef>
              <c:f>Taul1!$B$11:$B$46</c:f>
              <c:numCache>
                <c:formatCode>General</c:formatCode>
                <c:ptCount val="36"/>
                <c:pt idx="0">
                  <c:v>1997</c:v>
                </c:pt>
                <c:pt idx="1">
                  <c:v>1997</c:v>
                </c:pt>
                <c:pt idx="2">
                  <c:v>1998</c:v>
                </c:pt>
                <c:pt idx="3">
                  <c:v>1998</c:v>
                </c:pt>
                <c:pt idx="4">
                  <c:v>1999</c:v>
                </c:pt>
                <c:pt idx="5">
                  <c:v>1999</c:v>
                </c:pt>
                <c:pt idx="6">
                  <c:v>2000</c:v>
                </c:pt>
                <c:pt idx="7">
                  <c:v>2000</c:v>
                </c:pt>
                <c:pt idx="8">
                  <c:v>2001</c:v>
                </c:pt>
                <c:pt idx="9">
                  <c:v>2001</c:v>
                </c:pt>
                <c:pt idx="10">
                  <c:v>2002</c:v>
                </c:pt>
                <c:pt idx="11">
                  <c:v>2002</c:v>
                </c:pt>
                <c:pt idx="12">
                  <c:v>2003</c:v>
                </c:pt>
                <c:pt idx="13">
                  <c:v>2003</c:v>
                </c:pt>
                <c:pt idx="14">
                  <c:v>2004</c:v>
                </c:pt>
                <c:pt idx="15">
                  <c:v>2004</c:v>
                </c:pt>
                <c:pt idx="16">
                  <c:v>2005</c:v>
                </c:pt>
                <c:pt idx="17">
                  <c:v>2005</c:v>
                </c:pt>
                <c:pt idx="18">
                  <c:v>2006</c:v>
                </c:pt>
                <c:pt idx="19">
                  <c:v>2006</c:v>
                </c:pt>
                <c:pt idx="20">
                  <c:v>2007</c:v>
                </c:pt>
                <c:pt idx="21">
                  <c:v>2007</c:v>
                </c:pt>
                <c:pt idx="22">
                  <c:v>2008</c:v>
                </c:pt>
                <c:pt idx="23">
                  <c:v>2008</c:v>
                </c:pt>
                <c:pt idx="24">
                  <c:v>2009</c:v>
                </c:pt>
                <c:pt idx="25">
                  <c:v>2009</c:v>
                </c:pt>
                <c:pt idx="26">
                  <c:v>2010</c:v>
                </c:pt>
                <c:pt idx="27">
                  <c:v>2010</c:v>
                </c:pt>
                <c:pt idx="28">
                  <c:v>2011</c:v>
                </c:pt>
                <c:pt idx="29">
                  <c:v>2011</c:v>
                </c:pt>
                <c:pt idx="30">
                  <c:v>2012</c:v>
                </c:pt>
                <c:pt idx="31">
                  <c:v>2012</c:v>
                </c:pt>
                <c:pt idx="32">
                  <c:v>2013</c:v>
                </c:pt>
                <c:pt idx="33">
                  <c:v>2013</c:v>
                </c:pt>
                <c:pt idx="34">
                  <c:v>2014</c:v>
                </c:pt>
                <c:pt idx="35">
                  <c:v>2014</c:v>
                </c:pt>
              </c:numCache>
            </c:numRef>
          </c:cat>
          <c:val>
            <c:numRef>
              <c:f>Taul1!$F$11:$F$46</c:f>
              <c:numCache>
                <c:formatCode>General</c:formatCode>
                <c:ptCount val="36"/>
                <c:pt idx="0">
                  <c:v>1.7349497468790218</c:v>
                </c:pt>
                <c:pt idx="1">
                  <c:v>3.499999999999992</c:v>
                </c:pt>
                <c:pt idx="2">
                  <c:v>5.2956729880197839</c:v>
                </c:pt>
                <c:pt idx="3">
                  <c:v>7.1224999999999863</c:v>
                </c:pt>
                <c:pt idx="4">
                  <c:v>8.9810215426004731</c:v>
                </c:pt>
                <c:pt idx="5">
                  <c:v>10.871787499999998</c:v>
                </c:pt>
                <c:pt idx="6">
                  <c:v>12.795357296591492</c:v>
                </c:pt>
                <c:pt idx="7">
                  <c:v>14.752300062499993</c:v>
                </c:pt>
                <c:pt idx="8">
                  <c:v>16.743194801972187</c:v>
                </c:pt>
                <c:pt idx="9">
                  <c:v>18.768630564687488</c:v>
                </c:pt>
                <c:pt idx="10">
                  <c:v>20.829206620041219</c:v>
                </c:pt>
                <c:pt idx="11">
                  <c:v>22.925532634451557</c:v>
                </c:pt>
                <c:pt idx="12">
                  <c:v>25.058228851742669</c:v>
                </c:pt>
                <c:pt idx="13">
                  <c:v>27.227926276657374</c:v>
                </c:pt>
                <c:pt idx="14">
                  <c:v>29.435266861553661</c:v>
                </c:pt>
                <c:pt idx="15">
                  <c:v>31.68090369634038</c:v>
                </c:pt>
                <c:pt idx="16">
                  <c:v>33.965501201708051</c:v>
                </c:pt>
                <c:pt idx="17">
                  <c:v>36.289735325712293</c:v>
                </c:pt>
                <c:pt idx="18">
                  <c:v>38.654293743767823</c:v>
                </c:pt>
                <c:pt idx="19">
                  <c:v>41.059876062112217</c:v>
                </c:pt>
                <c:pt idx="20">
                  <c:v>43.507194024799702</c:v>
                </c:pt>
                <c:pt idx="21">
                  <c:v>45.996971724286141</c:v>
                </c:pt>
                <c:pt idx="22">
                  <c:v>48.529945815667674</c:v>
                </c:pt>
                <c:pt idx="23">
                  <c:v>51.106865734636145</c:v>
                </c:pt>
                <c:pt idx="24">
                  <c:v>53.728493919216035</c:v>
                </c:pt>
                <c:pt idx="25">
                  <c:v>56.395606035348401</c:v>
                </c:pt>
                <c:pt idx="26">
                  <c:v>59.108991206388602</c:v>
                </c:pt>
                <c:pt idx="27">
                  <c:v>61.86945224658561</c:v>
                </c:pt>
                <c:pt idx="28">
                  <c:v>64.677805898612192</c:v>
                </c:pt>
                <c:pt idx="29">
                  <c:v>67.534883075216129</c:v>
                </c:pt>
                <c:pt idx="30">
                  <c:v>70.44152910506368</c:v>
                </c:pt>
                <c:pt idx="31">
                  <c:v>73.398603982848684</c:v>
                </c:pt>
                <c:pt idx="32">
                  <c:v>76.406982623740873</c:v>
                </c:pt>
                <c:pt idx="33">
                  <c:v>79.467555122248385</c:v>
                </c:pt>
                <c:pt idx="34">
                  <c:v>82.581227015571784</c:v>
                </c:pt>
                <c:pt idx="35">
                  <c:v>85.748919551527067</c:v>
                </c:pt>
              </c:numCache>
            </c:numRef>
          </c:val>
          <c:extLst xmlns:c16r2="http://schemas.microsoft.com/office/drawing/2015/06/chart">
            <c:ext xmlns:c16="http://schemas.microsoft.com/office/drawing/2014/chart" uri="{C3380CC4-5D6E-409C-BE32-E72D297353CC}">
              <c16:uniqueId val="{00000002-DC9B-46AC-BF39-F2DB69A95C82}"/>
            </c:ext>
          </c:extLst>
        </c:ser>
        <c:dLbls/>
        <c:marker val="1"/>
        <c:axId val="212312064"/>
        <c:axId val="212313600"/>
      </c:lineChart>
      <c:catAx>
        <c:axId val="212312064"/>
        <c:scaling>
          <c:orientation val="minMax"/>
        </c:scaling>
        <c:axPos val="b"/>
        <c:numFmt formatCode="General" sourceLinked="1"/>
        <c:tickLblPos val="nextTo"/>
        <c:spPr>
          <a:ln w="3175">
            <a:solidFill>
              <a:srgbClr val="000000"/>
            </a:solidFill>
            <a:prstDash val="solid"/>
          </a:ln>
        </c:spPr>
        <c:txPr>
          <a:bodyPr rot="0" vert="horz"/>
          <a:lstStyle/>
          <a:p>
            <a:pPr>
              <a:defRPr sz="925" b="1" i="0" u="none" strike="noStrike" baseline="0">
                <a:solidFill>
                  <a:srgbClr val="000000"/>
                </a:solidFill>
                <a:latin typeface="Arial"/>
                <a:ea typeface="Arial"/>
                <a:cs typeface="Arial"/>
              </a:defRPr>
            </a:pPr>
            <a:endParaRPr lang="fi-FI"/>
          </a:p>
        </c:txPr>
        <c:crossAx val="212313600"/>
        <c:crosses val="autoZero"/>
        <c:auto val="1"/>
        <c:lblAlgn val="ctr"/>
        <c:lblOffset val="100"/>
        <c:tickLblSkip val="2"/>
        <c:tickMarkSkip val="2"/>
      </c:catAx>
      <c:valAx>
        <c:axId val="212313600"/>
        <c:scaling>
          <c:orientation val="minMax"/>
        </c:scaling>
        <c:axPos val="l"/>
        <c:majorGridlines>
          <c:spPr>
            <a:ln w="3175">
              <a:solidFill>
                <a:srgbClr val="000000"/>
              </a:solidFill>
              <a:prstDash val="sysDash"/>
            </a:ln>
          </c:spPr>
        </c:majorGridlines>
        <c:numFmt formatCode="General" sourceLinked="1"/>
        <c:tickLblPos val="nextTo"/>
        <c:spPr>
          <a:ln w="3175">
            <a:solidFill>
              <a:srgbClr val="000000"/>
            </a:solidFill>
            <a:prstDash val="solid"/>
          </a:ln>
        </c:spPr>
        <c:txPr>
          <a:bodyPr rot="0" vert="horz"/>
          <a:lstStyle/>
          <a:p>
            <a:pPr>
              <a:defRPr sz="925" b="1" i="0" u="none" strike="noStrike" baseline="0">
                <a:solidFill>
                  <a:srgbClr val="000000"/>
                </a:solidFill>
                <a:latin typeface="Arial"/>
                <a:ea typeface="Arial"/>
                <a:cs typeface="Arial"/>
              </a:defRPr>
            </a:pPr>
            <a:endParaRPr lang="fi-FI"/>
          </a:p>
        </c:txPr>
        <c:crossAx val="212312064"/>
        <c:crosses val="autoZero"/>
        <c:crossBetween val="between"/>
        <c:majorUnit val="10"/>
      </c:valAx>
      <c:spPr>
        <a:solidFill>
          <a:sysClr val="window" lastClr="FFFFFF"/>
        </a:solidFill>
        <a:ln w="25400">
          <a:noFill/>
        </a:ln>
      </c:spPr>
    </c:plotArea>
    <c:plotVisOnly val="1"/>
    <c:dispBlanksAs val="gap"/>
  </c:chart>
  <c:spPr>
    <a:solidFill>
      <a:srgbClr val="FFFFFF"/>
    </a:solidFill>
    <a:ln w="9525">
      <a:noFill/>
    </a:ln>
  </c:spPr>
  <c:txPr>
    <a:bodyPr/>
    <a:lstStyle/>
    <a:p>
      <a:pPr>
        <a:defRPr sz="925" b="0" i="0" u="none" strike="noStrike" baseline="0">
          <a:solidFill>
            <a:srgbClr val="000000"/>
          </a:solidFill>
          <a:latin typeface="Arial"/>
          <a:ea typeface="Arial"/>
          <a:cs typeface="Arial"/>
        </a:defRPr>
      </a:pPr>
      <a:endParaRPr lang="fi-FI"/>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fi-FI"/>
  <c:chart>
    <c:autoTitleDeleted val="1"/>
    <c:plotArea>
      <c:layout/>
      <c:barChart>
        <c:barDir val="col"/>
        <c:grouping val="clustered"/>
        <c:ser>
          <c:idx val="1"/>
          <c:order val="0"/>
          <c:spPr>
            <a:solidFill>
              <a:schemeClr val="accent2"/>
            </a:solidFill>
            <a:ln>
              <a:noFill/>
            </a:ln>
            <a:effectLst/>
          </c:spPr>
          <c:cat>
            <c:numRef>
              <c:f>Rahastosta!$A$5:$A$11</c:f>
              <c:numCache>
                <c:formatCode>General</c:formatCode>
                <c:ptCount val="7"/>
                <c:pt idx="0">
                  <c:v>2013</c:v>
                </c:pt>
                <c:pt idx="1">
                  <c:v>2014</c:v>
                </c:pt>
                <c:pt idx="2">
                  <c:v>2015</c:v>
                </c:pt>
                <c:pt idx="3">
                  <c:v>2017</c:v>
                </c:pt>
                <c:pt idx="4">
                  <c:v>2020</c:v>
                </c:pt>
                <c:pt idx="5">
                  <c:v>2040</c:v>
                </c:pt>
                <c:pt idx="6">
                  <c:v>2060</c:v>
                </c:pt>
              </c:numCache>
            </c:numRef>
          </c:cat>
          <c:val>
            <c:numRef>
              <c:f>Rahastosta!$B$5:$B$11</c:f>
              <c:numCache>
                <c:formatCode>General</c:formatCode>
                <c:ptCount val="7"/>
                <c:pt idx="0">
                  <c:v>0.90600000000000003</c:v>
                </c:pt>
                <c:pt idx="1">
                  <c:v>1.023300000000001</c:v>
                </c:pt>
                <c:pt idx="2">
                  <c:v>1.2324457593688369</c:v>
                </c:pt>
                <c:pt idx="3">
                  <c:v>1.5471427943354317</c:v>
                </c:pt>
                <c:pt idx="4">
                  <c:v>2.4</c:v>
                </c:pt>
                <c:pt idx="5">
                  <c:v>1.4762099887202966</c:v>
                </c:pt>
                <c:pt idx="6">
                  <c:v>4.2353000372704956</c:v>
                </c:pt>
              </c:numCache>
            </c:numRef>
          </c:val>
          <c:extLst xmlns:c16r2="http://schemas.microsoft.com/office/drawing/2015/06/chart">
            <c:ext xmlns:c16="http://schemas.microsoft.com/office/drawing/2014/chart" uri="{C3380CC4-5D6E-409C-BE32-E72D297353CC}">
              <c16:uniqueId val="{00000000-377C-4D32-81CF-4AABF7A02177}"/>
            </c:ext>
          </c:extLst>
        </c:ser>
        <c:dLbls/>
        <c:gapWidth val="219"/>
        <c:overlap val="-27"/>
        <c:axId val="86273408"/>
        <c:axId val="86221952"/>
      </c:barChart>
      <c:catAx>
        <c:axId val="862734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i-FI"/>
          </a:p>
        </c:txPr>
        <c:crossAx val="86221952"/>
        <c:crosses val="autoZero"/>
        <c:auto val="1"/>
        <c:lblAlgn val="ctr"/>
        <c:lblOffset val="100"/>
      </c:catAx>
      <c:valAx>
        <c:axId val="86221952"/>
        <c:scaling>
          <c:orientation val="minMax"/>
          <c:max val="4"/>
          <c:min val="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i-FI"/>
          </a:p>
        </c:txPr>
        <c:crossAx val="86273408"/>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a:pPr>
      <a:endParaRPr lang="fi-FI"/>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fi-FI"/>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567792949931911E-2"/>
          <c:y val="2.3396467333475199E-2"/>
          <c:w val="0.94099338848466729"/>
          <c:h val="0.77058465168918122"/>
        </c:manualLayout>
      </c:layout>
      <c:lineChart>
        <c:grouping val="standard"/>
        <c:ser>
          <c:idx val="1"/>
          <c:order val="0"/>
          <c:tx>
            <c:v>Eläkemenot prosentteina palkkasummasta</c:v>
          </c:tx>
          <c:spPr>
            <a:ln w="28575" cap="rnd">
              <a:solidFill>
                <a:srgbClr val="E75113"/>
              </a:solidFill>
              <a:round/>
            </a:ln>
            <a:effectLst/>
          </c:spPr>
          <c:marker>
            <c:symbol val="none"/>
          </c:marker>
          <c:cat>
            <c:numRef>
              <c:f>'[1]Kuvio reformi'!$A$7:$A$73</c:f>
              <c:numCache>
                <c:formatCode>General</c:formatCode>
                <c:ptCount val="6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numCache>
            </c:numRef>
          </c:cat>
          <c:val>
            <c:numRef>
              <c:f>'[1]Kuvio reformi'!$B$7:$B$73</c:f>
              <c:numCache>
                <c:formatCode>General</c:formatCode>
                <c:ptCount val="67"/>
                <c:pt idx="0">
                  <c:v>25.074950580573685</c:v>
                </c:pt>
                <c:pt idx="1">
                  <c:v>25.89013756945603</c:v>
                </c:pt>
                <c:pt idx="2">
                  <c:v>26.425426447992376</c:v>
                </c:pt>
                <c:pt idx="3">
                  <c:v>26.821590696277383</c:v>
                </c:pt>
                <c:pt idx="4">
                  <c:v>27.115222689383071</c:v>
                </c:pt>
                <c:pt idx="5">
                  <c:v>27.343089401607372</c:v>
                </c:pt>
                <c:pt idx="6">
                  <c:v>27.469583622882432</c:v>
                </c:pt>
                <c:pt idx="7">
                  <c:v>27.525791578509708</c:v>
                </c:pt>
                <c:pt idx="8">
                  <c:v>27.511283394513839</c:v>
                </c:pt>
                <c:pt idx="9">
                  <c:v>27.441606017661655</c:v>
                </c:pt>
                <c:pt idx="10">
                  <c:v>27.376590202335322</c:v>
                </c:pt>
                <c:pt idx="11">
                  <c:v>27.323110670571825</c:v>
                </c:pt>
                <c:pt idx="12">
                  <c:v>27.322727315706892</c:v>
                </c:pt>
                <c:pt idx="13">
                  <c:v>27.341750686941729</c:v>
                </c:pt>
                <c:pt idx="14">
                  <c:v>27.365753048726724</c:v>
                </c:pt>
                <c:pt idx="15">
                  <c:v>27.367701737938241</c:v>
                </c:pt>
                <c:pt idx="16">
                  <c:v>27.320716961448046</c:v>
                </c:pt>
                <c:pt idx="17">
                  <c:v>27.231212970325537</c:v>
                </c:pt>
                <c:pt idx="18">
                  <c:v>27.123676312462891</c:v>
                </c:pt>
                <c:pt idx="19">
                  <c:v>27.004403476032792</c:v>
                </c:pt>
                <c:pt idx="20">
                  <c:v>26.88377127193176</c:v>
                </c:pt>
                <c:pt idx="21">
                  <c:v>26.740666813600992</c:v>
                </c:pt>
                <c:pt idx="22">
                  <c:v>26.566343370112087</c:v>
                </c:pt>
                <c:pt idx="23">
                  <c:v>26.372266971010994</c:v>
                </c:pt>
                <c:pt idx="24">
                  <c:v>26.164701497059205</c:v>
                </c:pt>
                <c:pt idx="25">
                  <c:v>25.968902871765614</c:v>
                </c:pt>
                <c:pt idx="26">
                  <c:v>25.794752778950013</c:v>
                </c:pt>
                <c:pt idx="27">
                  <c:v>25.684195192590256</c:v>
                </c:pt>
                <c:pt idx="28">
                  <c:v>25.639117140813358</c:v>
                </c:pt>
                <c:pt idx="29">
                  <c:v>25.62752762441513</c:v>
                </c:pt>
                <c:pt idx="30">
                  <c:v>25.62403129546081</c:v>
                </c:pt>
                <c:pt idx="31">
                  <c:v>25.617708779116377</c:v>
                </c:pt>
                <c:pt idx="32">
                  <c:v>25.621760808891811</c:v>
                </c:pt>
                <c:pt idx="33">
                  <c:v>25.622620037731057</c:v>
                </c:pt>
                <c:pt idx="34">
                  <c:v>25.635055816180966</c:v>
                </c:pt>
                <c:pt idx="35">
                  <c:v>25.684419515173555</c:v>
                </c:pt>
                <c:pt idx="36">
                  <c:v>25.78185338273828</c:v>
                </c:pt>
                <c:pt idx="37">
                  <c:v>25.914041871391628</c:v>
                </c:pt>
                <c:pt idx="38">
                  <c:v>26.073331470766632</c:v>
                </c:pt>
                <c:pt idx="39">
                  <c:v>26.245608705189024</c:v>
                </c:pt>
                <c:pt idx="40">
                  <c:v>26.452233525894343</c:v>
                </c:pt>
                <c:pt idx="41">
                  <c:v>26.681562879198836</c:v>
                </c:pt>
                <c:pt idx="42">
                  <c:v>26.910213692882369</c:v>
                </c:pt>
                <c:pt idx="43">
                  <c:v>27.128823906410336</c:v>
                </c:pt>
                <c:pt idx="44">
                  <c:v>27.337938759475918</c:v>
                </c:pt>
                <c:pt idx="45">
                  <c:v>27.559181554100288</c:v>
                </c:pt>
                <c:pt idx="46">
                  <c:v>27.779315771744201</c:v>
                </c:pt>
                <c:pt idx="47">
                  <c:v>27.998982690364656</c:v>
                </c:pt>
                <c:pt idx="48">
                  <c:v>28.214717336111747</c:v>
                </c:pt>
                <c:pt idx="49">
                  <c:v>28.412601268370118</c:v>
                </c:pt>
                <c:pt idx="50">
                  <c:v>28.580155846029989</c:v>
                </c:pt>
                <c:pt idx="51">
                  <c:v>28.721118756458345</c:v>
                </c:pt>
                <c:pt idx="52">
                  <c:v>28.840238393867818</c:v>
                </c:pt>
                <c:pt idx="53">
                  <c:v>28.939548404954106</c:v>
                </c:pt>
                <c:pt idx="54">
                  <c:v>29.025120156870184</c:v>
                </c:pt>
                <c:pt idx="55">
                  <c:v>29.099919205849556</c:v>
                </c:pt>
                <c:pt idx="56">
                  <c:v>29.166841652487296</c:v>
                </c:pt>
                <c:pt idx="57">
                  <c:v>29.226894749658467</c:v>
                </c:pt>
                <c:pt idx="58">
                  <c:v>29.285035599815412</c:v>
                </c:pt>
                <c:pt idx="59">
                  <c:v>29.348780437440809</c:v>
                </c:pt>
                <c:pt idx="60">
                  <c:v>29.426830871966125</c:v>
                </c:pt>
                <c:pt idx="61">
                  <c:v>29.507855240391869</c:v>
                </c:pt>
                <c:pt idx="62">
                  <c:v>29.601949763158231</c:v>
                </c:pt>
                <c:pt idx="63">
                  <c:v>29.702671017862713</c:v>
                </c:pt>
                <c:pt idx="64">
                  <c:v>29.802995923682989</c:v>
                </c:pt>
                <c:pt idx="65">
                  <c:v>29.901242693843948</c:v>
                </c:pt>
                <c:pt idx="66">
                  <c:v>29.997304131468987</c:v>
                </c:pt>
              </c:numCache>
            </c:numRef>
          </c:val>
          <c:extLst xmlns:c16r2="http://schemas.microsoft.com/office/drawing/2015/06/chart">
            <c:ext xmlns:c16="http://schemas.microsoft.com/office/drawing/2014/chart" uri="{C3380CC4-5D6E-409C-BE32-E72D297353CC}">
              <c16:uniqueId val="{00000000-F9A3-4597-8376-209954DBC633}"/>
            </c:ext>
          </c:extLst>
        </c:ser>
        <c:ser>
          <c:idx val="2"/>
          <c:order val="1"/>
          <c:tx>
            <c:v>Vakuutusmaksutulot prosentteina palkkasummasta</c:v>
          </c:tx>
          <c:spPr>
            <a:ln w="28575" cap="rnd">
              <a:solidFill>
                <a:srgbClr val="23BAE2"/>
              </a:solidFill>
              <a:round/>
            </a:ln>
            <a:effectLst/>
          </c:spPr>
          <c:marker>
            <c:symbol val="none"/>
          </c:marker>
          <c:cat>
            <c:numRef>
              <c:f>'[1]Kuvio reformi'!$A$7:$A$73</c:f>
              <c:numCache>
                <c:formatCode>General</c:formatCode>
                <c:ptCount val="6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numCache>
            </c:numRef>
          </c:cat>
          <c:val>
            <c:numRef>
              <c:f>'[1]Kuvio reformi'!$C$7:$C$73</c:f>
              <c:numCache>
                <c:formatCode>General</c:formatCode>
                <c:ptCount val="67"/>
                <c:pt idx="0">
                  <c:v>23.600000000000005</c:v>
                </c:pt>
                <c:pt idx="1">
                  <c:v>23.999999999999993</c:v>
                </c:pt>
                <c:pt idx="2">
                  <c:v>24</c:v>
                </c:pt>
                <c:pt idx="3">
                  <c:v>24.400000000000002</c:v>
                </c:pt>
                <c:pt idx="4">
                  <c:v>24.399999371136563</c:v>
                </c:pt>
                <c:pt idx="5">
                  <c:v>24.399997317905054</c:v>
                </c:pt>
                <c:pt idx="6">
                  <c:v>24.399993898553785</c:v>
                </c:pt>
                <c:pt idx="7">
                  <c:v>24.399990866597715</c:v>
                </c:pt>
                <c:pt idx="8">
                  <c:v>24.399988036985246</c:v>
                </c:pt>
                <c:pt idx="9">
                  <c:v>24.399986501236956</c:v>
                </c:pt>
                <c:pt idx="10">
                  <c:v>24.39998538502671</c:v>
                </c:pt>
                <c:pt idx="11">
                  <c:v>24.3999832191462</c:v>
                </c:pt>
                <c:pt idx="12">
                  <c:v>24.399980347037761</c:v>
                </c:pt>
                <c:pt idx="13">
                  <c:v>24.399977611527159</c:v>
                </c:pt>
                <c:pt idx="14">
                  <c:v>24.399977186638289</c:v>
                </c:pt>
                <c:pt idx="15">
                  <c:v>24.399978680662599</c:v>
                </c:pt>
                <c:pt idx="16">
                  <c:v>24.399973483905622</c:v>
                </c:pt>
                <c:pt idx="17">
                  <c:v>24.399971709281196</c:v>
                </c:pt>
                <c:pt idx="18">
                  <c:v>24.399969384611158</c:v>
                </c:pt>
                <c:pt idx="19">
                  <c:v>24.399967159372938</c:v>
                </c:pt>
                <c:pt idx="20">
                  <c:v>24.39996545555924</c:v>
                </c:pt>
                <c:pt idx="21">
                  <c:v>24.399964068875466</c:v>
                </c:pt>
                <c:pt idx="22">
                  <c:v>24.399962480126625</c:v>
                </c:pt>
                <c:pt idx="23">
                  <c:v>24.399960714689247</c:v>
                </c:pt>
                <c:pt idx="24">
                  <c:v>24.399959149720015</c:v>
                </c:pt>
                <c:pt idx="25">
                  <c:v>24.399957535999565</c:v>
                </c:pt>
                <c:pt idx="26">
                  <c:v>24.399955802954288</c:v>
                </c:pt>
                <c:pt idx="27">
                  <c:v>24.399953873504455</c:v>
                </c:pt>
                <c:pt idx="28">
                  <c:v>24.399951635127263</c:v>
                </c:pt>
                <c:pt idx="29">
                  <c:v>24.39994890525994</c:v>
                </c:pt>
                <c:pt idx="30">
                  <c:v>24.399945646918976</c:v>
                </c:pt>
                <c:pt idx="31">
                  <c:v>24.399941820967239</c:v>
                </c:pt>
                <c:pt idx="32">
                  <c:v>24.399937397462903</c:v>
                </c:pt>
                <c:pt idx="33">
                  <c:v>24.399932382373549</c:v>
                </c:pt>
                <c:pt idx="34">
                  <c:v>24.399926771949801</c:v>
                </c:pt>
                <c:pt idx="35">
                  <c:v>24.399920584872081</c:v>
                </c:pt>
                <c:pt idx="36">
                  <c:v>24.399913593015523</c:v>
                </c:pt>
                <c:pt idx="37">
                  <c:v>24.399906206672078</c:v>
                </c:pt>
                <c:pt idx="38">
                  <c:v>24.399898257608413</c:v>
                </c:pt>
                <c:pt idx="39">
                  <c:v>24.399889705460332</c:v>
                </c:pt>
                <c:pt idx="40">
                  <c:v>24.399880753486972</c:v>
                </c:pt>
                <c:pt idx="41">
                  <c:v>24.399871447498732</c:v>
                </c:pt>
                <c:pt idx="42">
                  <c:v>24.399861412831608</c:v>
                </c:pt>
                <c:pt idx="43">
                  <c:v>24.39985080255093</c:v>
                </c:pt>
                <c:pt idx="44">
                  <c:v>24.399839658614027</c:v>
                </c:pt>
                <c:pt idx="45">
                  <c:v>24.399831633234694</c:v>
                </c:pt>
                <c:pt idx="46">
                  <c:v>24.399826249793144</c:v>
                </c:pt>
                <c:pt idx="47">
                  <c:v>24.39978996532265</c:v>
                </c:pt>
                <c:pt idx="48">
                  <c:v>24.399806731110644</c:v>
                </c:pt>
                <c:pt idx="49">
                  <c:v>24.399791536578732</c:v>
                </c:pt>
                <c:pt idx="50">
                  <c:v>24.399776088662453</c:v>
                </c:pt>
                <c:pt idx="51">
                  <c:v>24.399759912734389</c:v>
                </c:pt>
                <c:pt idx="52">
                  <c:v>24.399736850322803</c:v>
                </c:pt>
                <c:pt idx="53">
                  <c:v>24.399727014151566</c:v>
                </c:pt>
                <c:pt idx="54">
                  <c:v>24.404350728170392</c:v>
                </c:pt>
                <c:pt idx="55">
                  <c:v>24.413736249833565</c:v>
                </c:pt>
                <c:pt idx="56">
                  <c:v>24.430857283085537</c:v>
                </c:pt>
                <c:pt idx="57">
                  <c:v>24.454448581869624</c:v>
                </c:pt>
                <c:pt idx="58">
                  <c:v>24.481767180872538</c:v>
                </c:pt>
                <c:pt idx="59">
                  <c:v>24.511568627452675</c:v>
                </c:pt>
                <c:pt idx="60">
                  <c:v>24.541351914898993</c:v>
                </c:pt>
                <c:pt idx="61">
                  <c:v>24.583613657094531</c:v>
                </c:pt>
                <c:pt idx="62">
                  <c:v>24.640819407497968</c:v>
                </c:pt>
                <c:pt idx="63">
                  <c:v>24.700452139369361</c:v>
                </c:pt>
                <c:pt idx="64">
                  <c:v>24.765023598260157</c:v>
                </c:pt>
                <c:pt idx="65">
                  <c:v>24.828271398291733</c:v>
                </c:pt>
                <c:pt idx="66">
                  <c:v>24.89519842615297</c:v>
                </c:pt>
              </c:numCache>
            </c:numRef>
          </c:val>
          <c:extLst xmlns:c16r2="http://schemas.microsoft.com/office/drawing/2015/06/chart">
            <c:ext xmlns:c16="http://schemas.microsoft.com/office/drawing/2014/chart" uri="{C3380CC4-5D6E-409C-BE32-E72D297353CC}">
              <c16:uniqueId val="{00000001-F9A3-4597-8376-209954DBC633}"/>
            </c:ext>
          </c:extLst>
        </c:ser>
        <c:dLbls/>
        <c:marker val="1"/>
        <c:axId val="212786176"/>
        <c:axId val="212792064"/>
      </c:lineChart>
      <c:catAx>
        <c:axId val="2127861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i-FI"/>
          </a:p>
        </c:txPr>
        <c:crossAx val="212792064"/>
        <c:crosses val="autoZero"/>
        <c:auto val="1"/>
        <c:lblAlgn val="ctr"/>
        <c:lblOffset val="100"/>
      </c:catAx>
      <c:valAx>
        <c:axId val="212792064"/>
        <c:scaling>
          <c:orientation val="minMax"/>
          <c:max val="30"/>
          <c:min val="2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i-FI"/>
          </a:p>
        </c:txPr>
        <c:crossAx val="212786176"/>
        <c:crosses val="autoZero"/>
        <c:crossBetween val="between"/>
      </c:valAx>
      <c:spPr>
        <a:noFill/>
        <a:ln>
          <a:noFill/>
        </a:ln>
        <a:effectLst/>
      </c:spPr>
    </c:plotArea>
    <c:legend>
      <c:legendPos val="b"/>
      <c:layout>
        <c:manualLayout>
          <c:xMode val="edge"/>
          <c:yMode val="edge"/>
          <c:x val="0.15966377620518951"/>
          <c:y val="0.89668857906523136"/>
          <c:w val="0.68067228147114522"/>
          <c:h val="9.9755833273134475E-2"/>
        </c:manualLayout>
      </c:layout>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i-FI"/>
        </a:p>
      </c:txPr>
    </c:legend>
    <c:plotVisOnly val="1"/>
    <c:dispBlanksAs val="gap"/>
  </c:chart>
  <c:spPr>
    <a:solidFill>
      <a:schemeClr val="bg1"/>
    </a:solidFill>
    <a:ln w="9525" cap="flat" cmpd="sng" algn="ctr">
      <a:noFill/>
      <a:round/>
    </a:ln>
    <a:effectLst/>
  </c:spPr>
  <c:txPr>
    <a:bodyPr/>
    <a:lstStyle/>
    <a:p>
      <a:pPr>
        <a:defRPr/>
      </a:pPr>
      <a:endParaRPr lang="fi-FI"/>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0.33913</cdr:x>
      <cdr:y>0.76056</cdr:y>
    </cdr:from>
    <cdr:to>
      <cdr:x>0.81046</cdr:x>
      <cdr:y>0.92684</cdr:y>
    </cdr:to>
    <cdr:sp macro="" textlink="">
      <cdr:nvSpPr>
        <cdr:cNvPr id="5" name="Tekstiruutu 4"/>
        <cdr:cNvSpPr txBox="1"/>
      </cdr:nvSpPr>
      <cdr:spPr>
        <a:xfrm xmlns:a="http://schemas.openxmlformats.org/drawingml/2006/main">
          <a:off x="2808312" y="3888431"/>
          <a:ext cx="3903046" cy="8501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400" b="1" dirty="0">
              <a:solidFill>
                <a:srgbClr val="008000"/>
              </a:solidFill>
              <a:latin typeface="Arial" pitchFamily="34" charset="0"/>
              <a:cs typeface="Arial" pitchFamily="34" charset="0"/>
            </a:rPr>
            <a:t>Reaalituottokertymä</a:t>
          </a:r>
          <a:r>
            <a:rPr lang="fi-FI" sz="1400" b="1" baseline="0" dirty="0">
              <a:solidFill>
                <a:srgbClr val="008000"/>
              </a:solidFill>
              <a:latin typeface="Arial" pitchFamily="34" charset="0"/>
              <a:cs typeface="Arial" pitchFamily="34" charset="0"/>
            </a:rPr>
            <a:t> tasaisesti 4 prosentin vuosituoton mukaan</a:t>
          </a:r>
          <a:endParaRPr lang="fi-FI" sz="1400" b="1" dirty="0">
            <a:solidFill>
              <a:srgbClr val="008000"/>
            </a:solidFill>
            <a:latin typeface="Arial" pitchFamily="34" charset="0"/>
            <a:cs typeface="Arial" pitchFamily="34" charset="0"/>
          </a:endParaRPr>
        </a:p>
      </cdr:txBody>
    </cdr:sp>
  </cdr:relSizeAnchor>
  <cdr:relSizeAnchor xmlns:cdr="http://schemas.openxmlformats.org/drawingml/2006/chartDrawing">
    <cdr:from>
      <cdr:x>0.71304</cdr:x>
      <cdr:y>0.47887</cdr:y>
    </cdr:from>
    <cdr:to>
      <cdr:x>1</cdr:x>
      <cdr:y>0.62437</cdr:y>
    </cdr:to>
    <cdr:sp macro="" textlink="">
      <cdr:nvSpPr>
        <cdr:cNvPr id="7" name="Tekstiruutu 1"/>
        <cdr:cNvSpPr txBox="1"/>
      </cdr:nvSpPr>
      <cdr:spPr>
        <a:xfrm xmlns:a="http://schemas.openxmlformats.org/drawingml/2006/main">
          <a:off x="5904656" y="2448271"/>
          <a:ext cx="2376264" cy="74387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a:solidFill>
                <a:srgbClr val="FF0000"/>
              </a:solidFill>
              <a:latin typeface="Arial" pitchFamily="34" charset="0"/>
              <a:cs typeface="Arial" pitchFamily="34" charset="0"/>
            </a:rPr>
            <a:t>Reaalituottokertymä</a:t>
          </a:r>
          <a:r>
            <a:rPr lang="fi-FI" sz="1400" b="1" baseline="0" dirty="0">
              <a:solidFill>
                <a:srgbClr val="FF0000"/>
              </a:solidFill>
              <a:latin typeface="Arial" pitchFamily="34" charset="0"/>
              <a:cs typeface="Arial" pitchFamily="34" charset="0"/>
            </a:rPr>
            <a:t> tasaisesti 3,5 prosentin mukaan</a:t>
          </a:r>
          <a:endParaRPr lang="fi-FI" sz="1400" b="1" dirty="0">
            <a:solidFill>
              <a:srgbClr val="FF0000"/>
            </a:solidFill>
            <a:latin typeface="Arial" pitchFamily="34" charset="0"/>
            <a:cs typeface="Arial" pitchFamily="34" charset="0"/>
          </a:endParaRPr>
        </a:p>
      </cdr:txBody>
    </cdr:sp>
  </cdr:relSizeAnchor>
  <cdr:relSizeAnchor xmlns:cdr="http://schemas.openxmlformats.org/drawingml/2006/chartDrawing">
    <cdr:from>
      <cdr:x>0.56522</cdr:x>
      <cdr:y>0.56338</cdr:y>
    </cdr:from>
    <cdr:to>
      <cdr:x>0.56522</cdr:x>
      <cdr:y>0.75969</cdr:y>
    </cdr:to>
    <cdr:cxnSp macro="">
      <cdr:nvCxnSpPr>
        <cdr:cNvPr id="9" name="Suora nuoliyhdysviiva 8"/>
        <cdr:cNvCxnSpPr/>
      </cdr:nvCxnSpPr>
      <cdr:spPr>
        <a:xfrm xmlns:a="http://schemas.openxmlformats.org/drawingml/2006/main" flipV="1">
          <a:off x="4680520" y="2880319"/>
          <a:ext cx="0" cy="1003648"/>
        </a:xfrm>
        <a:prstGeom xmlns:a="http://schemas.openxmlformats.org/drawingml/2006/main" prst="straightConnector1">
          <a:avLst/>
        </a:prstGeom>
        <a:ln xmlns:a="http://schemas.openxmlformats.org/drawingml/2006/main" w="28575">
          <a:solidFill>
            <a:srgbClr val="008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F5119BF-F845-4C03-8275-1F295AE7F3FD}" type="datetimeFigureOut">
              <a:rPr lang="fi-FI" smtClean="0"/>
              <a:pPr/>
              <a:t>2.12.2015</a:t>
            </a:fld>
            <a:endParaRPr lang="fi-FI"/>
          </a:p>
        </p:txBody>
      </p:sp>
      <p:sp>
        <p:nvSpPr>
          <p:cNvPr id="4" name="Alatunnisteen paikkamerk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4BB835E-A1EA-4BB1-BEAA-178E2D54768E}" type="slidenum">
              <a:rPr lang="fi-FI" smtClean="0"/>
              <a:pPr/>
              <a:t>‹#›</a:t>
            </a:fld>
            <a:endParaRPr lang="fi-FI"/>
          </a:p>
        </p:txBody>
      </p:sp>
    </p:spTree>
    <p:extLst>
      <p:ext uri="{BB962C8B-B14F-4D97-AF65-F5344CB8AC3E}">
        <p14:creationId xmlns:p14="http://schemas.microsoft.com/office/powerpoint/2010/main" xmlns="" val="2251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F87E444-7354-4AEA-A208-BBDB31ACEC5E}" type="datetimeFigureOut">
              <a:rPr lang="fi-FI" smtClean="0"/>
              <a:pPr/>
              <a:t>2.12.2015</a:t>
            </a:fld>
            <a:endParaRPr lang="fi-FI"/>
          </a:p>
        </p:txBody>
      </p:sp>
      <p:sp>
        <p:nvSpPr>
          <p:cNvPr id="4" name="Dian kuvan paikkamerkki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E568CC8-4312-4DF4-9E86-204834E39F04}" type="slidenum">
              <a:rPr lang="fi-FI" smtClean="0"/>
              <a:pPr/>
              <a:t>‹#›</a:t>
            </a:fld>
            <a:endParaRPr lang="fi-FI"/>
          </a:p>
        </p:txBody>
      </p:sp>
    </p:spTree>
    <p:extLst>
      <p:ext uri="{BB962C8B-B14F-4D97-AF65-F5344CB8AC3E}">
        <p14:creationId xmlns:p14="http://schemas.microsoft.com/office/powerpoint/2010/main" xmlns="" val="1062708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E568CC8-4312-4DF4-9E86-204834E39F04}" type="slidenum">
              <a:rPr lang="fi-FI" smtClean="0"/>
              <a:pPr/>
              <a:t>1</a:t>
            </a:fld>
            <a:endParaRPr lang="fi-FI"/>
          </a:p>
        </p:txBody>
      </p:sp>
    </p:spTree>
    <p:extLst>
      <p:ext uri="{BB962C8B-B14F-4D97-AF65-F5344CB8AC3E}">
        <p14:creationId xmlns:p14="http://schemas.microsoft.com/office/powerpoint/2010/main" xmlns="" val="2162499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Päivämäärän paikkamerkki 3"/>
          <p:cNvSpPr>
            <a:spLocks noGrp="1"/>
          </p:cNvSpPr>
          <p:nvPr>
            <p:ph type="dt" idx="10"/>
          </p:nvPr>
        </p:nvSpPr>
        <p:spPr/>
        <p:txBody>
          <a:bodyPr/>
          <a:lstStyle/>
          <a:p>
            <a:r>
              <a:rPr lang="fi-FI" smtClean="0"/>
              <a:t>21.5.2013</a:t>
            </a:r>
            <a:endParaRPr lang="fi-FI"/>
          </a:p>
        </p:txBody>
      </p:sp>
      <p:sp>
        <p:nvSpPr>
          <p:cNvPr id="5" name="Dian numeron paikkamerkki 4"/>
          <p:cNvSpPr>
            <a:spLocks noGrp="1"/>
          </p:cNvSpPr>
          <p:nvPr>
            <p:ph type="sldNum" sz="quarter" idx="11"/>
          </p:nvPr>
        </p:nvSpPr>
        <p:spPr/>
        <p:txBody>
          <a:bodyPr/>
          <a:lstStyle/>
          <a:p>
            <a:fld id="{40F39CD1-A85E-4887-8418-7095EFD3A197}" type="slidenum">
              <a:rPr lang="fi-FI" smtClean="0"/>
              <a:pPr/>
              <a:t>17</a:t>
            </a:fld>
            <a:endParaRPr lang="fi-FI"/>
          </a:p>
        </p:txBody>
      </p:sp>
    </p:spTree>
    <p:extLst>
      <p:ext uri="{BB962C8B-B14F-4D97-AF65-F5344CB8AC3E}">
        <p14:creationId xmlns:p14="http://schemas.microsoft.com/office/powerpoint/2010/main" xmlns="" val="1189761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Päivämäärän paikkamerkki 3"/>
          <p:cNvSpPr>
            <a:spLocks noGrp="1"/>
          </p:cNvSpPr>
          <p:nvPr>
            <p:ph type="dt" idx="10"/>
          </p:nvPr>
        </p:nvSpPr>
        <p:spPr/>
        <p:txBody>
          <a:bodyPr/>
          <a:lstStyle/>
          <a:p>
            <a:r>
              <a:rPr lang="fi-FI" smtClean="0"/>
              <a:t>21.5.2013</a:t>
            </a:r>
            <a:endParaRPr lang="fi-FI"/>
          </a:p>
        </p:txBody>
      </p:sp>
      <p:sp>
        <p:nvSpPr>
          <p:cNvPr id="5" name="Dian numeron paikkamerkki 4"/>
          <p:cNvSpPr>
            <a:spLocks noGrp="1"/>
          </p:cNvSpPr>
          <p:nvPr>
            <p:ph type="sldNum" sz="quarter" idx="11"/>
          </p:nvPr>
        </p:nvSpPr>
        <p:spPr/>
        <p:txBody>
          <a:bodyPr/>
          <a:lstStyle/>
          <a:p>
            <a:fld id="{40F39CD1-A85E-4887-8418-7095EFD3A197}" type="slidenum">
              <a:rPr lang="fi-FI" smtClean="0"/>
              <a:pPr/>
              <a:t>18</a:t>
            </a:fld>
            <a:endParaRPr lang="fi-FI"/>
          </a:p>
        </p:txBody>
      </p:sp>
    </p:spTree>
    <p:extLst>
      <p:ext uri="{BB962C8B-B14F-4D97-AF65-F5344CB8AC3E}">
        <p14:creationId xmlns:p14="http://schemas.microsoft.com/office/powerpoint/2010/main" xmlns="" val="686985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Päivämäärän paikkamerkki 3"/>
          <p:cNvSpPr>
            <a:spLocks noGrp="1"/>
          </p:cNvSpPr>
          <p:nvPr>
            <p:ph type="dt" idx="10"/>
          </p:nvPr>
        </p:nvSpPr>
        <p:spPr/>
        <p:txBody>
          <a:bodyPr/>
          <a:lstStyle/>
          <a:p>
            <a:r>
              <a:rPr lang="fi-FI" smtClean="0"/>
              <a:t>21.5.2013</a:t>
            </a:r>
            <a:endParaRPr lang="fi-FI"/>
          </a:p>
        </p:txBody>
      </p:sp>
      <p:sp>
        <p:nvSpPr>
          <p:cNvPr id="5" name="Dian numeron paikkamerkki 4"/>
          <p:cNvSpPr>
            <a:spLocks noGrp="1"/>
          </p:cNvSpPr>
          <p:nvPr>
            <p:ph type="sldNum" sz="quarter" idx="11"/>
          </p:nvPr>
        </p:nvSpPr>
        <p:spPr/>
        <p:txBody>
          <a:bodyPr/>
          <a:lstStyle/>
          <a:p>
            <a:fld id="{40F39CD1-A85E-4887-8418-7095EFD3A197}" type="slidenum">
              <a:rPr lang="fi-FI" smtClean="0"/>
              <a:pPr/>
              <a:t>23</a:t>
            </a:fld>
            <a:endParaRPr lang="fi-FI"/>
          </a:p>
        </p:txBody>
      </p:sp>
    </p:spTree>
    <p:extLst>
      <p:ext uri="{BB962C8B-B14F-4D97-AF65-F5344CB8AC3E}">
        <p14:creationId xmlns:p14="http://schemas.microsoft.com/office/powerpoint/2010/main" xmlns="" val="3585152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Päivämäärän paikkamerkki 3"/>
          <p:cNvSpPr>
            <a:spLocks noGrp="1"/>
          </p:cNvSpPr>
          <p:nvPr>
            <p:ph type="dt" idx="10"/>
          </p:nvPr>
        </p:nvSpPr>
        <p:spPr/>
        <p:txBody>
          <a:bodyPr/>
          <a:lstStyle/>
          <a:p>
            <a:r>
              <a:rPr lang="fi-FI" smtClean="0"/>
              <a:t>21.5.2013</a:t>
            </a:r>
            <a:endParaRPr lang="fi-FI"/>
          </a:p>
        </p:txBody>
      </p:sp>
      <p:sp>
        <p:nvSpPr>
          <p:cNvPr id="5" name="Dian numeron paikkamerkki 4"/>
          <p:cNvSpPr>
            <a:spLocks noGrp="1"/>
          </p:cNvSpPr>
          <p:nvPr>
            <p:ph type="sldNum" sz="quarter" idx="11"/>
          </p:nvPr>
        </p:nvSpPr>
        <p:spPr/>
        <p:txBody>
          <a:bodyPr/>
          <a:lstStyle/>
          <a:p>
            <a:fld id="{40F39CD1-A85E-4887-8418-7095EFD3A197}" type="slidenum">
              <a:rPr lang="fi-FI" smtClean="0"/>
              <a:pPr/>
              <a:t>24</a:t>
            </a:fld>
            <a:endParaRPr lang="fi-FI"/>
          </a:p>
        </p:txBody>
      </p:sp>
    </p:spTree>
    <p:extLst>
      <p:ext uri="{BB962C8B-B14F-4D97-AF65-F5344CB8AC3E}">
        <p14:creationId xmlns:p14="http://schemas.microsoft.com/office/powerpoint/2010/main" xmlns="" val="1323191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Päivämäärän paikkamerkki 3"/>
          <p:cNvSpPr>
            <a:spLocks noGrp="1"/>
          </p:cNvSpPr>
          <p:nvPr>
            <p:ph type="dt" idx="10"/>
          </p:nvPr>
        </p:nvSpPr>
        <p:spPr/>
        <p:txBody>
          <a:bodyPr/>
          <a:lstStyle/>
          <a:p>
            <a:r>
              <a:rPr lang="fi-FI" smtClean="0"/>
              <a:t>21.5.2013</a:t>
            </a:r>
            <a:endParaRPr lang="fi-FI"/>
          </a:p>
        </p:txBody>
      </p:sp>
      <p:sp>
        <p:nvSpPr>
          <p:cNvPr id="5" name="Dian numeron paikkamerkki 4"/>
          <p:cNvSpPr>
            <a:spLocks noGrp="1"/>
          </p:cNvSpPr>
          <p:nvPr>
            <p:ph type="sldNum" sz="quarter" idx="11"/>
          </p:nvPr>
        </p:nvSpPr>
        <p:spPr/>
        <p:txBody>
          <a:bodyPr/>
          <a:lstStyle/>
          <a:p>
            <a:fld id="{40F39CD1-A85E-4887-8418-7095EFD3A197}" type="slidenum">
              <a:rPr lang="fi-FI" smtClean="0"/>
              <a:pPr/>
              <a:t>25</a:t>
            </a:fld>
            <a:endParaRPr lang="fi-FI"/>
          </a:p>
        </p:txBody>
      </p:sp>
    </p:spTree>
    <p:extLst>
      <p:ext uri="{BB962C8B-B14F-4D97-AF65-F5344CB8AC3E}">
        <p14:creationId xmlns:p14="http://schemas.microsoft.com/office/powerpoint/2010/main" xmlns="" val="7143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E568CC8-4312-4DF4-9E86-204834E39F04}" type="slidenum">
              <a:rPr lang="fi-FI" smtClean="0"/>
              <a:pPr/>
              <a:t>3</a:t>
            </a:fld>
            <a:endParaRPr lang="fi-FI"/>
          </a:p>
        </p:txBody>
      </p:sp>
    </p:spTree>
    <p:extLst>
      <p:ext uri="{BB962C8B-B14F-4D97-AF65-F5344CB8AC3E}">
        <p14:creationId xmlns:p14="http://schemas.microsoft.com/office/powerpoint/2010/main" xmlns="" val="3989476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Päivämäärän paikkamerkki 3"/>
          <p:cNvSpPr>
            <a:spLocks noGrp="1"/>
          </p:cNvSpPr>
          <p:nvPr>
            <p:ph type="dt" idx="10"/>
          </p:nvPr>
        </p:nvSpPr>
        <p:spPr/>
        <p:txBody>
          <a:bodyPr/>
          <a:lstStyle/>
          <a:p>
            <a:r>
              <a:rPr lang="fi-FI" smtClean="0">
                <a:solidFill>
                  <a:prstClr val="black"/>
                </a:solidFill>
              </a:rPr>
              <a:t>21.5.2013</a:t>
            </a:r>
            <a:endParaRPr lang="fi-FI">
              <a:solidFill>
                <a:prstClr val="black"/>
              </a:solidFill>
            </a:endParaRPr>
          </a:p>
        </p:txBody>
      </p:sp>
      <p:sp>
        <p:nvSpPr>
          <p:cNvPr id="5" name="Dian numeron paikkamerkki 4"/>
          <p:cNvSpPr>
            <a:spLocks noGrp="1"/>
          </p:cNvSpPr>
          <p:nvPr>
            <p:ph type="sldNum" sz="quarter" idx="11"/>
          </p:nvPr>
        </p:nvSpPr>
        <p:spPr/>
        <p:txBody>
          <a:bodyPr/>
          <a:lstStyle/>
          <a:p>
            <a:fld id="{40F39CD1-A85E-4887-8418-7095EFD3A197}" type="slidenum">
              <a:rPr lang="fi-FI" smtClean="0">
                <a:solidFill>
                  <a:prstClr val="black"/>
                </a:solidFill>
              </a:rPr>
              <a:pPr/>
              <a:t>4</a:t>
            </a:fld>
            <a:endParaRPr lang="fi-FI">
              <a:solidFill>
                <a:prstClr val="black"/>
              </a:solidFill>
            </a:endParaRPr>
          </a:p>
        </p:txBody>
      </p:sp>
    </p:spTree>
    <p:extLst>
      <p:ext uri="{BB962C8B-B14F-4D97-AF65-F5344CB8AC3E}">
        <p14:creationId xmlns:p14="http://schemas.microsoft.com/office/powerpoint/2010/main" xmlns="" val="284118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Päivämäärän paikkamerkki 3"/>
          <p:cNvSpPr>
            <a:spLocks noGrp="1"/>
          </p:cNvSpPr>
          <p:nvPr>
            <p:ph type="dt" idx="10"/>
          </p:nvPr>
        </p:nvSpPr>
        <p:spPr/>
        <p:txBody>
          <a:bodyPr/>
          <a:lstStyle/>
          <a:p>
            <a:r>
              <a:rPr lang="fi-FI" smtClean="0"/>
              <a:t>21.5.2013</a:t>
            </a:r>
            <a:endParaRPr lang="fi-FI"/>
          </a:p>
        </p:txBody>
      </p:sp>
      <p:sp>
        <p:nvSpPr>
          <p:cNvPr id="5" name="Dian numeron paikkamerkki 4"/>
          <p:cNvSpPr>
            <a:spLocks noGrp="1"/>
          </p:cNvSpPr>
          <p:nvPr>
            <p:ph type="sldNum" sz="quarter" idx="11"/>
          </p:nvPr>
        </p:nvSpPr>
        <p:spPr/>
        <p:txBody>
          <a:bodyPr/>
          <a:lstStyle/>
          <a:p>
            <a:fld id="{40F39CD1-A85E-4887-8418-7095EFD3A197}" type="slidenum">
              <a:rPr lang="fi-FI" smtClean="0"/>
              <a:pPr/>
              <a:t>7</a:t>
            </a:fld>
            <a:endParaRPr lang="fi-FI"/>
          </a:p>
        </p:txBody>
      </p:sp>
    </p:spTree>
    <p:extLst>
      <p:ext uri="{BB962C8B-B14F-4D97-AF65-F5344CB8AC3E}">
        <p14:creationId xmlns:p14="http://schemas.microsoft.com/office/powerpoint/2010/main" xmlns="" val="318846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E568CC8-4312-4DF4-9E86-204834E39F04}" type="slidenum">
              <a:rPr lang="fi-FI" smtClean="0"/>
              <a:pPr/>
              <a:t>8</a:t>
            </a:fld>
            <a:endParaRPr lang="fi-FI"/>
          </a:p>
        </p:txBody>
      </p:sp>
    </p:spTree>
    <p:extLst>
      <p:ext uri="{BB962C8B-B14F-4D97-AF65-F5344CB8AC3E}">
        <p14:creationId xmlns:p14="http://schemas.microsoft.com/office/powerpoint/2010/main" xmlns="" val="315872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E568CC8-4312-4DF4-9E86-204834E39F04}" type="slidenum">
              <a:rPr lang="fi-FI" smtClean="0"/>
              <a:pPr/>
              <a:t>9</a:t>
            </a:fld>
            <a:endParaRPr lang="fi-FI"/>
          </a:p>
        </p:txBody>
      </p:sp>
    </p:spTree>
    <p:extLst>
      <p:ext uri="{BB962C8B-B14F-4D97-AF65-F5344CB8AC3E}">
        <p14:creationId xmlns:p14="http://schemas.microsoft.com/office/powerpoint/2010/main" xmlns="" val="1169060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Päivämäärän paikkamerkki 3"/>
          <p:cNvSpPr>
            <a:spLocks noGrp="1"/>
          </p:cNvSpPr>
          <p:nvPr>
            <p:ph type="dt" idx="10"/>
          </p:nvPr>
        </p:nvSpPr>
        <p:spPr/>
        <p:txBody>
          <a:bodyPr/>
          <a:lstStyle/>
          <a:p>
            <a:r>
              <a:rPr lang="fi-FI" smtClean="0"/>
              <a:t>21.5.2013</a:t>
            </a:r>
            <a:endParaRPr lang="fi-FI"/>
          </a:p>
        </p:txBody>
      </p:sp>
      <p:sp>
        <p:nvSpPr>
          <p:cNvPr id="5" name="Dian numeron paikkamerkki 4"/>
          <p:cNvSpPr>
            <a:spLocks noGrp="1"/>
          </p:cNvSpPr>
          <p:nvPr>
            <p:ph type="sldNum" sz="quarter" idx="11"/>
          </p:nvPr>
        </p:nvSpPr>
        <p:spPr/>
        <p:txBody>
          <a:bodyPr/>
          <a:lstStyle/>
          <a:p>
            <a:fld id="{40F39CD1-A85E-4887-8418-7095EFD3A197}" type="slidenum">
              <a:rPr lang="fi-FI" smtClean="0"/>
              <a:pPr/>
              <a:t>12</a:t>
            </a:fld>
            <a:endParaRPr lang="fi-FI"/>
          </a:p>
        </p:txBody>
      </p:sp>
    </p:spTree>
    <p:extLst>
      <p:ext uri="{BB962C8B-B14F-4D97-AF65-F5344CB8AC3E}">
        <p14:creationId xmlns:p14="http://schemas.microsoft.com/office/powerpoint/2010/main" xmlns="" val="286844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4A9F2B4-3D37-40EA-89D5-373C0598D699}" type="slidenum">
              <a:rPr lang="fi-FI" smtClean="0"/>
              <a:pPr/>
              <a:t>13</a:t>
            </a:fld>
            <a:endParaRPr lang="fi-FI"/>
          </a:p>
        </p:txBody>
      </p:sp>
    </p:spTree>
    <p:extLst>
      <p:ext uri="{BB962C8B-B14F-4D97-AF65-F5344CB8AC3E}">
        <p14:creationId xmlns:p14="http://schemas.microsoft.com/office/powerpoint/2010/main" xmlns="" val="2642086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Päivämäärän paikkamerkki 3"/>
          <p:cNvSpPr>
            <a:spLocks noGrp="1"/>
          </p:cNvSpPr>
          <p:nvPr>
            <p:ph type="dt" idx="10"/>
          </p:nvPr>
        </p:nvSpPr>
        <p:spPr/>
        <p:txBody>
          <a:bodyPr/>
          <a:lstStyle/>
          <a:p>
            <a:r>
              <a:rPr lang="fi-FI" smtClean="0">
                <a:solidFill>
                  <a:prstClr val="black"/>
                </a:solidFill>
              </a:rPr>
              <a:t>21.5.2013</a:t>
            </a:r>
            <a:endParaRPr lang="fi-FI">
              <a:solidFill>
                <a:prstClr val="black"/>
              </a:solidFill>
            </a:endParaRPr>
          </a:p>
        </p:txBody>
      </p:sp>
      <p:sp>
        <p:nvSpPr>
          <p:cNvPr id="5" name="Dian numeron paikkamerkki 4"/>
          <p:cNvSpPr>
            <a:spLocks noGrp="1"/>
          </p:cNvSpPr>
          <p:nvPr>
            <p:ph type="sldNum" sz="quarter" idx="11"/>
          </p:nvPr>
        </p:nvSpPr>
        <p:spPr/>
        <p:txBody>
          <a:bodyPr/>
          <a:lstStyle/>
          <a:p>
            <a:fld id="{40F39CD1-A85E-4887-8418-7095EFD3A197}" type="slidenum">
              <a:rPr lang="fi-FI" smtClean="0">
                <a:solidFill>
                  <a:prstClr val="black"/>
                </a:solidFill>
              </a:rPr>
              <a:pPr/>
              <a:t>14</a:t>
            </a:fld>
            <a:endParaRPr lang="fi-FI">
              <a:solidFill>
                <a:prstClr val="black"/>
              </a:solidFill>
            </a:endParaRPr>
          </a:p>
        </p:txBody>
      </p:sp>
    </p:spTree>
    <p:extLst>
      <p:ext uri="{BB962C8B-B14F-4D97-AF65-F5344CB8AC3E}">
        <p14:creationId xmlns:p14="http://schemas.microsoft.com/office/powerpoint/2010/main" xmlns="" val="524167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7" descr="pp-tausta.jp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3923928" y="0"/>
            <a:ext cx="5219086" cy="5386355"/>
          </a:xfrm>
          <a:prstGeom prst="rect">
            <a:avLst/>
          </a:prstGeom>
        </p:spPr>
      </p:pic>
      <p:sp>
        <p:nvSpPr>
          <p:cNvPr id="2" name="Otsikko 1"/>
          <p:cNvSpPr>
            <a:spLocks noGrp="1"/>
          </p:cNvSpPr>
          <p:nvPr>
            <p:ph type="ctrTitle"/>
          </p:nvPr>
        </p:nvSpPr>
        <p:spPr>
          <a:xfrm>
            <a:off x="611560" y="3861048"/>
            <a:ext cx="7772400" cy="1326009"/>
          </a:xfrm>
        </p:spPr>
        <p:txBody>
          <a:bodyPr>
            <a:normAutofit/>
          </a:bodyPr>
          <a:lstStyle>
            <a:lvl1pPr algn="l">
              <a:defRPr sz="3200">
                <a:latin typeface="Trebuchet MS" pitchFamily="34" charset="0"/>
              </a:defRPr>
            </a:lvl1pPr>
          </a:lstStyle>
          <a:p>
            <a:r>
              <a:rPr lang="fi-FI" smtClean="0"/>
              <a:t>Muokkaa perustyyl. napsautt.</a:t>
            </a:r>
            <a:endParaRPr lang="fi-FI" dirty="0"/>
          </a:p>
        </p:txBody>
      </p:sp>
      <p:sp>
        <p:nvSpPr>
          <p:cNvPr id="3" name="Alaotsikko 2"/>
          <p:cNvSpPr>
            <a:spLocks noGrp="1"/>
          </p:cNvSpPr>
          <p:nvPr>
            <p:ph type="subTitle" idx="1"/>
          </p:nvPr>
        </p:nvSpPr>
        <p:spPr>
          <a:xfrm>
            <a:off x="611560" y="5157192"/>
            <a:ext cx="6400800" cy="792088"/>
          </a:xfrm>
        </p:spPr>
        <p:txBody>
          <a:bodyPr>
            <a:normAutofit/>
          </a:bodyPr>
          <a:lstStyle>
            <a:lvl1pPr marL="0" indent="0" algn="l">
              <a:buNone/>
              <a:defRPr sz="2000">
                <a:solidFill>
                  <a:schemeClr val="tx1"/>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xmlns="" val="5117181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10" name="Suorakulmio 11"/>
          <p:cNvSpPr/>
          <p:nvPr userDrawn="1"/>
        </p:nvSpPr>
        <p:spPr>
          <a:xfrm>
            <a:off x="-986" y="6381328"/>
            <a:ext cx="9144000" cy="476671"/>
          </a:xfrm>
          <a:prstGeom prst="rect">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sz="1000" dirty="0"/>
          </a:p>
        </p:txBody>
      </p:sp>
      <p:sp>
        <p:nvSpPr>
          <p:cNvPr id="2" name="Otsikko 1"/>
          <p:cNvSpPr>
            <a:spLocks noGrp="1"/>
          </p:cNvSpPr>
          <p:nvPr>
            <p:ph type="title"/>
          </p:nvPr>
        </p:nvSpPr>
        <p:spPr>
          <a:xfrm>
            <a:off x="2411760" y="476672"/>
            <a:ext cx="6274054" cy="833259"/>
          </a:xfrm>
        </p:spPr>
        <p:txBody>
          <a:bodyPr/>
          <a:lstStyle/>
          <a:p>
            <a:r>
              <a:rPr lang="fi-FI" smtClean="0"/>
              <a:t>Muokkaa perustyyl. napsautt.</a:t>
            </a:r>
            <a:endParaRPr lang="fi-FI"/>
          </a:p>
        </p:txBody>
      </p:sp>
      <p:sp>
        <p:nvSpPr>
          <p:cNvPr id="3" name="Sisällön paikkamerkki 2"/>
          <p:cNvSpPr>
            <a:spLocks noGrp="1"/>
          </p:cNvSpPr>
          <p:nvPr>
            <p:ph idx="1"/>
          </p:nvPr>
        </p:nvSpPr>
        <p:spPr>
          <a:xfrm>
            <a:off x="456214" y="1628800"/>
            <a:ext cx="8229600" cy="468052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Päivämäärän paikkamerkki 3"/>
          <p:cNvSpPr>
            <a:spLocks noGrp="1"/>
          </p:cNvSpPr>
          <p:nvPr>
            <p:ph type="dt" sz="half" idx="10"/>
          </p:nvPr>
        </p:nvSpPr>
        <p:spPr>
          <a:xfrm>
            <a:off x="457200" y="6453336"/>
            <a:ext cx="2133600" cy="365125"/>
          </a:xfrm>
          <a:prstGeom prst="rect">
            <a:avLst/>
          </a:prstGeom>
        </p:spPr>
        <p:txBody>
          <a:bodyPr/>
          <a:lstStyle>
            <a:lvl1pPr>
              <a:defRPr sz="1000">
                <a:solidFill>
                  <a:schemeClr val="tx1"/>
                </a:solidFill>
              </a:defRPr>
            </a:lvl1pPr>
          </a:lstStyle>
          <a:p>
            <a:r>
              <a:rPr lang="fi-FI" smtClean="0"/>
              <a:t>22.5.2012</a:t>
            </a:r>
            <a:endParaRPr lang="fi-FI" dirty="0"/>
          </a:p>
        </p:txBody>
      </p:sp>
      <p:sp>
        <p:nvSpPr>
          <p:cNvPr id="8" name="Alatunnisteen paikkamerkki 4"/>
          <p:cNvSpPr>
            <a:spLocks noGrp="1"/>
          </p:cNvSpPr>
          <p:nvPr>
            <p:ph type="ftr" sz="quarter" idx="11"/>
          </p:nvPr>
        </p:nvSpPr>
        <p:spPr>
          <a:xfrm>
            <a:off x="3124200" y="6453336"/>
            <a:ext cx="2895600" cy="365125"/>
          </a:xfrm>
          <a:prstGeom prst="rect">
            <a:avLst/>
          </a:prstGeom>
        </p:spPr>
        <p:txBody>
          <a:bodyPr/>
          <a:lstStyle>
            <a:lvl1pPr algn="ctr">
              <a:defRPr sz="1000">
                <a:solidFill>
                  <a:schemeClr val="tx1"/>
                </a:solidFill>
              </a:defRPr>
            </a:lvl1pPr>
          </a:lstStyle>
          <a:p>
            <a:r>
              <a:rPr lang="fi-FI" dirty="0" smtClean="0"/>
              <a:t>Alatunniste</a:t>
            </a:r>
            <a:endParaRPr lang="fi-FI" dirty="0"/>
          </a:p>
        </p:txBody>
      </p:sp>
      <p:sp>
        <p:nvSpPr>
          <p:cNvPr id="9" name="Dian numeron paikkamerkki 5"/>
          <p:cNvSpPr>
            <a:spLocks noGrp="1"/>
          </p:cNvSpPr>
          <p:nvPr>
            <p:ph type="sldNum" sz="quarter" idx="12"/>
          </p:nvPr>
        </p:nvSpPr>
        <p:spPr>
          <a:xfrm>
            <a:off x="6902896" y="6453336"/>
            <a:ext cx="2133600" cy="365125"/>
          </a:xfrm>
          <a:prstGeom prst="rect">
            <a:avLst/>
          </a:prstGeom>
        </p:spPr>
        <p:txBody>
          <a:bodyPr/>
          <a:lstStyle>
            <a:lvl1pPr algn="r">
              <a:defRPr sz="1000">
                <a:solidFill>
                  <a:schemeClr val="tx1"/>
                </a:solidFill>
              </a:defRPr>
            </a:lvl1pPr>
          </a:lstStyle>
          <a:p>
            <a:fld id="{271301F6-73EC-4258-9429-9A0D199DB458}" type="slidenum">
              <a:rPr lang="fi-FI" smtClean="0"/>
              <a:pPr/>
              <a:t>‹#›</a:t>
            </a:fld>
            <a:endParaRPr lang="fi-FI" dirty="0"/>
          </a:p>
        </p:txBody>
      </p:sp>
    </p:spTree>
    <p:extLst>
      <p:ext uri="{BB962C8B-B14F-4D97-AF65-F5344CB8AC3E}">
        <p14:creationId xmlns:p14="http://schemas.microsoft.com/office/powerpoint/2010/main" xmlns="" val="16458530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uorakulmio 11"/>
          <p:cNvSpPr/>
          <p:nvPr userDrawn="1"/>
        </p:nvSpPr>
        <p:spPr>
          <a:xfrm>
            <a:off x="-986" y="6381328"/>
            <a:ext cx="9144000" cy="476671"/>
          </a:xfrm>
          <a:prstGeom prst="rect">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4" name="Päivämäärän paikkamerkki 3"/>
          <p:cNvSpPr>
            <a:spLocks noGrp="1"/>
          </p:cNvSpPr>
          <p:nvPr>
            <p:ph type="dt" sz="half" idx="12"/>
          </p:nvPr>
        </p:nvSpPr>
        <p:spPr>
          <a:xfrm>
            <a:off x="457200" y="6453336"/>
            <a:ext cx="2133600" cy="365125"/>
          </a:xfrm>
          <a:prstGeom prst="rect">
            <a:avLst/>
          </a:prstGeom>
        </p:spPr>
        <p:txBody>
          <a:bodyPr/>
          <a:lstStyle>
            <a:lvl1pPr>
              <a:defRPr sz="1000">
                <a:solidFill>
                  <a:schemeClr val="tx1"/>
                </a:solidFill>
              </a:defRPr>
            </a:lvl1pPr>
          </a:lstStyle>
          <a:p>
            <a:r>
              <a:rPr lang="fi-FI" smtClean="0"/>
              <a:t>22.5.2012</a:t>
            </a:r>
            <a:endParaRPr lang="fi-FI" dirty="0"/>
          </a:p>
        </p:txBody>
      </p:sp>
      <p:sp>
        <p:nvSpPr>
          <p:cNvPr id="5" name="Alatunnisteen paikkamerkki 4"/>
          <p:cNvSpPr>
            <a:spLocks noGrp="1"/>
          </p:cNvSpPr>
          <p:nvPr>
            <p:ph type="ftr" sz="quarter" idx="13"/>
          </p:nvPr>
        </p:nvSpPr>
        <p:spPr>
          <a:xfrm>
            <a:off x="3124200" y="6453336"/>
            <a:ext cx="2895600" cy="365125"/>
          </a:xfrm>
          <a:prstGeom prst="rect">
            <a:avLst/>
          </a:prstGeom>
        </p:spPr>
        <p:txBody>
          <a:bodyPr/>
          <a:lstStyle>
            <a:lvl1pPr algn="ctr">
              <a:defRPr sz="1000">
                <a:solidFill>
                  <a:schemeClr val="tx1"/>
                </a:solidFill>
              </a:defRPr>
            </a:lvl1pPr>
          </a:lstStyle>
          <a:p>
            <a:r>
              <a:rPr lang="fi-FI" smtClean="0"/>
              <a:t>Alatunniste</a:t>
            </a:r>
            <a:endParaRPr lang="fi-FI" dirty="0"/>
          </a:p>
        </p:txBody>
      </p:sp>
      <p:sp>
        <p:nvSpPr>
          <p:cNvPr id="6" name="Dian numeron paikkamerkki 5"/>
          <p:cNvSpPr>
            <a:spLocks noGrp="1"/>
          </p:cNvSpPr>
          <p:nvPr>
            <p:ph type="sldNum" sz="quarter" idx="14"/>
          </p:nvPr>
        </p:nvSpPr>
        <p:spPr>
          <a:xfrm>
            <a:off x="6902896" y="6453336"/>
            <a:ext cx="2133600" cy="365125"/>
          </a:xfrm>
          <a:prstGeom prst="rect">
            <a:avLst/>
          </a:prstGeom>
        </p:spPr>
        <p:txBody>
          <a:bodyPr/>
          <a:lstStyle>
            <a:lvl1pPr algn="r">
              <a:defRPr sz="1000">
                <a:solidFill>
                  <a:schemeClr val="tx1"/>
                </a:solidFill>
              </a:defRPr>
            </a:lvl1pPr>
          </a:lstStyle>
          <a:p>
            <a:fld id="{271301F6-73EC-4258-9429-9A0D199DB458}" type="slidenum">
              <a:rPr lang="fi-FI" smtClean="0"/>
              <a:pPr/>
              <a:t>‹#›</a:t>
            </a:fld>
            <a:endParaRPr lang="fi-FI" dirty="0"/>
          </a:p>
        </p:txBody>
      </p:sp>
    </p:spTree>
    <p:extLst>
      <p:ext uri="{BB962C8B-B14F-4D97-AF65-F5344CB8AC3E}">
        <p14:creationId xmlns:p14="http://schemas.microsoft.com/office/powerpoint/2010/main" xmlns="" val="9406543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uorakulmio 11"/>
          <p:cNvSpPr/>
          <p:nvPr userDrawn="1"/>
        </p:nvSpPr>
        <p:spPr>
          <a:xfrm>
            <a:off x="-986" y="6381328"/>
            <a:ext cx="9144000" cy="476671"/>
          </a:xfrm>
          <a:prstGeom prst="rect">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4" name="Päivämäärän paikkamerkki 3"/>
          <p:cNvSpPr>
            <a:spLocks noGrp="1"/>
          </p:cNvSpPr>
          <p:nvPr>
            <p:ph type="dt" sz="half" idx="12"/>
          </p:nvPr>
        </p:nvSpPr>
        <p:spPr>
          <a:xfrm>
            <a:off x="457200" y="6453336"/>
            <a:ext cx="2133600" cy="365125"/>
          </a:xfrm>
          <a:prstGeom prst="rect">
            <a:avLst/>
          </a:prstGeom>
        </p:spPr>
        <p:txBody>
          <a:bodyPr/>
          <a:lstStyle>
            <a:lvl1pPr>
              <a:defRPr sz="1000">
                <a:solidFill>
                  <a:schemeClr val="tx1"/>
                </a:solidFill>
              </a:defRPr>
            </a:lvl1pPr>
          </a:lstStyle>
          <a:p>
            <a:r>
              <a:rPr lang="fi-FI" smtClean="0"/>
              <a:t>22.5.2012</a:t>
            </a:r>
            <a:endParaRPr lang="fi-FI" dirty="0"/>
          </a:p>
        </p:txBody>
      </p:sp>
      <p:sp>
        <p:nvSpPr>
          <p:cNvPr id="5" name="Alatunnisteen paikkamerkki 4"/>
          <p:cNvSpPr>
            <a:spLocks noGrp="1"/>
          </p:cNvSpPr>
          <p:nvPr>
            <p:ph type="ftr" sz="quarter" idx="13"/>
          </p:nvPr>
        </p:nvSpPr>
        <p:spPr>
          <a:xfrm>
            <a:off x="3124200" y="6453336"/>
            <a:ext cx="2895600" cy="365125"/>
          </a:xfrm>
          <a:prstGeom prst="rect">
            <a:avLst/>
          </a:prstGeom>
        </p:spPr>
        <p:txBody>
          <a:bodyPr/>
          <a:lstStyle>
            <a:lvl1pPr algn="ctr">
              <a:defRPr sz="1000">
                <a:solidFill>
                  <a:schemeClr val="tx1"/>
                </a:solidFill>
              </a:defRPr>
            </a:lvl1pPr>
          </a:lstStyle>
          <a:p>
            <a:r>
              <a:rPr lang="fi-FI" smtClean="0"/>
              <a:t>Alatunniste</a:t>
            </a:r>
            <a:endParaRPr lang="fi-FI" dirty="0"/>
          </a:p>
        </p:txBody>
      </p:sp>
      <p:sp>
        <p:nvSpPr>
          <p:cNvPr id="6" name="Dian numeron paikkamerkki 5"/>
          <p:cNvSpPr>
            <a:spLocks noGrp="1"/>
          </p:cNvSpPr>
          <p:nvPr>
            <p:ph type="sldNum" sz="quarter" idx="14"/>
          </p:nvPr>
        </p:nvSpPr>
        <p:spPr>
          <a:xfrm>
            <a:off x="6902896" y="6453336"/>
            <a:ext cx="2133600" cy="365125"/>
          </a:xfrm>
          <a:prstGeom prst="rect">
            <a:avLst/>
          </a:prstGeom>
        </p:spPr>
        <p:txBody>
          <a:bodyPr/>
          <a:lstStyle>
            <a:lvl1pPr algn="r">
              <a:defRPr sz="1000">
                <a:solidFill>
                  <a:schemeClr val="tx1"/>
                </a:solidFill>
              </a:defRPr>
            </a:lvl1pPr>
          </a:lstStyle>
          <a:p>
            <a:fld id="{271301F6-73EC-4258-9429-9A0D199DB458}" type="slidenum">
              <a:rPr lang="fi-FI" smtClean="0"/>
              <a:pPr/>
              <a:t>‹#›</a:t>
            </a:fld>
            <a:endParaRPr lang="fi-FI" dirty="0"/>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88000" y="201503"/>
            <a:ext cx="1677805" cy="1067257"/>
          </a:xfrm>
          <a:prstGeom prst="rect">
            <a:avLst/>
          </a:prstGeom>
        </p:spPr>
      </p:pic>
    </p:spTree>
    <p:extLst>
      <p:ext uri="{BB962C8B-B14F-4D97-AF65-F5344CB8AC3E}">
        <p14:creationId xmlns:p14="http://schemas.microsoft.com/office/powerpoint/2010/main" xmlns="" val="87173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a:xfrm>
            <a:off x="2411759" y="435501"/>
            <a:ext cx="6336705" cy="977275"/>
          </a:xfrm>
        </p:spPr>
        <p:txBody>
          <a:bodyPr/>
          <a:lstStyle/>
          <a:p>
            <a:r>
              <a:rPr lang="fi-FI" smtClean="0"/>
              <a:t>Muokkaa perustyyl. napsautt.</a:t>
            </a:r>
            <a:endParaRPr lang="fi-FI"/>
          </a:p>
        </p:txBody>
      </p:sp>
      <p:sp>
        <p:nvSpPr>
          <p:cNvPr id="4" name="Sisällön paikkamerkki 3"/>
          <p:cNvSpPr>
            <a:spLocks noGrp="1"/>
          </p:cNvSpPr>
          <p:nvPr>
            <p:ph sz="quarter" idx="10"/>
          </p:nvPr>
        </p:nvSpPr>
        <p:spPr>
          <a:xfrm>
            <a:off x="394146" y="1700213"/>
            <a:ext cx="4033838" cy="460910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3"/>
          <p:cNvSpPr>
            <a:spLocks noGrp="1"/>
          </p:cNvSpPr>
          <p:nvPr>
            <p:ph sz="quarter" idx="11"/>
          </p:nvPr>
        </p:nvSpPr>
        <p:spPr>
          <a:xfrm>
            <a:off x="4716016" y="1700808"/>
            <a:ext cx="4033838" cy="460851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Suorakulmio 11"/>
          <p:cNvSpPr/>
          <p:nvPr userDrawn="1"/>
        </p:nvSpPr>
        <p:spPr>
          <a:xfrm>
            <a:off x="-986" y="6381328"/>
            <a:ext cx="9144000" cy="476671"/>
          </a:xfrm>
          <a:prstGeom prst="rect">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7" name="Päivämäärän paikkamerkki 3"/>
          <p:cNvSpPr>
            <a:spLocks noGrp="1"/>
          </p:cNvSpPr>
          <p:nvPr>
            <p:ph type="dt" sz="half" idx="12"/>
          </p:nvPr>
        </p:nvSpPr>
        <p:spPr>
          <a:xfrm>
            <a:off x="457200" y="6453336"/>
            <a:ext cx="2133600" cy="365125"/>
          </a:xfrm>
          <a:prstGeom prst="rect">
            <a:avLst/>
          </a:prstGeom>
        </p:spPr>
        <p:txBody>
          <a:bodyPr/>
          <a:lstStyle>
            <a:lvl1pPr>
              <a:defRPr sz="1000">
                <a:solidFill>
                  <a:schemeClr val="tx1"/>
                </a:solidFill>
              </a:defRPr>
            </a:lvl1pPr>
          </a:lstStyle>
          <a:p>
            <a:r>
              <a:rPr lang="fi-FI" smtClean="0"/>
              <a:t>22.5.2012</a:t>
            </a:r>
            <a:endParaRPr lang="fi-FI" dirty="0"/>
          </a:p>
        </p:txBody>
      </p:sp>
      <p:sp>
        <p:nvSpPr>
          <p:cNvPr id="8" name="Alatunnisteen paikkamerkki 4"/>
          <p:cNvSpPr>
            <a:spLocks noGrp="1"/>
          </p:cNvSpPr>
          <p:nvPr>
            <p:ph type="ftr" sz="quarter" idx="13"/>
          </p:nvPr>
        </p:nvSpPr>
        <p:spPr>
          <a:xfrm>
            <a:off x="3124200" y="6453336"/>
            <a:ext cx="2895600" cy="365125"/>
          </a:xfrm>
          <a:prstGeom prst="rect">
            <a:avLst/>
          </a:prstGeom>
        </p:spPr>
        <p:txBody>
          <a:bodyPr/>
          <a:lstStyle>
            <a:lvl1pPr algn="ctr">
              <a:defRPr sz="1000">
                <a:solidFill>
                  <a:schemeClr val="tx1"/>
                </a:solidFill>
              </a:defRPr>
            </a:lvl1pPr>
          </a:lstStyle>
          <a:p>
            <a:r>
              <a:rPr lang="fi-FI" smtClean="0"/>
              <a:t>Alatunniste</a:t>
            </a:r>
            <a:endParaRPr lang="fi-FI" dirty="0"/>
          </a:p>
        </p:txBody>
      </p:sp>
      <p:sp>
        <p:nvSpPr>
          <p:cNvPr id="9" name="Dian numeron paikkamerkki 5"/>
          <p:cNvSpPr>
            <a:spLocks noGrp="1"/>
          </p:cNvSpPr>
          <p:nvPr>
            <p:ph type="sldNum" sz="quarter" idx="14"/>
          </p:nvPr>
        </p:nvSpPr>
        <p:spPr>
          <a:xfrm>
            <a:off x="6902896" y="6453336"/>
            <a:ext cx="2133600" cy="365125"/>
          </a:xfrm>
          <a:prstGeom prst="rect">
            <a:avLst/>
          </a:prstGeom>
        </p:spPr>
        <p:txBody>
          <a:bodyPr/>
          <a:lstStyle>
            <a:lvl1pPr algn="r">
              <a:defRPr sz="1000">
                <a:solidFill>
                  <a:schemeClr val="tx1"/>
                </a:solidFill>
              </a:defRPr>
            </a:lvl1pPr>
          </a:lstStyle>
          <a:p>
            <a:fld id="{271301F6-73EC-4258-9429-9A0D199DB458}" type="slidenum">
              <a:rPr lang="fi-FI" smtClean="0"/>
              <a:pPr/>
              <a:t>‹#›</a:t>
            </a:fld>
            <a:endParaRPr lang="fi-FI" dirty="0"/>
          </a:p>
        </p:txBody>
      </p:sp>
    </p:spTree>
    <p:extLst>
      <p:ext uri="{BB962C8B-B14F-4D97-AF65-F5344CB8AC3E}">
        <p14:creationId xmlns:p14="http://schemas.microsoft.com/office/powerpoint/2010/main" xmlns="" val="428470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5" name="Sisällön paikkamerkki 3"/>
          <p:cNvSpPr>
            <a:spLocks noGrp="1"/>
          </p:cNvSpPr>
          <p:nvPr>
            <p:ph sz="quarter" idx="10"/>
          </p:nvPr>
        </p:nvSpPr>
        <p:spPr>
          <a:xfrm>
            <a:off x="394146" y="1700213"/>
            <a:ext cx="4033838" cy="460910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Kuvan paikkamerkki 6"/>
          <p:cNvSpPr>
            <a:spLocks noGrp="1"/>
          </p:cNvSpPr>
          <p:nvPr>
            <p:ph type="pic" sz="quarter" idx="11"/>
          </p:nvPr>
        </p:nvSpPr>
        <p:spPr>
          <a:xfrm>
            <a:off x="4716463" y="1700213"/>
            <a:ext cx="3959225" cy="4609107"/>
          </a:xfrm>
        </p:spPr>
        <p:txBody>
          <a:bodyPr/>
          <a:lstStyle/>
          <a:p>
            <a:r>
              <a:rPr lang="fi-FI" smtClean="0"/>
              <a:t>Lisää kuva napsauttamalla kuvaketta</a:t>
            </a:r>
            <a:endParaRPr lang="fi-FI"/>
          </a:p>
        </p:txBody>
      </p:sp>
      <p:sp>
        <p:nvSpPr>
          <p:cNvPr id="8" name="Suorakulmio 11"/>
          <p:cNvSpPr/>
          <p:nvPr userDrawn="1"/>
        </p:nvSpPr>
        <p:spPr>
          <a:xfrm>
            <a:off x="-986" y="6381328"/>
            <a:ext cx="9144000" cy="476671"/>
          </a:xfrm>
          <a:prstGeom prst="rect">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sz="1000" dirty="0"/>
          </a:p>
        </p:txBody>
      </p:sp>
      <p:sp>
        <p:nvSpPr>
          <p:cNvPr id="9" name="Päivämäärän paikkamerkki 3"/>
          <p:cNvSpPr>
            <a:spLocks noGrp="1"/>
          </p:cNvSpPr>
          <p:nvPr>
            <p:ph type="dt" sz="half" idx="12"/>
          </p:nvPr>
        </p:nvSpPr>
        <p:spPr>
          <a:xfrm>
            <a:off x="457200" y="6453336"/>
            <a:ext cx="2133600" cy="365125"/>
          </a:xfrm>
          <a:prstGeom prst="rect">
            <a:avLst/>
          </a:prstGeom>
        </p:spPr>
        <p:txBody>
          <a:bodyPr/>
          <a:lstStyle>
            <a:lvl1pPr>
              <a:defRPr sz="1000">
                <a:solidFill>
                  <a:schemeClr val="tx1"/>
                </a:solidFill>
              </a:defRPr>
            </a:lvl1pPr>
          </a:lstStyle>
          <a:p>
            <a:r>
              <a:rPr lang="fi-FI" smtClean="0"/>
              <a:t>22.5.2012</a:t>
            </a:r>
            <a:endParaRPr lang="fi-FI" dirty="0"/>
          </a:p>
        </p:txBody>
      </p:sp>
      <p:sp>
        <p:nvSpPr>
          <p:cNvPr id="10" name="Alatunnisteen paikkamerkki 4"/>
          <p:cNvSpPr>
            <a:spLocks noGrp="1"/>
          </p:cNvSpPr>
          <p:nvPr>
            <p:ph type="ftr" sz="quarter" idx="13"/>
          </p:nvPr>
        </p:nvSpPr>
        <p:spPr>
          <a:xfrm>
            <a:off x="3124200" y="6453336"/>
            <a:ext cx="2895600" cy="365125"/>
          </a:xfrm>
          <a:prstGeom prst="rect">
            <a:avLst/>
          </a:prstGeom>
        </p:spPr>
        <p:txBody>
          <a:bodyPr/>
          <a:lstStyle>
            <a:lvl1pPr algn="ctr">
              <a:defRPr sz="1000">
                <a:solidFill>
                  <a:schemeClr val="tx1"/>
                </a:solidFill>
              </a:defRPr>
            </a:lvl1pPr>
          </a:lstStyle>
          <a:p>
            <a:r>
              <a:rPr lang="fi-FI" smtClean="0"/>
              <a:t>Alatunniste</a:t>
            </a:r>
            <a:endParaRPr lang="fi-FI" dirty="0"/>
          </a:p>
        </p:txBody>
      </p:sp>
      <p:sp>
        <p:nvSpPr>
          <p:cNvPr id="11" name="Dian numeron paikkamerkki 5"/>
          <p:cNvSpPr>
            <a:spLocks noGrp="1"/>
          </p:cNvSpPr>
          <p:nvPr>
            <p:ph type="sldNum" sz="quarter" idx="14"/>
          </p:nvPr>
        </p:nvSpPr>
        <p:spPr>
          <a:xfrm>
            <a:off x="6902896" y="6453336"/>
            <a:ext cx="2133600" cy="365125"/>
          </a:xfrm>
          <a:prstGeom prst="rect">
            <a:avLst/>
          </a:prstGeom>
        </p:spPr>
        <p:txBody>
          <a:bodyPr/>
          <a:lstStyle>
            <a:lvl1pPr algn="r">
              <a:defRPr sz="1000">
                <a:solidFill>
                  <a:schemeClr val="tx1"/>
                </a:solidFill>
              </a:defRPr>
            </a:lvl1pPr>
          </a:lstStyle>
          <a:p>
            <a:fld id="{271301F6-73EC-4258-9429-9A0D199DB458}" type="slidenum">
              <a:rPr lang="fi-FI" smtClean="0"/>
              <a:pPr/>
              <a:t>‹#›</a:t>
            </a:fld>
            <a:endParaRPr lang="fi-FI" dirty="0"/>
          </a:p>
        </p:txBody>
      </p:sp>
    </p:spTree>
    <p:extLst>
      <p:ext uri="{BB962C8B-B14F-4D97-AF65-F5344CB8AC3E}">
        <p14:creationId xmlns:p14="http://schemas.microsoft.com/office/powerpoint/2010/main" xmlns="" val="38623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Mukautettu asettelu">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39752" y="1916832"/>
            <a:ext cx="4432300" cy="2819400"/>
          </a:xfrm>
          <a:prstGeom prst="rect">
            <a:avLst/>
          </a:prstGeom>
        </p:spPr>
      </p:pic>
    </p:spTree>
    <p:extLst>
      <p:ext uri="{BB962C8B-B14F-4D97-AF65-F5344CB8AC3E}">
        <p14:creationId xmlns:p14="http://schemas.microsoft.com/office/powerpoint/2010/main" xmlns="" val="326796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5" name="Suorakulmio 4"/>
          <p:cNvSpPr/>
          <p:nvPr userDrawn="1"/>
        </p:nvSpPr>
        <p:spPr>
          <a:xfrm>
            <a:off x="0" y="6408713"/>
            <a:ext cx="9144000" cy="476671"/>
          </a:xfrm>
          <a:prstGeom prst="rect">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solidFill>
                <a:prstClr val="white"/>
              </a:solidFill>
            </a:endParaRPr>
          </a:p>
        </p:txBody>
      </p:sp>
      <p:sp>
        <p:nvSpPr>
          <p:cNvPr id="2" name="Päivämäärän paikkamerkki 1"/>
          <p:cNvSpPr>
            <a:spLocks noGrp="1"/>
          </p:cNvSpPr>
          <p:nvPr>
            <p:ph type="dt" sz="half" idx="10"/>
          </p:nvPr>
        </p:nvSpPr>
        <p:spPr>
          <a:xfrm>
            <a:off x="457200" y="6454800"/>
            <a:ext cx="2133600" cy="365125"/>
          </a:xfrm>
          <a:prstGeom prst="rect">
            <a:avLst/>
          </a:prstGeom>
        </p:spPr>
        <p:txBody>
          <a:bodyPr/>
          <a:lstStyle/>
          <a:p>
            <a:endParaRPr lang="fi-FI">
              <a:solidFill>
                <a:srgbClr val="000000"/>
              </a:solidFill>
            </a:endParaRPr>
          </a:p>
        </p:txBody>
      </p:sp>
      <p:sp>
        <p:nvSpPr>
          <p:cNvPr id="3" name="Alatunnisteen paikkamerkki 2"/>
          <p:cNvSpPr>
            <a:spLocks noGrp="1"/>
          </p:cNvSpPr>
          <p:nvPr>
            <p:ph type="ftr" sz="quarter" idx="11"/>
          </p:nvPr>
        </p:nvSpPr>
        <p:spPr>
          <a:xfrm>
            <a:off x="3124200" y="6454800"/>
            <a:ext cx="2895600" cy="365125"/>
          </a:xfrm>
          <a:prstGeom prst="rect">
            <a:avLst/>
          </a:prstGeom>
        </p:spPr>
        <p:txBody>
          <a:bodyPr/>
          <a:lstStyle/>
          <a:p>
            <a:r>
              <a:rPr lang="fi-FI" smtClean="0">
                <a:solidFill>
                  <a:srgbClr val="000000"/>
                </a:solidFill>
              </a:rPr>
              <a:t>26.10.2015 - Nikolas Elomaa</a:t>
            </a:r>
            <a:endParaRPr lang="fi-FI">
              <a:solidFill>
                <a:srgbClr val="000000"/>
              </a:solidFill>
            </a:endParaRPr>
          </a:p>
        </p:txBody>
      </p:sp>
      <p:sp>
        <p:nvSpPr>
          <p:cNvPr id="4" name="Dian numeron paikkamerkki 3"/>
          <p:cNvSpPr>
            <a:spLocks noGrp="1"/>
          </p:cNvSpPr>
          <p:nvPr>
            <p:ph type="sldNum" sz="quarter" idx="12"/>
          </p:nvPr>
        </p:nvSpPr>
        <p:spPr>
          <a:xfrm>
            <a:off x="6904800" y="6454800"/>
            <a:ext cx="2133600" cy="365125"/>
          </a:xfrm>
          <a:prstGeom prst="rect">
            <a:avLst/>
          </a:prstGeom>
        </p:spPr>
        <p:txBody>
          <a:bodyPr/>
          <a:lstStyle/>
          <a:p>
            <a:fld id="{4BA095A8-931A-4B31-B2F3-6A691F15CD38}" type="slidenum">
              <a:rPr lang="fi-FI" smtClean="0">
                <a:solidFill>
                  <a:srgbClr val="000000"/>
                </a:solidFill>
              </a:rPr>
              <a:pPr/>
              <a:t>‹#›</a:t>
            </a:fld>
            <a:endParaRPr lang="fi-FI">
              <a:solidFill>
                <a:srgbClr val="000000"/>
              </a:solidFill>
            </a:endParaRPr>
          </a:p>
        </p:txBody>
      </p:sp>
    </p:spTree>
    <p:extLst>
      <p:ext uri="{BB962C8B-B14F-4D97-AF65-F5344CB8AC3E}">
        <p14:creationId xmlns:p14="http://schemas.microsoft.com/office/powerpoint/2010/main" xmlns="" val="13773939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yhjä vain otsikko">
    <p:spTree>
      <p:nvGrpSpPr>
        <p:cNvPr id="1" name=""/>
        <p:cNvGrpSpPr/>
        <p:nvPr/>
      </p:nvGrpSpPr>
      <p:grpSpPr>
        <a:xfrm>
          <a:off x="0" y="0"/>
          <a:ext cx="0" cy="0"/>
          <a:chOff x="0" y="0"/>
          <a:chExt cx="0" cy="0"/>
        </a:xfrm>
      </p:grpSpPr>
      <p:sp>
        <p:nvSpPr>
          <p:cNvPr id="8" name="Suorakulmio 7"/>
          <p:cNvSpPr/>
          <p:nvPr userDrawn="1"/>
        </p:nvSpPr>
        <p:spPr>
          <a:xfrm>
            <a:off x="0" y="6408713"/>
            <a:ext cx="9144000" cy="476671"/>
          </a:xfrm>
          <a:prstGeom prst="rect">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solidFill>
                <a:prstClr val="white"/>
              </a:solidFill>
            </a:endParaRPr>
          </a:p>
        </p:txBody>
      </p:sp>
      <p:sp>
        <p:nvSpPr>
          <p:cNvPr id="2" name="Otsikko 1"/>
          <p:cNvSpPr>
            <a:spLocks noGrp="1"/>
          </p:cNvSpPr>
          <p:nvPr>
            <p:ph type="title"/>
          </p:nvPr>
        </p:nvSpPr>
        <p:spPr/>
        <p:txBody>
          <a:bodyPr/>
          <a:lstStyle/>
          <a:p>
            <a:r>
              <a:rPr lang="fi-FI" smtClean="0"/>
              <a:t>Muokkaa perustyyl. napsautt.</a:t>
            </a:r>
            <a:endParaRPr lang="fi-FI" dirty="0"/>
          </a:p>
        </p:txBody>
      </p:sp>
      <p:sp>
        <p:nvSpPr>
          <p:cNvPr id="3" name="Päivämäärän paikkamerkki 2"/>
          <p:cNvSpPr>
            <a:spLocks noGrp="1"/>
          </p:cNvSpPr>
          <p:nvPr>
            <p:ph type="dt" sz="half" idx="10"/>
          </p:nvPr>
        </p:nvSpPr>
        <p:spPr>
          <a:xfrm>
            <a:off x="457200" y="6454800"/>
            <a:ext cx="2133600" cy="365125"/>
          </a:xfrm>
          <a:prstGeom prst="rect">
            <a:avLst/>
          </a:prstGeom>
        </p:spPr>
        <p:txBody>
          <a:bodyPr/>
          <a:lstStyle/>
          <a:p>
            <a:endParaRPr lang="fi-FI">
              <a:solidFill>
                <a:srgbClr val="000000"/>
              </a:solidFill>
            </a:endParaRPr>
          </a:p>
        </p:txBody>
      </p:sp>
      <p:sp>
        <p:nvSpPr>
          <p:cNvPr id="4" name="Alatunnisteen paikkamerkki 3"/>
          <p:cNvSpPr>
            <a:spLocks noGrp="1"/>
          </p:cNvSpPr>
          <p:nvPr>
            <p:ph type="ftr" sz="quarter" idx="11"/>
          </p:nvPr>
        </p:nvSpPr>
        <p:spPr>
          <a:xfrm>
            <a:off x="3124200" y="6454800"/>
            <a:ext cx="2895600" cy="365125"/>
          </a:xfrm>
          <a:prstGeom prst="rect">
            <a:avLst/>
          </a:prstGeom>
        </p:spPr>
        <p:txBody>
          <a:bodyPr/>
          <a:lstStyle/>
          <a:p>
            <a:endParaRPr lang="fi-FI">
              <a:solidFill>
                <a:srgbClr val="000000"/>
              </a:solidFill>
            </a:endParaRPr>
          </a:p>
        </p:txBody>
      </p:sp>
      <p:sp>
        <p:nvSpPr>
          <p:cNvPr id="5" name="Dian numeron paikkamerkki 4"/>
          <p:cNvSpPr>
            <a:spLocks noGrp="1"/>
          </p:cNvSpPr>
          <p:nvPr>
            <p:ph type="sldNum" sz="quarter" idx="12"/>
          </p:nvPr>
        </p:nvSpPr>
        <p:spPr>
          <a:xfrm>
            <a:off x="6904800" y="6454800"/>
            <a:ext cx="2133600" cy="365125"/>
          </a:xfrm>
          <a:prstGeom prst="rect">
            <a:avLst/>
          </a:prstGeom>
        </p:spPr>
        <p:txBody>
          <a:bodyPr/>
          <a:lstStyle/>
          <a:p>
            <a:fld id="{4BA095A8-931A-4B31-B2F3-6A691F15CD38}" type="slidenum">
              <a:rPr lang="fi-FI" smtClean="0">
                <a:solidFill>
                  <a:srgbClr val="000000"/>
                </a:solidFill>
              </a:rPr>
              <a:pPr/>
              <a:t>‹#›</a:t>
            </a:fld>
            <a:endParaRPr lang="fi-FI">
              <a:solidFill>
                <a:srgbClr val="000000"/>
              </a:solidFill>
            </a:endParaRPr>
          </a:p>
        </p:txBody>
      </p:sp>
    </p:spTree>
    <p:extLst>
      <p:ext uri="{BB962C8B-B14F-4D97-AF65-F5344CB8AC3E}">
        <p14:creationId xmlns:p14="http://schemas.microsoft.com/office/powerpoint/2010/main" xmlns="" val="33846231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descr="pp-tausta-mv.jpg"/>
          <p:cNvPicPr>
            <a:picLocks noChangeAspect="1"/>
          </p:cNvPicPr>
          <p:nvPr/>
        </p:nvPicPr>
        <p:blipFill rotWithShape="1">
          <a:blip r:embed="rId11" cstate="print">
            <a:alphaModFix amt="48000"/>
            <a:extLst>
              <a:ext uri="{28A0092B-C50C-407E-A947-70E740481C1C}">
                <a14:useLocalDpi xmlns:a14="http://schemas.microsoft.com/office/drawing/2010/main" xmlns="" val="0"/>
              </a:ext>
            </a:extLst>
          </a:blip>
          <a:srcRect t="29604" r="6451"/>
          <a:stretch/>
        </p:blipFill>
        <p:spPr>
          <a:xfrm>
            <a:off x="3923928" y="0"/>
            <a:ext cx="5220073" cy="5373216"/>
          </a:xfrm>
          <a:prstGeom prst="rect">
            <a:avLst/>
          </a:prstGeom>
        </p:spPr>
      </p:pic>
      <p:pic>
        <p:nvPicPr>
          <p:cNvPr id="10" name="Kuva 9"/>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251520" y="260648"/>
            <a:ext cx="1681030" cy="858576"/>
          </a:xfrm>
          <a:prstGeom prst="rect">
            <a:avLst/>
          </a:prstGeom>
        </p:spPr>
      </p:pic>
      <p:sp>
        <p:nvSpPr>
          <p:cNvPr id="3" name="Tekstin paikkamerkki 2"/>
          <p:cNvSpPr>
            <a:spLocks noGrp="1"/>
          </p:cNvSpPr>
          <p:nvPr>
            <p:ph type="body" idx="1"/>
          </p:nvPr>
        </p:nvSpPr>
        <p:spPr>
          <a:xfrm>
            <a:off x="456214" y="1628800"/>
            <a:ext cx="8229600" cy="4680521"/>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2" name="Otsikon paikkamerkki 1"/>
          <p:cNvSpPr>
            <a:spLocks noGrp="1"/>
          </p:cNvSpPr>
          <p:nvPr>
            <p:ph type="title"/>
          </p:nvPr>
        </p:nvSpPr>
        <p:spPr>
          <a:xfrm>
            <a:off x="2411759" y="435501"/>
            <a:ext cx="6275039" cy="977275"/>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pic>
        <p:nvPicPr>
          <p:cNvPr id="11" name="Kuva 9"/>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251520" y="260648"/>
            <a:ext cx="1681030" cy="858576"/>
          </a:xfrm>
          <a:prstGeom prst="rect">
            <a:avLst/>
          </a:prstGeom>
        </p:spPr>
      </p:pic>
    </p:spTree>
    <p:extLst>
      <p:ext uri="{BB962C8B-B14F-4D97-AF65-F5344CB8AC3E}">
        <p14:creationId xmlns:p14="http://schemas.microsoft.com/office/powerpoint/2010/main" xmlns="" val="189089717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8" r:id="rId3"/>
    <p:sldLayoutId id="2147483655" r:id="rId4"/>
    <p:sldLayoutId id="2147483654" r:id="rId5"/>
    <p:sldLayoutId id="2147483656" r:id="rId6"/>
    <p:sldLayoutId id="2147483657" r:id="rId7"/>
    <p:sldLayoutId id="2147483659" r:id="rId8"/>
    <p:sldLayoutId id="2147483661" r:id="rId9"/>
  </p:sldLayoutIdLst>
  <p:timing>
    <p:tnLst>
      <p:par>
        <p:cTn id="1" dur="indefinite" restart="never" nodeType="tmRoot"/>
      </p:par>
    </p:tnLst>
  </p:timing>
  <p:hf hdr="0" ftr="0"/>
  <p:txStyles>
    <p:titleStyle>
      <a:lvl1pPr algn="l" defTabSz="914400" rtl="0" eaLnBrk="1" latinLnBrk="0" hangingPunct="1">
        <a:spcBef>
          <a:spcPct val="0"/>
        </a:spcBef>
        <a:buNone/>
        <a:defRPr sz="28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Clr>
          <a:schemeClr val="accent2"/>
        </a:buClr>
        <a:buFont typeface="Arial" pitchFamily="34" charset="0"/>
        <a:buChar char="•"/>
        <a:defRPr sz="18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18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11560" y="3717032"/>
            <a:ext cx="7772400" cy="1326009"/>
          </a:xfrm>
        </p:spPr>
        <p:txBody>
          <a:bodyPr>
            <a:normAutofit/>
          </a:bodyPr>
          <a:lstStyle/>
          <a:p>
            <a:r>
              <a:rPr lang="fi-FI" sz="3600" dirty="0" smtClean="0"/>
              <a:t>Suomen työeläkejärjestelmä – </a:t>
            </a:r>
            <a:br>
              <a:rPr lang="fi-FI" sz="3600" dirty="0" smtClean="0"/>
            </a:br>
            <a:r>
              <a:rPr lang="fi-FI" sz="3600" dirty="0" smtClean="0"/>
              <a:t>positiivinen poikkeus Euroopassa ;)</a:t>
            </a:r>
            <a:endParaRPr lang="fi-FI" sz="3600" dirty="0"/>
          </a:p>
        </p:txBody>
      </p:sp>
      <p:sp>
        <p:nvSpPr>
          <p:cNvPr id="3" name="Alaotsikko 2"/>
          <p:cNvSpPr>
            <a:spLocks noGrp="1"/>
          </p:cNvSpPr>
          <p:nvPr>
            <p:ph type="subTitle" idx="1"/>
          </p:nvPr>
        </p:nvSpPr>
        <p:spPr>
          <a:xfrm>
            <a:off x="611560" y="5301208"/>
            <a:ext cx="8064896" cy="792088"/>
          </a:xfrm>
        </p:spPr>
        <p:txBody>
          <a:bodyPr vert="horz" lIns="91440" tIns="45720" rIns="91440" bIns="45720" rtlCol="0" anchor="t">
            <a:noAutofit/>
          </a:bodyPr>
          <a:lstStyle/>
          <a:p>
            <a:r>
              <a:rPr lang="fi-FI" dirty="0"/>
              <a:t>Suvi-Anne Siimes, Työeläkevakuuttajat TELA ry</a:t>
            </a:r>
          </a:p>
          <a:p>
            <a:r>
              <a:rPr lang="fi-FI" dirty="0"/>
              <a:t>TA2 Suomen talouselämän ja maailmantalouden esittely/Helsingin yliopisto</a:t>
            </a:r>
          </a:p>
        </p:txBody>
      </p:sp>
    </p:spTree>
    <p:extLst>
      <p:ext uri="{BB962C8B-B14F-4D97-AF65-F5344CB8AC3E}">
        <p14:creationId xmlns:p14="http://schemas.microsoft.com/office/powerpoint/2010/main" xmlns="" val="1920732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8200" y="1676400"/>
            <a:ext cx="7848600" cy="4038600"/>
          </a:xfrm>
        </p:spPr>
        <p:txBody>
          <a:bodyPr>
            <a:normAutofit fontScale="40000" lnSpcReduction="20000"/>
          </a:bodyPr>
          <a:lstStyle/>
          <a:p>
            <a:pPr marL="0" lvl="0" indent="0">
              <a:buNone/>
            </a:pPr>
            <a:r>
              <a:rPr lang="fi-FI" sz="6000" dirty="0" smtClean="0"/>
              <a:t>Järjestelmämme </a:t>
            </a:r>
            <a:r>
              <a:rPr lang="fi-FI" sz="6000" dirty="0"/>
              <a:t>on osittain </a:t>
            </a:r>
            <a:r>
              <a:rPr lang="fi-FI" sz="6000" dirty="0" smtClean="0"/>
              <a:t>rahastoiva</a:t>
            </a:r>
            <a:r>
              <a:rPr lang="fi-FI" sz="4200" dirty="0" smtClean="0"/>
              <a:t/>
            </a:r>
            <a:br>
              <a:rPr lang="fi-FI" sz="4200" dirty="0" smtClean="0"/>
            </a:br>
            <a:endParaRPr lang="fi-FI" sz="4200" dirty="0" smtClean="0"/>
          </a:p>
          <a:p>
            <a:pPr lvl="1"/>
            <a:r>
              <a:rPr lang="fi-FI" sz="5000" dirty="0" smtClean="0"/>
              <a:t>pääosa tänään maksettavista työeläkemaksuista käytetään jo maksussa olevien eläkkeiden rahoittamiseen.</a:t>
            </a:r>
          </a:p>
          <a:p>
            <a:pPr lvl="1"/>
            <a:r>
              <a:rPr lang="fi-FI" sz="5000" dirty="0"/>
              <a:t>vain noin neljännes ohjautuu </a:t>
            </a:r>
            <a:r>
              <a:rPr lang="fi-FI" sz="5000" dirty="0" smtClean="0"/>
              <a:t>rahastoon.</a:t>
            </a:r>
            <a:r>
              <a:rPr lang="fi-FI" sz="5000" i="1" dirty="0" smtClean="0"/>
              <a:t/>
            </a:r>
            <a:br>
              <a:rPr lang="fi-FI" sz="5000" i="1" dirty="0" smtClean="0"/>
            </a:br>
            <a:endParaRPr lang="fi-FI" sz="5000" i="1" dirty="0" smtClean="0"/>
          </a:p>
          <a:p>
            <a:pPr marL="0" indent="0">
              <a:buNone/>
            </a:pPr>
            <a:endParaRPr lang="fi-FI" sz="5000" dirty="0"/>
          </a:p>
          <a:p>
            <a:pPr marL="0" indent="0">
              <a:buNone/>
            </a:pPr>
            <a:r>
              <a:rPr lang="fi-FI" sz="6000" dirty="0" smtClean="0"/>
              <a:t>Sen </a:t>
            </a:r>
            <a:r>
              <a:rPr lang="fi-FI" sz="6000" dirty="0"/>
              <a:t>takia Suomessa </a:t>
            </a:r>
            <a:r>
              <a:rPr lang="fi-FI" sz="6000" dirty="0" smtClean="0"/>
              <a:t>tarvitaan</a:t>
            </a:r>
            <a:r>
              <a:rPr lang="fi-FI" sz="5100" b="1" dirty="0" smtClean="0"/>
              <a:t/>
            </a:r>
            <a:br>
              <a:rPr lang="fi-FI" sz="5100" b="1" dirty="0" smtClean="0"/>
            </a:br>
            <a:endParaRPr lang="fi-FI" sz="5100" dirty="0"/>
          </a:p>
          <a:p>
            <a:pPr lvl="1"/>
            <a:r>
              <a:rPr lang="fi-FI" sz="5100" dirty="0"/>
              <a:t>työeläkelaitosten yhteistoimintaa ja </a:t>
            </a:r>
            <a:r>
              <a:rPr lang="fi-FI" sz="5100" i="1" dirty="0" smtClean="0"/>
              <a:t>yhteisvastuuta.</a:t>
            </a:r>
          </a:p>
          <a:p>
            <a:pPr lvl="1"/>
            <a:r>
              <a:rPr lang="fi-FI" sz="5100" dirty="0"/>
              <a:t>riittäviä </a:t>
            </a:r>
            <a:r>
              <a:rPr lang="fi-FI" sz="5100" dirty="0" smtClean="0"/>
              <a:t>sijoitustuottoja.</a:t>
            </a:r>
          </a:p>
          <a:p>
            <a:pPr lvl="1"/>
            <a:r>
              <a:rPr lang="fi-FI" sz="5100" dirty="0"/>
              <a:t>parempaa työkykyä ja pidempiä </a:t>
            </a:r>
            <a:r>
              <a:rPr lang="fi-FI" sz="5100" dirty="0" smtClean="0"/>
              <a:t>työuria.</a:t>
            </a:r>
          </a:p>
          <a:p>
            <a:pPr lvl="1"/>
            <a:r>
              <a:rPr lang="fi-FI" sz="5100" dirty="0"/>
              <a:t>sukupolvien välistä </a:t>
            </a:r>
            <a:r>
              <a:rPr lang="fi-FI" sz="5100" dirty="0" smtClean="0"/>
              <a:t>luottamusta.</a:t>
            </a:r>
          </a:p>
          <a:p>
            <a:endParaRPr lang="fi-FI" dirty="0"/>
          </a:p>
        </p:txBody>
      </p:sp>
      <p:sp>
        <p:nvSpPr>
          <p:cNvPr id="4" name="Päivämäärän paikkamerkki 3"/>
          <p:cNvSpPr>
            <a:spLocks noGrp="1"/>
          </p:cNvSpPr>
          <p:nvPr>
            <p:ph type="dt" sz="half" idx="10"/>
          </p:nvPr>
        </p:nvSpPr>
        <p:spPr/>
        <p:txBody>
          <a:bodyPr/>
          <a:lstStyle/>
          <a:p>
            <a:r>
              <a:rPr lang="fi-FI" dirty="0" smtClean="0"/>
              <a:t>20.10.2013</a:t>
            </a:r>
            <a:endParaRPr lang="fi-FI" dirty="0"/>
          </a:p>
        </p:txBody>
      </p:sp>
      <p:sp>
        <p:nvSpPr>
          <p:cNvPr id="5" name="Dian numeron paikkamerkki 4"/>
          <p:cNvSpPr>
            <a:spLocks noGrp="1"/>
          </p:cNvSpPr>
          <p:nvPr>
            <p:ph type="sldNum" sz="quarter" idx="12"/>
          </p:nvPr>
        </p:nvSpPr>
        <p:spPr/>
        <p:txBody>
          <a:bodyPr/>
          <a:lstStyle/>
          <a:p>
            <a:fld id="{271301F6-73EC-4258-9429-9A0D199DB458}" type="slidenum">
              <a:rPr lang="fi-FI" smtClean="0"/>
              <a:pPr/>
              <a:t>10</a:t>
            </a:fld>
            <a:endParaRPr lang="fi-FI" dirty="0"/>
          </a:p>
        </p:txBody>
      </p:sp>
    </p:spTree>
    <p:extLst>
      <p:ext uri="{BB962C8B-B14F-4D97-AF65-F5344CB8AC3E}">
        <p14:creationId xmlns:p14="http://schemas.microsoft.com/office/powerpoint/2010/main" xmlns="" val="1323645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dirty="0"/>
              <a:t>Kestävän työeläkejärjestelmän osatekijät</a:t>
            </a:r>
          </a:p>
        </p:txBody>
      </p:sp>
      <p:pic>
        <p:nvPicPr>
          <p:cNvPr id="6" name="Sisällön paikkamerkki 5"/>
          <p:cNvPicPr>
            <a:picLocks noGrp="1" noChangeAspect="1"/>
          </p:cNvPicPr>
          <p:nvPr>
            <p:ph idx="1"/>
          </p:nvPr>
        </p:nvPicPr>
        <p:blipFill>
          <a:blip r:embed="rId2" cstate="print"/>
          <a:stretch>
            <a:fillRect/>
          </a:stretch>
        </p:blipFill>
        <p:spPr>
          <a:xfrm>
            <a:off x="1619672" y="1309931"/>
            <a:ext cx="6954530" cy="4679950"/>
          </a:xfrm>
          <a:prstGeom prst="rect">
            <a:avLst/>
          </a:prstGeom>
        </p:spPr>
      </p:pic>
      <p:sp>
        <p:nvSpPr>
          <p:cNvPr id="4" name="Päivämäärän paikkamerkki 3"/>
          <p:cNvSpPr>
            <a:spLocks noGrp="1"/>
          </p:cNvSpPr>
          <p:nvPr>
            <p:ph type="dt" sz="half" idx="10"/>
          </p:nvPr>
        </p:nvSpPr>
        <p:spPr/>
        <p:txBody>
          <a:bodyPr/>
          <a:lstStyle/>
          <a:p>
            <a:r>
              <a:rPr lang="fi-FI" dirty="0" smtClean="0"/>
              <a:t>20.10.2013</a:t>
            </a:r>
            <a:endParaRPr lang="fi-FI" dirty="0"/>
          </a:p>
        </p:txBody>
      </p:sp>
      <p:sp>
        <p:nvSpPr>
          <p:cNvPr id="5" name="Dian numeron paikkamerkki 4"/>
          <p:cNvSpPr>
            <a:spLocks noGrp="1"/>
          </p:cNvSpPr>
          <p:nvPr>
            <p:ph type="sldNum" sz="quarter" idx="12"/>
          </p:nvPr>
        </p:nvSpPr>
        <p:spPr/>
        <p:txBody>
          <a:bodyPr/>
          <a:lstStyle/>
          <a:p>
            <a:fld id="{271301F6-73EC-4258-9429-9A0D199DB458}" type="slidenum">
              <a:rPr lang="fi-FI" smtClean="0"/>
              <a:pPr/>
              <a:t>11</a:t>
            </a:fld>
            <a:endParaRPr lang="fi-FI" dirty="0"/>
          </a:p>
        </p:txBody>
      </p:sp>
    </p:spTree>
    <p:extLst>
      <p:ext uri="{BB962C8B-B14F-4D97-AF65-F5344CB8AC3E}">
        <p14:creationId xmlns:p14="http://schemas.microsoft.com/office/powerpoint/2010/main" xmlns="" val="4108189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Työeläkerahan kiertokulku</a:t>
            </a:r>
            <a:endParaRPr lang="fi-FI" dirty="0"/>
          </a:p>
        </p:txBody>
      </p:sp>
      <p:sp>
        <p:nvSpPr>
          <p:cNvPr id="3" name="Dian numeron paikkamerkki 2"/>
          <p:cNvSpPr>
            <a:spLocks noGrp="1"/>
          </p:cNvSpPr>
          <p:nvPr>
            <p:ph type="sldNum" sz="quarter" idx="12"/>
          </p:nvPr>
        </p:nvSpPr>
        <p:spPr/>
        <p:txBody>
          <a:bodyPr/>
          <a:lstStyle/>
          <a:p>
            <a:fld id="{4BA095A8-931A-4B31-B2F3-6A691F15CD38}" type="slidenum">
              <a:rPr lang="fi-FI" smtClean="0"/>
              <a:pPr/>
              <a:t>12</a:t>
            </a:fld>
            <a:endParaRPr lang="fi-FI"/>
          </a:p>
        </p:txBody>
      </p:sp>
      <p:sp>
        <p:nvSpPr>
          <p:cNvPr id="5" name="Alatunnisteen paikkamerkki 4"/>
          <p:cNvSpPr>
            <a:spLocks noGrp="1"/>
          </p:cNvSpPr>
          <p:nvPr>
            <p:ph type="ftr" sz="quarter" idx="11"/>
          </p:nvPr>
        </p:nvSpPr>
        <p:spPr/>
        <p:txBody>
          <a:bodyPr/>
          <a:lstStyle/>
          <a:p>
            <a:r>
              <a:rPr lang="fi-FI" smtClean="0"/>
              <a:t>Lähde: Tela, ETK</a:t>
            </a:r>
            <a:endParaRPr lang="fi-FI"/>
          </a:p>
        </p:txBody>
      </p:sp>
      <p:pic>
        <p:nvPicPr>
          <p:cNvPr id="4" name="Kuva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3813" y="1701288"/>
            <a:ext cx="8792683" cy="4320000"/>
          </a:xfrm>
          <a:prstGeom prst="rect">
            <a:avLst/>
          </a:prstGeom>
        </p:spPr>
      </p:pic>
    </p:spTree>
    <p:extLst>
      <p:ext uri="{BB962C8B-B14F-4D97-AF65-F5344CB8AC3E}">
        <p14:creationId xmlns:p14="http://schemas.microsoft.com/office/powerpoint/2010/main" xmlns="" val="1906491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4BA095A8-931A-4B31-B2F3-6A691F15CD38}" type="slidenum">
              <a:rPr lang="fi-FI" smtClean="0">
                <a:solidFill>
                  <a:srgbClr val="000000"/>
                </a:solidFill>
              </a:rPr>
              <a:pPr/>
              <a:t>13</a:t>
            </a:fld>
            <a:endParaRPr lang="fi-FI">
              <a:solidFill>
                <a:srgbClr val="000000"/>
              </a:solidFill>
            </a:endParaRPr>
          </a:p>
        </p:txBody>
      </p:sp>
      <p:sp>
        <p:nvSpPr>
          <p:cNvPr id="2" name="Otsikko 1"/>
          <p:cNvSpPr>
            <a:spLocks noGrp="1"/>
          </p:cNvSpPr>
          <p:nvPr>
            <p:ph type="title" idx="4294967295"/>
          </p:nvPr>
        </p:nvSpPr>
        <p:spPr>
          <a:xfrm>
            <a:off x="2868613" y="434975"/>
            <a:ext cx="6275387" cy="979488"/>
          </a:xfrm>
        </p:spPr>
        <p:txBody>
          <a:bodyPr>
            <a:normAutofit/>
          </a:bodyPr>
          <a:lstStyle/>
          <a:p>
            <a:r>
              <a:rPr lang="fi-FI" sz="2800" dirty="0" smtClean="0"/>
              <a:t>Yksityisalojen työeläkerahan kiertokulku 2014, mrd. euroa</a:t>
            </a:r>
            <a:endParaRPr lang="fi-FI" sz="2800" dirty="0"/>
          </a:p>
        </p:txBody>
      </p:sp>
      <p:pic>
        <p:nvPicPr>
          <p:cNvPr id="7" name="Kuva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0400" y="1700808"/>
            <a:ext cx="8323200" cy="4085084"/>
          </a:xfrm>
          <a:prstGeom prst="rect">
            <a:avLst/>
          </a:prstGeom>
        </p:spPr>
      </p:pic>
      <p:sp>
        <p:nvSpPr>
          <p:cNvPr id="4" name="Alatunnisteen paikkamerkki 3"/>
          <p:cNvSpPr>
            <a:spLocks noGrp="1"/>
          </p:cNvSpPr>
          <p:nvPr>
            <p:ph type="ftr" sz="quarter" idx="11"/>
          </p:nvPr>
        </p:nvSpPr>
        <p:spPr/>
        <p:txBody>
          <a:bodyPr/>
          <a:lstStyle/>
          <a:p>
            <a:r>
              <a:rPr lang="fi-FI" dirty="0" smtClean="0">
                <a:solidFill>
                  <a:srgbClr val="000000"/>
                </a:solidFill>
              </a:rPr>
              <a:t>Lähde: Tela, ETK</a:t>
            </a:r>
            <a:endParaRPr lang="fi-FI" dirty="0">
              <a:solidFill>
                <a:srgbClr val="000000"/>
              </a:solidFill>
            </a:endParaRPr>
          </a:p>
        </p:txBody>
      </p:sp>
      <p:sp>
        <p:nvSpPr>
          <p:cNvPr id="8" name="Päivämäärän paikkamerkki 7"/>
          <p:cNvSpPr>
            <a:spLocks noGrp="1"/>
          </p:cNvSpPr>
          <p:nvPr>
            <p:ph type="dt" sz="half" idx="10"/>
          </p:nvPr>
        </p:nvSpPr>
        <p:spPr/>
        <p:txBody>
          <a:bodyPr/>
          <a:lstStyle/>
          <a:p>
            <a:r>
              <a:rPr lang="fi-FI" smtClean="0">
                <a:solidFill>
                  <a:srgbClr val="000000"/>
                </a:solidFill>
              </a:rPr>
              <a:t>11.5.2015</a:t>
            </a:r>
            <a:endParaRPr lang="fi-FI">
              <a:solidFill>
                <a:srgbClr val="000000"/>
              </a:solidFill>
            </a:endParaRPr>
          </a:p>
        </p:txBody>
      </p:sp>
    </p:spTree>
    <p:extLst>
      <p:ext uri="{BB962C8B-B14F-4D97-AF65-F5344CB8AC3E}">
        <p14:creationId xmlns:p14="http://schemas.microsoft.com/office/powerpoint/2010/main" xmlns="" val="3596508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4BA095A8-931A-4B31-B2F3-6A691F15CD38}" type="slidenum">
              <a:rPr lang="fi-FI" smtClean="0">
                <a:solidFill>
                  <a:srgbClr val="000000"/>
                </a:solidFill>
              </a:rPr>
              <a:pPr/>
              <a:t>14</a:t>
            </a:fld>
            <a:endParaRPr lang="fi-FI">
              <a:solidFill>
                <a:srgbClr val="000000"/>
              </a:solidFill>
            </a:endParaRPr>
          </a:p>
        </p:txBody>
      </p:sp>
      <p:sp>
        <p:nvSpPr>
          <p:cNvPr id="6" name="Otsikko 1"/>
          <p:cNvSpPr txBox="1">
            <a:spLocks/>
          </p:cNvSpPr>
          <p:nvPr/>
        </p:nvSpPr>
        <p:spPr>
          <a:xfrm>
            <a:off x="2868613" y="434975"/>
            <a:ext cx="6275387" cy="979488"/>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000" kern="1200">
                <a:solidFill>
                  <a:schemeClr val="tx1"/>
                </a:solidFill>
                <a:latin typeface="+mj-lt"/>
                <a:ea typeface="+mj-ea"/>
                <a:cs typeface="+mj-cs"/>
              </a:defRPr>
            </a:lvl1pPr>
          </a:lstStyle>
          <a:p>
            <a:r>
              <a:rPr lang="fi-FI" sz="2800" dirty="0" smtClean="0">
                <a:solidFill>
                  <a:prstClr val="black"/>
                </a:solidFill>
              </a:rPr>
              <a:t>Julkisten alojen työeläkerahan kiertokulku 2014, mrd. euroa</a:t>
            </a:r>
            <a:endParaRPr lang="fi-FI" sz="2800" dirty="0">
              <a:solidFill>
                <a:prstClr val="black"/>
              </a:solidFill>
            </a:endParaRPr>
          </a:p>
        </p:txBody>
      </p:sp>
      <p:pic>
        <p:nvPicPr>
          <p:cNvPr id="2" name="Kuva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0719" y="1628800"/>
            <a:ext cx="8322562" cy="4222800"/>
          </a:xfrm>
          <a:prstGeom prst="rect">
            <a:avLst/>
          </a:prstGeom>
        </p:spPr>
      </p:pic>
      <p:sp>
        <p:nvSpPr>
          <p:cNvPr id="9" name="Alatunnisteen paikkamerkki 3"/>
          <p:cNvSpPr>
            <a:spLocks noGrp="1"/>
          </p:cNvSpPr>
          <p:nvPr>
            <p:ph type="ftr" sz="quarter" idx="11"/>
          </p:nvPr>
        </p:nvSpPr>
        <p:spPr>
          <a:xfrm>
            <a:off x="3124200" y="6454800"/>
            <a:ext cx="2895600" cy="365125"/>
          </a:xfrm>
        </p:spPr>
        <p:txBody>
          <a:bodyPr/>
          <a:lstStyle/>
          <a:p>
            <a:r>
              <a:rPr lang="fi-FI" dirty="0" smtClean="0">
                <a:solidFill>
                  <a:srgbClr val="000000"/>
                </a:solidFill>
              </a:rPr>
              <a:t>Lähde: Tela, ETK</a:t>
            </a:r>
            <a:endParaRPr lang="fi-FI" dirty="0">
              <a:solidFill>
                <a:srgbClr val="000000"/>
              </a:solidFill>
            </a:endParaRPr>
          </a:p>
        </p:txBody>
      </p:sp>
      <p:sp>
        <p:nvSpPr>
          <p:cNvPr id="5" name="Päivämäärän paikkamerkki 4"/>
          <p:cNvSpPr>
            <a:spLocks noGrp="1"/>
          </p:cNvSpPr>
          <p:nvPr>
            <p:ph type="dt" sz="half" idx="10"/>
          </p:nvPr>
        </p:nvSpPr>
        <p:spPr/>
        <p:txBody>
          <a:bodyPr/>
          <a:lstStyle/>
          <a:p>
            <a:r>
              <a:rPr lang="fi-FI" smtClean="0">
                <a:solidFill>
                  <a:srgbClr val="000000"/>
                </a:solidFill>
              </a:rPr>
              <a:t>11.5.2015</a:t>
            </a:r>
            <a:endParaRPr lang="fi-FI">
              <a:solidFill>
                <a:srgbClr val="000000"/>
              </a:solidFill>
            </a:endParaRPr>
          </a:p>
        </p:txBody>
      </p:sp>
    </p:spTree>
    <p:extLst>
      <p:ext uri="{BB962C8B-B14F-4D97-AF65-F5344CB8AC3E}">
        <p14:creationId xmlns:p14="http://schemas.microsoft.com/office/powerpoint/2010/main" xmlns="" val="2635467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normAutofit/>
          </a:bodyPr>
          <a:lstStyle/>
          <a:p>
            <a:r>
              <a:rPr lang="fi-FI" dirty="0"/>
              <a:t>Muutama</a:t>
            </a:r>
            <a:r>
              <a:rPr lang="fi-FI"/>
              <a:t> luku </a:t>
            </a:r>
            <a:r>
              <a:rPr lang="fi-FI" smtClean="0"/>
              <a:t>työeläkesijoittamisesta</a:t>
            </a:r>
            <a:endParaRPr lang="fi-FI" dirty="0"/>
          </a:p>
        </p:txBody>
      </p:sp>
      <p:sp>
        <p:nvSpPr>
          <p:cNvPr id="7" name="Sisällön paikkamerkki 6"/>
          <p:cNvSpPr>
            <a:spLocks noGrp="1"/>
          </p:cNvSpPr>
          <p:nvPr>
            <p:ph idx="1"/>
          </p:nvPr>
        </p:nvSpPr>
        <p:spPr/>
        <p:txBody>
          <a:bodyPr/>
          <a:lstStyle/>
          <a:p>
            <a:r>
              <a:rPr lang="fi-FI" dirty="0" smtClean="0"/>
              <a:t>Työeläkealan sijoitusvarat yli 170 mrd vuoden 2014 lopussa</a:t>
            </a:r>
          </a:p>
          <a:p>
            <a:pPr marL="0" indent="0">
              <a:buNone/>
            </a:pPr>
            <a:endParaRPr lang="fi-FI" dirty="0" smtClean="0"/>
          </a:p>
          <a:p>
            <a:r>
              <a:rPr lang="fi-FI" dirty="0" smtClean="0"/>
              <a:t>Koko toimialan sijoitusten nimellinen keskituotto oli 7,4 % vuonna 2014 (8,0 % vuonna 2013)</a:t>
            </a:r>
          </a:p>
          <a:p>
            <a:pPr marL="0" indent="0">
              <a:buNone/>
            </a:pPr>
            <a:endParaRPr lang="fi-FI" dirty="0" smtClean="0"/>
          </a:p>
          <a:p>
            <a:r>
              <a:rPr lang="fi-FI" dirty="0" smtClean="0"/>
              <a:t>Pitkän aikavälin vuotuiset reaalituotot keskimäärin</a:t>
            </a:r>
          </a:p>
          <a:p>
            <a:pPr lvl="1"/>
            <a:r>
              <a:rPr lang="fi-FI" dirty="0" smtClean="0"/>
              <a:t>1997 – 2014 (18 v):	 4,2 %</a:t>
            </a:r>
          </a:p>
          <a:p>
            <a:pPr lvl="1"/>
            <a:r>
              <a:rPr lang="fi-FI" dirty="0" smtClean="0"/>
              <a:t>2005 – 2014 (10 v):	 3,6 %</a:t>
            </a:r>
            <a:endParaRPr lang="fi-FI" dirty="0"/>
          </a:p>
          <a:p>
            <a:pPr lvl="1"/>
            <a:r>
              <a:rPr lang="fi-FI" dirty="0" smtClean="0"/>
              <a:t>2010 – 2014 (5 v): 	 4,5 %</a:t>
            </a:r>
          </a:p>
        </p:txBody>
      </p:sp>
      <p:sp>
        <p:nvSpPr>
          <p:cNvPr id="3" name="Päivämäärän paikkamerkki 2"/>
          <p:cNvSpPr>
            <a:spLocks noGrp="1"/>
          </p:cNvSpPr>
          <p:nvPr>
            <p:ph type="dt" sz="half" idx="10"/>
          </p:nvPr>
        </p:nvSpPr>
        <p:spPr/>
        <p:txBody>
          <a:bodyPr/>
          <a:lstStyle/>
          <a:p>
            <a:fld id="{C596D2B8-5F7E-4F8C-81D7-1B5B647E295E}" type="datetime1">
              <a:rPr lang="fi-FI" smtClean="0">
                <a:solidFill>
                  <a:prstClr val="black"/>
                </a:solidFill>
              </a:rPr>
              <a:pPr/>
              <a:t>2.12.2015</a:t>
            </a:fld>
            <a:endParaRPr lang="fi-FI" dirty="0">
              <a:solidFill>
                <a:prstClr val="black"/>
              </a:solidFill>
            </a:endParaRPr>
          </a:p>
        </p:txBody>
      </p:sp>
      <p:sp>
        <p:nvSpPr>
          <p:cNvPr id="5" name="Dian numeron paikkamerkki 4"/>
          <p:cNvSpPr>
            <a:spLocks noGrp="1"/>
          </p:cNvSpPr>
          <p:nvPr>
            <p:ph type="sldNum" sz="quarter" idx="12"/>
          </p:nvPr>
        </p:nvSpPr>
        <p:spPr/>
        <p:txBody>
          <a:bodyPr/>
          <a:lstStyle/>
          <a:p>
            <a:fld id="{271301F6-73EC-4258-9429-9A0D199DB458}" type="slidenum">
              <a:rPr lang="fi-FI" smtClean="0">
                <a:solidFill>
                  <a:prstClr val="black"/>
                </a:solidFill>
              </a:rPr>
              <a:pPr/>
              <a:t>15</a:t>
            </a:fld>
            <a:endParaRPr lang="fi-FI" dirty="0">
              <a:solidFill>
                <a:prstClr val="black"/>
              </a:solidFill>
            </a:endParaRPr>
          </a:p>
        </p:txBody>
      </p:sp>
    </p:spTree>
    <p:extLst>
      <p:ext uri="{BB962C8B-B14F-4D97-AF65-F5344CB8AC3E}">
        <p14:creationId xmlns:p14="http://schemas.microsoft.com/office/powerpoint/2010/main" xmlns="" val="612741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fld id="{4BA095A8-931A-4B31-B2F3-6A691F15CD38}" type="slidenum">
              <a:rPr lang="fi-FI" smtClean="0">
                <a:solidFill>
                  <a:srgbClr val="000000"/>
                </a:solidFill>
              </a:rPr>
              <a:pPr/>
              <a:t>16</a:t>
            </a:fld>
            <a:endParaRPr lang="fi-FI">
              <a:solidFill>
                <a:srgbClr val="000000"/>
              </a:solidFill>
            </a:endParaRPr>
          </a:p>
        </p:txBody>
      </p:sp>
      <p:pic>
        <p:nvPicPr>
          <p:cNvPr id="5" name="Sisällön paikkamerkki 4"/>
          <p:cNvPicPr>
            <a:picLocks noGrp="1" noChangeAspect="1"/>
          </p:cNvPicPr>
          <p:nvPr>
            <p:ph idx="4294967295"/>
          </p:nvPr>
        </p:nvPicPr>
        <p:blipFill>
          <a:blip r:embed="rId2" cstate="print">
            <a:extLst>
              <a:ext uri="{28A0092B-C50C-407E-A947-70E740481C1C}">
                <a14:useLocalDpi xmlns:a14="http://schemas.microsoft.com/office/drawing/2010/main" xmlns="" val="0"/>
              </a:ext>
            </a:extLst>
          </a:blip>
          <a:stretch>
            <a:fillRect/>
          </a:stretch>
        </p:blipFill>
        <p:spPr>
          <a:xfrm>
            <a:off x="1043608" y="1129618"/>
            <a:ext cx="7272808" cy="5201281"/>
          </a:xfrm>
        </p:spPr>
      </p:pic>
      <p:sp>
        <p:nvSpPr>
          <p:cNvPr id="6" name="Dian numeron paikkamerkki 2"/>
          <p:cNvSpPr txBox="1">
            <a:spLocks/>
          </p:cNvSpPr>
          <p:nvPr/>
        </p:nvSpPr>
        <p:spPr>
          <a:xfrm>
            <a:off x="3124200" y="6454800"/>
            <a:ext cx="2895600" cy="365125"/>
          </a:xfrm>
          <a:prstGeom prst="rect">
            <a:avLst/>
          </a:prstGeom>
        </p:spPr>
        <p:txBody>
          <a:bodyPr vert="horz" lIns="91440" tIns="45720" rIns="91440" bIns="45720" rtlCol="0" anchor="ctr"/>
          <a:lstStyle>
            <a:defPPr>
              <a:defRPr lang="fi-FI"/>
            </a:defPPr>
            <a:lvl1pPr marL="0" algn="ct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i-FI" dirty="0" smtClean="0">
                <a:solidFill>
                  <a:srgbClr val="000000"/>
                </a:solidFill>
              </a:rPr>
              <a:t>Lähde: Tela</a:t>
            </a:r>
            <a:endParaRPr lang="fi-FI" dirty="0">
              <a:solidFill>
                <a:srgbClr val="000000"/>
              </a:solidFill>
            </a:endParaRPr>
          </a:p>
        </p:txBody>
      </p:sp>
    </p:spTree>
    <p:extLst>
      <p:ext uri="{BB962C8B-B14F-4D97-AF65-F5344CB8AC3E}">
        <p14:creationId xmlns:p14="http://schemas.microsoft.com/office/powerpoint/2010/main" xmlns="" val="1060204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400" dirty="0"/>
              <a:t>Yksityisalojen työeläkesijoituksille kertynyt reaalituotto </a:t>
            </a:r>
            <a:r>
              <a:rPr lang="fi-FI" sz="2400" dirty="0" smtClean="0"/>
              <a:t>1997–2014, </a:t>
            </a:r>
            <a:r>
              <a:rPr lang="fi-FI" sz="2400" dirty="0"/>
              <a:t>% sitoutuneesta pääomasta </a:t>
            </a:r>
          </a:p>
        </p:txBody>
      </p:sp>
      <p:sp>
        <p:nvSpPr>
          <p:cNvPr id="3" name="Päivämäärän paikkamerkki 2"/>
          <p:cNvSpPr>
            <a:spLocks noGrp="1"/>
          </p:cNvSpPr>
          <p:nvPr>
            <p:ph type="dt" sz="half" idx="10"/>
          </p:nvPr>
        </p:nvSpPr>
        <p:spPr/>
        <p:txBody>
          <a:bodyPr/>
          <a:lstStyle/>
          <a:p>
            <a:r>
              <a:rPr lang="fi-FI" smtClean="0"/>
              <a:t>13.4.2015</a:t>
            </a:r>
            <a:endParaRPr lang="fi-FI"/>
          </a:p>
        </p:txBody>
      </p:sp>
      <p:graphicFrame>
        <p:nvGraphicFramePr>
          <p:cNvPr id="4" name="Kaavio 3"/>
          <p:cNvGraphicFramePr>
            <a:graphicFrameLocks/>
          </p:cNvGraphicFramePr>
          <p:nvPr>
            <p:extLst/>
          </p:nvPr>
        </p:nvGraphicFramePr>
        <p:xfrm>
          <a:off x="539552" y="1484784"/>
          <a:ext cx="7848872" cy="4845825"/>
        </p:xfrm>
        <a:graphic>
          <a:graphicData uri="http://schemas.openxmlformats.org/drawingml/2006/chart">
            <c:chart xmlns:c="http://schemas.openxmlformats.org/drawingml/2006/chart" xmlns:r="http://schemas.openxmlformats.org/officeDocument/2006/relationships" r:id="rId3"/>
          </a:graphicData>
        </a:graphic>
      </p:graphicFrame>
      <p:sp>
        <p:nvSpPr>
          <p:cNvPr id="5" name="Dian numeron paikkamerkki 4"/>
          <p:cNvSpPr>
            <a:spLocks noGrp="1"/>
          </p:cNvSpPr>
          <p:nvPr>
            <p:ph type="sldNum" sz="quarter" idx="12"/>
          </p:nvPr>
        </p:nvSpPr>
        <p:spPr/>
        <p:txBody>
          <a:bodyPr/>
          <a:lstStyle/>
          <a:p>
            <a:fld id="{4BA095A8-931A-4B31-B2F3-6A691F15CD38}" type="slidenum">
              <a:rPr lang="fi-FI" smtClean="0"/>
              <a:pPr/>
              <a:t>17</a:t>
            </a:fld>
            <a:endParaRPr lang="fi-FI"/>
          </a:p>
        </p:txBody>
      </p:sp>
      <p:sp>
        <p:nvSpPr>
          <p:cNvPr id="6" name="Alatunnisteen paikkamerkki 5"/>
          <p:cNvSpPr>
            <a:spLocks noGrp="1"/>
          </p:cNvSpPr>
          <p:nvPr>
            <p:ph type="ftr" sz="quarter" idx="11"/>
          </p:nvPr>
        </p:nvSpPr>
        <p:spPr/>
        <p:txBody>
          <a:bodyPr/>
          <a:lstStyle/>
          <a:p>
            <a:r>
              <a:rPr lang="fi-FI" smtClean="0"/>
              <a:t>Lähde: Tela</a:t>
            </a:r>
            <a:endParaRPr lang="fi-FI"/>
          </a:p>
        </p:txBody>
      </p:sp>
      <p:sp>
        <p:nvSpPr>
          <p:cNvPr id="8" name="Kyynel 7"/>
          <p:cNvSpPr/>
          <p:nvPr/>
        </p:nvSpPr>
        <p:spPr>
          <a:xfrm>
            <a:off x="1475656" y="2132856"/>
            <a:ext cx="1800000" cy="18000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p:cNvSpPr txBox="1"/>
          <p:nvPr/>
        </p:nvSpPr>
        <p:spPr>
          <a:xfrm>
            <a:off x="1835936" y="2495798"/>
            <a:ext cx="1152128" cy="1077218"/>
          </a:xfrm>
          <a:prstGeom prst="rect">
            <a:avLst/>
          </a:prstGeom>
          <a:noFill/>
        </p:spPr>
        <p:txBody>
          <a:bodyPr wrap="square" rtlCol="0">
            <a:spAutoFit/>
          </a:bodyPr>
          <a:lstStyle/>
          <a:p>
            <a:r>
              <a:rPr lang="fi-FI" sz="1600" dirty="0" smtClean="0">
                <a:solidFill>
                  <a:schemeClr val="bg1"/>
                </a:solidFill>
              </a:rPr>
              <a:t>Tuotot ovat kestävällä tolalla</a:t>
            </a:r>
            <a:endParaRPr lang="fi-FI" sz="1600" dirty="0">
              <a:solidFill>
                <a:schemeClr val="bg1"/>
              </a:solidFill>
            </a:endParaRPr>
          </a:p>
        </p:txBody>
      </p:sp>
    </p:spTree>
    <p:extLst>
      <p:ext uri="{BB962C8B-B14F-4D97-AF65-F5344CB8AC3E}">
        <p14:creationId xmlns:p14="http://schemas.microsoft.com/office/powerpoint/2010/main" xmlns="" val="2284859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350"/>
            <a:ext cx="9144000" cy="6845300"/>
          </a:xfrm>
          <a:prstGeom prst="rect">
            <a:avLst/>
          </a:prstGeom>
        </p:spPr>
      </p:pic>
      <p:sp>
        <p:nvSpPr>
          <p:cNvPr id="4" name="Slide Number Placeholder 3"/>
          <p:cNvSpPr>
            <a:spLocks noGrp="1"/>
          </p:cNvSpPr>
          <p:nvPr>
            <p:ph type="sldNum" sz="quarter" idx="12"/>
          </p:nvPr>
        </p:nvSpPr>
        <p:spPr/>
        <p:txBody>
          <a:bodyPr/>
          <a:lstStyle/>
          <a:p>
            <a:fld id="{4BA095A8-931A-4B31-B2F3-6A691F15CD38}" type="slidenum">
              <a:rPr lang="fi-FI" smtClean="0"/>
              <a:pPr/>
              <a:t>18</a:t>
            </a:fld>
            <a:endParaRPr lang="fi-FI"/>
          </a:p>
        </p:txBody>
      </p:sp>
      <p:sp>
        <p:nvSpPr>
          <p:cNvPr id="2" name="Title 1"/>
          <p:cNvSpPr>
            <a:spLocks noGrp="1"/>
          </p:cNvSpPr>
          <p:nvPr>
            <p:ph type="title" idx="4294967295"/>
          </p:nvPr>
        </p:nvSpPr>
        <p:spPr>
          <a:xfrm>
            <a:off x="2868613" y="434975"/>
            <a:ext cx="6275387" cy="979488"/>
          </a:xfrm>
        </p:spPr>
        <p:txBody>
          <a:bodyPr/>
          <a:lstStyle/>
          <a:p>
            <a:r>
              <a:rPr lang="en-US" dirty="0" err="1"/>
              <a:t>Työeläkerahojen</a:t>
            </a:r>
            <a:r>
              <a:rPr lang="en-US" dirty="0"/>
              <a:t> </a:t>
            </a:r>
            <a:r>
              <a:rPr lang="en-US" dirty="0" err="1"/>
              <a:t>kiertokulku</a:t>
            </a:r>
            <a:r>
              <a:rPr lang="en-US" dirty="0"/>
              <a:t> 1</a:t>
            </a:r>
          </a:p>
        </p:txBody>
      </p:sp>
      <p:sp>
        <p:nvSpPr>
          <p:cNvPr id="5" name="Päivämäärän paikkamerkki 4"/>
          <p:cNvSpPr>
            <a:spLocks noGrp="1"/>
          </p:cNvSpPr>
          <p:nvPr>
            <p:ph type="dt" sz="half" idx="10"/>
          </p:nvPr>
        </p:nvSpPr>
        <p:spPr/>
        <p:txBody>
          <a:bodyPr/>
          <a:lstStyle/>
          <a:p>
            <a:r>
              <a:rPr lang="fi-FI" smtClean="0"/>
              <a:t>12.5.2014</a:t>
            </a:r>
            <a:endParaRPr lang="fi-FI"/>
          </a:p>
        </p:txBody>
      </p:sp>
      <p:sp>
        <p:nvSpPr>
          <p:cNvPr id="3" name="Alatunnisteen paikkamerkki 2"/>
          <p:cNvSpPr>
            <a:spLocks noGrp="1"/>
          </p:cNvSpPr>
          <p:nvPr>
            <p:ph type="ftr" sz="quarter" idx="11"/>
          </p:nvPr>
        </p:nvSpPr>
        <p:spPr/>
        <p:txBody>
          <a:bodyPr/>
          <a:lstStyle/>
          <a:p>
            <a:r>
              <a:rPr lang="fi-FI" smtClean="0"/>
              <a:t>Lähde: Tela</a:t>
            </a:r>
            <a:endParaRPr lang="fi-FI"/>
          </a:p>
        </p:txBody>
      </p:sp>
    </p:spTree>
    <p:extLst>
      <p:ext uri="{BB962C8B-B14F-4D97-AF65-F5344CB8AC3E}">
        <p14:creationId xmlns:p14="http://schemas.microsoft.com/office/powerpoint/2010/main" xmlns="" val="2030140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350"/>
            <a:ext cx="9144000" cy="6845300"/>
          </a:xfrm>
          <a:prstGeom prst="rect">
            <a:avLst/>
          </a:prstGeom>
        </p:spPr>
      </p:pic>
      <p:sp>
        <p:nvSpPr>
          <p:cNvPr id="4" name="Slide Number Placeholder 3"/>
          <p:cNvSpPr>
            <a:spLocks noGrp="1"/>
          </p:cNvSpPr>
          <p:nvPr>
            <p:ph type="sldNum" sz="quarter" idx="12"/>
          </p:nvPr>
        </p:nvSpPr>
        <p:spPr/>
        <p:txBody>
          <a:bodyPr/>
          <a:lstStyle/>
          <a:p>
            <a:fld id="{4BA095A8-931A-4B31-B2F3-6A691F15CD38}" type="slidenum">
              <a:rPr lang="fi-FI" smtClean="0"/>
              <a:pPr/>
              <a:t>19</a:t>
            </a:fld>
            <a:endParaRPr lang="fi-FI"/>
          </a:p>
        </p:txBody>
      </p:sp>
      <p:sp>
        <p:nvSpPr>
          <p:cNvPr id="3" name="Title 2"/>
          <p:cNvSpPr>
            <a:spLocks noGrp="1"/>
          </p:cNvSpPr>
          <p:nvPr>
            <p:ph type="title" idx="4294967295"/>
          </p:nvPr>
        </p:nvSpPr>
        <p:spPr>
          <a:xfrm>
            <a:off x="2868613" y="434975"/>
            <a:ext cx="6275387" cy="979488"/>
          </a:xfrm>
        </p:spPr>
        <p:txBody>
          <a:bodyPr/>
          <a:lstStyle/>
          <a:p>
            <a:r>
              <a:rPr lang="en-US" dirty="0" err="1"/>
              <a:t>Työeläkerahojen</a:t>
            </a:r>
            <a:r>
              <a:rPr lang="en-US" dirty="0"/>
              <a:t> </a:t>
            </a:r>
            <a:r>
              <a:rPr lang="en-US" dirty="0" err="1"/>
              <a:t>kiertokulku</a:t>
            </a:r>
            <a:r>
              <a:rPr lang="en-US" dirty="0"/>
              <a:t> </a:t>
            </a:r>
            <a:r>
              <a:rPr lang="en-US" dirty="0" smtClean="0"/>
              <a:t>2</a:t>
            </a:r>
            <a:endParaRPr lang="en-US" dirty="0"/>
          </a:p>
        </p:txBody>
      </p:sp>
      <p:sp>
        <p:nvSpPr>
          <p:cNvPr id="5" name="Päivämäärän paikkamerkki 4"/>
          <p:cNvSpPr>
            <a:spLocks noGrp="1"/>
          </p:cNvSpPr>
          <p:nvPr>
            <p:ph type="dt" sz="half" idx="10"/>
          </p:nvPr>
        </p:nvSpPr>
        <p:spPr/>
        <p:txBody>
          <a:bodyPr/>
          <a:lstStyle/>
          <a:p>
            <a:r>
              <a:rPr lang="fi-FI" smtClean="0"/>
              <a:t>12.5.2014</a:t>
            </a:r>
            <a:endParaRPr lang="fi-FI"/>
          </a:p>
        </p:txBody>
      </p:sp>
      <p:sp>
        <p:nvSpPr>
          <p:cNvPr id="2" name="Alatunnisteen paikkamerkki 1"/>
          <p:cNvSpPr>
            <a:spLocks noGrp="1"/>
          </p:cNvSpPr>
          <p:nvPr>
            <p:ph type="ftr" sz="quarter" idx="11"/>
          </p:nvPr>
        </p:nvSpPr>
        <p:spPr/>
        <p:txBody>
          <a:bodyPr/>
          <a:lstStyle/>
          <a:p>
            <a:r>
              <a:rPr lang="fi-FI" smtClean="0"/>
              <a:t>Lähde: Tela</a:t>
            </a:r>
            <a:endParaRPr lang="fi-FI"/>
          </a:p>
        </p:txBody>
      </p:sp>
    </p:spTree>
    <p:extLst>
      <p:ext uri="{BB962C8B-B14F-4D97-AF65-F5344CB8AC3E}">
        <p14:creationId xmlns:p14="http://schemas.microsoft.com/office/powerpoint/2010/main" xmlns="" val="105207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normAutofit/>
          </a:bodyPr>
          <a:lstStyle/>
          <a:p>
            <a:r>
              <a:rPr lang="fi-FI" sz="2400" dirty="0" smtClean="0"/>
              <a:t>Sidonnaisuudet</a:t>
            </a:r>
            <a:endParaRPr lang="fi-FI" sz="2400" dirty="0"/>
          </a:p>
        </p:txBody>
      </p:sp>
      <p:sp>
        <p:nvSpPr>
          <p:cNvPr id="6" name="Sisällön paikkamerkki 5"/>
          <p:cNvSpPr>
            <a:spLocks noGrp="1"/>
          </p:cNvSpPr>
          <p:nvPr>
            <p:ph idx="1"/>
          </p:nvPr>
        </p:nvSpPr>
        <p:spPr/>
        <p:txBody>
          <a:bodyPr/>
          <a:lstStyle/>
          <a:p>
            <a:endParaRPr lang="fi-FI" dirty="0" smtClean="0"/>
          </a:p>
          <a:p>
            <a:r>
              <a:rPr lang="fi-FI" dirty="0" smtClean="0"/>
              <a:t>Toimitusjohtaja, Työeläkevakuuttajat TELA ry</a:t>
            </a:r>
          </a:p>
          <a:p>
            <a:r>
              <a:rPr lang="fi-FI" dirty="0" smtClean="0"/>
              <a:t>Taustalla muutakin edunvalvontakokemusta</a:t>
            </a:r>
          </a:p>
          <a:p>
            <a:endParaRPr lang="fi-FI" dirty="0"/>
          </a:p>
          <a:p>
            <a:r>
              <a:rPr lang="fi-FI" dirty="0" smtClean="0"/>
              <a:t>Poliittinen tausta 1990-luvulta ja vuosilta 2000-2007,</a:t>
            </a:r>
          </a:p>
          <a:p>
            <a:pPr marL="400050" lvl="1" indent="0">
              <a:buNone/>
            </a:pPr>
            <a:r>
              <a:rPr lang="fi-FI" dirty="0" smtClean="0"/>
              <a:t>mm. ministerinä eläkeuudistuksen 2005 valmistelun aikana.</a:t>
            </a:r>
            <a:endParaRPr lang="fi-FI" dirty="0"/>
          </a:p>
        </p:txBody>
      </p:sp>
      <p:sp>
        <p:nvSpPr>
          <p:cNvPr id="2" name="Päivämäärän paikkamerkki 1"/>
          <p:cNvSpPr>
            <a:spLocks noGrp="1"/>
          </p:cNvSpPr>
          <p:nvPr>
            <p:ph type="dt" sz="half" idx="10"/>
          </p:nvPr>
        </p:nvSpPr>
        <p:spPr/>
        <p:txBody>
          <a:bodyPr/>
          <a:lstStyle/>
          <a:p>
            <a:endParaRPr lang="fi-FI">
              <a:solidFill>
                <a:srgbClr val="000000"/>
              </a:solidFill>
            </a:endParaRPr>
          </a:p>
        </p:txBody>
      </p:sp>
      <p:sp>
        <p:nvSpPr>
          <p:cNvPr id="3" name="Dian numeron paikkamerkki 2"/>
          <p:cNvSpPr>
            <a:spLocks noGrp="1"/>
          </p:cNvSpPr>
          <p:nvPr>
            <p:ph type="sldNum" sz="quarter" idx="12"/>
          </p:nvPr>
        </p:nvSpPr>
        <p:spPr/>
        <p:txBody>
          <a:bodyPr/>
          <a:lstStyle/>
          <a:p>
            <a:fld id="{4BA095A8-931A-4B31-B2F3-6A691F15CD38}" type="slidenum">
              <a:rPr lang="fi-FI" smtClean="0">
                <a:solidFill>
                  <a:srgbClr val="000000"/>
                </a:solidFill>
              </a:rPr>
              <a:pPr/>
              <a:t>2</a:t>
            </a:fld>
            <a:endParaRPr lang="fi-FI">
              <a:solidFill>
                <a:srgbClr val="000000"/>
              </a:solidFill>
            </a:endParaRPr>
          </a:p>
        </p:txBody>
      </p:sp>
    </p:spTree>
    <p:extLst>
      <p:ext uri="{BB962C8B-B14F-4D97-AF65-F5344CB8AC3E}">
        <p14:creationId xmlns:p14="http://schemas.microsoft.com/office/powerpoint/2010/main" xmlns="" val="1859015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350"/>
            <a:ext cx="9144000" cy="6845300"/>
          </a:xfrm>
          <a:prstGeom prst="rect">
            <a:avLst/>
          </a:prstGeom>
        </p:spPr>
      </p:pic>
      <p:sp>
        <p:nvSpPr>
          <p:cNvPr id="4" name="Slide Number Placeholder 3"/>
          <p:cNvSpPr>
            <a:spLocks noGrp="1"/>
          </p:cNvSpPr>
          <p:nvPr>
            <p:ph type="sldNum" sz="quarter" idx="12"/>
          </p:nvPr>
        </p:nvSpPr>
        <p:spPr/>
        <p:txBody>
          <a:bodyPr/>
          <a:lstStyle/>
          <a:p>
            <a:fld id="{4BA095A8-931A-4B31-B2F3-6A691F15CD38}" type="slidenum">
              <a:rPr lang="fi-FI" smtClean="0"/>
              <a:pPr/>
              <a:t>20</a:t>
            </a:fld>
            <a:endParaRPr lang="fi-FI"/>
          </a:p>
        </p:txBody>
      </p:sp>
      <p:sp>
        <p:nvSpPr>
          <p:cNvPr id="2" name="Title 1"/>
          <p:cNvSpPr>
            <a:spLocks noGrp="1"/>
          </p:cNvSpPr>
          <p:nvPr>
            <p:ph type="title" idx="4294967295"/>
          </p:nvPr>
        </p:nvSpPr>
        <p:spPr>
          <a:xfrm>
            <a:off x="2868613" y="434975"/>
            <a:ext cx="6275387" cy="979488"/>
          </a:xfrm>
        </p:spPr>
        <p:txBody>
          <a:bodyPr>
            <a:normAutofit/>
          </a:bodyPr>
          <a:lstStyle/>
          <a:p>
            <a:r>
              <a:rPr lang="en-US" dirty="0" err="1"/>
              <a:t>Työeläkerahojen</a:t>
            </a:r>
            <a:r>
              <a:rPr lang="en-US" dirty="0"/>
              <a:t> </a:t>
            </a:r>
            <a:r>
              <a:rPr lang="en-US" dirty="0" err="1"/>
              <a:t>kiertokulku</a:t>
            </a:r>
            <a:r>
              <a:rPr lang="en-US" dirty="0"/>
              <a:t> </a:t>
            </a:r>
            <a:r>
              <a:rPr lang="en-US" dirty="0" smtClean="0"/>
              <a:t>3</a:t>
            </a:r>
            <a:endParaRPr lang="en-US" dirty="0"/>
          </a:p>
        </p:txBody>
      </p:sp>
      <p:sp>
        <p:nvSpPr>
          <p:cNvPr id="6" name="Päivämäärän paikkamerkki 5"/>
          <p:cNvSpPr>
            <a:spLocks noGrp="1"/>
          </p:cNvSpPr>
          <p:nvPr>
            <p:ph type="dt" sz="half" idx="10"/>
          </p:nvPr>
        </p:nvSpPr>
        <p:spPr/>
        <p:txBody>
          <a:bodyPr/>
          <a:lstStyle/>
          <a:p>
            <a:r>
              <a:rPr lang="fi-FI" smtClean="0"/>
              <a:t>12.5.2014</a:t>
            </a:r>
            <a:endParaRPr lang="fi-FI"/>
          </a:p>
        </p:txBody>
      </p:sp>
      <p:sp>
        <p:nvSpPr>
          <p:cNvPr id="3" name="Alatunnisteen paikkamerkki 2"/>
          <p:cNvSpPr>
            <a:spLocks noGrp="1"/>
          </p:cNvSpPr>
          <p:nvPr>
            <p:ph type="ftr" sz="quarter" idx="11"/>
          </p:nvPr>
        </p:nvSpPr>
        <p:spPr/>
        <p:txBody>
          <a:bodyPr/>
          <a:lstStyle/>
          <a:p>
            <a:r>
              <a:rPr lang="fi-FI" smtClean="0"/>
              <a:t>Lähde: Tela</a:t>
            </a:r>
            <a:endParaRPr lang="fi-FI"/>
          </a:p>
        </p:txBody>
      </p:sp>
    </p:spTree>
    <p:extLst>
      <p:ext uri="{BB962C8B-B14F-4D97-AF65-F5344CB8AC3E}">
        <p14:creationId xmlns:p14="http://schemas.microsoft.com/office/powerpoint/2010/main" xmlns="" val="1865699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350"/>
            <a:ext cx="9144000" cy="6845300"/>
          </a:xfrm>
          <a:prstGeom prst="rect">
            <a:avLst/>
          </a:prstGeom>
        </p:spPr>
      </p:pic>
      <p:sp>
        <p:nvSpPr>
          <p:cNvPr id="4" name="Slide Number Placeholder 3"/>
          <p:cNvSpPr>
            <a:spLocks noGrp="1"/>
          </p:cNvSpPr>
          <p:nvPr>
            <p:ph type="sldNum" sz="quarter" idx="12"/>
          </p:nvPr>
        </p:nvSpPr>
        <p:spPr/>
        <p:txBody>
          <a:bodyPr/>
          <a:lstStyle/>
          <a:p>
            <a:fld id="{4BA095A8-931A-4B31-B2F3-6A691F15CD38}" type="slidenum">
              <a:rPr lang="fi-FI" smtClean="0"/>
              <a:pPr/>
              <a:t>21</a:t>
            </a:fld>
            <a:endParaRPr lang="fi-FI"/>
          </a:p>
        </p:txBody>
      </p:sp>
      <p:sp>
        <p:nvSpPr>
          <p:cNvPr id="2" name="Title 1"/>
          <p:cNvSpPr>
            <a:spLocks noGrp="1"/>
          </p:cNvSpPr>
          <p:nvPr>
            <p:ph type="title" idx="4294967295"/>
          </p:nvPr>
        </p:nvSpPr>
        <p:spPr>
          <a:xfrm>
            <a:off x="2868613" y="434975"/>
            <a:ext cx="6275387" cy="979488"/>
          </a:xfrm>
        </p:spPr>
        <p:txBody>
          <a:bodyPr>
            <a:normAutofit/>
          </a:bodyPr>
          <a:lstStyle/>
          <a:p>
            <a:r>
              <a:rPr lang="en-US" dirty="0" err="1"/>
              <a:t>Työeläkerahojen</a:t>
            </a:r>
            <a:r>
              <a:rPr lang="en-US" dirty="0"/>
              <a:t> </a:t>
            </a:r>
            <a:r>
              <a:rPr lang="en-US" dirty="0" err="1"/>
              <a:t>kiertokulku</a:t>
            </a:r>
            <a:r>
              <a:rPr lang="en-US" dirty="0"/>
              <a:t> </a:t>
            </a:r>
            <a:r>
              <a:rPr lang="en-US" dirty="0" smtClean="0"/>
              <a:t>4</a:t>
            </a:r>
            <a:endParaRPr lang="en-US" dirty="0"/>
          </a:p>
        </p:txBody>
      </p:sp>
      <p:sp>
        <p:nvSpPr>
          <p:cNvPr id="6" name="Päivämäärän paikkamerkki 5"/>
          <p:cNvSpPr>
            <a:spLocks noGrp="1"/>
          </p:cNvSpPr>
          <p:nvPr>
            <p:ph type="dt" sz="half" idx="10"/>
          </p:nvPr>
        </p:nvSpPr>
        <p:spPr/>
        <p:txBody>
          <a:bodyPr/>
          <a:lstStyle/>
          <a:p>
            <a:r>
              <a:rPr lang="fi-FI" smtClean="0"/>
              <a:t>12.5.2014</a:t>
            </a:r>
            <a:endParaRPr lang="fi-FI"/>
          </a:p>
        </p:txBody>
      </p:sp>
      <p:sp>
        <p:nvSpPr>
          <p:cNvPr id="3" name="Alatunnisteen paikkamerkki 2"/>
          <p:cNvSpPr>
            <a:spLocks noGrp="1"/>
          </p:cNvSpPr>
          <p:nvPr>
            <p:ph type="ftr" sz="quarter" idx="11"/>
          </p:nvPr>
        </p:nvSpPr>
        <p:spPr/>
        <p:txBody>
          <a:bodyPr/>
          <a:lstStyle/>
          <a:p>
            <a:r>
              <a:rPr lang="fi-FI" smtClean="0"/>
              <a:t>Lähde: Tela</a:t>
            </a:r>
            <a:endParaRPr lang="fi-FI"/>
          </a:p>
        </p:txBody>
      </p:sp>
    </p:spTree>
    <p:extLst>
      <p:ext uri="{BB962C8B-B14F-4D97-AF65-F5344CB8AC3E}">
        <p14:creationId xmlns:p14="http://schemas.microsoft.com/office/powerpoint/2010/main" xmlns="" val="930915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684" y="-25375"/>
            <a:ext cx="9144000" cy="6845300"/>
          </a:xfrm>
          <a:prstGeom prst="rect">
            <a:avLst/>
          </a:prstGeom>
        </p:spPr>
      </p:pic>
      <p:sp>
        <p:nvSpPr>
          <p:cNvPr id="4" name="Slide Number Placeholder 3"/>
          <p:cNvSpPr>
            <a:spLocks noGrp="1"/>
          </p:cNvSpPr>
          <p:nvPr>
            <p:ph type="sldNum" sz="quarter" idx="12"/>
          </p:nvPr>
        </p:nvSpPr>
        <p:spPr/>
        <p:txBody>
          <a:bodyPr/>
          <a:lstStyle/>
          <a:p>
            <a:fld id="{4BA095A8-931A-4B31-B2F3-6A691F15CD38}" type="slidenum">
              <a:rPr lang="fi-FI" smtClean="0"/>
              <a:pPr/>
              <a:t>22</a:t>
            </a:fld>
            <a:endParaRPr lang="fi-FI"/>
          </a:p>
        </p:txBody>
      </p:sp>
      <p:sp>
        <p:nvSpPr>
          <p:cNvPr id="2" name="Title 1"/>
          <p:cNvSpPr>
            <a:spLocks noGrp="1"/>
          </p:cNvSpPr>
          <p:nvPr>
            <p:ph type="title" idx="4294967295"/>
          </p:nvPr>
        </p:nvSpPr>
        <p:spPr>
          <a:xfrm>
            <a:off x="2868613" y="434975"/>
            <a:ext cx="6275387" cy="979488"/>
          </a:xfrm>
        </p:spPr>
        <p:txBody>
          <a:bodyPr>
            <a:normAutofit/>
          </a:bodyPr>
          <a:lstStyle/>
          <a:p>
            <a:r>
              <a:rPr lang="en-US" dirty="0" err="1"/>
              <a:t>Työeläkerahojen</a:t>
            </a:r>
            <a:r>
              <a:rPr lang="en-US" dirty="0"/>
              <a:t> </a:t>
            </a:r>
            <a:r>
              <a:rPr lang="en-US" dirty="0" err="1" smtClean="0"/>
              <a:t>kiertokulku</a:t>
            </a:r>
            <a:endParaRPr lang="en-US" dirty="0"/>
          </a:p>
        </p:txBody>
      </p:sp>
      <p:sp>
        <p:nvSpPr>
          <p:cNvPr id="5" name="Päivämäärän paikkamerkki 4"/>
          <p:cNvSpPr>
            <a:spLocks noGrp="1"/>
          </p:cNvSpPr>
          <p:nvPr>
            <p:ph type="dt" sz="half" idx="10"/>
          </p:nvPr>
        </p:nvSpPr>
        <p:spPr/>
        <p:txBody>
          <a:bodyPr/>
          <a:lstStyle/>
          <a:p>
            <a:r>
              <a:rPr lang="fi-FI" smtClean="0"/>
              <a:t>12.5.2014</a:t>
            </a:r>
            <a:endParaRPr lang="fi-FI"/>
          </a:p>
        </p:txBody>
      </p:sp>
      <p:sp>
        <p:nvSpPr>
          <p:cNvPr id="3" name="Alatunnisteen paikkamerkki 2"/>
          <p:cNvSpPr>
            <a:spLocks noGrp="1"/>
          </p:cNvSpPr>
          <p:nvPr>
            <p:ph type="ftr" sz="quarter" idx="11"/>
          </p:nvPr>
        </p:nvSpPr>
        <p:spPr/>
        <p:txBody>
          <a:bodyPr/>
          <a:lstStyle/>
          <a:p>
            <a:r>
              <a:rPr lang="fi-FI" smtClean="0"/>
              <a:t>Lähde: Tela</a:t>
            </a:r>
            <a:endParaRPr lang="fi-FI"/>
          </a:p>
        </p:txBody>
      </p:sp>
    </p:spTree>
    <p:extLst>
      <p:ext uri="{BB962C8B-B14F-4D97-AF65-F5344CB8AC3E}">
        <p14:creationId xmlns:p14="http://schemas.microsoft.com/office/powerpoint/2010/main" xmlns="" val="321378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Eläkerahoitus ja eläkevarat 2015, arvioita</a:t>
            </a:r>
          </a:p>
        </p:txBody>
      </p:sp>
      <p:sp>
        <p:nvSpPr>
          <p:cNvPr id="3" name="Dian numeron paikkamerkki 2"/>
          <p:cNvSpPr>
            <a:spLocks noGrp="1"/>
          </p:cNvSpPr>
          <p:nvPr>
            <p:ph type="sldNum" sz="quarter" idx="12"/>
          </p:nvPr>
        </p:nvSpPr>
        <p:spPr/>
        <p:txBody>
          <a:bodyPr/>
          <a:lstStyle/>
          <a:p>
            <a:fld id="{4BA095A8-931A-4B31-B2F3-6A691F15CD38}" type="slidenum">
              <a:rPr lang="fi-FI" smtClean="0"/>
              <a:pPr/>
              <a:t>23</a:t>
            </a:fld>
            <a:endParaRPr lang="fi-FI"/>
          </a:p>
        </p:txBody>
      </p:sp>
      <p:sp>
        <p:nvSpPr>
          <p:cNvPr id="5" name="Kyynel 4"/>
          <p:cNvSpPr/>
          <p:nvPr/>
        </p:nvSpPr>
        <p:spPr>
          <a:xfrm rot="7973227">
            <a:off x="4522896" y="1564852"/>
            <a:ext cx="2232248" cy="2232248"/>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Tekstiruutu 5"/>
          <p:cNvSpPr txBox="1"/>
          <p:nvPr/>
        </p:nvSpPr>
        <p:spPr>
          <a:xfrm>
            <a:off x="4811577" y="2082811"/>
            <a:ext cx="1872208" cy="1569660"/>
          </a:xfrm>
          <a:prstGeom prst="rect">
            <a:avLst/>
          </a:prstGeom>
          <a:noFill/>
        </p:spPr>
        <p:txBody>
          <a:bodyPr wrap="square" rtlCol="0">
            <a:spAutoFit/>
          </a:bodyPr>
          <a:lstStyle/>
          <a:p>
            <a:r>
              <a:rPr lang="fi-FI" sz="1300" dirty="0">
                <a:solidFill>
                  <a:schemeClr val="bg1"/>
                </a:solidFill>
              </a:rPr>
              <a:t>Ilman rahastointia </a:t>
            </a:r>
            <a:r>
              <a:rPr lang="fi-FI" sz="1300" dirty="0" err="1">
                <a:solidFill>
                  <a:schemeClr val="bg1"/>
                </a:solidFill>
              </a:rPr>
              <a:t>TyEL</a:t>
            </a:r>
            <a:r>
              <a:rPr lang="fi-FI" sz="1300" dirty="0">
                <a:solidFill>
                  <a:schemeClr val="bg1"/>
                </a:solidFill>
              </a:rPr>
              <a:t>-maksuna pitäisi kerätä </a:t>
            </a:r>
            <a:r>
              <a:rPr lang="fi-FI" sz="1300" b="1" dirty="0">
                <a:solidFill>
                  <a:schemeClr val="bg1"/>
                </a:solidFill>
              </a:rPr>
              <a:t>1,2 mrd </a:t>
            </a:r>
            <a:r>
              <a:rPr lang="fi-FI" sz="1300" dirty="0">
                <a:solidFill>
                  <a:schemeClr val="bg1"/>
                </a:solidFill>
              </a:rPr>
              <a:t>enemmän </a:t>
            </a:r>
            <a:r>
              <a:rPr lang="fi-FI" sz="1300" dirty="0" smtClean="0">
                <a:solidFill>
                  <a:schemeClr val="bg1"/>
                </a:solidFill>
              </a:rPr>
              <a:t/>
            </a:r>
            <a:br>
              <a:rPr lang="fi-FI" sz="1300" dirty="0" smtClean="0">
                <a:solidFill>
                  <a:schemeClr val="bg1"/>
                </a:solidFill>
              </a:rPr>
            </a:br>
            <a:r>
              <a:rPr lang="fi-FI" sz="1300" dirty="0" smtClean="0">
                <a:solidFill>
                  <a:schemeClr val="bg1"/>
                </a:solidFill>
              </a:rPr>
              <a:t>(maksu olisi n</a:t>
            </a:r>
            <a:r>
              <a:rPr lang="fi-FI" sz="1300" dirty="0">
                <a:solidFill>
                  <a:schemeClr val="bg1"/>
                </a:solidFill>
              </a:rPr>
              <a:t>. </a:t>
            </a:r>
            <a:r>
              <a:rPr lang="fi-FI" sz="1300" b="1" dirty="0">
                <a:solidFill>
                  <a:schemeClr val="bg1"/>
                </a:solidFill>
              </a:rPr>
              <a:t>26,5</a:t>
            </a:r>
            <a:r>
              <a:rPr lang="fi-FI" sz="1300" dirty="0">
                <a:solidFill>
                  <a:schemeClr val="bg1"/>
                </a:solidFill>
              </a:rPr>
              <a:t> %, </a:t>
            </a:r>
            <a:r>
              <a:rPr lang="fi-FI" sz="1300" dirty="0" smtClean="0">
                <a:solidFill>
                  <a:schemeClr val="bg1"/>
                </a:solidFill>
              </a:rPr>
              <a:t>nyt </a:t>
            </a:r>
            <a:r>
              <a:rPr lang="fi-FI" sz="1300" b="1" dirty="0">
                <a:solidFill>
                  <a:schemeClr val="bg1"/>
                </a:solidFill>
              </a:rPr>
              <a:t>24</a:t>
            </a:r>
            <a:r>
              <a:rPr lang="fi-FI" sz="1300" dirty="0">
                <a:solidFill>
                  <a:schemeClr val="bg1"/>
                </a:solidFill>
              </a:rPr>
              <a:t> %).</a:t>
            </a:r>
          </a:p>
          <a:p>
            <a:endParaRPr lang="fi-FI" dirty="0"/>
          </a:p>
        </p:txBody>
      </p:sp>
      <p:sp>
        <p:nvSpPr>
          <p:cNvPr id="7" name="Kyynel 6"/>
          <p:cNvSpPr/>
          <p:nvPr/>
        </p:nvSpPr>
        <p:spPr>
          <a:xfrm rot="13382753">
            <a:off x="6300286" y="2975914"/>
            <a:ext cx="2685239" cy="2685239"/>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Tekstiruutu 7"/>
          <p:cNvSpPr txBox="1"/>
          <p:nvPr/>
        </p:nvSpPr>
        <p:spPr>
          <a:xfrm>
            <a:off x="6588225" y="3470444"/>
            <a:ext cx="2362641" cy="1969770"/>
          </a:xfrm>
          <a:prstGeom prst="rect">
            <a:avLst/>
          </a:prstGeom>
          <a:noFill/>
        </p:spPr>
        <p:txBody>
          <a:bodyPr wrap="square" rtlCol="0">
            <a:spAutoFit/>
          </a:bodyPr>
          <a:lstStyle/>
          <a:p>
            <a:r>
              <a:rPr lang="fi-FI" sz="1300" dirty="0">
                <a:solidFill>
                  <a:schemeClr val="bg1"/>
                </a:solidFill>
              </a:rPr>
              <a:t>Julkisilla aloilla kuntaeläkkeissä (</a:t>
            </a:r>
            <a:r>
              <a:rPr lang="fi-FI" sz="1300" dirty="0" err="1">
                <a:solidFill>
                  <a:schemeClr val="bg1"/>
                </a:solidFill>
              </a:rPr>
              <a:t>KuEL</a:t>
            </a:r>
            <a:r>
              <a:rPr lang="fi-FI" sz="1300" dirty="0">
                <a:solidFill>
                  <a:schemeClr val="bg1"/>
                </a:solidFill>
              </a:rPr>
              <a:t>) maksuista säästetään vielä </a:t>
            </a:r>
            <a:r>
              <a:rPr lang="fi-FI" sz="1300" b="1" dirty="0">
                <a:solidFill>
                  <a:schemeClr val="bg1"/>
                </a:solidFill>
              </a:rPr>
              <a:t>0,4 – 0,5 mrd</a:t>
            </a:r>
            <a:r>
              <a:rPr lang="fi-FI" sz="1300" dirty="0">
                <a:solidFill>
                  <a:schemeClr val="bg1"/>
                </a:solidFill>
              </a:rPr>
              <a:t>, valtion eläkkeisiin (</a:t>
            </a:r>
            <a:r>
              <a:rPr lang="fi-FI" sz="1300" dirty="0" err="1">
                <a:solidFill>
                  <a:schemeClr val="bg1"/>
                </a:solidFill>
              </a:rPr>
              <a:t>VaEL</a:t>
            </a:r>
            <a:r>
              <a:rPr lang="fi-FI" sz="1300" dirty="0">
                <a:solidFill>
                  <a:schemeClr val="bg1"/>
                </a:solidFill>
              </a:rPr>
              <a:t>) </a:t>
            </a:r>
            <a:r>
              <a:rPr lang="fi-FI" sz="1300" dirty="0" smtClean="0">
                <a:solidFill>
                  <a:schemeClr val="bg1"/>
                </a:solidFill>
              </a:rPr>
              <a:t>taas otetaan Valtion Eläkerahastosta </a:t>
            </a:r>
            <a:r>
              <a:rPr lang="fi-FI" sz="1300" b="1" dirty="0" smtClean="0">
                <a:solidFill>
                  <a:schemeClr val="bg1"/>
                </a:solidFill>
              </a:rPr>
              <a:t>0,5 </a:t>
            </a:r>
            <a:r>
              <a:rPr lang="fi-FI" sz="1300" b="1" dirty="0">
                <a:solidFill>
                  <a:schemeClr val="bg1"/>
                </a:solidFill>
              </a:rPr>
              <a:t>- 0,6 </a:t>
            </a:r>
            <a:r>
              <a:rPr lang="fi-FI" sz="1300" dirty="0">
                <a:solidFill>
                  <a:schemeClr val="bg1"/>
                </a:solidFill>
              </a:rPr>
              <a:t>mrd.   </a:t>
            </a:r>
          </a:p>
          <a:p>
            <a:endParaRPr lang="fi-FI" dirty="0"/>
          </a:p>
        </p:txBody>
      </p:sp>
      <p:sp>
        <p:nvSpPr>
          <p:cNvPr id="9" name="Kyynel 8"/>
          <p:cNvSpPr/>
          <p:nvPr/>
        </p:nvSpPr>
        <p:spPr>
          <a:xfrm rot="2435189">
            <a:off x="4163923" y="3844725"/>
            <a:ext cx="1224136" cy="122413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p>
        </p:txBody>
      </p:sp>
      <p:sp>
        <p:nvSpPr>
          <p:cNvPr id="10" name="Tekstiruutu 9"/>
          <p:cNvSpPr txBox="1"/>
          <p:nvPr/>
        </p:nvSpPr>
        <p:spPr>
          <a:xfrm>
            <a:off x="4461683" y="3667600"/>
            <a:ext cx="936104" cy="1569660"/>
          </a:xfrm>
          <a:prstGeom prst="rect">
            <a:avLst/>
          </a:prstGeom>
          <a:noFill/>
        </p:spPr>
        <p:txBody>
          <a:bodyPr wrap="square" rtlCol="0">
            <a:spAutoFit/>
          </a:bodyPr>
          <a:lstStyle/>
          <a:p>
            <a:r>
              <a:rPr lang="fi-FI" sz="9600" dirty="0" smtClean="0">
                <a:solidFill>
                  <a:schemeClr val="bg1"/>
                </a:solidFill>
              </a:rPr>
              <a:t>!</a:t>
            </a:r>
            <a:endParaRPr lang="fi-FI" sz="9600" dirty="0">
              <a:solidFill>
                <a:schemeClr val="bg1"/>
              </a:solidFill>
            </a:endParaRPr>
          </a:p>
        </p:txBody>
      </p:sp>
      <p:sp>
        <p:nvSpPr>
          <p:cNvPr id="11" name="Sisällön paikkamerkki 5"/>
          <p:cNvSpPr txBox="1">
            <a:spLocks/>
          </p:cNvSpPr>
          <p:nvPr/>
        </p:nvSpPr>
        <p:spPr>
          <a:xfrm>
            <a:off x="286319" y="2080940"/>
            <a:ext cx="3604455" cy="4525963"/>
          </a:xfrm>
          <a:prstGeom prst="rect">
            <a:avLst/>
          </a:prstGeom>
        </p:spPr>
        <p:txBody>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dirty="0" err="1" smtClean="0"/>
              <a:t>TyEL</a:t>
            </a:r>
            <a:r>
              <a:rPr lang="fi-FI" dirty="0" smtClean="0"/>
              <a:t>-vakuutusmaksuista rahastoon </a:t>
            </a:r>
            <a:r>
              <a:rPr lang="fi-FI" b="1" dirty="0" smtClean="0"/>
              <a:t>2,3</a:t>
            </a:r>
            <a:r>
              <a:rPr lang="fi-FI" dirty="0" smtClean="0"/>
              <a:t> mrd euroa</a:t>
            </a:r>
          </a:p>
          <a:p>
            <a:r>
              <a:rPr lang="fi-FI" dirty="0" smtClean="0"/>
              <a:t>Sijoitustoiminnasta </a:t>
            </a:r>
            <a:r>
              <a:rPr lang="fi-FI" dirty="0" err="1" smtClean="0"/>
              <a:t>TyEL</a:t>
            </a:r>
            <a:r>
              <a:rPr lang="fi-FI" dirty="0" smtClean="0"/>
              <a:t>-eläkkeiden rahoitukseen </a:t>
            </a:r>
            <a:r>
              <a:rPr lang="fi-FI" b="1" dirty="0" smtClean="0"/>
              <a:t>3,5</a:t>
            </a:r>
            <a:r>
              <a:rPr lang="fi-FI" dirty="0" smtClean="0"/>
              <a:t> mrd euroa</a:t>
            </a:r>
          </a:p>
          <a:p>
            <a:r>
              <a:rPr lang="fi-FI" dirty="0" smtClean="0"/>
              <a:t>…eli nettomääräisesti sijoitustoiminnasta rahoitusta </a:t>
            </a:r>
            <a:r>
              <a:rPr lang="fi-FI" b="1" dirty="0" smtClean="0"/>
              <a:t>1,2</a:t>
            </a:r>
            <a:r>
              <a:rPr lang="fi-FI" dirty="0" smtClean="0"/>
              <a:t> mrd euroa</a:t>
            </a:r>
          </a:p>
          <a:p>
            <a:pPr marL="0" indent="0">
              <a:buFont typeface="Arial" pitchFamily="34" charset="0"/>
              <a:buNone/>
            </a:pPr>
            <a:endParaRPr lang="fi-FI" dirty="0"/>
          </a:p>
        </p:txBody>
      </p:sp>
      <p:sp>
        <p:nvSpPr>
          <p:cNvPr id="12" name="Päivämäärän paikkamerkki 11"/>
          <p:cNvSpPr>
            <a:spLocks noGrp="1"/>
          </p:cNvSpPr>
          <p:nvPr>
            <p:ph type="dt" sz="half" idx="10"/>
          </p:nvPr>
        </p:nvSpPr>
        <p:spPr/>
        <p:txBody>
          <a:bodyPr/>
          <a:lstStyle/>
          <a:p>
            <a:r>
              <a:rPr lang="fi-FI" smtClean="0"/>
              <a:t>13.4.2015</a:t>
            </a:r>
            <a:endParaRPr lang="fi-FI"/>
          </a:p>
        </p:txBody>
      </p:sp>
    </p:spTree>
    <p:extLst>
      <p:ext uri="{BB962C8B-B14F-4D97-AF65-F5344CB8AC3E}">
        <p14:creationId xmlns:p14="http://schemas.microsoft.com/office/powerpoint/2010/main" xmlns="" val="3474974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2412000" y="435600"/>
            <a:ext cx="6274800" cy="977176"/>
          </a:xfrm>
        </p:spPr>
        <p:txBody>
          <a:bodyPr>
            <a:normAutofit fontScale="90000"/>
          </a:bodyPr>
          <a:lstStyle/>
          <a:p>
            <a:r>
              <a:rPr lang="fi-FI" sz="2700" dirty="0"/>
              <a:t>Sijoitustoiminnalla rahoitettavat </a:t>
            </a:r>
            <a:r>
              <a:rPr lang="fi-FI" sz="2700" dirty="0" err="1"/>
              <a:t>TyEL</a:t>
            </a:r>
            <a:r>
              <a:rPr lang="fi-FI" sz="2700" dirty="0"/>
              <a:t>-eläkkeet 2013 – 2060 </a:t>
            </a:r>
            <a:r>
              <a:rPr lang="fi-FI" sz="2700" dirty="0" smtClean="0"/>
              <a:t>eläkesopimus huomioon </a:t>
            </a:r>
            <a:r>
              <a:rPr lang="fi-FI" sz="2700" dirty="0"/>
              <a:t>otettuna, mrd. euroa</a:t>
            </a:r>
          </a:p>
        </p:txBody>
      </p:sp>
      <p:sp>
        <p:nvSpPr>
          <p:cNvPr id="3" name="Dian numeron paikkamerkki 2"/>
          <p:cNvSpPr>
            <a:spLocks noGrp="1"/>
          </p:cNvSpPr>
          <p:nvPr>
            <p:ph type="sldNum" sz="quarter" idx="12"/>
          </p:nvPr>
        </p:nvSpPr>
        <p:spPr/>
        <p:txBody>
          <a:bodyPr/>
          <a:lstStyle/>
          <a:p>
            <a:fld id="{4BA095A8-931A-4B31-B2F3-6A691F15CD38}" type="slidenum">
              <a:rPr lang="fi-FI" smtClean="0"/>
              <a:pPr/>
              <a:t>24</a:t>
            </a:fld>
            <a:endParaRPr lang="fi-FI"/>
          </a:p>
        </p:txBody>
      </p:sp>
      <p:graphicFrame>
        <p:nvGraphicFramePr>
          <p:cNvPr id="5" name="Kaavio 4"/>
          <p:cNvGraphicFramePr>
            <a:graphicFrameLocks/>
          </p:cNvGraphicFramePr>
          <p:nvPr>
            <p:extLst/>
          </p:nvPr>
        </p:nvGraphicFramePr>
        <p:xfrm>
          <a:off x="251520" y="1628800"/>
          <a:ext cx="864096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6" name="Päivämäärän paikkamerkki 5"/>
          <p:cNvSpPr>
            <a:spLocks noGrp="1"/>
          </p:cNvSpPr>
          <p:nvPr>
            <p:ph type="dt" sz="half" idx="10"/>
          </p:nvPr>
        </p:nvSpPr>
        <p:spPr/>
        <p:txBody>
          <a:bodyPr/>
          <a:lstStyle/>
          <a:p>
            <a:r>
              <a:rPr lang="fi-FI" dirty="0" smtClean="0"/>
              <a:t>13.4.2015</a:t>
            </a:r>
            <a:endParaRPr lang="fi-FI" dirty="0"/>
          </a:p>
        </p:txBody>
      </p:sp>
      <p:sp>
        <p:nvSpPr>
          <p:cNvPr id="7" name="Alatunnisteen paikkamerkki 6"/>
          <p:cNvSpPr>
            <a:spLocks noGrp="1"/>
          </p:cNvSpPr>
          <p:nvPr>
            <p:ph type="ftr" sz="quarter" idx="11"/>
          </p:nvPr>
        </p:nvSpPr>
        <p:spPr/>
        <p:txBody>
          <a:bodyPr/>
          <a:lstStyle/>
          <a:p>
            <a:r>
              <a:rPr lang="fi-FI" dirty="0" smtClean="0"/>
              <a:t>Lähde: Eläketurvakeskus, Tela</a:t>
            </a:r>
            <a:endParaRPr lang="fi-FI" dirty="0"/>
          </a:p>
        </p:txBody>
      </p:sp>
      <p:sp>
        <p:nvSpPr>
          <p:cNvPr id="2" name="Tekstiruutu 1"/>
          <p:cNvSpPr txBox="1"/>
          <p:nvPr/>
        </p:nvSpPr>
        <p:spPr>
          <a:xfrm>
            <a:off x="3707904" y="1415819"/>
            <a:ext cx="2808312" cy="246221"/>
          </a:xfrm>
          <a:prstGeom prst="rect">
            <a:avLst/>
          </a:prstGeom>
          <a:noFill/>
        </p:spPr>
        <p:txBody>
          <a:bodyPr wrap="square" rtlCol="0">
            <a:spAutoFit/>
          </a:bodyPr>
          <a:lstStyle/>
          <a:p>
            <a:r>
              <a:rPr lang="fi-FI" sz="1000" dirty="0" smtClean="0"/>
              <a:t>* Luvut 2014 vuoden tasossa</a:t>
            </a:r>
            <a:endParaRPr lang="fi-FI" sz="1000" dirty="0"/>
          </a:p>
        </p:txBody>
      </p:sp>
      <p:sp>
        <p:nvSpPr>
          <p:cNvPr id="8" name="Kyynel 7"/>
          <p:cNvSpPr/>
          <p:nvPr/>
        </p:nvSpPr>
        <p:spPr>
          <a:xfrm>
            <a:off x="1290754" y="2492896"/>
            <a:ext cx="1800200" cy="18002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p:cNvSpPr txBox="1"/>
          <p:nvPr/>
        </p:nvSpPr>
        <p:spPr>
          <a:xfrm>
            <a:off x="1514418" y="2872310"/>
            <a:ext cx="1576536" cy="830997"/>
          </a:xfrm>
          <a:prstGeom prst="rect">
            <a:avLst/>
          </a:prstGeom>
          <a:noFill/>
        </p:spPr>
        <p:txBody>
          <a:bodyPr wrap="square" rtlCol="0">
            <a:spAutoFit/>
          </a:bodyPr>
          <a:lstStyle/>
          <a:p>
            <a:r>
              <a:rPr lang="fi-FI" sz="1600" dirty="0" smtClean="0">
                <a:solidFill>
                  <a:schemeClr val="bg1"/>
                </a:solidFill>
              </a:rPr>
              <a:t>Vrt. 2013 syntyneen elinvaiheisiin!</a:t>
            </a:r>
            <a:endParaRPr lang="fi-FI" sz="1600" dirty="0">
              <a:solidFill>
                <a:schemeClr val="bg1"/>
              </a:solidFill>
            </a:endParaRPr>
          </a:p>
        </p:txBody>
      </p:sp>
    </p:spTree>
    <p:extLst>
      <p:ext uri="{BB962C8B-B14F-4D97-AF65-F5344CB8AC3E}">
        <p14:creationId xmlns:p14="http://schemas.microsoft.com/office/powerpoint/2010/main" xmlns="" val="4127606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p:cNvGraphicFramePr>
            <a:graphicFrameLocks/>
          </p:cNvGraphicFramePr>
          <p:nvPr>
            <p:extLst/>
          </p:nvPr>
        </p:nvGraphicFramePr>
        <p:xfrm>
          <a:off x="406763" y="1414800"/>
          <a:ext cx="8301606" cy="4956770"/>
        </p:xfrm>
        <a:graphic>
          <a:graphicData uri="http://schemas.openxmlformats.org/drawingml/2006/chart">
            <c:chart xmlns:c="http://schemas.openxmlformats.org/drawingml/2006/chart" xmlns:r="http://schemas.openxmlformats.org/officeDocument/2006/relationships" r:id="rId3"/>
          </a:graphicData>
        </a:graphic>
      </p:graphicFrame>
      <p:sp>
        <p:nvSpPr>
          <p:cNvPr id="2" name="Otsikko 1"/>
          <p:cNvSpPr>
            <a:spLocks noGrp="1"/>
          </p:cNvSpPr>
          <p:nvPr>
            <p:ph type="title"/>
          </p:nvPr>
        </p:nvSpPr>
        <p:spPr/>
        <p:txBody>
          <a:bodyPr>
            <a:noAutofit/>
          </a:bodyPr>
          <a:lstStyle/>
          <a:p>
            <a:r>
              <a:rPr lang="fi-FI" sz="2200" dirty="0"/>
              <a:t>Eläkemenot ja vakuutusmaksutulot </a:t>
            </a:r>
            <a:r>
              <a:rPr lang="fi-FI" sz="2200" dirty="0" err="1"/>
              <a:t>TyEL:n</a:t>
            </a:r>
            <a:r>
              <a:rPr lang="fi-FI" sz="2200" dirty="0"/>
              <a:t> mukaan 2014 – 2080 eläkesopimus huomioon otettuna, prosentteina suhteessa palkkasummaan</a:t>
            </a:r>
          </a:p>
        </p:txBody>
      </p:sp>
      <p:sp>
        <p:nvSpPr>
          <p:cNvPr id="5" name="Päivämäärän paikkamerkki 4"/>
          <p:cNvSpPr>
            <a:spLocks noGrp="1"/>
          </p:cNvSpPr>
          <p:nvPr>
            <p:ph type="dt" sz="half" idx="10"/>
          </p:nvPr>
        </p:nvSpPr>
        <p:spPr/>
        <p:txBody>
          <a:bodyPr/>
          <a:lstStyle/>
          <a:p>
            <a:r>
              <a:rPr lang="fi-FI" dirty="0" smtClean="0"/>
              <a:t>13.4.2015</a:t>
            </a:r>
            <a:endParaRPr lang="fi-FI" dirty="0"/>
          </a:p>
        </p:txBody>
      </p:sp>
      <p:sp>
        <p:nvSpPr>
          <p:cNvPr id="6" name="Alatunnisteen paikkamerkki 5"/>
          <p:cNvSpPr>
            <a:spLocks noGrp="1"/>
          </p:cNvSpPr>
          <p:nvPr>
            <p:ph type="ftr" sz="quarter" idx="11"/>
          </p:nvPr>
        </p:nvSpPr>
        <p:spPr/>
        <p:txBody>
          <a:bodyPr/>
          <a:lstStyle/>
          <a:p>
            <a:r>
              <a:rPr lang="fi-FI" smtClean="0"/>
              <a:t>Lähde: Eläketurvakeskus</a:t>
            </a:r>
            <a:endParaRPr lang="fi-FI"/>
          </a:p>
        </p:txBody>
      </p:sp>
      <p:sp>
        <p:nvSpPr>
          <p:cNvPr id="3" name="Dian numeron paikkamerkki 2"/>
          <p:cNvSpPr>
            <a:spLocks noGrp="1"/>
          </p:cNvSpPr>
          <p:nvPr>
            <p:ph type="sldNum" sz="quarter" idx="12"/>
          </p:nvPr>
        </p:nvSpPr>
        <p:spPr/>
        <p:txBody>
          <a:bodyPr/>
          <a:lstStyle/>
          <a:p>
            <a:fld id="{4BA095A8-931A-4B31-B2F3-6A691F15CD38}" type="slidenum">
              <a:rPr lang="fi-FI" smtClean="0"/>
              <a:pPr/>
              <a:t>25</a:t>
            </a:fld>
            <a:endParaRPr lang="fi-FI"/>
          </a:p>
        </p:txBody>
      </p:sp>
      <p:sp>
        <p:nvSpPr>
          <p:cNvPr id="7" name="Kyynel 6"/>
          <p:cNvSpPr/>
          <p:nvPr/>
        </p:nvSpPr>
        <p:spPr>
          <a:xfrm rot="16200000">
            <a:off x="6228184" y="3213176"/>
            <a:ext cx="1800000" cy="18000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p:cNvSpPr txBox="1"/>
          <p:nvPr/>
        </p:nvSpPr>
        <p:spPr>
          <a:xfrm>
            <a:off x="6603448" y="3574566"/>
            <a:ext cx="1368152" cy="1077218"/>
          </a:xfrm>
          <a:prstGeom prst="rect">
            <a:avLst/>
          </a:prstGeom>
          <a:noFill/>
        </p:spPr>
        <p:txBody>
          <a:bodyPr wrap="square" rtlCol="0">
            <a:spAutoFit/>
          </a:bodyPr>
          <a:lstStyle/>
          <a:p>
            <a:r>
              <a:rPr lang="fi-FI" sz="1600" dirty="0" smtClean="0">
                <a:solidFill>
                  <a:schemeClr val="bg1"/>
                </a:solidFill>
              </a:rPr>
              <a:t>Erotus katetaan sijoitusten tuotoilla</a:t>
            </a:r>
            <a:endParaRPr lang="fi-FI" sz="1600" dirty="0">
              <a:solidFill>
                <a:schemeClr val="bg1"/>
              </a:solidFill>
            </a:endParaRPr>
          </a:p>
        </p:txBody>
      </p:sp>
    </p:spTree>
    <p:extLst>
      <p:ext uri="{BB962C8B-B14F-4D97-AF65-F5344CB8AC3E}">
        <p14:creationId xmlns:p14="http://schemas.microsoft.com/office/powerpoint/2010/main" xmlns="" val="74023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066800" y="1447800"/>
            <a:ext cx="7643700" cy="4645496"/>
          </a:xfrm>
        </p:spPr>
        <p:txBody>
          <a:bodyPr>
            <a:normAutofit fontScale="92500"/>
          </a:bodyPr>
          <a:lstStyle/>
          <a:p>
            <a:pPr marL="0" indent="0">
              <a:buNone/>
            </a:pPr>
            <a:r>
              <a:rPr lang="fi-FI" sz="3027" dirty="0"/>
              <a:t>Työmarkkinajärjestöt päättävät </a:t>
            </a:r>
            <a:r>
              <a:rPr lang="fi-FI" sz="3027" dirty="0" smtClean="0"/>
              <a:t>työeläkkeistä.</a:t>
            </a:r>
          </a:p>
          <a:p>
            <a:pPr marL="0" indent="0">
              <a:buNone/>
            </a:pPr>
            <a:endParaRPr lang="fi-FI" sz="2000" dirty="0" smtClean="0"/>
          </a:p>
          <a:p>
            <a:pPr lvl="1"/>
            <a:r>
              <a:rPr lang="fi-FI" sz="2595" dirty="0" smtClean="0"/>
              <a:t>työeläkkeet </a:t>
            </a:r>
            <a:r>
              <a:rPr lang="fi-FI" sz="2595" dirty="0"/>
              <a:t>rahoitetaan työnantajilta ja työntekijöiltä perittävillä </a:t>
            </a:r>
            <a:r>
              <a:rPr lang="fi-FI" sz="2595" dirty="0" smtClean="0"/>
              <a:t>maksuilla.</a:t>
            </a:r>
          </a:p>
          <a:p>
            <a:pPr lvl="1"/>
            <a:r>
              <a:rPr lang="fi-FI" sz="2595" dirty="0"/>
              <a:t>työeläkemaksut ovat osa työvoiman käytön </a:t>
            </a:r>
            <a:r>
              <a:rPr lang="fi-FI" sz="2595" dirty="0" smtClean="0"/>
              <a:t>kustannusta.</a:t>
            </a:r>
          </a:p>
          <a:p>
            <a:pPr lvl="1"/>
            <a:r>
              <a:rPr lang="fi-FI" sz="2595" dirty="0"/>
              <a:t>työeläke on myöhennettyä </a:t>
            </a:r>
            <a:r>
              <a:rPr lang="fi-FI" sz="2595" dirty="0" smtClean="0"/>
              <a:t>palkkaa </a:t>
            </a:r>
            <a:r>
              <a:rPr lang="fi-FI" sz="2595" i="1" dirty="0" smtClean="0"/>
              <a:t>(=</a:t>
            </a:r>
            <a:r>
              <a:rPr lang="fi-FI" sz="2595" i="1" dirty="0"/>
              <a:t>osa kunkin meistä ansiota</a:t>
            </a:r>
            <a:r>
              <a:rPr lang="fi-FI" sz="2595" dirty="0" smtClean="0"/>
              <a:t>).</a:t>
            </a:r>
          </a:p>
          <a:p>
            <a:pPr marL="0" indent="0">
              <a:buNone/>
            </a:pPr>
            <a:endParaRPr lang="fi-FI" sz="3300" dirty="0" smtClean="0"/>
          </a:p>
          <a:p>
            <a:pPr marL="0" indent="0">
              <a:buNone/>
            </a:pPr>
            <a:r>
              <a:rPr lang="fi-FI" sz="2162" i="1" dirty="0" smtClean="0"/>
              <a:t>Kyse </a:t>
            </a:r>
            <a:r>
              <a:rPr lang="fi-FI" sz="2162" i="1" dirty="0"/>
              <a:t>ei siis ole verovaroista ja niiden </a:t>
            </a:r>
            <a:r>
              <a:rPr lang="fi-FI" sz="2162" i="1" dirty="0" smtClean="0"/>
              <a:t>käytöstä! Asian </a:t>
            </a:r>
            <a:r>
              <a:rPr lang="fi-FI" sz="2162" i="1" dirty="0"/>
              <a:t>on hyvä olla näin myös </a:t>
            </a:r>
            <a:r>
              <a:rPr lang="fi-FI" sz="2162" i="1" dirty="0" smtClean="0"/>
              <a:t>jatkossa.</a:t>
            </a:r>
          </a:p>
          <a:p>
            <a:endParaRPr lang="fi-FI" dirty="0"/>
          </a:p>
        </p:txBody>
      </p:sp>
      <p:sp>
        <p:nvSpPr>
          <p:cNvPr id="4" name="Päivämäärän paikkamerkki 3"/>
          <p:cNvSpPr>
            <a:spLocks noGrp="1"/>
          </p:cNvSpPr>
          <p:nvPr>
            <p:ph type="dt" sz="half" idx="10"/>
          </p:nvPr>
        </p:nvSpPr>
        <p:spPr/>
        <p:txBody>
          <a:bodyPr/>
          <a:lstStyle/>
          <a:p>
            <a:r>
              <a:rPr lang="fi-FI" dirty="0" smtClean="0"/>
              <a:t>20.10.2013</a:t>
            </a:r>
            <a:endParaRPr lang="fi-FI" dirty="0"/>
          </a:p>
        </p:txBody>
      </p:sp>
      <p:sp>
        <p:nvSpPr>
          <p:cNvPr id="5" name="Dian numeron paikkamerkki 4"/>
          <p:cNvSpPr>
            <a:spLocks noGrp="1"/>
          </p:cNvSpPr>
          <p:nvPr>
            <p:ph type="sldNum" sz="quarter" idx="12"/>
          </p:nvPr>
        </p:nvSpPr>
        <p:spPr/>
        <p:txBody>
          <a:bodyPr/>
          <a:lstStyle/>
          <a:p>
            <a:fld id="{271301F6-73EC-4258-9429-9A0D199DB458}" type="slidenum">
              <a:rPr lang="fi-FI" smtClean="0"/>
              <a:pPr/>
              <a:t>26</a:t>
            </a:fld>
            <a:endParaRPr lang="fi-FI" dirty="0"/>
          </a:p>
        </p:txBody>
      </p:sp>
    </p:spTree>
    <p:extLst>
      <p:ext uri="{BB962C8B-B14F-4D97-AF65-F5344CB8AC3E}">
        <p14:creationId xmlns:p14="http://schemas.microsoft.com/office/powerpoint/2010/main" xmlns="" val="2549791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352800" y="685800"/>
            <a:ext cx="7695214" cy="685800"/>
          </a:xfrm>
        </p:spPr>
        <p:txBody>
          <a:bodyPr>
            <a:normAutofit fontScale="90000"/>
          </a:bodyPr>
          <a:lstStyle/>
          <a:p>
            <a:r>
              <a:rPr lang="fi-FI" sz="3111" b="1" dirty="0"/>
              <a:t>Onko EU ongelma?</a:t>
            </a:r>
            <a:r>
              <a:rPr lang="fi-FI" dirty="0"/>
              <a:t/>
            </a:r>
            <a:br>
              <a:rPr lang="fi-FI" dirty="0"/>
            </a:br>
            <a:endParaRPr lang="fi-FI" dirty="0"/>
          </a:p>
        </p:txBody>
      </p:sp>
      <p:sp>
        <p:nvSpPr>
          <p:cNvPr id="3" name="Sisällön paikkamerkki 2"/>
          <p:cNvSpPr>
            <a:spLocks noGrp="1"/>
          </p:cNvSpPr>
          <p:nvPr>
            <p:ph idx="1"/>
          </p:nvPr>
        </p:nvSpPr>
        <p:spPr>
          <a:xfrm>
            <a:off x="990600" y="1600200"/>
            <a:ext cx="8045896" cy="4709120"/>
          </a:xfrm>
        </p:spPr>
        <p:txBody>
          <a:bodyPr>
            <a:normAutofit/>
          </a:bodyPr>
          <a:lstStyle/>
          <a:p>
            <a:pPr marL="0" indent="0">
              <a:buNone/>
            </a:pPr>
            <a:r>
              <a:rPr lang="fi-FI" sz="2400" dirty="0" smtClean="0"/>
              <a:t>Ei välttämättä, sillä</a:t>
            </a:r>
          </a:p>
          <a:p>
            <a:pPr marL="0" indent="0">
              <a:buNone/>
            </a:pPr>
            <a:endParaRPr lang="fi-FI" sz="1100" dirty="0" smtClean="0"/>
          </a:p>
          <a:p>
            <a:pPr lvl="1"/>
            <a:r>
              <a:rPr lang="fi-FI" sz="2400" dirty="0"/>
              <a:t>suomalainen työeläke on lakisääteinen sosiaaliturvaeläke</a:t>
            </a:r>
          </a:p>
          <a:p>
            <a:pPr lvl="1"/>
            <a:r>
              <a:rPr lang="fi-FI" sz="2400" dirty="0"/>
              <a:t>EU ei saa päättää kansallisesta sosiaaliturvasta</a:t>
            </a:r>
          </a:p>
          <a:p>
            <a:pPr lvl="1"/>
            <a:r>
              <a:rPr lang="fi-FI" sz="2400" dirty="0"/>
              <a:t>työeläkejärjestelmämme on varsin kestävällä tolalla</a:t>
            </a:r>
          </a:p>
          <a:p>
            <a:pPr marL="0" indent="0">
              <a:buNone/>
            </a:pPr>
            <a:endParaRPr lang="fi-FI" sz="2800" dirty="0"/>
          </a:p>
          <a:p>
            <a:pPr marL="0" indent="0">
              <a:buNone/>
            </a:pPr>
            <a:r>
              <a:rPr lang="fi-FI" sz="2000" i="1" dirty="0"/>
              <a:t>EU:n talouskoordinaation syveneminen voi</a:t>
            </a:r>
            <a:r>
              <a:rPr lang="fi-FI" sz="2000" i="1" dirty="0" smtClean="0"/>
              <a:t> muuttaa tilannetta </a:t>
            </a:r>
            <a:r>
              <a:rPr lang="fi-FI" sz="2000" dirty="0" smtClean="0"/>
              <a:t>(</a:t>
            </a:r>
            <a:r>
              <a:rPr lang="fi-FI" sz="2000" i="1" dirty="0" smtClean="0"/>
              <a:t>eläkkeitä </a:t>
            </a:r>
            <a:r>
              <a:rPr lang="fi-FI" sz="2000" i="1" dirty="0"/>
              <a:t>tarkastellaan osana tiukkenevaa talouden ohjausta</a:t>
            </a:r>
            <a:r>
              <a:rPr lang="fi-FI" sz="2000" dirty="0"/>
              <a:t>).</a:t>
            </a:r>
          </a:p>
          <a:p>
            <a:pPr marL="0" indent="0">
              <a:buNone/>
            </a:pPr>
            <a:endParaRPr lang="fi-FI" dirty="0"/>
          </a:p>
          <a:p>
            <a:pPr marL="0" indent="0">
              <a:buNone/>
            </a:pPr>
            <a:endParaRPr lang="fi-FI" dirty="0"/>
          </a:p>
        </p:txBody>
      </p:sp>
      <p:sp>
        <p:nvSpPr>
          <p:cNvPr id="4" name="Päivämäärän paikkamerkki 3"/>
          <p:cNvSpPr>
            <a:spLocks noGrp="1"/>
          </p:cNvSpPr>
          <p:nvPr>
            <p:ph type="dt" sz="half" idx="10"/>
          </p:nvPr>
        </p:nvSpPr>
        <p:spPr/>
        <p:txBody>
          <a:bodyPr/>
          <a:lstStyle/>
          <a:p>
            <a:r>
              <a:rPr lang="fi-FI" dirty="0" smtClean="0"/>
              <a:t>20.10.2013</a:t>
            </a:r>
            <a:endParaRPr lang="fi-FI" dirty="0"/>
          </a:p>
        </p:txBody>
      </p:sp>
      <p:sp>
        <p:nvSpPr>
          <p:cNvPr id="5" name="Dian numeron paikkamerkki 4"/>
          <p:cNvSpPr>
            <a:spLocks noGrp="1"/>
          </p:cNvSpPr>
          <p:nvPr>
            <p:ph type="sldNum" sz="quarter" idx="12"/>
          </p:nvPr>
        </p:nvSpPr>
        <p:spPr/>
        <p:txBody>
          <a:bodyPr/>
          <a:lstStyle/>
          <a:p>
            <a:fld id="{271301F6-73EC-4258-9429-9A0D199DB458}" type="slidenum">
              <a:rPr lang="fi-FI" smtClean="0"/>
              <a:pPr/>
              <a:t>27</a:t>
            </a:fld>
            <a:endParaRPr lang="fi-FI" dirty="0"/>
          </a:p>
        </p:txBody>
      </p:sp>
    </p:spTree>
    <p:extLst>
      <p:ext uri="{BB962C8B-B14F-4D97-AF65-F5344CB8AC3E}">
        <p14:creationId xmlns:p14="http://schemas.microsoft.com/office/powerpoint/2010/main" xmlns="" val="3073023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066800" y="1752600"/>
            <a:ext cx="8229600" cy="4451920"/>
          </a:xfrm>
        </p:spPr>
        <p:txBody>
          <a:bodyPr/>
          <a:lstStyle/>
          <a:p>
            <a:pPr marL="0" indent="0">
              <a:buNone/>
            </a:pPr>
            <a:r>
              <a:rPr lang="fi-FI" sz="2400" dirty="0"/>
              <a:t>EU:lle tärkeitä asioita</a:t>
            </a:r>
            <a:r>
              <a:rPr lang="fi-FI" sz="2400" dirty="0" smtClean="0"/>
              <a:t> eläkkeissä ovat </a:t>
            </a:r>
            <a:r>
              <a:rPr lang="fi-FI" sz="2400" dirty="0"/>
              <a:t>mm.</a:t>
            </a:r>
          </a:p>
          <a:p>
            <a:endParaRPr lang="fi-FI" dirty="0"/>
          </a:p>
          <a:p>
            <a:pPr lvl="2"/>
            <a:r>
              <a:rPr lang="fi-FI" sz="2400" dirty="0" smtClean="0"/>
              <a:t>syrjimättömyys</a:t>
            </a:r>
            <a:endParaRPr lang="fi-FI" sz="2400" dirty="0"/>
          </a:p>
          <a:p>
            <a:pPr lvl="2"/>
            <a:r>
              <a:rPr lang="fi-FI" sz="2400" dirty="0" smtClean="0"/>
              <a:t>työvoiman </a:t>
            </a:r>
            <a:r>
              <a:rPr lang="fi-FI" sz="2400" dirty="0"/>
              <a:t>liikkuvuus</a:t>
            </a:r>
          </a:p>
          <a:p>
            <a:pPr lvl="2"/>
            <a:r>
              <a:rPr lang="fi-FI" sz="2400" dirty="0" smtClean="0"/>
              <a:t>julkisen </a:t>
            </a:r>
            <a:r>
              <a:rPr lang="fi-FI" sz="2400" dirty="0"/>
              <a:t>talouden kestävyys</a:t>
            </a:r>
          </a:p>
          <a:p>
            <a:pPr lvl="2"/>
            <a:r>
              <a:rPr lang="fi-FI" sz="2400" dirty="0" smtClean="0"/>
              <a:t>eläkkeiden </a:t>
            </a:r>
            <a:r>
              <a:rPr lang="fi-FI" sz="2400" dirty="0"/>
              <a:t>riittävyys</a:t>
            </a:r>
            <a:endParaRPr lang="fi-FI" sz="2400" dirty="0" smtClean="0"/>
          </a:p>
          <a:p>
            <a:pPr lvl="2"/>
            <a:r>
              <a:rPr lang="fi-FI" sz="2400" dirty="0" smtClean="0"/>
              <a:t>(markkinaehtoisuus, kilpailukyky)</a:t>
            </a:r>
          </a:p>
          <a:p>
            <a:endParaRPr lang="fi-FI" dirty="0" smtClean="0"/>
          </a:p>
          <a:p>
            <a:pPr>
              <a:buNone/>
            </a:pPr>
            <a:endParaRPr lang="fi-FI" dirty="0" smtClean="0"/>
          </a:p>
          <a:p>
            <a:pPr>
              <a:buNone/>
            </a:pPr>
            <a:r>
              <a:rPr lang="fi-FI" sz="2000" i="1" dirty="0" smtClean="0"/>
              <a:t>Näiden kanssa kannattaa olla tarkkana!</a:t>
            </a:r>
          </a:p>
        </p:txBody>
      </p:sp>
      <p:sp>
        <p:nvSpPr>
          <p:cNvPr id="4" name="Päivämäärän paikkamerkki 3"/>
          <p:cNvSpPr>
            <a:spLocks noGrp="1"/>
          </p:cNvSpPr>
          <p:nvPr>
            <p:ph type="dt" sz="half" idx="10"/>
          </p:nvPr>
        </p:nvSpPr>
        <p:spPr/>
        <p:txBody>
          <a:bodyPr/>
          <a:lstStyle/>
          <a:p>
            <a:r>
              <a:rPr lang="fi-FI" dirty="0" smtClean="0"/>
              <a:t>20.10.2013</a:t>
            </a:r>
            <a:endParaRPr lang="fi-FI" dirty="0"/>
          </a:p>
        </p:txBody>
      </p:sp>
      <p:sp>
        <p:nvSpPr>
          <p:cNvPr id="5" name="Dian numeron paikkamerkki 4"/>
          <p:cNvSpPr>
            <a:spLocks noGrp="1"/>
          </p:cNvSpPr>
          <p:nvPr>
            <p:ph type="sldNum" sz="quarter" idx="12"/>
          </p:nvPr>
        </p:nvSpPr>
        <p:spPr/>
        <p:txBody>
          <a:bodyPr/>
          <a:lstStyle/>
          <a:p>
            <a:fld id="{271301F6-73EC-4258-9429-9A0D199DB458}" type="slidenum">
              <a:rPr lang="fi-FI" smtClean="0"/>
              <a:pPr/>
              <a:t>28</a:t>
            </a:fld>
            <a:endParaRPr lang="fi-FI" dirty="0"/>
          </a:p>
        </p:txBody>
      </p:sp>
    </p:spTree>
    <p:extLst>
      <p:ext uri="{BB962C8B-B14F-4D97-AF65-F5344CB8AC3E}">
        <p14:creationId xmlns:p14="http://schemas.microsoft.com/office/powerpoint/2010/main" xmlns="" val="638991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400" dirty="0" smtClean="0"/>
              <a:t>Suomen työeläkejärjestelmän asema EU:ssa</a:t>
            </a:r>
            <a:endParaRPr lang="fi-FI" sz="2400" dirty="0"/>
          </a:p>
        </p:txBody>
      </p:sp>
      <p:sp>
        <p:nvSpPr>
          <p:cNvPr id="4" name="Päivämäärän paikkamerkki 3"/>
          <p:cNvSpPr>
            <a:spLocks noGrp="1"/>
          </p:cNvSpPr>
          <p:nvPr>
            <p:ph type="dt" sz="half" idx="10"/>
          </p:nvPr>
        </p:nvSpPr>
        <p:spPr/>
        <p:txBody>
          <a:bodyPr/>
          <a:lstStyle/>
          <a:p>
            <a:r>
              <a:rPr lang="fi-FI" smtClean="0"/>
              <a:t>22.5.2012</a:t>
            </a:r>
            <a:endParaRPr lang="fi-FI" dirty="0"/>
          </a:p>
        </p:txBody>
      </p:sp>
      <p:sp>
        <p:nvSpPr>
          <p:cNvPr id="5" name="Dian numeron paikkamerkki 4"/>
          <p:cNvSpPr>
            <a:spLocks noGrp="1"/>
          </p:cNvSpPr>
          <p:nvPr>
            <p:ph type="sldNum" sz="quarter" idx="12"/>
          </p:nvPr>
        </p:nvSpPr>
        <p:spPr/>
        <p:txBody>
          <a:bodyPr/>
          <a:lstStyle/>
          <a:p>
            <a:fld id="{271301F6-73EC-4258-9429-9A0D199DB458}" type="slidenum">
              <a:rPr lang="fi-FI" smtClean="0"/>
              <a:pPr/>
              <a:t>29</a:t>
            </a:fld>
            <a:endParaRPr lang="fi-FI" dirty="0"/>
          </a:p>
        </p:txBody>
      </p:sp>
      <p:pic>
        <p:nvPicPr>
          <p:cNvPr id="3074" name="Picture 2" descr="https://telary.sharepoint.com/jakelu/Jaetut%20asiakirjat/työeläkejärjestelmän_EU_oikeudellinen_asema_kuvitus.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7527" y="1628775"/>
            <a:ext cx="7685771" cy="4679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245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576" y="1482507"/>
            <a:ext cx="5914014" cy="833259"/>
          </a:xfrm>
        </p:spPr>
        <p:txBody>
          <a:bodyPr>
            <a:normAutofit/>
          </a:bodyPr>
          <a:lstStyle/>
          <a:p>
            <a:r>
              <a:rPr lang="fi-FI" sz="2400" b="1" dirty="0" smtClean="0"/>
              <a:t>Käsiteltävät teemat</a:t>
            </a:r>
            <a:endParaRPr lang="fi-FI" sz="2400" b="1" dirty="0"/>
          </a:p>
        </p:txBody>
      </p:sp>
      <p:sp>
        <p:nvSpPr>
          <p:cNvPr id="3" name="Sisällön paikkamerkki 2"/>
          <p:cNvSpPr>
            <a:spLocks noGrp="1"/>
          </p:cNvSpPr>
          <p:nvPr>
            <p:ph idx="1"/>
          </p:nvPr>
        </p:nvSpPr>
        <p:spPr>
          <a:xfrm>
            <a:off x="456214" y="2492896"/>
            <a:ext cx="8229600" cy="3816424"/>
          </a:xfrm>
        </p:spPr>
        <p:txBody>
          <a:bodyPr/>
          <a:lstStyle/>
          <a:p>
            <a:r>
              <a:rPr lang="fi-FI" sz="2400" dirty="0" smtClean="0"/>
              <a:t>Suomen </a:t>
            </a:r>
            <a:r>
              <a:rPr lang="fi-FI" sz="2400" dirty="0"/>
              <a:t>työeläkejärjestelmän perusperiaatteet</a:t>
            </a:r>
          </a:p>
          <a:p>
            <a:r>
              <a:rPr lang="fi-FI" sz="2400" dirty="0" smtClean="0"/>
              <a:t>merkitys </a:t>
            </a:r>
            <a:r>
              <a:rPr lang="fi-FI" sz="2400" dirty="0"/>
              <a:t>yksilön ja työvoiman liikkuvuuden kannalta</a:t>
            </a:r>
          </a:p>
          <a:p>
            <a:r>
              <a:rPr lang="fi-FI" sz="2400" dirty="0" smtClean="0"/>
              <a:t>työeläkkeiden </a:t>
            </a:r>
            <a:r>
              <a:rPr lang="fi-FI" sz="2400" dirty="0"/>
              <a:t>rahoitus ja osittaisen rahastoinnin idea</a:t>
            </a:r>
          </a:p>
          <a:p>
            <a:r>
              <a:rPr lang="fi-FI" sz="2400" dirty="0" smtClean="0"/>
              <a:t>pari </a:t>
            </a:r>
            <a:r>
              <a:rPr lang="fi-FI" sz="2400" dirty="0"/>
              <a:t>sanaa työeläkevakuuttajien sijoitustoiminnasta</a:t>
            </a:r>
          </a:p>
          <a:p>
            <a:r>
              <a:rPr lang="fi-FI" sz="2400" dirty="0" smtClean="0"/>
              <a:t>onko </a:t>
            </a:r>
            <a:r>
              <a:rPr lang="fi-FI" sz="2400" dirty="0"/>
              <a:t>EU ongelma</a:t>
            </a:r>
            <a:r>
              <a:rPr lang="fi-FI" sz="2400" dirty="0" smtClean="0"/>
              <a:t>?</a:t>
            </a:r>
            <a:r>
              <a:rPr lang="fi-FI" sz="2400" dirty="0"/>
              <a:t> </a:t>
            </a:r>
          </a:p>
          <a:p>
            <a:endParaRPr lang="fi-FI" dirty="0"/>
          </a:p>
        </p:txBody>
      </p:sp>
      <p:sp>
        <p:nvSpPr>
          <p:cNvPr id="4" name="Päivämäärän paikkamerkki 3"/>
          <p:cNvSpPr>
            <a:spLocks noGrp="1"/>
          </p:cNvSpPr>
          <p:nvPr>
            <p:ph type="dt" sz="half" idx="10"/>
          </p:nvPr>
        </p:nvSpPr>
        <p:spPr/>
        <p:txBody>
          <a:bodyPr/>
          <a:lstStyle/>
          <a:p>
            <a:r>
              <a:rPr lang="fi-FI" smtClean="0"/>
              <a:t>22.5.2012</a:t>
            </a:r>
            <a:endParaRPr lang="fi-FI" dirty="0"/>
          </a:p>
        </p:txBody>
      </p:sp>
      <p:sp>
        <p:nvSpPr>
          <p:cNvPr id="5" name="Dian numeron paikkamerkki 4"/>
          <p:cNvSpPr>
            <a:spLocks noGrp="1"/>
          </p:cNvSpPr>
          <p:nvPr>
            <p:ph type="sldNum" sz="quarter" idx="12"/>
          </p:nvPr>
        </p:nvSpPr>
        <p:spPr/>
        <p:txBody>
          <a:bodyPr/>
          <a:lstStyle/>
          <a:p>
            <a:fld id="{271301F6-73EC-4258-9429-9A0D199DB458}" type="slidenum">
              <a:rPr lang="fi-FI" smtClean="0"/>
              <a:pPr/>
              <a:t>3</a:t>
            </a:fld>
            <a:endParaRPr lang="fi-FI" dirty="0"/>
          </a:p>
        </p:txBody>
      </p:sp>
    </p:spTree>
    <p:extLst>
      <p:ext uri="{BB962C8B-B14F-4D97-AF65-F5344CB8AC3E}">
        <p14:creationId xmlns:p14="http://schemas.microsoft.com/office/powerpoint/2010/main" xmlns="" val="493983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1484784"/>
            <a:ext cx="8364258" cy="4752528"/>
          </a:xfrm>
        </p:spPr>
        <p:txBody>
          <a:bodyPr>
            <a:normAutofit/>
          </a:bodyPr>
          <a:lstStyle/>
          <a:p>
            <a:pPr marL="0" indent="0">
              <a:buNone/>
            </a:pPr>
            <a:r>
              <a:rPr lang="fi-FI" sz="2400" dirty="0"/>
              <a:t>Eläkkeitä koskeva päätökset pysyvät omissa käsissä, kun </a:t>
            </a:r>
          </a:p>
          <a:p>
            <a:pPr marL="0" indent="0">
              <a:buNone/>
            </a:pPr>
            <a:endParaRPr lang="fi-FI" sz="1300" dirty="0"/>
          </a:p>
          <a:p>
            <a:pPr lvl="1"/>
            <a:r>
              <a:rPr lang="fi-FI" sz="2400" dirty="0"/>
              <a:t>työeläkkeiden sosiaaliturvaluonne pidetään </a:t>
            </a:r>
            <a:r>
              <a:rPr lang="fi-FI" sz="2400" dirty="0" smtClean="0"/>
              <a:t>vahvana.</a:t>
            </a:r>
          </a:p>
          <a:p>
            <a:pPr lvl="1"/>
            <a:r>
              <a:rPr lang="fi-FI" sz="2400" dirty="0"/>
              <a:t>huolehditaan työeläkejärjestelmän taloudellisesta </a:t>
            </a:r>
            <a:r>
              <a:rPr lang="fi-FI" sz="2400" dirty="0" smtClean="0"/>
              <a:t>kestävyydestä.</a:t>
            </a:r>
          </a:p>
          <a:p>
            <a:pPr lvl="1"/>
            <a:r>
              <a:rPr lang="fi-FI" sz="2400" dirty="0"/>
              <a:t>edistetään työurien </a:t>
            </a:r>
            <a:r>
              <a:rPr lang="fi-FI" sz="2400" dirty="0" smtClean="0"/>
              <a:t>pidentämistä.</a:t>
            </a:r>
          </a:p>
          <a:p>
            <a:pPr lvl="1"/>
            <a:r>
              <a:rPr lang="fi-FI" sz="2400" dirty="0"/>
              <a:t>tasapainotetaan valtion ja kuntien taloudet </a:t>
            </a:r>
            <a:r>
              <a:rPr lang="fi-FI" sz="2400" dirty="0" smtClean="0"/>
              <a:t>ajoissa. </a:t>
            </a:r>
            <a:endParaRPr lang="fi-FI" sz="2400" dirty="0"/>
          </a:p>
          <a:p>
            <a:pPr marL="0" indent="0">
              <a:buNone/>
            </a:pPr>
            <a:endParaRPr lang="fi-FI" sz="2800" dirty="0" smtClean="0"/>
          </a:p>
          <a:p>
            <a:pPr marL="0" indent="0">
              <a:buNone/>
            </a:pPr>
            <a:r>
              <a:rPr lang="fi-FI" sz="2000" i="1" dirty="0" smtClean="0"/>
              <a:t>Vastuullisia päätöksiä tarvitaan siis myös jatkossa.</a:t>
            </a:r>
          </a:p>
          <a:p>
            <a:pPr marL="0" indent="0">
              <a:buNone/>
            </a:pPr>
            <a:r>
              <a:rPr lang="fi-FI" sz="2000" i="1" dirty="0" smtClean="0"/>
              <a:t>On myös tärkeää </a:t>
            </a:r>
            <a:r>
              <a:rPr lang="fi-FI" sz="2000" i="1" dirty="0"/>
              <a:t>on varmistaa, että valtion ja kuntien</a:t>
            </a:r>
            <a:r>
              <a:rPr lang="fi-FI" sz="2000" i="1" dirty="0" smtClean="0"/>
              <a:t> talousongelmia ei </a:t>
            </a:r>
            <a:r>
              <a:rPr lang="fi-FI" sz="2000" i="1" dirty="0"/>
              <a:t>korjata työeläkevarojen /tulevien eläkkeiden alentamisen </a:t>
            </a:r>
            <a:r>
              <a:rPr lang="fi-FI" sz="2000" i="1" dirty="0" smtClean="0"/>
              <a:t>avulla.</a:t>
            </a:r>
          </a:p>
          <a:p>
            <a:endParaRPr lang="fi-FI" dirty="0"/>
          </a:p>
        </p:txBody>
      </p:sp>
      <p:sp>
        <p:nvSpPr>
          <p:cNvPr id="4" name="Päivämäärän paikkamerkki 3"/>
          <p:cNvSpPr>
            <a:spLocks noGrp="1"/>
          </p:cNvSpPr>
          <p:nvPr>
            <p:ph type="dt" sz="half" idx="10"/>
          </p:nvPr>
        </p:nvSpPr>
        <p:spPr/>
        <p:txBody>
          <a:bodyPr/>
          <a:lstStyle/>
          <a:p>
            <a:r>
              <a:rPr lang="fi-FI" dirty="0" smtClean="0"/>
              <a:t>20.10.2013</a:t>
            </a:r>
            <a:endParaRPr lang="fi-FI" dirty="0"/>
          </a:p>
        </p:txBody>
      </p:sp>
      <p:sp>
        <p:nvSpPr>
          <p:cNvPr id="5" name="Dian numeron paikkamerkki 4"/>
          <p:cNvSpPr>
            <a:spLocks noGrp="1"/>
          </p:cNvSpPr>
          <p:nvPr>
            <p:ph type="sldNum" sz="quarter" idx="12"/>
          </p:nvPr>
        </p:nvSpPr>
        <p:spPr/>
        <p:txBody>
          <a:bodyPr/>
          <a:lstStyle/>
          <a:p>
            <a:fld id="{271301F6-73EC-4258-9429-9A0D199DB458}" type="slidenum">
              <a:rPr lang="fi-FI" smtClean="0"/>
              <a:pPr/>
              <a:t>30</a:t>
            </a:fld>
            <a:endParaRPr lang="fi-FI" dirty="0"/>
          </a:p>
        </p:txBody>
      </p:sp>
    </p:spTree>
    <p:extLst>
      <p:ext uri="{BB962C8B-B14F-4D97-AF65-F5344CB8AC3E}">
        <p14:creationId xmlns:p14="http://schemas.microsoft.com/office/powerpoint/2010/main" xmlns="" val="3495817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dirty="0"/>
              <a:t>Eduskunnan valtiovarainvaliokunta talouskurisopimuksesta </a:t>
            </a:r>
            <a:r>
              <a:rPr lang="fi-FI" dirty="0" err="1"/>
              <a:t>VaVM</a:t>
            </a:r>
            <a:r>
              <a:rPr lang="fi-FI" dirty="0"/>
              <a:t> 38/2012</a:t>
            </a:r>
          </a:p>
        </p:txBody>
      </p:sp>
      <p:sp>
        <p:nvSpPr>
          <p:cNvPr id="3" name="Sisällön paikkamerkki 2"/>
          <p:cNvSpPr>
            <a:spLocks noGrp="1"/>
          </p:cNvSpPr>
          <p:nvPr>
            <p:ph idx="1"/>
          </p:nvPr>
        </p:nvSpPr>
        <p:spPr/>
        <p:txBody>
          <a:bodyPr>
            <a:normAutofit fontScale="85000" lnSpcReduction="20000"/>
          </a:bodyPr>
          <a:lstStyle/>
          <a:p>
            <a:pPr marL="0" indent="0">
              <a:buNone/>
            </a:pPr>
            <a:r>
              <a:rPr lang="fi-FI" i="1" dirty="0"/>
              <a:t>”Työeläkerahastot</a:t>
            </a:r>
            <a:endParaRPr lang="fi-FI" dirty="0"/>
          </a:p>
          <a:p>
            <a:pPr marL="0" indent="0" algn="just">
              <a:buNone/>
            </a:pPr>
            <a:endParaRPr lang="fi-FI" dirty="0"/>
          </a:p>
          <a:p>
            <a:pPr marL="0" indent="0" algn="just">
              <a:buNone/>
            </a:pPr>
            <a:r>
              <a:rPr lang="fi-FI" dirty="0"/>
              <a:t>Valiokunta kiinnittää huomiota siihen, että Suomen kohtuullisen hyviin tunnuslukuihin vaikuttaa osaltaan se, että monista muista maista poiketen Suomen julkiseen talouteen luetaan myös työeläkesektori. Työeläkerahastojen suuruus on noin 75 prosenttia suhteessa bruttokansantuotteeseen. Ilman niiden vaikutusta Suomen julkisen talouden alijäämä olisi noin 3 prosenttia bruttokansantuotteesta.</a:t>
            </a:r>
          </a:p>
          <a:p>
            <a:pPr marL="0" indent="0" algn="just">
              <a:buNone/>
            </a:pPr>
            <a:endParaRPr lang="fi-FI" dirty="0"/>
          </a:p>
          <a:p>
            <a:pPr marL="0" indent="0" algn="just">
              <a:buNone/>
            </a:pPr>
            <a:r>
              <a:rPr lang="fi-FI" dirty="0"/>
              <a:t>Valiokunta toteaa, että työeläkerahastoinnissa mahdollisesti tapahtuvat muutokset vaikuttavat suoraan Suomen rakenteelliseen jäämään. </a:t>
            </a:r>
            <a:r>
              <a:rPr lang="fi-FI" dirty="0">
                <a:solidFill>
                  <a:schemeClr val="accent4"/>
                </a:solidFill>
              </a:rPr>
              <a:t>Työeläkesektori on myös korjausmekanismin piirissä</a:t>
            </a:r>
            <a:r>
              <a:rPr lang="fi-FI" dirty="0"/>
              <a:t>, jota kautta siihen voi kohdistua aiempaa suurempia muutospaineita. Valiokunta painottaa kuitenkin, että</a:t>
            </a:r>
            <a:r>
              <a:rPr lang="fi-FI" dirty="0">
                <a:solidFill>
                  <a:schemeClr val="accent4"/>
                </a:solidFill>
              </a:rPr>
              <a:t> työeläkejärjestelmän rakennetta ja toteutustapaa koskevat päätökset ovat edelleen Suomen kansallisessa päätösvallassa</a:t>
            </a:r>
            <a:r>
              <a:rPr lang="fi-FI" dirty="0"/>
              <a:t>, eikä tätä lähtökohtaa pidä sopimuksen menettelyiden kautta muuttaa.</a:t>
            </a:r>
          </a:p>
          <a:p>
            <a:pPr marL="0" indent="0" algn="just">
              <a:buNone/>
            </a:pPr>
            <a:endParaRPr lang="fi-FI" dirty="0"/>
          </a:p>
          <a:p>
            <a:pPr marL="0" indent="0" algn="just">
              <a:buNone/>
            </a:pPr>
            <a:r>
              <a:rPr lang="fi-FI" dirty="0"/>
              <a:t>Valiokunta korostaa lisäksi, ettei myöskään korjaustoimenpiteitä ole tarkoituksenmukaista kohdistaa vapaasti julkisen sektorin sisällä. </a:t>
            </a:r>
            <a:r>
              <a:rPr lang="fi-FI" dirty="0">
                <a:solidFill>
                  <a:schemeClr val="accent4"/>
                </a:solidFill>
              </a:rPr>
              <a:t>Työeläkevarat on tarkoitettu työeläkkeiden rahoitusta varten</a:t>
            </a:r>
            <a:r>
              <a:rPr lang="fi-FI" dirty="0"/>
              <a:t>, jolloin on perusteltua, että työeläkejärjestelmään tehdään julkisen talouden rakenteellista rahoitusasemaa parantavia muutoksia vain silloin, kun tämä on tarpeellista työeläkejärjestelmän kestävyyden kannalta. Samaa periaatetta on syytä soveltaa julkisen sektorin sisällä soveltuvin osin muutoinkin.”</a:t>
            </a:r>
          </a:p>
          <a:p>
            <a:endParaRPr lang="fi-FI" dirty="0"/>
          </a:p>
        </p:txBody>
      </p:sp>
      <p:sp>
        <p:nvSpPr>
          <p:cNvPr id="4" name="Päivämäärän paikkamerkki 3"/>
          <p:cNvSpPr>
            <a:spLocks noGrp="1"/>
          </p:cNvSpPr>
          <p:nvPr>
            <p:ph type="dt" sz="half" idx="10"/>
          </p:nvPr>
        </p:nvSpPr>
        <p:spPr/>
        <p:txBody>
          <a:bodyPr/>
          <a:lstStyle/>
          <a:p>
            <a:r>
              <a:rPr lang="fi-FI" dirty="0" smtClean="0"/>
              <a:t>20.10.2013</a:t>
            </a:r>
            <a:endParaRPr lang="fi-FI" dirty="0"/>
          </a:p>
        </p:txBody>
      </p:sp>
      <p:sp>
        <p:nvSpPr>
          <p:cNvPr id="5" name="Dian numeron paikkamerkki 4"/>
          <p:cNvSpPr>
            <a:spLocks noGrp="1"/>
          </p:cNvSpPr>
          <p:nvPr>
            <p:ph type="sldNum" sz="quarter" idx="12"/>
          </p:nvPr>
        </p:nvSpPr>
        <p:spPr/>
        <p:txBody>
          <a:bodyPr/>
          <a:lstStyle/>
          <a:p>
            <a:fld id="{271301F6-73EC-4258-9429-9A0D199DB458}" type="slidenum">
              <a:rPr lang="fi-FI" smtClean="0"/>
              <a:pPr/>
              <a:t>31</a:t>
            </a:fld>
            <a:endParaRPr lang="fi-FI" dirty="0"/>
          </a:p>
        </p:txBody>
      </p:sp>
    </p:spTree>
    <p:extLst>
      <p:ext uri="{BB962C8B-B14F-4D97-AF65-F5344CB8AC3E}">
        <p14:creationId xmlns:p14="http://schemas.microsoft.com/office/powerpoint/2010/main" xmlns="" val="780851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dirty="0"/>
              <a:t>EU:n vaikutus Suomen lakisääteiseen työeläkejärjestelmään</a:t>
            </a:r>
          </a:p>
        </p:txBody>
      </p:sp>
      <p:sp>
        <p:nvSpPr>
          <p:cNvPr id="4" name="Päivämäärän paikkamerkki 3"/>
          <p:cNvSpPr>
            <a:spLocks noGrp="1"/>
          </p:cNvSpPr>
          <p:nvPr>
            <p:ph type="dt" sz="half" idx="10"/>
          </p:nvPr>
        </p:nvSpPr>
        <p:spPr/>
        <p:txBody>
          <a:bodyPr/>
          <a:lstStyle/>
          <a:p>
            <a:r>
              <a:rPr lang="fi-FI" dirty="0" smtClean="0"/>
              <a:t>20.10.2013</a:t>
            </a:r>
            <a:endParaRPr lang="fi-FI" dirty="0"/>
          </a:p>
        </p:txBody>
      </p:sp>
      <p:sp>
        <p:nvSpPr>
          <p:cNvPr id="5" name="Dian numeron paikkamerkki 4"/>
          <p:cNvSpPr>
            <a:spLocks noGrp="1"/>
          </p:cNvSpPr>
          <p:nvPr>
            <p:ph type="sldNum" sz="quarter" idx="12"/>
          </p:nvPr>
        </p:nvSpPr>
        <p:spPr/>
        <p:txBody>
          <a:bodyPr/>
          <a:lstStyle/>
          <a:p>
            <a:fld id="{271301F6-73EC-4258-9429-9A0D199DB458}" type="slidenum">
              <a:rPr lang="fi-FI" smtClean="0"/>
              <a:pPr/>
              <a:t>32</a:t>
            </a:fld>
            <a:endParaRPr lang="fi-FI" dirty="0"/>
          </a:p>
        </p:txBody>
      </p:sp>
      <p:pic>
        <p:nvPicPr>
          <p:cNvPr id="8" name="Sisällön paikkamerkki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95400" y="1295400"/>
            <a:ext cx="7498190" cy="5010324"/>
          </a:xfrm>
        </p:spPr>
      </p:pic>
    </p:spTree>
    <p:extLst>
      <p:ext uri="{BB962C8B-B14F-4D97-AF65-F5344CB8AC3E}">
        <p14:creationId xmlns:p14="http://schemas.microsoft.com/office/powerpoint/2010/main" xmlns="" val="3213390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fld id="{4BA095A8-931A-4B31-B2F3-6A691F15CD38}" type="slidenum">
              <a:rPr lang="fi-FI" smtClean="0">
                <a:solidFill>
                  <a:srgbClr val="000000"/>
                </a:solidFill>
              </a:rPr>
              <a:pPr/>
              <a:t>33</a:t>
            </a:fld>
            <a:endParaRPr lang="fi-FI">
              <a:solidFill>
                <a:srgbClr val="000000"/>
              </a:solidFill>
            </a:endParaRPr>
          </a:p>
        </p:txBody>
      </p:sp>
      <p:pic>
        <p:nvPicPr>
          <p:cNvPr id="6" name="Kuva 5"/>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157864"/>
            <a:ext cx="8136904" cy="5223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07285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51720" y="435502"/>
            <a:ext cx="6275039" cy="977275"/>
          </a:xfrm>
        </p:spPr>
        <p:txBody>
          <a:bodyPr>
            <a:normAutofit/>
          </a:bodyPr>
          <a:lstStyle/>
          <a:p>
            <a:r>
              <a:rPr lang="fi-FI" dirty="0" smtClean="0"/>
              <a:t>Suomen työeläkejärjestelmä ja EU</a:t>
            </a:r>
            <a:endParaRPr lang="fi-FI" dirty="0"/>
          </a:p>
        </p:txBody>
      </p:sp>
      <p:sp>
        <p:nvSpPr>
          <p:cNvPr id="3" name="Päivämäärän paikkamerkki 2"/>
          <p:cNvSpPr>
            <a:spLocks noGrp="1"/>
          </p:cNvSpPr>
          <p:nvPr>
            <p:ph type="dt" sz="half" idx="10"/>
          </p:nvPr>
        </p:nvSpPr>
        <p:spPr/>
        <p:txBody>
          <a:bodyPr/>
          <a:lstStyle/>
          <a:p>
            <a:endParaRPr lang="fi-FI" dirty="0">
              <a:solidFill>
                <a:srgbClr val="000000"/>
              </a:solidFill>
            </a:endParaRPr>
          </a:p>
        </p:txBody>
      </p:sp>
      <p:sp>
        <p:nvSpPr>
          <p:cNvPr id="4" name="Dian numeron paikkamerkki 3"/>
          <p:cNvSpPr>
            <a:spLocks noGrp="1"/>
          </p:cNvSpPr>
          <p:nvPr>
            <p:ph type="sldNum" sz="quarter" idx="12"/>
          </p:nvPr>
        </p:nvSpPr>
        <p:spPr/>
        <p:txBody>
          <a:bodyPr/>
          <a:lstStyle/>
          <a:p>
            <a:fld id="{4BA095A8-931A-4B31-B2F3-6A691F15CD38}" type="slidenum">
              <a:rPr lang="fi-FI" smtClean="0">
                <a:solidFill>
                  <a:srgbClr val="000000"/>
                </a:solidFill>
              </a:rPr>
              <a:pPr/>
              <a:t>34</a:t>
            </a:fld>
            <a:endParaRPr lang="fi-FI">
              <a:solidFill>
                <a:srgbClr val="000000"/>
              </a:solidFill>
            </a:endParaRPr>
          </a:p>
        </p:txBody>
      </p:sp>
      <p:pic>
        <p:nvPicPr>
          <p:cNvPr id="5" name="Kuva 4"/>
          <p:cNvPicPr/>
          <p:nvPr/>
        </p:nvPicPr>
        <p:blipFill>
          <a:blip r:embed="rId2" cstate="print">
            <a:extLst>
              <a:ext uri="{28A0092B-C50C-407E-A947-70E740481C1C}">
                <a14:useLocalDpi xmlns:a14="http://schemas.microsoft.com/office/drawing/2010/main" xmlns="" val="0"/>
              </a:ext>
            </a:extLst>
          </a:blip>
          <a:stretch>
            <a:fillRect/>
          </a:stretch>
        </p:blipFill>
        <p:spPr>
          <a:xfrm>
            <a:off x="395536" y="1412777"/>
            <a:ext cx="8064896" cy="4824536"/>
          </a:xfrm>
          <a:prstGeom prst="rect">
            <a:avLst/>
          </a:prstGeom>
        </p:spPr>
      </p:pic>
    </p:spTree>
    <p:extLst>
      <p:ext uri="{BB962C8B-B14F-4D97-AF65-F5344CB8AC3E}">
        <p14:creationId xmlns:p14="http://schemas.microsoft.com/office/powerpoint/2010/main" xmlns="" val="3944515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fld id="{4BA095A8-931A-4B31-B2F3-6A691F15CD38}" type="slidenum">
              <a:rPr lang="fi-FI" smtClean="0">
                <a:solidFill>
                  <a:srgbClr val="000000"/>
                </a:solidFill>
              </a:rPr>
              <a:pPr/>
              <a:t>4</a:t>
            </a:fld>
            <a:endParaRPr lang="fi-FI">
              <a:solidFill>
                <a:srgbClr val="000000"/>
              </a:solidFill>
            </a:endParaRPr>
          </a:p>
        </p:txBody>
      </p:sp>
      <p:sp>
        <p:nvSpPr>
          <p:cNvPr id="5" name="Otsikko 4"/>
          <p:cNvSpPr>
            <a:spLocks noGrp="1"/>
          </p:cNvSpPr>
          <p:nvPr>
            <p:ph type="title" idx="4294967295"/>
          </p:nvPr>
        </p:nvSpPr>
        <p:spPr>
          <a:xfrm>
            <a:off x="2868613" y="434975"/>
            <a:ext cx="6275387" cy="979488"/>
          </a:xfrm>
        </p:spPr>
        <p:txBody>
          <a:bodyPr>
            <a:normAutofit/>
          </a:bodyPr>
          <a:lstStyle/>
          <a:p>
            <a:r>
              <a:rPr lang="fi-FI" dirty="0" smtClean="0"/>
              <a:t>www.tela.fi/elakejarjestelma</a:t>
            </a:r>
            <a:endParaRPr lang="fi-FI" dirty="0"/>
          </a:p>
        </p:txBody>
      </p:sp>
      <p:pic>
        <p:nvPicPr>
          <p:cNvPr id="6" name="Kuva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143000"/>
            <a:ext cx="9144000" cy="5166360"/>
          </a:xfrm>
          <a:prstGeom prst="rect">
            <a:avLst/>
          </a:prstGeom>
        </p:spPr>
      </p:pic>
    </p:spTree>
    <p:extLst>
      <p:ext uri="{BB962C8B-B14F-4D97-AF65-F5344CB8AC3E}">
        <p14:creationId xmlns:p14="http://schemas.microsoft.com/office/powerpoint/2010/main" xmlns="" val="49910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400" dirty="0" smtClean="0"/>
              <a:t>Suomen työeläkejärjestelmän asema EU:ssa</a:t>
            </a:r>
            <a:endParaRPr lang="fi-FI" sz="2400" dirty="0"/>
          </a:p>
        </p:txBody>
      </p:sp>
      <p:sp>
        <p:nvSpPr>
          <p:cNvPr id="4" name="Päivämäärän paikkamerkki 3"/>
          <p:cNvSpPr>
            <a:spLocks noGrp="1"/>
          </p:cNvSpPr>
          <p:nvPr>
            <p:ph type="dt" sz="half" idx="10"/>
          </p:nvPr>
        </p:nvSpPr>
        <p:spPr/>
        <p:txBody>
          <a:bodyPr/>
          <a:lstStyle/>
          <a:p>
            <a:r>
              <a:rPr lang="fi-FI" smtClean="0"/>
              <a:t>22.5.2012</a:t>
            </a:r>
            <a:endParaRPr lang="fi-FI" dirty="0"/>
          </a:p>
        </p:txBody>
      </p:sp>
      <p:sp>
        <p:nvSpPr>
          <p:cNvPr id="5" name="Dian numeron paikkamerkki 4"/>
          <p:cNvSpPr>
            <a:spLocks noGrp="1"/>
          </p:cNvSpPr>
          <p:nvPr>
            <p:ph type="sldNum" sz="quarter" idx="12"/>
          </p:nvPr>
        </p:nvSpPr>
        <p:spPr/>
        <p:txBody>
          <a:bodyPr/>
          <a:lstStyle/>
          <a:p>
            <a:fld id="{271301F6-73EC-4258-9429-9A0D199DB458}" type="slidenum">
              <a:rPr lang="fi-FI" smtClean="0"/>
              <a:pPr/>
              <a:t>5</a:t>
            </a:fld>
            <a:endParaRPr lang="fi-FI" dirty="0"/>
          </a:p>
        </p:txBody>
      </p:sp>
      <p:pic>
        <p:nvPicPr>
          <p:cNvPr id="3074" name="Picture 2" descr="https://telary.sharepoint.com/jakelu/Jaetut%20asiakirjat/työeläkejärjestelmän_EU_oikeudellinen_asema_kuvitus.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7527" y="1628775"/>
            <a:ext cx="7685771" cy="4679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829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dirty="0"/>
              <a:t>Suomen eläkejärjestelmän pääpiirteet</a:t>
            </a:r>
          </a:p>
        </p:txBody>
      </p:sp>
      <p:sp>
        <p:nvSpPr>
          <p:cNvPr id="3" name="Dian numeron paikkamerkki 2"/>
          <p:cNvSpPr>
            <a:spLocks noGrp="1"/>
          </p:cNvSpPr>
          <p:nvPr>
            <p:ph type="sldNum" sz="quarter" idx="12"/>
          </p:nvPr>
        </p:nvSpPr>
        <p:spPr/>
        <p:txBody>
          <a:bodyPr/>
          <a:lstStyle/>
          <a:p>
            <a:fld id="{4BA095A8-931A-4B31-B2F3-6A691F15CD38}" type="slidenum">
              <a:rPr lang="fi-FI" smtClean="0"/>
              <a:pPr/>
              <a:t>6</a:t>
            </a:fld>
            <a:endParaRPr lang="fi-FI"/>
          </a:p>
        </p:txBody>
      </p:sp>
      <p:pic>
        <p:nvPicPr>
          <p:cNvPr id="4" name="Kuva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845200"/>
            <a:ext cx="8661375" cy="3384000"/>
          </a:xfrm>
          <a:prstGeom prst="rect">
            <a:avLst/>
          </a:prstGeom>
        </p:spPr>
      </p:pic>
    </p:spTree>
    <p:extLst>
      <p:ext uri="{BB962C8B-B14F-4D97-AF65-F5344CB8AC3E}">
        <p14:creationId xmlns:p14="http://schemas.microsoft.com/office/powerpoint/2010/main" xmlns="" val="2347443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Kokonaiseläke </a:t>
            </a:r>
            <a:r>
              <a:rPr lang="fi-FI" dirty="0" smtClean="0"/>
              <a:t>2015</a:t>
            </a:r>
            <a:endParaRPr lang="fi-FI" dirty="0"/>
          </a:p>
        </p:txBody>
      </p:sp>
      <p:sp>
        <p:nvSpPr>
          <p:cNvPr id="3" name="Dian numeron paikkamerkki 2"/>
          <p:cNvSpPr>
            <a:spLocks noGrp="1"/>
          </p:cNvSpPr>
          <p:nvPr>
            <p:ph type="sldNum" sz="quarter" idx="12"/>
          </p:nvPr>
        </p:nvSpPr>
        <p:spPr/>
        <p:txBody>
          <a:bodyPr/>
          <a:lstStyle/>
          <a:p>
            <a:fld id="{4BA095A8-931A-4B31-B2F3-6A691F15CD38}" type="slidenum">
              <a:rPr lang="fi-FI" smtClean="0"/>
              <a:pPr/>
              <a:t>7</a:t>
            </a:fld>
            <a:endParaRPr lang="fi-FI"/>
          </a:p>
        </p:txBody>
      </p:sp>
      <p:pic>
        <p:nvPicPr>
          <p:cNvPr id="4" name="Kuva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20" y="1484784"/>
            <a:ext cx="8164211" cy="4320000"/>
          </a:xfrm>
          <a:prstGeom prst="rect">
            <a:avLst/>
          </a:prstGeom>
        </p:spPr>
      </p:pic>
      <p:sp>
        <p:nvSpPr>
          <p:cNvPr id="5" name="Päivämäärän paikkamerkki 4"/>
          <p:cNvSpPr>
            <a:spLocks noGrp="1"/>
          </p:cNvSpPr>
          <p:nvPr>
            <p:ph type="dt" sz="half" idx="10"/>
          </p:nvPr>
        </p:nvSpPr>
        <p:spPr/>
        <p:txBody>
          <a:bodyPr/>
          <a:lstStyle/>
          <a:p>
            <a:r>
              <a:rPr lang="fi-FI" dirty="0" smtClean="0"/>
              <a:t>1.1.2015</a:t>
            </a:r>
            <a:endParaRPr lang="fi-FI" dirty="0"/>
          </a:p>
        </p:txBody>
      </p:sp>
      <p:sp>
        <p:nvSpPr>
          <p:cNvPr id="6" name="Alatunnisteen paikkamerkki 5"/>
          <p:cNvSpPr>
            <a:spLocks noGrp="1"/>
          </p:cNvSpPr>
          <p:nvPr>
            <p:ph type="ftr" sz="quarter" idx="11"/>
          </p:nvPr>
        </p:nvSpPr>
        <p:spPr/>
        <p:txBody>
          <a:bodyPr/>
          <a:lstStyle/>
          <a:p>
            <a:r>
              <a:rPr lang="fi-FI" dirty="0" err="1" smtClean="0"/>
              <a:t>ETK:n</a:t>
            </a:r>
            <a:r>
              <a:rPr lang="fi-FI" dirty="0" smtClean="0"/>
              <a:t> katsauksia: Juha </a:t>
            </a:r>
            <a:r>
              <a:rPr lang="fi-FI" dirty="0" err="1" smtClean="0"/>
              <a:t>Knuuti</a:t>
            </a:r>
            <a:r>
              <a:rPr lang="fi-FI" dirty="0" smtClean="0"/>
              <a:t> &amp; Suvi Ritola, Kela</a:t>
            </a:r>
            <a:endParaRPr lang="fi-FI" dirty="0"/>
          </a:p>
        </p:txBody>
      </p:sp>
      <p:pic>
        <p:nvPicPr>
          <p:cNvPr id="7" name="Kuva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4016" y="1354034"/>
            <a:ext cx="8820472" cy="4667254"/>
          </a:xfrm>
          <a:prstGeom prst="rect">
            <a:avLst/>
          </a:prstGeom>
        </p:spPr>
      </p:pic>
    </p:spTree>
    <p:extLst>
      <p:ext uri="{BB962C8B-B14F-4D97-AF65-F5344CB8AC3E}">
        <p14:creationId xmlns:p14="http://schemas.microsoft.com/office/powerpoint/2010/main" xmlns="" val="3273704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143000" y="1905000"/>
            <a:ext cx="8457214" cy="4328120"/>
          </a:xfrm>
        </p:spPr>
        <p:txBody>
          <a:bodyPr>
            <a:normAutofit/>
          </a:bodyPr>
          <a:lstStyle/>
          <a:p>
            <a:pPr marL="0" lvl="0" indent="0">
              <a:buNone/>
            </a:pPr>
            <a:r>
              <a:rPr lang="fi-FI" sz="2400" dirty="0" smtClean="0"/>
              <a:t>Lakisääteinen työeläke</a:t>
            </a:r>
          </a:p>
          <a:p>
            <a:pPr marL="0" lvl="0" indent="0">
              <a:buNone/>
            </a:pPr>
            <a:endParaRPr lang="fi-FI" sz="2400" dirty="0" smtClean="0"/>
          </a:p>
          <a:p>
            <a:pPr lvl="0"/>
            <a:r>
              <a:rPr lang="fi-FI" sz="2400" dirty="0" smtClean="0"/>
              <a:t>kertyy </a:t>
            </a:r>
            <a:r>
              <a:rPr lang="fi-FI" sz="2400" i="1" dirty="0"/>
              <a:t>omien ansioiden mukaan </a:t>
            </a:r>
            <a:r>
              <a:rPr lang="fi-FI" sz="2400" dirty="0"/>
              <a:t>koko työuran </a:t>
            </a:r>
            <a:r>
              <a:rPr lang="fi-FI" sz="2400" dirty="0" smtClean="0"/>
              <a:t>ajalta.</a:t>
            </a:r>
          </a:p>
          <a:p>
            <a:pPr lvl="0"/>
            <a:r>
              <a:rPr lang="fi-FI" sz="2400" dirty="0"/>
              <a:t>kertymä </a:t>
            </a:r>
            <a:r>
              <a:rPr lang="fi-FI" sz="2400" i="1" dirty="0"/>
              <a:t>ei katoa</a:t>
            </a:r>
            <a:r>
              <a:rPr lang="fi-FI" sz="2400" dirty="0"/>
              <a:t>, vaikka vaihtaisi työpaikkaa </a:t>
            </a:r>
            <a:r>
              <a:rPr lang="fi-FI" sz="2400" dirty="0" smtClean="0"/>
              <a:t>välillä.</a:t>
            </a:r>
          </a:p>
          <a:p>
            <a:pPr lvl="0"/>
            <a:r>
              <a:rPr lang="fi-FI" sz="2400" dirty="0"/>
              <a:t>myös </a:t>
            </a:r>
            <a:r>
              <a:rPr lang="fi-FI" sz="2400" i="1" dirty="0"/>
              <a:t>eräät palkattomat jaksot </a:t>
            </a:r>
            <a:r>
              <a:rPr lang="fi-FI" sz="2400" dirty="0"/>
              <a:t>kartuttavat </a:t>
            </a:r>
            <a:r>
              <a:rPr lang="fi-FI" sz="2400" dirty="0" smtClean="0"/>
              <a:t>eläkettä.</a:t>
            </a:r>
            <a:r>
              <a:rPr lang="fi-FI" sz="3000" dirty="0" smtClean="0"/>
              <a:t/>
            </a:r>
            <a:br>
              <a:rPr lang="fi-FI" sz="3000" dirty="0" smtClean="0"/>
            </a:br>
            <a:endParaRPr lang="fi-FI" sz="3000" dirty="0" smtClean="0"/>
          </a:p>
          <a:p>
            <a:pPr lvl="0">
              <a:buNone/>
            </a:pPr>
            <a:endParaRPr lang="fi-FI" sz="3000" dirty="0" smtClean="0"/>
          </a:p>
          <a:p>
            <a:pPr marL="0" indent="0">
              <a:buNone/>
            </a:pPr>
            <a:r>
              <a:rPr lang="fi-FI" sz="2000" i="1" dirty="0"/>
              <a:t>Näin ei suinkaan ole kaikkialla maailmassa</a:t>
            </a:r>
            <a:r>
              <a:rPr lang="fi-FI" sz="2000" dirty="0"/>
              <a:t>.</a:t>
            </a:r>
          </a:p>
          <a:p>
            <a:pPr marL="0" indent="0" algn="ctr">
              <a:buNone/>
            </a:pPr>
            <a:endParaRPr lang="fi-FI" sz="3600" dirty="0"/>
          </a:p>
        </p:txBody>
      </p:sp>
      <p:sp>
        <p:nvSpPr>
          <p:cNvPr id="4" name="Päivämäärän paikkamerkki 3"/>
          <p:cNvSpPr>
            <a:spLocks noGrp="1"/>
          </p:cNvSpPr>
          <p:nvPr>
            <p:ph type="dt" sz="half" idx="10"/>
          </p:nvPr>
        </p:nvSpPr>
        <p:spPr/>
        <p:txBody>
          <a:bodyPr/>
          <a:lstStyle/>
          <a:p>
            <a:r>
              <a:rPr lang="fi-FI" dirty="0" smtClean="0"/>
              <a:t>20.10.2013</a:t>
            </a:r>
            <a:endParaRPr lang="fi-FI" dirty="0"/>
          </a:p>
        </p:txBody>
      </p:sp>
      <p:sp>
        <p:nvSpPr>
          <p:cNvPr id="5" name="Dian numeron paikkamerkki 4"/>
          <p:cNvSpPr>
            <a:spLocks noGrp="1"/>
          </p:cNvSpPr>
          <p:nvPr>
            <p:ph type="sldNum" sz="quarter" idx="12"/>
          </p:nvPr>
        </p:nvSpPr>
        <p:spPr/>
        <p:txBody>
          <a:bodyPr/>
          <a:lstStyle/>
          <a:p>
            <a:fld id="{271301F6-73EC-4258-9429-9A0D199DB458}" type="slidenum">
              <a:rPr lang="fi-FI" smtClean="0"/>
              <a:pPr/>
              <a:t>8</a:t>
            </a:fld>
            <a:endParaRPr lang="fi-FI" dirty="0"/>
          </a:p>
        </p:txBody>
      </p:sp>
    </p:spTree>
    <p:extLst>
      <p:ext uri="{BB962C8B-B14F-4D97-AF65-F5344CB8AC3E}">
        <p14:creationId xmlns:p14="http://schemas.microsoft.com/office/powerpoint/2010/main" xmlns="" val="838263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219200" y="1752600"/>
            <a:ext cx="7592888" cy="4375720"/>
          </a:xfrm>
        </p:spPr>
        <p:txBody>
          <a:bodyPr>
            <a:normAutofit/>
          </a:bodyPr>
          <a:lstStyle/>
          <a:p>
            <a:pPr marL="0" lvl="0" indent="0">
              <a:buNone/>
            </a:pPr>
            <a:r>
              <a:rPr lang="fi-FI" sz="2400" dirty="0" smtClean="0"/>
              <a:t>Omien ansioiden mukaan kertynyt eläke</a:t>
            </a:r>
            <a:endParaRPr lang="fi-FI" sz="2400" dirty="0"/>
          </a:p>
          <a:p>
            <a:pPr marL="0" lvl="0" indent="0">
              <a:buNone/>
            </a:pPr>
            <a:endParaRPr lang="fi-FI" sz="1400" dirty="0" smtClean="0"/>
          </a:p>
          <a:p>
            <a:pPr lvl="1"/>
            <a:r>
              <a:rPr lang="fi-FI" sz="2400" dirty="0" smtClean="0"/>
              <a:t>on </a:t>
            </a:r>
            <a:r>
              <a:rPr lang="fi-FI" sz="2400" dirty="0"/>
              <a:t>omaisuuden suojan </a:t>
            </a:r>
            <a:r>
              <a:rPr lang="fi-FI" sz="2400" dirty="0" smtClean="0"/>
              <a:t>piirissä.</a:t>
            </a:r>
          </a:p>
          <a:p>
            <a:pPr lvl="1"/>
            <a:r>
              <a:rPr lang="fi-FI" sz="2400" dirty="0"/>
              <a:t>maksetaan luvatun </a:t>
            </a:r>
            <a:r>
              <a:rPr lang="fi-FI" sz="2400" dirty="0" smtClean="0"/>
              <a:t>suuruisena.</a:t>
            </a:r>
          </a:p>
          <a:p>
            <a:pPr lvl="1"/>
            <a:r>
              <a:rPr lang="fi-FI" sz="2400" dirty="0"/>
              <a:t>myönnetyn eläkkeen ostovoima turvataan </a:t>
            </a:r>
            <a:r>
              <a:rPr lang="fi-FI" sz="2400" dirty="0" smtClean="0"/>
              <a:t>indeksitarkistuksilla.</a:t>
            </a:r>
          </a:p>
          <a:p>
            <a:pPr lvl="1"/>
            <a:r>
              <a:rPr lang="fi-FI" sz="2400" dirty="0" smtClean="0"/>
              <a:t>eläkettä </a:t>
            </a:r>
            <a:r>
              <a:rPr lang="fi-FI" sz="2400" dirty="0"/>
              <a:t>maksetaan kuolinpäivään </a:t>
            </a:r>
            <a:r>
              <a:rPr lang="fi-FI" sz="2400" dirty="0" smtClean="0"/>
              <a:t>asti.</a:t>
            </a:r>
          </a:p>
          <a:p>
            <a:pPr marL="0" indent="0">
              <a:buNone/>
            </a:pPr>
            <a:endParaRPr lang="fi-FI" dirty="0" smtClean="0"/>
          </a:p>
          <a:p>
            <a:pPr marL="0" indent="0">
              <a:buNone/>
            </a:pPr>
            <a:r>
              <a:rPr lang="fi-FI" sz="2000" i="1" dirty="0"/>
              <a:t>Tämä onnistuu, koska riskejä kannetaan yhdessä</a:t>
            </a:r>
            <a:r>
              <a:rPr lang="fi-FI" sz="2800" dirty="0"/>
              <a:t>.</a:t>
            </a:r>
          </a:p>
          <a:p>
            <a:pPr marL="0" indent="0">
              <a:buNone/>
            </a:pPr>
            <a:endParaRPr lang="fi-FI" dirty="0"/>
          </a:p>
        </p:txBody>
      </p:sp>
      <p:sp>
        <p:nvSpPr>
          <p:cNvPr id="4" name="Päivämäärän paikkamerkki 3"/>
          <p:cNvSpPr>
            <a:spLocks noGrp="1"/>
          </p:cNvSpPr>
          <p:nvPr>
            <p:ph type="dt" sz="half" idx="10"/>
          </p:nvPr>
        </p:nvSpPr>
        <p:spPr/>
        <p:txBody>
          <a:bodyPr/>
          <a:lstStyle/>
          <a:p>
            <a:r>
              <a:rPr lang="fi-FI" dirty="0" smtClean="0"/>
              <a:t>20.10.2013</a:t>
            </a:r>
            <a:endParaRPr lang="fi-FI" dirty="0"/>
          </a:p>
        </p:txBody>
      </p:sp>
      <p:sp>
        <p:nvSpPr>
          <p:cNvPr id="5" name="Dian numeron paikkamerkki 4"/>
          <p:cNvSpPr>
            <a:spLocks noGrp="1"/>
          </p:cNvSpPr>
          <p:nvPr>
            <p:ph type="sldNum" sz="quarter" idx="12"/>
          </p:nvPr>
        </p:nvSpPr>
        <p:spPr/>
        <p:txBody>
          <a:bodyPr/>
          <a:lstStyle/>
          <a:p>
            <a:fld id="{271301F6-73EC-4258-9429-9A0D199DB458}" type="slidenum">
              <a:rPr lang="fi-FI" smtClean="0"/>
              <a:pPr/>
              <a:t>9</a:t>
            </a:fld>
            <a:endParaRPr lang="fi-FI" dirty="0"/>
          </a:p>
        </p:txBody>
      </p:sp>
    </p:spTree>
    <p:extLst>
      <p:ext uri="{BB962C8B-B14F-4D97-AF65-F5344CB8AC3E}">
        <p14:creationId xmlns:p14="http://schemas.microsoft.com/office/powerpoint/2010/main" xmlns="" val="4123076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la">
      <a:dk1>
        <a:sysClr val="windowText" lastClr="000000"/>
      </a:dk1>
      <a:lt1>
        <a:sysClr val="window" lastClr="FFFFFF"/>
      </a:lt1>
      <a:dk2>
        <a:srgbClr val="E75113"/>
      </a:dk2>
      <a:lt2>
        <a:srgbClr val="EEECE1"/>
      </a:lt2>
      <a:accent1>
        <a:srgbClr val="F08A00"/>
      </a:accent1>
      <a:accent2>
        <a:srgbClr val="E75113"/>
      </a:accent2>
      <a:accent3>
        <a:srgbClr val="F7D100"/>
      </a:accent3>
      <a:accent4>
        <a:srgbClr val="2B7BBB"/>
      </a:accent4>
      <a:accent5>
        <a:srgbClr val="23BAE2"/>
      </a:accent5>
      <a:accent6>
        <a:srgbClr val="97BF0D"/>
      </a:accent6>
      <a:hlink>
        <a:srgbClr val="E75113"/>
      </a:hlink>
      <a:folHlink>
        <a:srgbClr val="F08A0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d08b4c2-5760-49a6-901a-6f5fffdd6222">
      <Value>41</Value>
      <Value>292</Value>
      <Value>481</Value>
      <Value>35</Value>
    </TaxCatchAll>
    <id7d33b7eb1940669d6fb7c47074d709 xmlns="ed08b4c2-5760-49a6-901a-6f5fffdd6222">
      <Terms xmlns="http://schemas.microsoft.com/office/infopath/2007/PartnerControls">
        <TermInfo xmlns="http://schemas.microsoft.com/office/infopath/2007/PartnerControls">
          <TermName xmlns="http://schemas.microsoft.com/office/infopath/2007/PartnerControls">Yleinen</TermName>
          <TermId xmlns="http://schemas.microsoft.com/office/infopath/2007/PartnerControls">4ee43028-0df8-4956-b125-d9af33313356</TermId>
        </TermInfo>
      </Terms>
    </id7d33b7eb1940669d6fb7c47074d709>
    <TaxKeywordTaxHTField xmlns="ed08b4c2-5760-49a6-901a-6f5fffdd6222">
      <Terms xmlns="http://schemas.microsoft.com/office/infopath/2007/PartnerControls">
        <TermInfo xmlns="http://schemas.microsoft.com/office/infopath/2007/PartnerControls">
          <TermName>#EU</TermName>
          <TermId>0d33877f-a7e1-4a8c-a236-70a4e245a167</TermId>
        </TermInfo>
        <TermInfo xmlns="http://schemas.microsoft.com/office/infopath/2007/PartnerControls">
          <TermName>#työeläkejärjestelmä</TermName>
          <TermId>a90e7fdf-7ac6-48e2-b085-171b4b121e6e</TermId>
        </TermInfo>
      </Terms>
    </TaxKeywordTaxHTField>
    <o18e9b28434248c0a6ad2d3a16906809 xmlns="ed08b4c2-5760-49a6-901a-6f5fffdd6222">
      <Terms xmlns="http://schemas.microsoft.com/office/infopath/2007/PartnerControls">
        <TermInfo xmlns="http://schemas.microsoft.com/office/infopath/2007/PartnerControls">
          <TermName>Esitys</TermName>
          <TermId>6b3decec-4b81-41f0-bf0e-94ccc16053fc</TermId>
        </TermInfo>
      </Terms>
    </o18e9b28434248c0a6ad2d3a16906809>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haredContentType xmlns="Microsoft.SharePoint.Taxonomy.ContentTypeSync" SourceId="a325ba61-116c-4d7c-9c25-2c1b148ea2fa" ContentTypeId="0x0101002BB5DF55638A094EB0DDDF5B9D3D35F518" PreviousValue="false"/>
</file>

<file path=customXml/item5.xml><?xml version="1.0" encoding="utf-8"?>
<ct:contentTypeSchema xmlns:ct="http://schemas.microsoft.com/office/2006/metadata/contentType" xmlns:ma="http://schemas.microsoft.com/office/2006/metadata/properties/metaAttributes" ct:_="" ma:_="" ma:contentTypeName="Tela esitys" ma:contentTypeID="0x0101002BB5DF55638A094EB0DDDF5B9D3D35F51800A4951791B7E11C4685E377DB15970A7C" ma:contentTypeVersion="11" ma:contentTypeDescription="" ma:contentTypeScope="" ma:versionID="81716599cc865d97f3be84db0647aca2">
  <xsd:schema xmlns:xsd="http://www.w3.org/2001/XMLSchema" xmlns:xs="http://www.w3.org/2001/XMLSchema" xmlns:p="http://schemas.microsoft.com/office/2006/metadata/properties" xmlns:ns2="ed08b4c2-5760-49a6-901a-6f5fffdd6222" targetNamespace="http://schemas.microsoft.com/office/2006/metadata/properties" ma:root="true" ma:fieldsID="7531dc1f1a9c77d4e4e570028c3eb0de" ns2:_="">
    <xsd:import namespace="ed08b4c2-5760-49a6-901a-6f5fffdd6222"/>
    <xsd:element name="properties">
      <xsd:complexType>
        <xsd:sequence>
          <xsd:element name="documentManagement">
            <xsd:complexType>
              <xsd:all>
                <xsd:element ref="ns2:o18e9b28434248c0a6ad2d3a16906809" minOccurs="0"/>
                <xsd:element ref="ns2:TaxCatchAll" minOccurs="0"/>
                <xsd:element ref="ns2:TaxCatchAllLabel" minOccurs="0"/>
                <xsd:element ref="ns2:id7d33b7eb1940669d6fb7c47074d709"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8b4c2-5760-49a6-901a-6f5fffdd6222" elementFormDefault="qualified">
    <xsd:import namespace="http://schemas.microsoft.com/office/2006/documentManagement/types"/>
    <xsd:import namespace="http://schemas.microsoft.com/office/infopath/2007/PartnerControls"/>
    <xsd:element name="o18e9b28434248c0a6ad2d3a16906809" ma:index="8" ma:taxonomy="true" ma:internalName="o18e9b28434248c0a6ad2d3a16906809" ma:taxonomyFieldName="Asiakirjatyyppi" ma:displayName="Asiakirjatyyppi" ma:default="" ma:fieldId="{818e9b28-4342-48c0-a6ad-2d3a16906809}" ma:sspId="a325ba61-116c-4d7c-9c25-2c1b148ea2fa" ma:termSetId="54cdfef6-2af1-4cae-bd2d-8a4940d3f091"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07f2521e-5570-4961-8877-846fb5398d99}" ma:internalName="TaxCatchAll" ma:showField="CatchAllData" ma:web="87c26830-956f-49e1-8c54-c762472d8b5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7f2521e-5570-4961-8877-846fb5398d99}" ma:internalName="TaxCatchAllLabel" ma:readOnly="true" ma:showField="CatchAllDataLabel" ma:web="87c26830-956f-49e1-8c54-c762472d8b50">
      <xsd:complexType>
        <xsd:complexContent>
          <xsd:extension base="dms:MultiChoiceLookup">
            <xsd:sequence>
              <xsd:element name="Value" type="dms:Lookup" maxOccurs="unbounded" minOccurs="0" nillable="true"/>
            </xsd:sequence>
          </xsd:extension>
        </xsd:complexContent>
      </xsd:complexType>
    </xsd:element>
    <xsd:element name="id7d33b7eb1940669d6fb7c47074d709" ma:index="12" ma:taxonomy="true" ma:internalName="id7d33b7eb1940669d6fb7c47074d709" ma:taxonomyFieldName="Asiakokonaisuus" ma:displayName="Asiakokonaisuus" ma:default="35;#Yleinen|4ee43028-0df8-4956-b125-d9af33313356" ma:fieldId="{2d7d33b7-eb19-4066-9d6f-b7c47074d709}" ma:sspId="a325ba61-116c-4d7c-9c25-2c1b148ea2fa" ma:termSetId="ee5f4837-53fa-4938-b3cb-2fe2dde02421" ma:anchorId="00000000-0000-0000-0000-000000000000" ma:open="true" ma:isKeyword="false">
      <xsd:complexType>
        <xsd:sequence>
          <xsd:element ref="pc:Terms" minOccurs="0" maxOccurs="1"/>
        </xsd:sequence>
      </xsd:complexType>
    </xsd:element>
    <xsd:element name="TaxKeywordTaxHTField" ma:index="14" nillable="true" ma:taxonomy="true" ma:internalName="TaxKeywordTaxHTField" ma:taxonomyFieldName="TaxKeyword" ma:displayName="Yrityksen avainsanat" ma:fieldId="{23f27201-bee3-471e-b2e7-b64fd8b7ca38}" ma:taxonomyMulti="true" ma:sspId="a325ba61-116c-4d7c-9c25-2c1b148ea2fa"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49D412-5AB7-42BA-A01F-B0E96F604946}">
  <ds:schemaRefs>
    <ds:schemaRef ds:uri="http://purl.org/dc/elements/1.1/"/>
    <ds:schemaRef ds:uri="http://purl.org/dc/terms/"/>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ed08b4c2-5760-49a6-901a-6f5fffdd6222"/>
  </ds:schemaRefs>
</ds:datastoreItem>
</file>

<file path=customXml/itemProps2.xml><?xml version="1.0" encoding="utf-8"?>
<ds:datastoreItem xmlns:ds="http://schemas.openxmlformats.org/officeDocument/2006/customXml" ds:itemID="{E11ABA54-F35E-4292-951F-5F4C75B626DB}">
  <ds:schemaRefs>
    <ds:schemaRef ds:uri="http://schemas.microsoft.com/sharepoint/v3/contenttype/forms"/>
  </ds:schemaRefs>
</ds:datastoreItem>
</file>

<file path=customXml/itemProps3.xml><?xml version="1.0" encoding="utf-8"?>
<ds:datastoreItem xmlns:ds="http://schemas.openxmlformats.org/officeDocument/2006/customXml" ds:itemID="{363F9568-25F4-48A1-A10E-922192273029}">
  <ds:schemaRefs>
    <ds:schemaRef ds:uri="http://schemas.microsoft.com/office/2006/metadata/customXsn"/>
  </ds:schemaRefs>
</ds:datastoreItem>
</file>

<file path=customXml/itemProps4.xml><?xml version="1.0" encoding="utf-8"?>
<ds:datastoreItem xmlns:ds="http://schemas.openxmlformats.org/officeDocument/2006/customXml" ds:itemID="{8EBA0968-5690-483C-B317-9F877522B2D3}">
  <ds:schemaRefs>
    <ds:schemaRef ds:uri="Microsoft.SharePoint.Taxonomy.ContentTypeSync"/>
  </ds:schemaRefs>
</ds:datastoreItem>
</file>

<file path=customXml/itemProps5.xml><?xml version="1.0" encoding="utf-8"?>
<ds:datastoreItem xmlns:ds="http://schemas.openxmlformats.org/officeDocument/2006/customXml" ds:itemID="{8CA23BD2-722E-4CA9-9A59-48964537C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8b4c2-5760-49a6-901a-6f5fffdd62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431</TotalTime>
  <Words>817</Words>
  <Application>Microsoft Office PowerPoint</Application>
  <PresentationFormat>Näytössä katseltava diaesitys (4:3)</PresentationFormat>
  <Paragraphs>218</Paragraphs>
  <Slides>34</Slides>
  <Notes>14</Notes>
  <HiddenSlides>0</HiddenSlides>
  <MMClips>0</MMClips>
  <ScaleCrop>false</ScaleCrop>
  <HeadingPairs>
    <vt:vector size="4" baseType="variant">
      <vt:variant>
        <vt:lpstr>Teema</vt:lpstr>
      </vt:variant>
      <vt:variant>
        <vt:i4>1</vt:i4>
      </vt:variant>
      <vt:variant>
        <vt:lpstr>Dian otsikot</vt:lpstr>
      </vt:variant>
      <vt:variant>
        <vt:i4>34</vt:i4>
      </vt:variant>
    </vt:vector>
  </HeadingPairs>
  <TitlesOfParts>
    <vt:vector size="35" baseType="lpstr">
      <vt:lpstr>Default Theme</vt:lpstr>
      <vt:lpstr>Suomen työeläkejärjestelmä –  positiivinen poikkeus Euroopassa ;)</vt:lpstr>
      <vt:lpstr>Sidonnaisuudet</vt:lpstr>
      <vt:lpstr>Käsiteltävät teemat</vt:lpstr>
      <vt:lpstr>www.tela.fi/elakejarjestelma</vt:lpstr>
      <vt:lpstr>Suomen työeläkejärjestelmän asema EU:ssa</vt:lpstr>
      <vt:lpstr>Suomen eläkejärjestelmän pääpiirteet</vt:lpstr>
      <vt:lpstr>Kokonaiseläke 2015</vt:lpstr>
      <vt:lpstr>Dia 8</vt:lpstr>
      <vt:lpstr>Dia 9</vt:lpstr>
      <vt:lpstr>Dia 10</vt:lpstr>
      <vt:lpstr>Kestävän työeläkejärjestelmän osatekijät</vt:lpstr>
      <vt:lpstr>Työeläkerahan kiertokulku</vt:lpstr>
      <vt:lpstr>Yksityisalojen työeläkerahan kiertokulku 2014, mrd. euroa</vt:lpstr>
      <vt:lpstr>Dia 14</vt:lpstr>
      <vt:lpstr>Muutama luku työeläkesijoittamisesta</vt:lpstr>
      <vt:lpstr>Dia 16</vt:lpstr>
      <vt:lpstr>Yksityisalojen työeläkesijoituksille kertynyt reaalituotto 1997–2014, % sitoutuneesta pääomasta </vt:lpstr>
      <vt:lpstr>Työeläkerahojen kiertokulku 1</vt:lpstr>
      <vt:lpstr>Työeläkerahojen kiertokulku 2</vt:lpstr>
      <vt:lpstr>Työeläkerahojen kiertokulku 3</vt:lpstr>
      <vt:lpstr>Työeläkerahojen kiertokulku 4</vt:lpstr>
      <vt:lpstr>Työeläkerahojen kiertokulku</vt:lpstr>
      <vt:lpstr>Eläkerahoitus ja eläkevarat 2015, arvioita</vt:lpstr>
      <vt:lpstr>Sijoitustoiminnalla rahoitettavat TyEL-eläkkeet 2013 – 2060 eläkesopimus huomioon otettuna, mrd. euroa</vt:lpstr>
      <vt:lpstr>Eläkemenot ja vakuutusmaksutulot TyEL:n mukaan 2014 – 2080 eläkesopimus huomioon otettuna, prosentteina suhteessa palkkasummaan</vt:lpstr>
      <vt:lpstr>Dia 26</vt:lpstr>
      <vt:lpstr>Onko EU ongelma? </vt:lpstr>
      <vt:lpstr>Dia 28</vt:lpstr>
      <vt:lpstr>Suomen työeläkejärjestelmän asema EU:ssa</vt:lpstr>
      <vt:lpstr>Dia 30</vt:lpstr>
      <vt:lpstr>Eduskunnan valtiovarainvaliokunta talouskurisopimuksesta VaVM 38/2012</vt:lpstr>
      <vt:lpstr>EU:n vaikutus Suomen lakisääteiseen työeläkejärjestelmään</vt:lpstr>
      <vt:lpstr>Dia 33</vt:lpstr>
      <vt:lpstr>Suomen työeläkejärjestelmä ja EU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Luentomateriaali HY</dc:title>
  <dc:creator>Milla Vainio</dc:creator>
  <cp:keywords>#EU ; #työeläkejärjestelmä</cp:keywords>
  <cp:lastModifiedBy>Harri Pönkä</cp:lastModifiedBy>
  <cp:revision>65</cp:revision>
  <cp:lastPrinted>2015-12-02T10:48:35Z</cp:lastPrinted>
  <dcterms:created xsi:type="dcterms:W3CDTF">2013-10-18T12:34:57Z</dcterms:created>
  <dcterms:modified xsi:type="dcterms:W3CDTF">2015-12-02T13:16:13Z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0x0101002BB5DF55638A094EB0DDDF5B9D3D35F51800A4951791B7E11C4685E377DB15970A7C</vt:lpwstr>
  </property>
  <property fmtid="{D5CDD505-2E9C-101B-9397-08002B2CF9AE}" pid="3" name="TaxKeyword">
    <vt:lpwstr>292;##EU|0d33877f-a7e1-4a8c-a236-70a4e245a167;#481;##työeläkejärjestelmä|a90e7fdf-7ac6-48e2-b085-171b4b121e6e</vt:lpwstr>
  </property>
  <property fmtid="{D5CDD505-2E9C-101B-9397-08002B2CF9AE}" pid="4" name="Asiakirjatyyppi">
    <vt:lpwstr>41;#Esitys|6b3decec-4b81-41f0-bf0e-94ccc16053fc</vt:lpwstr>
  </property>
  <property fmtid="{D5CDD505-2E9C-101B-9397-08002B2CF9AE}" pid="5" name="Asiakokonaisuus">
    <vt:lpwstr>35;#Yleinen|4ee43028-0df8-4956-b125-d9af33313356</vt:lpwstr>
  </property>
  <property fmtid="{D5CDD505-2E9C-101B-9397-08002B2CF9AE}" pid="6" name="SharedWithUsers">
    <vt:lpwstr>20;#Suvi-Anne Siimes</vt:lpwstr>
  </property>
</Properties>
</file>