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303" r:id="rId2"/>
    <p:sldId id="337" r:id="rId3"/>
    <p:sldId id="333" r:id="rId4"/>
    <p:sldId id="334" r:id="rId5"/>
    <p:sldId id="338" r:id="rId6"/>
    <p:sldId id="305" r:id="rId7"/>
    <p:sldId id="346" r:id="rId8"/>
    <p:sldId id="348" r:id="rId9"/>
    <p:sldId id="347" r:id="rId10"/>
    <p:sldId id="344" r:id="rId11"/>
  </p:sldIdLst>
  <p:sldSz cx="12192000" cy="6858000"/>
  <p:notesSz cx="6888163" cy="100203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53A"/>
    <a:srgbClr val="9258C8"/>
    <a:srgbClr val="E63375"/>
    <a:srgbClr val="8C0032"/>
    <a:srgbClr val="FCA311"/>
    <a:srgbClr val="00B08C"/>
    <a:srgbClr val="00A39A"/>
    <a:srgbClr val="FCD116"/>
    <a:srgbClr val="3A75C4"/>
    <a:srgbClr val="00BD9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1" autoAdjust="0"/>
    <p:restoredTop sz="86271" autoAdjust="0"/>
  </p:normalViewPr>
  <p:slideViewPr>
    <p:cSldViewPr>
      <p:cViewPr varScale="1">
        <p:scale>
          <a:sx n="100" d="100"/>
          <a:sy n="100" d="100"/>
        </p:scale>
        <p:origin x="1084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86D4800B-8753-3B4F-97ED-321E73BD7EDB}" type="datetimeFigureOut">
              <a:rPr lang="fi-FI"/>
              <a:pPr>
                <a:defRPr/>
              </a:pPr>
              <a:t>6.11.2020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2AEE3D99-5224-E842-A8E5-E1EB0FE63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BD7201BD-9C11-AD45-9EF1-CE7B667A450D}" type="datetimeFigureOut">
              <a:rPr lang="fi-FI"/>
              <a:pPr>
                <a:defRPr/>
              </a:pPr>
              <a:t>6.11.2020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3405D274-9957-F14C-8EA2-7129B6347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86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87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57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7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250" y="260647"/>
            <a:ext cx="11509390" cy="5904657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1424" y="2708920"/>
            <a:ext cx="103632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70000"/>
              </a:lnSpc>
              <a:defRPr sz="4800" u="none" cap="all" baseline="0">
                <a:solidFill>
                  <a:schemeClr val="bg1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20555-55D0-4FAE-9AFB-81BBB54A2F80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50577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B7758-116C-4140-B6DB-C1147B26C5EC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132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38667" y="254000"/>
            <a:ext cx="11514667" cy="59055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0319580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ltGray">
          <a:xfrm>
            <a:off x="338667" y="254000"/>
            <a:ext cx="11514667" cy="5905500"/>
          </a:xfrm>
          <a:prstGeom prst="rect">
            <a:avLst/>
          </a:prstGeom>
        </p:spPr>
      </p:pic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139DF-555F-4884-A52D-5104D268AD44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black">
          <a:xfrm>
            <a:off x="347250" y="260248"/>
            <a:ext cx="2491200" cy="2334818"/>
            <a:chOff x="1311275" y="373063"/>
            <a:chExt cx="6524625" cy="6115050"/>
          </a:xfrm>
          <a:solidFill>
            <a:srgbClr val="E5053A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0506942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35360" y="716436"/>
            <a:ext cx="11521280" cy="12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 anchorCtr="0"/>
          <a:lstStyle>
            <a:lvl1pPr algn="ctr">
              <a:defRPr sz="4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35360" y="2204865"/>
            <a:ext cx="11521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>
                <a:latin typeface="+mj-lt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FDA8B-5024-41F9-96BA-DE834CBA048A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4457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72997" y="2204865"/>
            <a:ext cx="1102951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4444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74000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6480043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6F0238F-2308-4A48-B2E1-00FCB2BFEC78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51535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38667" y="255600"/>
            <a:ext cx="11514667" cy="5905500"/>
          </a:xfrm>
          <a:solidFill>
            <a:srgbClr val="7F7F7F"/>
          </a:solidFill>
        </p:spPr>
        <p:txBody>
          <a:bodyPr anchor="ctr"/>
          <a:lstStyle>
            <a:lvl1pPr algn="ctr"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785DCF2-BC03-4AAE-A835-57E4F208A97E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36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TEXT</a:t>
            </a:r>
            <a:endParaRPr lang="fi-FI" noProof="0" dirty="0"/>
          </a:p>
        </p:txBody>
      </p:sp>
      <p:grpSp>
        <p:nvGrpSpPr>
          <p:cNvPr id="16" name="Ryhmä 15"/>
          <p:cNvGrpSpPr/>
          <p:nvPr userDrawn="1"/>
        </p:nvGrpSpPr>
        <p:grpSpPr bwMode="black">
          <a:xfrm>
            <a:off x="334478" y="255600"/>
            <a:ext cx="1397690" cy="1309952"/>
            <a:chOff x="1311275" y="373063"/>
            <a:chExt cx="6524625" cy="6115050"/>
          </a:xfrm>
          <a:solidFill>
            <a:srgbClr val="FFFFFF"/>
          </a:solidFill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6429463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64000" y="1988840"/>
            <a:ext cx="581319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63571" y="2996953"/>
            <a:ext cx="5908493" cy="31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73333" y="254000"/>
            <a:ext cx="5080000" cy="590550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30ACB8D-2E7A-48A7-A94B-030165EC4793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96899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64000" y="1988840"/>
            <a:ext cx="581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63200" y="2996953"/>
            <a:ext cx="5907600" cy="31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Gotham Narrow Book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Gotham Narrow Book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Gotham Narrow Book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Gotham Narrow Book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Gotham Narrow Book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68000" y="254000"/>
            <a:ext cx="5080000" cy="295275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768075" y="3212976"/>
            <a:ext cx="5080000" cy="295275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1232025-848E-4C1B-A0F3-5B2B3D457463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30226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Kuva 108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9" y="6238875"/>
            <a:ext cx="2086443" cy="55102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hidden">
          <a:xfrm>
            <a:off x="338667" y="254000"/>
            <a:ext cx="11514667" cy="59055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063552" y="802411"/>
            <a:ext cx="9722048" cy="97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63552" y="1981200"/>
            <a:ext cx="972204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261600" y="6189117"/>
            <a:ext cx="9144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D08BD52-FDAE-42AB-8313-0991B6AE4759}" type="datetime1">
              <a:rPr lang="en-GB" smtClean="0"/>
              <a:pPr>
                <a:defRPr/>
              </a:pPr>
              <a:t>06/11/2020</a:t>
            </a:fld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76000" y="6189117"/>
            <a:ext cx="68064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 smtClean="0"/>
              <a:t>Presentation Name / Firstname Lastname</a:t>
            </a:r>
            <a:endParaRPr lang="fi-FI" dirty="0"/>
          </a:p>
        </p:txBody>
      </p:sp>
      <p:grpSp>
        <p:nvGrpSpPr>
          <p:cNvPr id="12" name="Ryhmä 11"/>
          <p:cNvGrpSpPr/>
          <p:nvPr userDrawn="1"/>
        </p:nvGrpSpPr>
        <p:grpSpPr bwMode="black">
          <a:xfrm>
            <a:off x="334478" y="263539"/>
            <a:ext cx="1397690" cy="1309952"/>
            <a:chOff x="1311275" y="373063"/>
            <a:chExt cx="6524625" cy="6115050"/>
          </a:xfrm>
          <a:solidFill>
            <a:srgbClr val="E5053A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6" name="Text Placeholder 2"/>
          <p:cNvSpPr txBox="1">
            <a:spLocks/>
          </p:cNvSpPr>
          <p:nvPr userDrawn="1"/>
        </p:nvSpPr>
        <p:spPr bwMode="auto">
          <a:xfrm>
            <a:off x="2968404" y="6188400"/>
            <a:ext cx="37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i-FI" sz="9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/>
              </a:rPr>
              <a:t>Valtiotieteellinen tiedekunta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3" r:id="rId2"/>
    <p:sldLayoutId id="2147483680" r:id="rId3"/>
    <p:sldLayoutId id="2147483681" r:id="rId4"/>
    <p:sldLayoutId id="2147483667" r:id="rId5"/>
    <p:sldLayoutId id="2147483669" r:id="rId6"/>
    <p:sldLayoutId id="2147483684" r:id="rId7"/>
    <p:sldLayoutId id="2147483670" r:id="rId8"/>
    <p:sldLayoutId id="2147483678" r:id="rId9"/>
    <p:sldLayoutId id="2147483683" r:id="rId10"/>
  </p:sldLayoutIdLst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 kern="1200" cap="all" baseline="0">
          <a:solidFill>
            <a:schemeClr val="tx1"/>
          </a:solidFill>
          <a:latin typeface="+mj-lt"/>
          <a:ea typeface="+mj-ea"/>
          <a:cs typeface="Gotham Narrow Bold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3175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0000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0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helsinki.fi/riippuvuuskysely/" TargetMode="External"/><Relationship Id="rId2" Type="http://schemas.openxmlformats.org/officeDocument/2006/relationships/hyperlink" Target="https://blogs.helsinki.fi/a-brain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2372808"/>
            <a:ext cx="2016224" cy="2016224"/>
          </a:xfrm>
          <a:prstGeom prst="rect">
            <a:avLst/>
          </a:prstGeom>
        </p:spPr>
      </p:pic>
      <p:sp>
        <p:nvSpPr>
          <p:cNvPr id="28" name="Otsikko 27"/>
          <p:cNvSpPr>
            <a:spLocks noGrp="1"/>
          </p:cNvSpPr>
          <p:nvPr>
            <p:ph type="ctrTitle"/>
          </p:nvPr>
        </p:nvSpPr>
        <p:spPr>
          <a:xfrm>
            <a:off x="983432" y="976645"/>
            <a:ext cx="10668535" cy="1452224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fi-FI" sz="3200" dirty="0" smtClean="0">
                <a:solidFill>
                  <a:schemeClr val="accent1"/>
                </a:solidFill>
              </a:rPr>
              <a:t/>
            </a:r>
            <a:br>
              <a:rPr lang="fi-FI" sz="3200" dirty="0" smtClean="0">
                <a:solidFill>
                  <a:schemeClr val="accent1"/>
                </a:solidFill>
              </a:rPr>
            </a:br>
            <a:r>
              <a:rPr lang="fi-FI" sz="3200" dirty="0" smtClean="0">
                <a:solidFill>
                  <a:schemeClr val="accent1"/>
                </a:solidFill>
              </a:rPr>
              <a:t>Aivotutkimuksen </a:t>
            </a:r>
            <a:r>
              <a:rPr lang="fi-FI" sz="3200" dirty="0">
                <a:solidFill>
                  <a:schemeClr val="accent1"/>
                </a:solidFill>
              </a:rPr>
              <a:t>kontribuutio: </a:t>
            </a:r>
            <a:r>
              <a:rPr lang="fi-FI" sz="3200" dirty="0" smtClean="0">
                <a:solidFill>
                  <a:schemeClr val="accent1"/>
                </a:solidFill>
              </a:rPr>
              <a:t/>
            </a:r>
            <a:br>
              <a:rPr lang="fi-FI" sz="3200" dirty="0" smtClean="0">
                <a:solidFill>
                  <a:schemeClr val="accent1"/>
                </a:solidFill>
              </a:rPr>
            </a:br>
            <a:r>
              <a:rPr lang="fi-FI" sz="3200" dirty="0" smtClean="0">
                <a:solidFill>
                  <a:schemeClr val="accent1"/>
                </a:solidFill>
              </a:rPr>
              <a:t>miten </a:t>
            </a:r>
            <a:r>
              <a:rPr lang="fi-FI" sz="3200" dirty="0">
                <a:solidFill>
                  <a:schemeClr val="accent1"/>
                </a:solidFill>
              </a:rPr>
              <a:t>sitä konstruoidaan ja </a:t>
            </a:r>
            <a:r>
              <a:rPr lang="fi-FI" sz="3200" dirty="0" smtClean="0">
                <a:solidFill>
                  <a:schemeClr val="accent1"/>
                </a:solidFill>
              </a:rPr>
              <a:t>käytetään?</a:t>
            </a:r>
            <a:br>
              <a:rPr lang="fi-FI" sz="3200" dirty="0" smtClean="0">
                <a:solidFill>
                  <a:schemeClr val="accent1"/>
                </a:solidFill>
              </a:rPr>
            </a:br>
            <a:endParaRPr lang="fi-FI" sz="3200" dirty="0">
              <a:solidFill>
                <a:schemeClr val="accent1"/>
              </a:solidFill>
            </a:endParaRPr>
          </a:p>
        </p:txBody>
      </p:sp>
      <p:sp>
        <p:nvSpPr>
          <p:cNvPr id="29" name="Alaotsikko 28"/>
          <p:cNvSpPr>
            <a:spLocks noGrp="1"/>
          </p:cNvSpPr>
          <p:nvPr>
            <p:ph type="subTitle" idx="1"/>
          </p:nvPr>
        </p:nvSpPr>
        <p:spPr>
          <a:xfrm>
            <a:off x="803412" y="4389032"/>
            <a:ext cx="10693188" cy="1632256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endParaRPr lang="fi-FI" b="1" dirty="0" smtClean="0"/>
          </a:p>
          <a:p>
            <a:r>
              <a:rPr lang="fi-FI" b="1" dirty="0" smtClean="0"/>
              <a:t>MATILDA HELLMAN</a:t>
            </a:r>
          </a:p>
          <a:p>
            <a:r>
              <a:rPr lang="fi-FI" i="1" dirty="0"/>
              <a:t>Riippuvuuksien, yhteiskunnallisen sääntelyn ja hallinnan tutkimuskeskus (CEACG</a:t>
            </a:r>
            <a:r>
              <a:rPr lang="fi-FI" i="1" dirty="0" smtClean="0"/>
              <a:t>)</a:t>
            </a:r>
            <a:endParaRPr lang="fi-FI" b="1" dirty="0" smtClean="0"/>
          </a:p>
          <a:p>
            <a:r>
              <a:rPr lang="fi-FI" b="1" dirty="0" smtClean="0"/>
              <a:t>60-vuotisjuhlawebinaari, 6.11.2020</a:t>
            </a:r>
          </a:p>
          <a:p>
            <a:r>
              <a:rPr lang="fi-FI" b="1" i="1" dirty="0"/>
              <a:t>Riippuvuudet ja kuntoutusmenetelmät. Vanhat luotettavat ja uudet lupaavat</a:t>
            </a:r>
            <a:r>
              <a:rPr lang="fi-FI" b="1" i="1" dirty="0" smtClean="0"/>
              <a:t>?</a:t>
            </a:r>
          </a:p>
          <a:p>
            <a:r>
              <a:rPr lang="fi-FI" b="1" i="1" dirty="0" smtClean="0"/>
              <a:t> </a:t>
            </a:r>
            <a:endParaRPr lang="fi-FI" b="1" i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1226-BF00-4103-94FA-DD50BCE82826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15E-5A66-CF44-AE5D-C333B2F730C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0" name="Alatunnisteen paikkamerkki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Aivotutkimuksen kontribuutio /Matilda </a:t>
            </a:r>
            <a:r>
              <a:rPr lang="fi-FI" dirty="0" err="1" smtClean="0"/>
              <a:t>hellman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120" y="6340515"/>
            <a:ext cx="494952" cy="49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237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91345" y="1628800"/>
            <a:ext cx="11611172" cy="4464497"/>
          </a:xfrm>
        </p:spPr>
        <p:txBody>
          <a:bodyPr/>
          <a:lstStyle/>
          <a:p>
            <a:r>
              <a:rPr lang="fi-FI" dirty="0" err="1" smtClean="0"/>
              <a:t>Work</a:t>
            </a:r>
            <a:r>
              <a:rPr lang="fi-FI" dirty="0" smtClean="0"/>
              <a:t> in </a:t>
            </a:r>
            <a:r>
              <a:rPr lang="fi-FI" dirty="0" err="1" smtClean="0"/>
              <a:t>progress</a:t>
            </a:r>
            <a:r>
              <a:rPr lang="fi-FI" dirty="0" smtClean="0"/>
              <a:t>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</a:p>
          <a:p>
            <a:pPr marL="92075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Kirja (julkaistaan 2021) </a:t>
            </a:r>
            <a:endParaRPr lang="fi-FI" dirty="0">
              <a:sym typeface="Wingdings" panose="05000000000000000000" pitchFamily="2" charset="2"/>
            </a:endParaRPr>
          </a:p>
          <a:p>
            <a:pPr marL="92075" indent="0">
              <a:buNone/>
            </a:pPr>
            <a:r>
              <a:rPr lang="fi-FI" i="1" dirty="0" smtClean="0">
                <a:sym typeface="Wingdings" panose="05000000000000000000" pitchFamily="2" charset="2"/>
              </a:rPr>
              <a:t>”</a:t>
            </a:r>
            <a:r>
              <a:rPr lang="en-US" i="1" dirty="0" smtClean="0"/>
              <a:t>The </a:t>
            </a:r>
            <a:r>
              <a:rPr lang="en-US" i="1" dirty="0"/>
              <a:t>epistemic project of the addicted </a:t>
            </a:r>
            <a:r>
              <a:rPr lang="en-US" i="1" dirty="0" smtClean="0"/>
              <a:t>brain: Hopes</a:t>
            </a:r>
            <a:r>
              <a:rPr lang="en-US" i="1" dirty="0"/>
              <a:t>, expectations and ethical </a:t>
            </a:r>
            <a:r>
              <a:rPr lang="en-US" i="1" dirty="0" smtClean="0"/>
              <a:t>considerations” </a:t>
            </a:r>
            <a:endParaRPr lang="en-US" i="1" dirty="0"/>
          </a:p>
          <a:p>
            <a:pPr marL="92075" indent="0">
              <a:buNone/>
            </a:pPr>
            <a:r>
              <a:rPr lang="en-US" sz="200" dirty="0" smtClean="0"/>
              <a:t> </a:t>
            </a:r>
          </a:p>
          <a:p>
            <a:pPr marL="92075" indent="0">
              <a:buNone/>
            </a:pPr>
            <a:r>
              <a:rPr lang="en-US" dirty="0" smtClean="0"/>
              <a:t>A-BRAIN-project</a:t>
            </a:r>
          </a:p>
          <a:p>
            <a:pPr marL="92075" indent="0">
              <a:buNone/>
            </a:pPr>
            <a:r>
              <a:rPr lang="en-US" dirty="0" smtClean="0"/>
              <a:t>ERA-NET</a:t>
            </a:r>
          </a:p>
          <a:p>
            <a:pPr marL="92075" indent="0">
              <a:buNone/>
            </a:pPr>
            <a:r>
              <a:rPr lang="en-US" dirty="0" smtClean="0"/>
              <a:t>2018-2022</a:t>
            </a:r>
          </a:p>
          <a:p>
            <a:pPr marL="92075" indent="0">
              <a:buNone/>
            </a:pPr>
            <a:r>
              <a:rPr lang="fi-FI" dirty="0">
                <a:hlinkClick r:id="rId2"/>
              </a:rPr>
              <a:t>https://blogs.helsinki.fi/a-brain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pPr marL="92075" indent="0">
              <a:buNone/>
            </a:pPr>
            <a:r>
              <a:rPr lang="fi-FI" dirty="0">
                <a:hlinkClick r:id="rId3"/>
              </a:rPr>
              <a:t>https://blogs.helsinki.fi/riippuvuuskysely</a:t>
            </a:r>
            <a:r>
              <a:rPr lang="fi-FI" dirty="0" smtClean="0">
                <a:hlinkClick r:id="rId3"/>
              </a:rPr>
              <a:t>/</a:t>
            </a:r>
            <a:endParaRPr lang="fi-FI" dirty="0" smtClean="0"/>
          </a:p>
          <a:p>
            <a:pPr marL="92075" indent="0">
              <a:buNone/>
            </a:pPr>
            <a:endParaRPr lang="fi-FI" sz="1000" b="1" dirty="0" smtClean="0"/>
          </a:p>
          <a:p>
            <a:pPr marL="92075" indent="0">
              <a:buNone/>
            </a:pPr>
            <a:r>
              <a:rPr lang="fi-FI" b="1" dirty="0" smtClean="0"/>
              <a:t>Partnerit: </a:t>
            </a:r>
            <a:r>
              <a:rPr lang="fi-FI" dirty="0" smtClean="0"/>
              <a:t>HY, CAMH, BIPS, MONTREAL</a:t>
            </a:r>
          </a:p>
          <a:p>
            <a:pPr marL="92075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KAIKKI TÄMÄ TARKOITTAA?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828" y="3500833"/>
            <a:ext cx="408234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87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2372808"/>
            <a:ext cx="2016224" cy="2016224"/>
          </a:xfrm>
          <a:prstGeom prst="rect">
            <a:avLst/>
          </a:prstGeom>
        </p:spPr>
      </p:pic>
      <p:sp>
        <p:nvSpPr>
          <p:cNvPr id="28" name="Otsikko 27"/>
          <p:cNvSpPr>
            <a:spLocks noGrp="1"/>
          </p:cNvSpPr>
          <p:nvPr>
            <p:ph type="ctrTitle"/>
          </p:nvPr>
        </p:nvSpPr>
        <p:spPr>
          <a:xfrm>
            <a:off x="983432" y="976645"/>
            <a:ext cx="10668535" cy="1452224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fi-FI" sz="3200" dirty="0" smtClean="0">
                <a:solidFill>
                  <a:schemeClr val="accent1"/>
                </a:solidFill>
              </a:rPr>
              <a:t/>
            </a:r>
            <a:br>
              <a:rPr lang="fi-FI" sz="3200" dirty="0" smtClean="0">
                <a:solidFill>
                  <a:schemeClr val="accent1"/>
                </a:solidFill>
              </a:rPr>
            </a:br>
            <a:r>
              <a:rPr lang="fi-FI" sz="3200" dirty="0" smtClean="0">
                <a:solidFill>
                  <a:schemeClr val="accent1"/>
                </a:solidFill>
              </a:rPr>
              <a:t>Aivotutkimuksen </a:t>
            </a:r>
            <a:r>
              <a:rPr lang="fi-FI" sz="3200" dirty="0">
                <a:solidFill>
                  <a:schemeClr val="accent1"/>
                </a:solidFill>
              </a:rPr>
              <a:t>kontribuutio: </a:t>
            </a:r>
            <a:r>
              <a:rPr lang="fi-FI" sz="3200" dirty="0" smtClean="0">
                <a:solidFill>
                  <a:schemeClr val="accent1"/>
                </a:solidFill>
              </a:rPr>
              <a:t/>
            </a:r>
            <a:br>
              <a:rPr lang="fi-FI" sz="3200" dirty="0" smtClean="0">
                <a:solidFill>
                  <a:schemeClr val="accent1"/>
                </a:solidFill>
              </a:rPr>
            </a:br>
            <a:r>
              <a:rPr lang="fi-FI" sz="3200" dirty="0" smtClean="0">
                <a:solidFill>
                  <a:schemeClr val="accent1"/>
                </a:solidFill>
              </a:rPr>
              <a:t>miten </a:t>
            </a:r>
            <a:r>
              <a:rPr lang="fi-FI" sz="3200" dirty="0">
                <a:solidFill>
                  <a:schemeClr val="accent1"/>
                </a:solidFill>
              </a:rPr>
              <a:t>sitä konstruoidaan ja </a:t>
            </a:r>
            <a:r>
              <a:rPr lang="fi-FI" sz="3200" dirty="0" smtClean="0">
                <a:solidFill>
                  <a:schemeClr val="accent1"/>
                </a:solidFill>
              </a:rPr>
              <a:t>käytetään?</a:t>
            </a:r>
            <a:br>
              <a:rPr lang="fi-FI" sz="3200" dirty="0" smtClean="0">
                <a:solidFill>
                  <a:schemeClr val="accent1"/>
                </a:solidFill>
              </a:rPr>
            </a:br>
            <a:endParaRPr lang="fi-FI" sz="3200" dirty="0">
              <a:solidFill>
                <a:schemeClr val="accent1"/>
              </a:solidFill>
            </a:endParaRPr>
          </a:p>
        </p:txBody>
      </p:sp>
      <p:sp>
        <p:nvSpPr>
          <p:cNvPr id="29" name="Alaotsikko 28"/>
          <p:cNvSpPr>
            <a:spLocks noGrp="1"/>
          </p:cNvSpPr>
          <p:nvPr>
            <p:ph type="subTitle" idx="1"/>
          </p:nvPr>
        </p:nvSpPr>
        <p:spPr>
          <a:xfrm>
            <a:off x="803412" y="4389032"/>
            <a:ext cx="10693188" cy="1632256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endParaRPr lang="fi-FI" b="1" dirty="0" smtClean="0"/>
          </a:p>
          <a:p>
            <a:r>
              <a:rPr lang="fi-FI" b="1" dirty="0" smtClean="0"/>
              <a:t>MATILDA HELLMAN</a:t>
            </a:r>
          </a:p>
          <a:p>
            <a:r>
              <a:rPr lang="fi-FI" i="1" dirty="0">
                <a:solidFill>
                  <a:schemeClr val="accent4">
                    <a:lumMod val="50000"/>
                  </a:schemeClr>
                </a:solidFill>
              </a:rPr>
              <a:t>Riippuvuuksien, yhteiskunnallisen sääntelyn ja hallinnan tutkimuskeskus (CEACG</a:t>
            </a:r>
            <a:r>
              <a:rPr lang="fi-FI" i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fi-FI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i-FI" b="1" dirty="0" smtClean="0"/>
              <a:t>60-vuotisjuhlawebinaari, 6.11.2020</a:t>
            </a:r>
          </a:p>
          <a:p>
            <a:r>
              <a:rPr lang="fi-FI" b="1" i="1" dirty="0"/>
              <a:t>Riippuvuudet ja kuntoutusmenetelmät. Vanhat luotettavat ja uudet lupaavat</a:t>
            </a:r>
            <a:r>
              <a:rPr lang="fi-FI" b="1" i="1" dirty="0" smtClean="0"/>
              <a:t>?</a:t>
            </a:r>
          </a:p>
          <a:p>
            <a:r>
              <a:rPr lang="fi-FI" b="1" i="1" dirty="0" smtClean="0"/>
              <a:t> </a:t>
            </a:r>
            <a:endParaRPr lang="fi-FI" b="1" i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1226-BF00-4103-94FA-DD50BCE82826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15E-5A66-CF44-AE5D-C333B2F730C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0" name="Alatunnisteen paikkamerkki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Aivotutkimuksen kontribuutio /Matilda </a:t>
            </a:r>
            <a:r>
              <a:rPr lang="fi-FI" dirty="0" err="1" smtClean="0"/>
              <a:t>hellman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120" y="6340515"/>
            <a:ext cx="494952" cy="49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28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1906976" y="630781"/>
            <a:ext cx="9722048" cy="970405"/>
          </a:xfrm>
        </p:spPr>
        <p:txBody>
          <a:bodyPr/>
          <a:lstStyle/>
          <a:p>
            <a:r>
              <a:rPr lang="fi-FI" dirty="0" smtClean="0"/>
              <a:t>ERI RIIPPUVUUSTEORIAT / ETIOLOGIA</a:t>
            </a:r>
            <a:endParaRPr lang="fi-FI" dirty="0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3358" y="3580594"/>
            <a:ext cx="3511143" cy="235246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409056"/>
            <a:ext cx="3501974" cy="1750987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008" y="1371387"/>
            <a:ext cx="2691763" cy="201622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008" y="3613010"/>
            <a:ext cx="2466975" cy="1847850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840" y="1233880"/>
            <a:ext cx="3073686" cy="2090558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0" y="3409848"/>
            <a:ext cx="2693958" cy="2693958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9938" y="4830227"/>
            <a:ext cx="10763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544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AIVOJEN </a:t>
            </a:r>
            <a:r>
              <a:rPr lang="fi-FI" dirty="0" smtClean="0"/>
              <a:t>ROOLI 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>
          <a:xfrm>
            <a:off x="623392" y="2348880"/>
            <a:ext cx="9250031" cy="4398748"/>
          </a:xfrm>
        </p:spPr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ITSESTÄÄNSELVÄ 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/>
              <a:t>Brain </a:t>
            </a:r>
            <a:r>
              <a:rPr lang="fi-FI" dirty="0" err="1"/>
              <a:t>Disease</a:t>
            </a:r>
            <a:r>
              <a:rPr lang="fi-FI" dirty="0"/>
              <a:t>/</a:t>
            </a:r>
            <a:r>
              <a:rPr lang="fi-FI" dirty="0" err="1"/>
              <a:t>Disorder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Of </a:t>
            </a:r>
            <a:r>
              <a:rPr lang="fi-FI" dirty="0" err="1"/>
              <a:t>Addiction</a:t>
            </a:r>
            <a:r>
              <a:rPr lang="fi-FI" dirty="0"/>
              <a:t> (BDMA</a:t>
            </a:r>
            <a:r>
              <a:rPr lang="fi-FI" dirty="0" smtClean="0"/>
              <a:t>)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AIVOTUTKIMUKSEN KORKEA STATUS ja VAIKUTUSVALTA: Suurin osa tutkimusrahoista menee aivotutkimukseen</a:t>
            </a:r>
          </a:p>
          <a:p>
            <a:pPr algn="l"/>
            <a:r>
              <a:rPr lang="fi-FI" b="1" dirty="0" smtClean="0">
                <a:solidFill>
                  <a:srgbClr val="C00000"/>
                </a:solidFill>
              </a:rPr>
              <a:t>KRITIIKKI</a:t>
            </a:r>
            <a:r>
              <a:rPr lang="fi-FI" b="1" dirty="0" smtClean="0"/>
              <a:t> </a:t>
            </a:r>
          </a:p>
          <a:p>
            <a:pPr algn="l"/>
            <a:r>
              <a:rPr lang="fi-FI" dirty="0"/>
              <a:t>H</a:t>
            </a:r>
            <a:r>
              <a:rPr lang="fi-FI" dirty="0" smtClean="0"/>
              <a:t>yöty? </a:t>
            </a:r>
            <a:r>
              <a:rPr lang="fi-FI" dirty="0" err="1" smtClean="0"/>
              <a:t>Hype</a:t>
            </a:r>
            <a:r>
              <a:rPr lang="fi-FI" dirty="0" smtClean="0"/>
              <a:t>?</a:t>
            </a:r>
          </a:p>
          <a:p>
            <a:pPr algn="l"/>
            <a:r>
              <a:rPr lang="fi-FI" dirty="0" smtClean="0"/>
              <a:t>Kyseenalaiset tulkinnat, oletukset</a:t>
            </a:r>
          </a:p>
          <a:p>
            <a:pPr algn="l"/>
            <a:r>
              <a:rPr lang="fi-FI" dirty="0" smtClean="0"/>
              <a:t>Haitat?</a:t>
            </a:r>
            <a:endParaRPr lang="fi-FI" dirty="0">
              <a:solidFill>
                <a:srgbClr val="FF0000"/>
              </a:solidFill>
            </a:endParaRPr>
          </a:p>
          <a:p>
            <a:pPr algn="l"/>
            <a:r>
              <a:rPr lang="fi-FI" dirty="0" err="1" smtClean="0"/>
              <a:t>Addiction</a:t>
            </a:r>
            <a:r>
              <a:rPr lang="fi-FI" dirty="0" smtClean="0"/>
              <a:t> Theory Network (ATN) </a:t>
            </a:r>
            <a:r>
              <a:rPr lang="fi-FI" dirty="0" err="1"/>
              <a:t>e</a:t>
            </a:r>
            <a:r>
              <a:rPr lang="fi-FI" dirty="0" err="1" smtClean="0"/>
              <a:t>st</a:t>
            </a:r>
            <a:r>
              <a:rPr lang="fi-FI" dirty="0" smtClean="0"/>
              <a:t> 2016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11277600" y="6189663"/>
            <a:ext cx="914400" cy="574675"/>
          </a:xfrm>
        </p:spPr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294967295"/>
          </p:nvPr>
        </p:nvSpPr>
        <p:spPr>
          <a:xfrm>
            <a:off x="8447088" y="6189663"/>
            <a:ext cx="3744912" cy="576262"/>
          </a:xfrm>
        </p:spPr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294967295"/>
          </p:nvPr>
        </p:nvSpPr>
        <p:spPr>
          <a:xfrm>
            <a:off x="11510963" y="6189663"/>
            <a:ext cx="681037" cy="574675"/>
          </a:xfr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88640"/>
            <a:ext cx="2920645" cy="194421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943" y="1345361"/>
            <a:ext cx="1642020" cy="220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190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0" y="3914152"/>
            <a:ext cx="2398377" cy="1355605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Presentation </a:t>
            </a:r>
            <a:r>
              <a:rPr lang="fi-FI" dirty="0" err="1" smtClean="0"/>
              <a:t>Name</a:t>
            </a:r>
            <a:r>
              <a:rPr lang="fi-FI" dirty="0" smtClean="0"/>
              <a:t> / </a:t>
            </a:r>
            <a:r>
              <a:rPr lang="fi-FI" dirty="0" err="1" smtClean="0"/>
              <a:t>Firstname</a:t>
            </a:r>
            <a:r>
              <a:rPr lang="fi-FI" dirty="0" smtClean="0"/>
              <a:t> </a:t>
            </a:r>
            <a:r>
              <a:rPr lang="fi-FI" dirty="0" err="1" smtClean="0"/>
              <a:t>Lastname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4">
                    <a:lumMod val="50000"/>
                  </a:schemeClr>
                </a:solidFill>
              </a:rPr>
              <a:t>meidän </a:t>
            </a:r>
            <a:r>
              <a:rPr lang="fi-FI" dirty="0" smtClean="0"/>
              <a:t>FOKUS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 bwMode="auto">
          <a:xfrm>
            <a:off x="1559496" y="3476015"/>
            <a:ext cx="31683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800" dirty="0" smtClean="0"/>
              <a:t>AIVOMALLI: KYLLÄ VAI EI?</a:t>
            </a:r>
          </a:p>
        </p:txBody>
      </p:sp>
      <p:sp>
        <p:nvSpPr>
          <p:cNvPr id="11" name="Ellipsi 10"/>
          <p:cNvSpPr/>
          <p:nvPr/>
        </p:nvSpPr>
        <p:spPr>
          <a:xfrm>
            <a:off x="911424" y="1340768"/>
            <a:ext cx="5616624" cy="496855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/>
          <p:cNvSpPr txBox="1"/>
          <p:nvPr/>
        </p:nvSpPr>
        <p:spPr bwMode="auto">
          <a:xfrm>
            <a:off x="6820851" y="1906354"/>
            <a:ext cx="474775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b="1" dirty="0" smtClean="0"/>
              <a:t>Millä tavalla viitataan aivoihin eri yhteyksissä? </a:t>
            </a:r>
          </a:p>
          <a:p>
            <a:r>
              <a:rPr lang="fi-FI" b="1" dirty="0" smtClean="0"/>
              <a:t>Minkälaisia funktioita viittauksilla sinänsä on?</a:t>
            </a:r>
          </a:p>
          <a:p>
            <a:r>
              <a:rPr lang="fi-FI" b="1" dirty="0" smtClean="0"/>
              <a:t>Miten aivoihin viittaaminen voisi auttaa ihmisiä, ihmisryhmiä ja yhteiskuntia?</a:t>
            </a:r>
            <a:endParaRPr lang="fi-FI" b="1" dirty="0"/>
          </a:p>
          <a:p>
            <a:r>
              <a:rPr lang="fi-FI" b="1" dirty="0" smtClean="0"/>
              <a:t>Fokus: </a:t>
            </a:r>
          </a:p>
          <a:p>
            <a:r>
              <a:rPr lang="fi-FI" b="1" dirty="0" smtClean="0"/>
              <a:t>ihmisten </a:t>
            </a:r>
            <a:r>
              <a:rPr lang="fi-FI" b="1" dirty="0" smtClean="0">
                <a:solidFill>
                  <a:srgbClr val="C00000"/>
                </a:solidFill>
              </a:rPr>
              <a:t>toivomukset</a:t>
            </a:r>
            <a:r>
              <a:rPr lang="fi-FI" b="1" dirty="0" smtClean="0"/>
              <a:t>, </a:t>
            </a:r>
            <a:r>
              <a:rPr lang="fi-FI" b="1" dirty="0" smtClean="0">
                <a:solidFill>
                  <a:srgbClr val="C00000"/>
                </a:solidFill>
              </a:rPr>
              <a:t>uskomukset </a:t>
            </a:r>
            <a:r>
              <a:rPr lang="fi-FI" b="1" dirty="0" smtClean="0"/>
              <a:t>ja </a:t>
            </a:r>
            <a:r>
              <a:rPr lang="fi-FI" b="1" dirty="0" smtClean="0">
                <a:solidFill>
                  <a:srgbClr val="C00000"/>
                </a:solidFill>
              </a:rPr>
              <a:t>tiedot</a:t>
            </a:r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80969">
            <a:off x="1822463" y="2035978"/>
            <a:ext cx="1441079" cy="955498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08921">
            <a:off x="3474789" y="1912603"/>
            <a:ext cx="1810294" cy="1355973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2510">
            <a:off x="1608157" y="4364938"/>
            <a:ext cx="2293131" cy="110410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48173">
            <a:off x="4215089" y="3400192"/>
            <a:ext cx="1821369" cy="1023378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9003" y="2877857"/>
            <a:ext cx="1326330" cy="1326330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06819">
            <a:off x="3492584" y="4680692"/>
            <a:ext cx="1617942" cy="1076667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1323" y="3020957"/>
            <a:ext cx="1427346" cy="1427346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1592" y="3630418"/>
            <a:ext cx="1870273" cy="1047353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9090" y="4446443"/>
            <a:ext cx="1705568" cy="11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143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377" y="1844824"/>
            <a:ext cx="11323140" cy="4248473"/>
          </a:xfrm>
        </p:spPr>
        <p:txBody>
          <a:bodyPr/>
          <a:lstStyle/>
          <a:p>
            <a:pPr marL="92075" indent="0">
              <a:lnSpc>
                <a:spcPct val="100000"/>
              </a:lnSpc>
              <a:buNone/>
            </a:pPr>
            <a:r>
              <a:rPr lang="fi-FI" dirty="0" smtClean="0">
                <a:solidFill>
                  <a:srgbClr val="C00000"/>
                </a:solidFill>
              </a:rPr>
              <a:t>Kysymykset</a:t>
            </a:r>
            <a:endParaRPr lang="fi-FI" dirty="0" smtClean="0"/>
          </a:p>
          <a:p>
            <a:pPr>
              <a:lnSpc>
                <a:spcPct val="100000"/>
              </a:lnSpc>
            </a:pPr>
            <a:r>
              <a:rPr lang="fi-FI" dirty="0" smtClean="0"/>
              <a:t>Mitä voidaan käyttää ja hyödyntää aivotutkimuksessa? Mikä on realistista ja mitä on eettisesti puolustettavaa?</a:t>
            </a:r>
          </a:p>
          <a:p>
            <a:r>
              <a:rPr lang="fi-FI" dirty="0"/>
              <a:t>Tutkitaan </a:t>
            </a:r>
            <a:r>
              <a:rPr lang="fi-FI" dirty="0" smtClean="0"/>
              <a:t>uskomuksia, konstruktioita </a:t>
            </a:r>
            <a:r>
              <a:rPr lang="fi-FI" dirty="0"/>
              <a:t>ja </a:t>
            </a:r>
            <a:r>
              <a:rPr lang="fi-FI" dirty="0" smtClean="0"/>
              <a:t>käyttötarkoituksia</a:t>
            </a:r>
          </a:p>
          <a:p>
            <a:pPr marL="92075" indent="0">
              <a:buNone/>
            </a:pPr>
            <a:endParaRPr lang="fi-FI" dirty="0" smtClean="0">
              <a:solidFill>
                <a:srgbClr val="C00000"/>
              </a:solidFill>
            </a:endParaRPr>
          </a:p>
          <a:p>
            <a:pPr marL="92075" indent="0">
              <a:buNone/>
            </a:pPr>
            <a:r>
              <a:rPr lang="fi-FI" dirty="0" smtClean="0">
                <a:solidFill>
                  <a:srgbClr val="C00000"/>
                </a:solidFill>
              </a:rPr>
              <a:t>Tausta: </a:t>
            </a:r>
            <a:r>
              <a:rPr lang="fi-FI" dirty="0" smtClean="0"/>
              <a:t> </a:t>
            </a:r>
          </a:p>
          <a:p>
            <a:pPr marL="92075" indent="0">
              <a:buNone/>
            </a:pPr>
            <a:r>
              <a:rPr lang="fi-FI" dirty="0" smtClean="0"/>
              <a:t>toisaalta: </a:t>
            </a:r>
            <a:r>
              <a:rPr lang="fi-FI" dirty="0" err="1" smtClean="0"/>
              <a:t>neurohype</a:t>
            </a:r>
            <a:r>
              <a:rPr lang="fi-FI" dirty="0" smtClean="0"/>
              <a:t>-tutkimus (esim. </a:t>
            </a:r>
            <a:r>
              <a:rPr lang="fi-FI" dirty="0" err="1" smtClean="0"/>
              <a:t>Raz</a:t>
            </a:r>
            <a:r>
              <a:rPr lang="fi-FI" dirty="0" smtClean="0"/>
              <a:t> &amp; </a:t>
            </a:r>
            <a:r>
              <a:rPr lang="fi-FI" dirty="0" err="1" smtClean="0"/>
              <a:t>Thibault</a:t>
            </a:r>
            <a:r>
              <a:rPr lang="fi-FI" dirty="0" smtClean="0"/>
              <a:t> 2019) </a:t>
            </a:r>
          </a:p>
          <a:p>
            <a:pPr marL="92075" indent="0">
              <a:buNone/>
            </a:pPr>
            <a:r>
              <a:rPr lang="fi-FI" dirty="0" smtClean="0"/>
              <a:t>mutta myös: eri konstruktioiden merkitys ja suora kytkentä omaan hyvinvointiin </a:t>
            </a:r>
            <a:r>
              <a:rPr lang="fi-FI" dirty="0"/>
              <a:t>ja </a:t>
            </a:r>
            <a:r>
              <a:rPr lang="fi-FI" dirty="0" err="1" smtClean="0"/>
              <a:t>toimivuteen</a:t>
            </a:r>
            <a:r>
              <a:rPr lang="fi-FI" dirty="0" smtClean="0"/>
              <a:t>/ toimijuuteen </a:t>
            </a:r>
            <a:r>
              <a:rPr lang="fi-FI" dirty="0"/>
              <a:t>(</a:t>
            </a:r>
            <a:r>
              <a:rPr lang="fi-FI" dirty="0" err="1" smtClean="0"/>
              <a:t>Yildirim</a:t>
            </a:r>
            <a:r>
              <a:rPr lang="fi-FI" dirty="0"/>
              <a:t> </a:t>
            </a:r>
            <a:r>
              <a:rPr lang="fi-FI" dirty="0" smtClean="0"/>
              <a:t>&amp; </a:t>
            </a:r>
            <a:r>
              <a:rPr lang="fi-FI" dirty="0" err="1" smtClean="0"/>
              <a:t>Arslan</a:t>
            </a:r>
            <a:r>
              <a:rPr lang="fi-FI" dirty="0" smtClean="0"/>
              <a:t> 2020)</a:t>
            </a:r>
            <a:endParaRPr lang="fi-FI" dirty="0"/>
          </a:p>
          <a:p>
            <a:pPr>
              <a:lnSpc>
                <a:spcPct val="100000"/>
              </a:lnSpc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D42F-A000-43ED-9F47-56FA6E9C54CA}" type="datetime1">
              <a:rPr lang="en-GB" smtClean="0"/>
              <a:t>06/11/2020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15E-5A66-CF44-AE5D-C333B2F730C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58528" y="620688"/>
            <a:ext cx="10298112" cy="97040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14836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97210"/>
              </p:ext>
            </p:extLst>
          </p:nvPr>
        </p:nvGraphicFramePr>
        <p:xfrm>
          <a:off x="371364" y="1161530"/>
          <a:ext cx="11029950" cy="5051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4556">
                  <a:extLst>
                    <a:ext uri="{9D8B030D-6E8A-4147-A177-3AD203B41FA5}">
                      <a16:colId xmlns:a16="http://schemas.microsoft.com/office/drawing/2014/main" val="2408132901"/>
                    </a:ext>
                  </a:extLst>
                </a:gridCol>
                <a:gridCol w="6025394">
                  <a:extLst>
                    <a:ext uri="{9D8B030D-6E8A-4147-A177-3AD203B41FA5}">
                      <a16:colId xmlns:a16="http://schemas.microsoft.com/office/drawing/2014/main" val="2667875566"/>
                    </a:ext>
                  </a:extLst>
                </a:gridCol>
              </a:tblGrid>
              <a:tr h="101882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1. Avohoito </a:t>
                      </a:r>
                      <a:endParaRPr lang="fi-FI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(a) asiakkaat,</a:t>
                      </a:r>
                      <a:r>
                        <a:rPr lang="fi-FI" baseline="0" dirty="0" smtClean="0">
                          <a:solidFill>
                            <a:schemeClr val="tx1"/>
                          </a:solidFill>
                        </a:rPr>
                        <a:t> potilaat</a:t>
                      </a:r>
                      <a:endParaRPr lang="fi-FI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(b) henkilökunta</a:t>
                      </a:r>
                    </a:p>
                    <a:p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Kerätty Center for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</a:rPr>
                        <a:t>Addiction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</a:rPr>
                        <a:t>Mental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 Health (CAMH)</a:t>
                      </a:r>
                      <a:r>
                        <a:rPr lang="fi-FI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098919"/>
                  </a:ext>
                </a:extLst>
              </a:tr>
              <a:tr h="993387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tx1"/>
                          </a:solidFill>
                        </a:rPr>
                        <a:t>2.Mini-interventiot</a:t>
                      </a:r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b="1" dirty="0" smtClean="0">
                          <a:solidFill>
                            <a:schemeClr val="tx1"/>
                          </a:solidFill>
                        </a:rPr>
                        <a:t>ja ehkäisytyö:</a:t>
                      </a:r>
                      <a:endParaRPr lang="fi-FI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b="1" dirty="0" err="1" smtClean="0">
                          <a:solidFill>
                            <a:schemeClr val="tx1"/>
                          </a:solidFill>
                        </a:rPr>
                        <a:t>Keissi</a:t>
                      </a:r>
                      <a:r>
                        <a:rPr lang="fi-FI" b="1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i-FI" dirty="0" err="1" smtClean="0">
                          <a:solidFill>
                            <a:schemeClr val="tx1"/>
                          </a:solidFill>
                        </a:rPr>
                        <a:t>PreVenture</a:t>
                      </a:r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-ohjelma (Montreal, Kanada)</a:t>
                      </a:r>
                    </a:p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Henkilöllisyys-kohdennettu</a:t>
                      </a:r>
                      <a:r>
                        <a:rPr lang="fi-FI" baseline="0" dirty="0" smtClean="0">
                          <a:solidFill>
                            <a:schemeClr val="tx1"/>
                          </a:solidFill>
                        </a:rPr>
                        <a:t> mini-interventio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365711"/>
                  </a:ext>
                </a:extLst>
              </a:tr>
              <a:tr h="884787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dirty="0" smtClean="0"/>
                        <a:t>3. Tutkijat, asiantuntijat </a:t>
                      </a:r>
                      <a:endParaRPr lang="fi-FI" sz="1800" b="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dirty="0" smtClean="0"/>
                        <a:t>(a)</a:t>
                      </a:r>
                      <a:r>
                        <a:rPr lang="fi-FI" sz="1800" b="1" baseline="0" dirty="0" smtClean="0"/>
                        <a:t> </a:t>
                      </a:r>
                      <a:r>
                        <a:rPr lang="fi-FI" sz="1800" b="1" dirty="0" err="1" smtClean="0"/>
                        <a:t>global</a:t>
                      </a:r>
                      <a:r>
                        <a:rPr lang="fi-FI" sz="1800" b="1" dirty="0" smtClean="0"/>
                        <a:t> </a:t>
                      </a:r>
                      <a:r>
                        <a:rPr lang="fi-FI" sz="1800" b="1" dirty="0" err="1" smtClean="0"/>
                        <a:t>survey</a:t>
                      </a:r>
                      <a:endParaRPr lang="fi-FI" sz="1800" b="1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dirty="0" smtClean="0"/>
                        <a:t>(b) Riippuvuuskysely</a:t>
                      </a:r>
                      <a:r>
                        <a:rPr lang="fi-FI" sz="1800" dirty="0" smtClean="0"/>
                        <a:t> </a:t>
                      </a:r>
                      <a:r>
                        <a:rPr lang="fi-FI" sz="1800" b="1" dirty="0" smtClean="0"/>
                        <a:t>2020 </a:t>
                      </a:r>
                      <a:r>
                        <a:rPr lang="fi-FI" sz="1800" dirty="0" smtClean="0"/>
                        <a:t>(Suomi)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927455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dirty="0" smtClean="0"/>
                        <a:t>4. Oikeusjärjestelmä</a:t>
                      </a:r>
                      <a:r>
                        <a:rPr lang="fi-FI" sz="1800" b="1" baseline="0" dirty="0" smtClean="0"/>
                        <a:t> ja juridiikka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Tuomioistuimet ja alan asiantuntijat Saksassa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981006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tx1"/>
                          </a:solidFill>
                        </a:rPr>
                        <a:t>5. Media</a:t>
                      </a:r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Nettiraportointi 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i-FI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i-FI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498294"/>
                  </a:ext>
                </a:extLst>
              </a:tr>
            </a:tbl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22369"/>
            <a:ext cx="1132973" cy="1081651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1161530"/>
            <a:ext cx="1939697" cy="104102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108" y="1101138"/>
            <a:ext cx="1642051" cy="1096655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 bwMode="auto">
          <a:xfrm>
            <a:off x="2423592" y="442561"/>
            <a:ext cx="73448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4000" b="1" dirty="0" smtClean="0">
                <a:solidFill>
                  <a:srgbClr val="C00000"/>
                </a:solidFill>
              </a:rPr>
              <a:t>DATA: 5 osa-aluetta</a:t>
            </a:r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49911">
            <a:off x="3335197" y="3921523"/>
            <a:ext cx="2117488" cy="1614215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611" y="3296897"/>
            <a:ext cx="1512168" cy="849646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9485" y="2890845"/>
            <a:ext cx="1339361" cy="1339361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906" y="3254148"/>
            <a:ext cx="1423988" cy="804863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8571" y="5183945"/>
            <a:ext cx="1576071" cy="1105603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4253" y="5193513"/>
            <a:ext cx="1945954" cy="1049289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64" y="5210187"/>
            <a:ext cx="1748089" cy="978930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63460" y="2491935"/>
            <a:ext cx="1496898" cy="66627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638" y="4243902"/>
            <a:ext cx="1480856" cy="829280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051" y="2305974"/>
            <a:ext cx="1426858" cy="949509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98914" y="2226211"/>
            <a:ext cx="1548813" cy="109055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786" y="4271785"/>
            <a:ext cx="1336274" cy="8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48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91344" y="1340767"/>
            <a:ext cx="11233248" cy="4848249"/>
          </a:xfrm>
          <a:solidFill>
            <a:schemeClr val="bg2"/>
          </a:solidFill>
        </p:spPr>
        <p:txBody>
          <a:bodyPr/>
          <a:lstStyle/>
          <a:p>
            <a:r>
              <a:rPr lang="fi-FI" dirty="0" smtClean="0"/>
              <a:t>Aivoihin viittaaminen = oma episteeminen hanke joka on vähemmän tai enemmän ’totuudenmukainen’ (</a:t>
            </a:r>
            <a:r>
              <a:rPr lang="fi-FI" dirty="0" err="1" smtClean="0"/>
              <a:t>Epistemic</a:t>
            </a:r>
            <a:r>
              <a:rPr lang="fi-FI" dirty="0" smtClean="0"/>
              <a:t> Project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Addicted</a:t>
            </a:r>
            <a:r>
              <a:rPr lang="fi-FI" dirty="0" smtClean="0"/>
              <a:t> Brain = EPAB)</a:t>
            </a:r>
          </a:p>
          <a:p>
            <a:r>
              <a:rPr lang="fi-FI" dirty="0" err="1" smtClean="0"/>
              <a:t>EPAB:illa</a:t>
            </a:r>
            <a:r>
              <a:rPr lang="fi-FI" dirty="0" smtClean="0"/>
              <a:t> on korkeampi uskottavuus kuin muu tutkimus mediakonstruktioissa</a:t>
            </a:r>
          </a:p>
          <a:p>
            <a:r>
              <a:rPr lang="fi-FI" dirty="0"/>
              <a:t>M</a:t>
            </a:r>
            <a:r>
              <a:rPr lang="fi-FI" dirty="0" smtClean="0"/>
              <a:t>ielikuvitus </a:t>
            </a:r>
            <a:r>
              <a:rPr lang="fi-FI" dirty="0"/>
              <a:t>ongelmien </a:t>
            </a:r>
            <a:r>
              <a:rPr lang="fi-FI" dirty="0" smtClean="0"/>
              <a:t>ratkaisusta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Massiivisia yhteiskunnallisia ongelmia selitetään aivoihin viittaavalla </a:t>
            </a:r>
            <a:r>
              <a:rPr lang="fi-FI" dirty="0" err="1" smtClean="0">
                <a:sym typeface="Wingdings" panose="05000000000000000000" pitchFamily="2" charset="2"/>
              </a:rPr>
              <a:t>seikkoilla</a:t>
            </a:r>
            <a:r>
              <a:rPr lang="fi-FI" dirty="0" smtClean="0">
                <a:sym typeface="Wingdings" panose="05000000000000000000" pitchFamily="2" charset="2"/>
              </a:rPr>
              <a:t> (</a:t>
            </a:r>
            <a:r>
              <a:rPr lang="fi-FI" dirty="0" err="1" smtClean="0">
                <a:sym typeface="Wingdings" panose="05000000000000000000" pitchFamily="2" charset="2"/>
              </a:rPr>
              <a:t>esim</a:t>
            </a:r>
            <a:r>
              <a:rPr lang="fi-FI" dirty="0" smtClean="0">
                <a:sym typeface="Wingdings" panose="05000000000000000000" pitchFamily="2" charset="2"/>
              </a:rPr>
              <a:t> yhdysvaltalainen </a:t>
            </a:r>
            <a:r>
              <a:rPr lang="fi-FI" dirty="0" err="1" smtClean="0">
                <a:sym typeface="Wingdings" panose="05000000000000000000" pitchFamily="2" charset="2"/>
              </a:rPr>
              <a:t>opiaattikriisi</a:t>
            </a:r>
            <a:r>
              <a:rPr lang="fi-FI" dirty="0" smtClean="0">
                <a:sym typeface="Wingdings" panose="05000000000000000000" pitchFamily="2" charset="2"/>
              </a:rPr>
              <a:t>)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Aivoihin viittaaminen edesauttaa </a:t>
            </a:r>
            <a:r>
              <a:rPr lang="fi-FI" dirty="0" err="1" smtClean="0">
                <a:sym typeface="Wingdings" panose="05000000000000000000" pitchFamily="2" charset="2"/>
              </a:rPr>
              <a:t>addiktio</a:t>
            </a:r>
            <a:r>
              <a:rPr lang="fi-FI" dirty="0" smtClean="0">
                <a:sym typeface="Wingdings" panose="05000000000000000000" pitchFamily="2" charset="2"/>
              </a:rPr>
              <a:t>/riippuvuuskäsitettä ja antaa ilmiön paisua eri toimintaan (digitaaliset </a:t>
            </a:r>
            <a:r>
              <a:rPr lang="fi-FI" dirty="0" err="1" smtClean="0">
                <a:sym typeface="Wingdings" panose="05000000000000000000" pitchFamily="2" charset="2"/>
              </a:rPr>
              <a:t>addiktiot</a:t>
            </a:r>
            <a:r>
              <a:rPr lang="fi-FI" dirty="0" smtClean="0">
                <a:sym typeface="Wingdings" panose="05000000000000000000" pitchFamily="2" charset="2"/>
              </a:rPr>
              <a:t>)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Asiantuntijat kriittisempiä kuin potilaat ja media</a:t>
            </a:r>
          </a:p>
          <a:p>
            <a:r>
              <a:rPr lang="fi-FI" dirty="0" smtClean="0"/>
              <a:t> Aivoihin viittaaminen antaa enemmän uskottavuutta </a:t>
            </a:r>
            <a:r>
              <a:rPr lang="fi-FI" dirty="0" smtClean="0">
                <a:sym typeface="Wingdings" panose="05000000000000000000" pitchFamily="2" charset="2"/>
              </a:rPr>
              <a:t> voi vaikuttaa ilmiöihin sinänsä (</a:t>
            </a:r>
            <a:r>
              <a:rPr lang="fi-FI" dirty="0" err="1" smtClean="0">
                <a:sym typeface="Wingdings" panose="05000000000000000000" pitchFamily="2" charset="2"/>
              </a:rPr>
              <a:t>PreVenture:n</a:t>
            </a:r>
            <a:r>
              <a:rPr lang="fi-FI" dirty="0" smtClean="0">
                <a:sym typeface="Wingdings" panose="05000000000000000000" pitchFamily="2" charset="2"/>
              </a:rPr>
              <a:t> evidenssiin-</a:t>
            </a:r>
            <a:r>
              <a:rPr lang="fi-FI" dirty="0" err="1" smtClean="0">
                <a:sym typeface="Wingdings" panose="05000000000000000000" pitchFamily="2" charset="2"/>
              </a:rPr>
              <a:t>viittaminen</a:t>
            </a:r>
            <a:r>
              <a:rPr lang="fi-FI" dirty="0" smtClean="0">
                <a:sym typeface="Wingdings" panose="05000000000000000000" pitchFamily="2" charset="2"/>
              </a:rPr>
              <a:t>  osasyy sen onnistumiseen ja hyviin tuloksiin)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TULOKSET TÄHÄN SAAKKA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23244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007854"/>
              </p:ext>
            </p:extLst>
          </p:nvPr>
        </p:nvGraphicFramePr>
        <p:xfrm>
          <a:off x="371364" y="1184537"/>
          <a:ext cx="10765196" cy="5028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5196">
                  <a:extLst>
                    <a:ext uri="{9D8B030D-6E8A-4147-A177-3AD203B41FA5}">
                      <a16:colId xmlns:a16="http://schemas.microsoft.com/office/drawing/2014/main" val="2667875566"/>
                    </a:ext>
                  </a:extLst>
                </a:gridCol>
              </a:tblGrid>
              <a:tr h="1119138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1. Avohoito</a:t>
                      </a:r>
                      <a:endParaRPr lang="fi-FI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lphaLcParenBoth"/>
                      </a:pPr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potilaat / klientit </a:t>
                      </a:r>
                      <a:r>
                        <a:rPr lang="fi-FI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i-FI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i-FI" i="1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itse-ymmärtämisen </a:t>
                      </a:r>
                      <a:r>
                        <a:rPr lang="fi-FI" i="1" baseline="0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väline (toimijuus, stigma, itse-arvostaminen) </a:t>
                      </a:r>
                      <a:endParaRPr lang="fi-FI" i="1" dirty="0" smtClean="0">
                        <a:solidFill>
                          <a:srgbClr val="C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>
                        <a:buNone/>
                      </a:pPr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(b) Henkilökunta </a:t>
                      </a:r>
                      <a:r>
                        <a:rPr lang="fi-FI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–&gt;</a:t>
                      </a:r>
                      <a:r>
                        <a:rPr lang="fi-FI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i="1" baseline="0" dirty="0" smtClean="0">
                          <a:solidFill>
                            <a:srgbClr val="C00000"/>
                          </a:solidFill>
                        </a:rPr>
                        <a:t>viestinnän ja selityksen instrumentti (yksi monesta eri konstruktioista)</a:t>
                      </a:r>
                      <a:endParaRPr lang="fi-FI" i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Kerätty Center for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</a:rPr>
                        <a:t>Addiction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</a:rPr>
                        <a:t>Mental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 Health (CAMH)</a:t>
                      </a:r>
                      <a:r>
                        <a:rPr lang="fi-FI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098919"/>
                  </a:ext>
                </a:extLst>
              </a:tr>
              <a:tr h="985793"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tx1"/>
                          </a:solidFill>
                        </a:rPr>
                        <a:t>2. Mini-interventiot</a:t>
                      </a:r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b="1" dirty="0" smtClean="0">
                          <a:solidFill>
                            <a:schemeClr val="tx1"/>
                          </a:solidFill>
                        </a:rPr>
                        <a:t>ja ehkäisytyö:</a:t>
                      </a:r>
                      <a:endParaRPr lang="fi-FI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b="1" dirty="0" err="1" smtClean="0">
                          <a:solidFill>
                            <a:schemeClr val="tx1"/>
                          </a:solidFill>
                        </a:rPr>
                        <a:t>Keissi</a:t>
                      </a:r>
                      <a:r>
                        <a:rPr lang="fi-FI" b="1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i-FI" dirty="0" err="1" smtClean="0">
                          <a:solidFill>
                            <a:schemeClr val="tx1"/>
                          </a:solidFill>
                        </a:rPr>
                        <a:t>PreVenture</a:t>
                      </a:r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-ohjelma (Montreal, Kanada)</a:t>
                      </a:r>
                    </a:p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Henkilöllisyys-kohdennettu</a:t>
                      </a:r>
                      <a:r>
                        <a:rPr lang="fi-FI" baseline="0" dirty="0" smtClean="0">
                          <a:solidFill>
                            <a:schemeClr val="tx1"/>
                          </a:solidFill>
                        </a:rPr>
                        <a:t> mini-interventio </a:t>
                      </a:r>
                      <a:r>
                        <a:rPr lang="fi-FI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i-FI" sz="1800" b="1" i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ohjelman t</a:t>
                      </a:r>
                      <a:r>
                        <a:rPr lang="fi-FI" b="1" i="1" baseline="0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oimivuuden väittäminen, oikea vaikutus</a:t>
                      </a:r>
                      <a:endParaRPr lang="fi-FI" b="1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365711"/>
                  </a:ext>
                </a:extLst>
              </a:tr>
              <a:tr h="9074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dirty="0" smtClean="0"/>
                        <a:t>3. Tutkijat, asiantuntijat </a:t>
                      </a:r>
                      <a:endParaRPr lang="fi-FI" sz="1800" b="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dirty="0" smtClean="0"/>
                        <a:t>(a)</a:t>
                      </a:r>
                      <a:r>
                        <a:rPr lang="fi-FI" sz="1800" b="1" baseline="0" dirty="0" smtClean="0"/>
                        <a:t> </a:t>
                      </a:r>
                      <a:r>
                        <a:rPr lang="fi-FI" sz="1800" b="1" dirty="0" err="1" smtClean="0"/>
                        <a:t>global</a:t>
                      </a:r>
                      <a:r>
                        <a:rPr lang="fi-FI" sz="1800" b="1" dirty="0" smtClean="0"/>
                        <a:t> </a:t>
                      </a:r>
                      <a:r>
                        <a:rPr lang="fi-FI" sz="1800" b="1" dirty="0" err="1" smtClean="0"/>
                        <a:t>survey</a:t>
                      </a:r>
                      <a:r>
                        <a:rPr lang="fi-FI" sz="1800" b="1" dirty="0" smtClean="0"/>
                        <a:t>  </a:t>
                      </a:r>
                      <a:r>
                        <a:rPr lang="fi-FI" sz="1800" b="1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i-FI" sz="1800" b="1" i="1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?? riippuu</a:t>
                      </a:r>
                      <a:r>
                        <a:rPr lang="fi-FI" sz="1800" b="1" i="1" baseline="0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 oman alan episteemisestä kontekstista ja kriittisestä perinteestä </a:t>
                      </a:r>
                      <a:endParaRPr lang="fi-FI" sz="1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dirty="0" smtClean="0"/>
                        <a:t>(b) Riippuvuuskysely</a:t>
                      </a:r>
                      <a:r>
                        <a:rPr lang="fi-FI" sz="1800" dirty="0" smtClean="0"/>
                        <a:t> </a:t>
                      </a:r>
                      <a:r>
                        <a:rPr lang="fi-FI" sz="1800" b="1" dirty="0" smtClean="0"/>
                        <a:t>2020 </a:t>
                      </a:r>
                      <a:r>
                        <a:rPr lang="fi-FI" sz="1800" dirty="0" smtClean="0"/>
                        <a:t>(Suomi) </a:t>
                      </a:r>
                      <a:r>
                        <a:rPr lang="fi-FI" sz="18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i-FI" sz="1800" b="1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? </a:t>
                      </a:r>
                      <a:endParaRPr lang="fi-FI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927455"/>
                  </a:ext>
                </a:extLst>
              </a:tr>
              <a:tr h="9289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dirty="0" smtClean="0"/>
                        <a:t>4. Oikeusjärjestelmä</a:t>
                      </a:r>
                      <a:r>
                        <a:rPr lang="fi-FI" sz="1800" b="1" baseline="0" dirty="0" smtClean="0"/>
                        <a:t> ja juridiikka</a:t>
                      </a:r>
                      <a:endParaRPr lang="fi-FI" sz="1800" b="1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Tuomioistuimet ja alan asiantuntijat Saksassa  </a:t>
                      </a:r>
                      <a:r>
                        <a:rPr lang="fi-FI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i-FI" sz="18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?</a:t>
                      </a:r>
                      <a:endParaRPr lang="fi-FI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981006"/>
                  </a:ext>
                </a:extLst>
              </a:tr>
              <a:tr h="1071863"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tx1"/>
                          </a:solidFill>
                        </a:rPr>
                        <a:t>5. Media</a:t>
                      </a:r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Nettiraportointi 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i-FI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 -&gt; </a:t>
                      </a:r>
                      <a:r>
                        <a:rPr lang="fi-FI" sz="1800" b="1" i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EPABin</a:t>
                      </a:r>
                      <a:r>
                        <a:rPr lang="fi-FI" sz="18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avulla</a:t>
                      </a:r>
                      <a:r>
                        <a:rPr lang="fi-FI" sz="1800" b="1" i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8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luodaan uusia ongelmia</a:t>
                      </a:r>
                      <a:r>
                        <a:rPr lang="fi-FI" sz="1800" b="1" i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ja ratkaisuja jotka harvoin perustuvat todellisiin olosuhteisiin tai faktoihin </a:t>
                      </a:r>
                      <a:endParaRPr lang="fi-FI" sz="1800" b="1" i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498294"/>
                  </a:ext>
                </a:extLst>
              </a:tr>
            </a:tbl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06/11/2020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6" name="Tekstiruutu 5"/>
          <p:cNvSpPr txBox="1"/>
          <p:nvPr/>
        </p:nvSpPr>
        <p:spPr bwMode="auto">
          <a:xfrm>
            <a:off x="2063552" y="548680"/>
            <a:ext cx="76238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3200" b="1" dirty="0" smtClean="0">
                <a:solidFill>
                  <a:srgbClr val="C00000"/>
                </a:solidFill>
              </a:rPr>
              <a:t>TULOKSET (liian aikaiset, </a:t>
            </a:r>
            <a:r>
              <a:rPr lang="fi-FI" sz="3200" b="1" dirty="0" err="1" smtClean="0">
                <a:solidFill>
                  <a:srgbClr val="C00000"/>
                </a:solidFill>
              </a:rPr>
              <a:t>don’t</a:t>
            </a:r>
            <a:r>
              <a:rPr lang="fi-FI" sz="3200" b="1" dirty="0" smtClean="0">
                <a:solidFill>
                  <a:srgbClr val="C00000"/>
                </a:solidFill>
              </a:rPr>
              <a:t> </a:t>
            </a:r>
            <a:r>
              <a:rPr lang="fi-FI" sz="3200" b="1" dirty="0" err="1" smtClean="0">
                <a:solidFill>
                  <a:srgbClr val="C00000"/>
                </a:solidFill>
              </a:rPr>
              <a:t>quote</a:t>
            </a:r>
            <a:r>
              <a:rPr lang="fi-FI" sz="3200" b="1" dirty="0" smtClean="0">
                <a:solidFill>
                  <a:srgbClr val="C00000"/>
                </a:solidFill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2872866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Y_template_Gotham_tiedekunta_Valtiotieteellinen_widescreen_15112016.potx" id="{118A6532-9488-4B47-A7FC-953B9FA9A925}" vid="{73F93044-D15E-406A-BEB4-EEC4E895D7CA}"/>
    </a:ext>
  </a:extLst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HY_template_Arial_tiedekunta_Valtiotieteellinen_widescreen_15112016</Template>
  <TotalTime>0</TotalTime>
  <Words>647</Words>
  <Application>Microsoft Office PowerPoint</Application>
  <PresentationFormat>Laajakuva</PresentationFormat>
  <Paragraphs>122</Paragraphs>
  <Slides>10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Gotham Narrow Bold</vt:lpstr>
      <vt:lpstr>Gotham Narrow Bold</vt:lpstr>
      <vt:lpstr>Gotham Narrow Book</vt:lpstr>
      <vt:lpstr>Gotham-Bold</vt:lpstr>
      <vt:lpstr>Wingdings</vt:lpstr>
      <vt:lpstr>HY_2016</vt:lpstr>
      <vt:lpstr> Aivotutkimuksen kontribuutio:  miten sitä konstruoidaan ja käytetään? </vt:lpstr>
      <vt:lpstr> Aivotutkimuksen kontribuutio:  miten sitä konstruoidaan ja käytetään? </vt:lpstr>
      <vt:lpstr>ERI RIIPPUVUUSTEORIAT / ETIOLOGIA</vt:lpstr>
      <vt:lpstr>AIVOJEN ROOLI </vt:lpstr>
      <vt:lpstr>meidän FOKUS</vt:lpstr>
      <vt:lpstr>PowerPoint-esitys</vt:lpstr>
      <vt:lpstr>PowerPoint-esitys</vt:lpstr>
      <vt:lpstr>TULOKSET TÄHÄN SAAKKA</vt:lpstr>
      <vt:lpstr>PowerPoint-esitys</vt:lpstr>
      <vt:lpstr>MITÄ KAIKKI TÄMÄ TARKOITTAA?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2019-08-09T10:13:12Z</dcterms:created>
  <dcterms:modified xsi:type="dcterms:W3CDTF">2020-11-06T11:07:47Z</dcterms:modified>
</cp:coreProperties>
</file>