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64" r:id="rId11"/>
    <p:sldId id="274" r:id="rId12"/>
    <p:sldId id="257" r:id="rId13"/>
    <p:sldId id="260" r:id="rId14"/>
    <p:sldId id="275" r:id="rId15"/>
    <p:sldId id="278" r:id="rId16"/>
    <p:sldId id="277" r:id="rId17"/>
    <p:sldId id="271" r:id="rId18"/>
    <p:sldId id="273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Rikosepäilyt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E1-45AD-86AB-FD07FE3A762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E1-45AD-86AB-FD07FE3A762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8E1-45AD-86AB-FD07FE3A7627}"/>
              </c:ext>
            </c:extLst>
          </c:dPt>
          <c:cat>
            <c:strRef>
              <c:f>Taul1!$A$2:$A$4</c:f>
              <c:strCache>
                <c:ptCount val="3"/>
                <c:pt idx="0">
                  <c:v>äärioikeisto</c:v>
                </c:pt>
                <c:pt idx="1">
                  <c:v>uskonnolla perusteltu</c:v>
                </c:pt>
                <c:pt idx="2">
                  <c:v>äärivasemmistolainen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1-45AD-86AB-FD07FE3A7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327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52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15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963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57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34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75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488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22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16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54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04C9-18E2-40F9-B26F-45C29C04D5EC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9B67-CA5B-4AD8-A1AF-2B7D506DF2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92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net.fi/" TargetMode="External"/><Relationship Id="rId2" Type="http://schemas.openxmlformats.org/officeDocument/2006/relationships/hyperlink" Target="https://rikoksentorjunta.fi/ankkur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rkonulkomaanapu.fi/osallistu/reach-ou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20237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Mitä kasvattajan on hyvä tietää väkivaltaisen ääriajattelun ilmiöstä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624250"/>
            <a:ext cx="9144000" cy="633549"/>
          </a:xfrm>
        </p:spPr>
        <p:txBody>
          <a:bodyPr>
            <a:normAutofit/>
          </a:bodyPr>
          <a:lstStyle/>
          <a:p>
            <a:r>
              <a:rPr lang="fi-FI" sz="1800" dirty="0"/>
              <a:t>Saija Heikkinen ja Mikko Nissinen 10.4.2019</a:t>
            </a:r>
          </a:p>
        </p:txBody>
      </p:sp>
    </p:spTree>
    <p:extLst>
      <p:ext uri="{BB962C8B-B14F-4D97-AF65-F5344CB8AC3E}">
        <p14:creationId xmlns:p14="http://schemas.microsoft.com/office/powerpoint/2010/main" val="190457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Tilastotietoa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Vuonna 2017 poliisin tietojärjestelmistä tunnistettiin noin 100 rikosta, joiden motiivin epäiltiin liittyvän väkivaltaiseen </a:t>
            </a:r>
            <a:r>
              <a:rPr lang="fi-FI" dirty="0" err="1"/>
              <a:t>ekstremismiin</a:t>
            </a:r>
            <a:r>
              <a:rPr lang="fi-FI" dirty="0"/>
              <a:t>. Rikosepäilyistä</a:t>
            </a:r>
          </a:p>
          <a:p>
            <a:r>
              <a:rPr lang="fi-FI" b="1" dirty="0"/>
              <a:t>puolet liittyi äärioikeistoon</a:t>
            </a:r>
          </a:p>
          <a:p>
            <a:r>
              <a:rPr lang="fi-FI" b="1" dirty="0"/>
              <a:t>noin kolmasosa uskonnolla perusteltuun </a:t>
            </a:r>
            <a:r>
              <a:rPr lang="fi-FI" b="1" dirty="0" err="1"/>
              <a:t>ekstremismiin</a:t>
            </a:r>
            <a:endParaRPr lang="fi-FI" b="1" dirty="0"/>
          </a:p>
          <a:p>
            <a:r>
              <a:rPr lang="fi-FI" b="1" dirty="0"/>
              <a:t>loput äärivasemmistolaiseen radikaaliliikehdintään</a:t>
            </a:r>
          </a:p>
          <a:p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768295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546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5137" y="704760"/>
            <a:ext cx="10515600" cy="1325563"/>
          </a:xfrm>
        </p:spPr>
        <p:txBody>
          <a:bodyPr/>
          <a:lstStyle/>
          <a:p>
            <a:r>
              <a:rPr lang="fi-FI" dirty="0"/>
              <a:t>Tilastotietoa</a:t>
            </a:r>
            <a:br>
              <a:rPr lang="fi-FI" dirty="0"/>
            </a:br>
            <a:r>
              <a:rPr lang="fi-FI" sz="1800" dirty="0" err="1"/>
              <a:t>Statista</a:t>
            </a:r>
            <a:r>
              <a:rPr lang="fi-FI" sz="1800" dirty="0"/>
              <a:t>: </a:t>
            </a:r>
            <a:r>
              <a:rPr lang="fi-FI" sz="1800" dirty="0" err="1"/>
              <a:t>Number</a:t>
            </a:r>
            <a:r>
              <a:rPr lang="fi-FI" sz="1800" dirty="0"/>
              <a:t> of </a:t>
            </a:r>
            <a:r>
              <a:rPr lang="fi-FI" sz="1800" dirty="0" err="1"/>
              <a:t>Terrorist</a:t>
            </a:r>
            <a:r>
              <a:rPr lang="fi-FI" sz="1800" dirty="0"/>
              <a:t> </a:t>
            </a:r>
            <a:r>
              <a:rPr lang="fi-FI" sz="1800" dirty="0" err="1"/>
              <a:t>Attacks</a:t>
            </a:r>
            <a:r>
              <a:rPr lang="fi-FI" sz="1800" dirty="0"/>
              <a:t> </a:t>
            </a:r>
            <a:r>
              <a:rPr lang="fi-FI" sz="1800" dirty="0" err="1"/>
              <a:t>Decreases</a:t>
            </a:r>
            <a:r>
              <a:rPr lang="fi-FI" sz="1800" dirty="0"/>
              <a:t> </a:t>
            </a:r>
            <a:r>
              <a:rPr lang="fi-FI" sz="1800"/>
              <a:t>Globally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1958" y="2445998"/>
            <a:ext cx="9141024" cy="428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0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Miksi ihminen radikalisoituu?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u="sng" dirty="0"/>
          </a:p>
          <a:p>
            <a:endParaRPr lang="fi-FI" u="sng" dirty="0"/>
          </a:p>
          <a:p>
            <a:pPr marL="0" indent="0" algn="ctr">
              <a:buNone/>
            </a:pPr>
            <a:r>
              <a:rPr lang="fi-FI" sz="4400" b="1" dirty="0"/>
              <a:t>Tähän kysymykseen kukaan ei ole vielä löytynyt yksiselitteistä vastausta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690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Miksi ihminen radikalisoituu?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506071"/>
            <a:ext cx="5334000" cy="535192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fi-FI" b="1" dirty="0"/>
          </a:p>
          <a:p>
            <a:pPr marL="0" lvl="0" indent="0">
              <a:buNone/>
            </a:pPr>
            <a:r>
              <a:rPr lang="fi-FI" b="1" dirty="0"/>
              <a:t>Riskitekijöitä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Syrjäytyminen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Vieraantuminen yhteiskunnasta ja sen normeista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Kokemus epäoikeudenmukaisesta kohtelusta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Kostonhalu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Katkeroituminen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Yksinäisyyden tunne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Toimettomuus, työttömyys, koulunkäynnin keskeytyminen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fi-FI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6376"/>
            <a:ext cx="5181600" cy="4240587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Kokemus ja tunne kiusatuksi tulemisesta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Henkilökohtaiset kriisit, identiteettikriisi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Väkivallan ihannointi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Pettymys demokratiaan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Valta, järjestys, lojaliteetti, seikkailunhalu, sankaruus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Ideologinen tehtävä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Altistuminen aatteelle/ideologialle</a:t>
            </a:r>
          </a:p>
          <a:p>
            <a:endParaRPr lang="fi-FI" dirty="0"/>
          </a:p>
          <a:p>
            <a:endParaRPr lang="fi-FI" sz="4500" dirty="0"/>
          </a:p>
        </p:txBody>
      </p:sp>
    </p:spTree>
    <p:extLst>
      <p:ext uri="{BB962C8B-B14F-4D97-AF65-F5344CB8AC3E}">
        <p14:creationId xmlns:p14="http://schemas.microsoft.com/office/powerpoint/2010/main" val="429485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Miksi ihminen radikalisoituu?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sz="3600" dirty="0"/>
              <a:t>Radikalisoitumisen syitä on lukemattomia, mutta mikään yksittäinen syy ei yleensä johda radikalisoitumiseen</a:t>
            </a:r>
          </a:p>
          <a:p>
            <a:pPr marL="0" indent="0">
              <a:buNone/>
            </a:pPr>
            <a:r>
              <a:rPr lang="fi-FI" sz="3600" dirty="0"/>
              <a:t> </a:t>
            </a:r>
          </a:p>
          <a:p>
            <a:r>
              <a:rPr lang="fi-FI" sz="3600" dirty="0"/>
              <a:t>Radikalisoitumisen riski kasvaa, jos yksilön elämässä on enemmän riskitekijöitä kuin suojaavia tekijöitä</a:t>
            </a:r>
          </a:p>
          <a:p>
            <a:pPr marL="0" indent="0">
              <a:buNone/>
            </a:pPr>
            <a:r>
              <a:rPr lang="fi-FI" sz="1200" dirty="0"/>
              <a:t>									 									</a:t>
            </a:r>
            <a:r>
              <a:rPr lang="fi-FI" sz="2000" dirty="0"/>
              <a:t>	Saija Benjamin, 2019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582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Miksi ihminen ei radikalisoidu riskitekijöistä huolimatta?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i-FI" b="1" dirty="0"/>
              <a:t>Suojaavia tekijöitä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Hyvä itsetunto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Toiveikkuus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Merkityksen tunteen kokeminen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Itselle merkityksellisten asioiden tekeminen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Ryhmään tai yhteisöön kuulumisen tunne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Huomatuksi ja kuulluksi tulemisen kokemus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Hyväksytyksi tulemisen kokemus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Kokemus aidosta vaikuttamismahdollisuudesta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Kyky luoda ja ylläpitää tyydyttäviä ihmissuhteita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Courier New" panose="02070309020205020404" pitchFamily="49" charset="0"/>
              <a:buChar char="o"/>
            </a:pPr>
            <a:endParaRPr lang="fi-FI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Riittävä sosiaalinen tuki, ystävät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Koulutusmahdollisuudet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Työ tai muu toimeentulo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Turvallisuuden tunteen kokeminen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Kyvykkyys asettua toisen asemaan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Kriittisen ajattelun taidot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Ristiriitojen käsittelytaidot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/>
              <a:t>Kriittinen medianlukutaito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fi-FI" dirty="0" err="1"/>
              <a:t>Resilienssin</a:t>
            </a:r>
            <a:r>
              <a:rPr lang="fi-FI" dirty="0"/>
              <a:t> lisääminen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609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Miksi ihminen ei radikalisoidu riskitekijöistä huolimatta?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600" dirty="0"/>
              <a:t>” Tutkijoiden mukaan yksi suomalaista yhteiskuntaa suojanneista tekijöistä on hyvin toimiva koululaitos.”</a:t>
            </a:r>
          </a:p>
          <a:p>
            <a:pPr marL="0" indent="0">
              <a:buNone/>
            </a:pPr>
            <a:r>
              <a:rPr lang="fi-FI" dirty="0"/>
              <a:t>								</a:t>
            </a:r>
            <a:r>
              <a:rPr lang="fi-FI" sz="2000" dirty="0"/>
              <a:t>Tarja </a:t>
            </a:r>
            <a:r>
              <a:rPr lang="fi-FI" sz="2000" dirty="0" err="1"/>
              <a:t>Mankkinen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3600" dirty="0"/>
              <a:t>” Koululla on mahdollisuus tasa-arvoistaa ja tasoittaa oppilaiden resurssien ja riskitekijöiden välisiä eroja ja vahvistaa suojaavia tekijöitä.”</a:t>
            </a:r>
          </a:p>
          <a:p>
            <a:pPr marL="0" indent="0">
              <a:buNone/>
            </a:pPr>
            <a:r>
              <a:rPr lang="fi-FI" dirty="0"/>
              <a:t>								</a:t>
            </a:r>
            <a:r>
              <a:rPr lang="fi-FI" sz="2000" dirty="0"/>
              <a:t>Saija Benjamin</a:t>
            </a:r>
          </a:p>
        </p:txBody>
      </p:sp>
    </p:spTree>
    <p:extLst>
      <p:ext uri="{BB962C8B-B14F-4D97-AF65-F5344CB8AC3E}">
        <p14:creationId xmlns:p14="http://schemas.microsoft.com/office/powerpoint/2010/main" val="2881301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3331" y="947651"/>
            <a:ext cx="10680469" cy="4804756"/>
          </a:xfrm>
        </p:spPr>
        <p:txBody>
          <a:bodyPr>
            <a:normAutofit/>
          </a:bodyPr>
          <a:lstStyle/>
          <a:p>
            <a:r>
              <a:rPr lang="fi-FI" dirty="0"/>
              <a:t>Minkälaisia radikalisoitumisen riskitekijöitä työssäni kohtaamieni nuorten elämässä on?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Millaisin keinoin voisin vahvistaa nuoren </a:t>
            </a:r>
            <a:r>
              <a:rPr lang="fi-FI" dirty="0" err="1"/>
              <a:t>resilienssiä</a:t>
            </a:r>
            <a:r>
              <a:rPr lang="fi-FI" dirty="0"/>
              <a:t> oman työni kautta?</a:t>
            </a:r>
            <a:br>
              <a:rPr lang="fi-FI" dirty="0"/>
            </a:b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7058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 ottaa yhteyttä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Ankkuri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	</a:t>
            </a:r>
            <a:r>
              <a:rPr lang="fi-FI" u="sng" dirty="0">
                <a:hlinkClick r:id="rId2"/>
              </a:rPr>
              <a:t>https://rikoksentorjunta.fi/ankkuri</a:t>
            </a:r>
            <a:endParaRPr lang="fi-FI" u="sng" dirty="0"/>
          </a:p>
          <a:p>
            <a:pPr marL="0" indent="0">
              <a:buNone/>
            </a:pPr>
            <a:endParaRPr lang="fi-FI" b="1" dirty="0"/>
          </a:p>
          <a:p>
            <a:r>
              <a:rPr lang="fi-FI" b="1" dirty="0" err="1"/>
              <a:t>Radinet</a:t>
            </a:r>
            <a:endParaRPr lang="fi-FI" b="1" dirty="0"/>
          </a:p>
          <a:p>
            <a:pPr marL="914400" lvl="2" indent="0">
              <a:buNone/>
            </a:pPr>
            <a:r>
              <a:rPr lang="fi-FI" sz="2800" u="sng" dirty="0">
                <a:hlinkClick r:id="rId3"/>
              </a:rPr>
              <a:t>http://www.radinet.fi</a:t>
            </a:r>
            <a:endParaRPr lang="fi-FI" sz="2800" u="sng" dirty="0"/>
          </a:p>
          <a:p>
            <a:pPr marL="914400" lvl="2" indent="0">
              <a:buNone/>
            </a:pPr>
            <a:endParaRPr lang="fi-FI" sz="2800" dirty="0"/>
          </a:p>
          <a:p>
            <a:r>
              <a:rPr lang="fi-FI" b="1" dirty="0"/>
              <a:t>Reach Out – tukea niille, joita väkivaltainen </a:t>
            </a:r>
            <a:r>
              <a:rPr lang="fi-FI" b="1" dirty="0" err="1"/>
              <a:t>radikalisaatio</a:t>
            </a:r>
            <a:r>
              <a:rPr lang="fi-FI" b="1" dirty="0"/>
              <a:t> on koskettanut</a:t>
            </a:r>
          </a:p>
          <a:p>
            <a:pPr marL="0" indent="0">
              <a:buNone/>
            </a:pPr>
            <a:r>
              <a:rPr lang="fi-FI" b="1" dirty="0"/>
              <a:t>	</a:t>
            </a:r>
            <a:r>
              <a:rPr lang="fi-FI" u="sng" dirty="0">
                <a:hlinkClick r:id="rId4"/>
              </a:rPr>
              <a:t>https://www.kirkonulkomaanapu.fi/osallistu/reach-out/</a:t>
            </a:r>
            <a:endParaRPr lang="fi-FI" b="1" dirty="0"/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580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Tämä koulutuksen tarkoitus 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antaa perustiedot väkivaltaisesta ääriajattelusta ja sen taustalla vaikuttavista tekijöistä</a:t>
            </a:r>
          </a:p>
        </p:txBody>
      </p:sp>
    </p:spTree>
    <p:extLst>
      <p:ext uri="{BB962C8B-B14F-4D97-AF65-F5344CB8AC3E}">
        <p14:creationId xmlns:p14="http://schemas.microsoft.com/office/powerpoint/2010/main" val="93567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r>
              <a:rPr lang="fi-FI" b="1" dirty="0"/>
              <a:t>Käsitteitä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227910"/>
            <a:ext cx="10515600" cy="4949053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Vihapuhetta </a:t>
            </a:r>
            <a:r>
              <a:rPr lang="fi-FI" dirty="0"/>
              <a:t>ovat kaikki ilmaisumuodot, jotka levittävät, lietsovat, edistävät tai oikeuttavat etnistä vihaa, ulkomaalaisvastaisuutta, antisemitismiä tai muuta vihaa, joka pohjaa suvaitsemattomuuteen. </a:t>
            </a:r>
            <a:endParaRPr lang="fi-FI" b="1" dirty="0"/>
          </a:p>
          <a:p>
            <a:r>
              <a:rPr lang="fi-FI" b="1" dirty="0"/>
              <a:t>Radikalismilla</a:t>
            </a:r>
            <a:r>
              <a:rPr lang="fi-FI" dirty="0"/>
              <a:t> tarkoitetaan valtavirrasta poikkeavaa poliittista näkemystä tai jyrkkää mielipidettä, joilla pyritään vallitsevien</a:t>
            </a:r>
            <a:r>
              <a:rPr lang="fi-FI" b="1" dirty="0"/>
              <a:t> </a:t>
            </a:r>
            <a:r>
              <a:rPr lang="fi-FI" dirty="0"/>
              <a:t>olojen muuttamiseen. </a:t>
            </a:r>
          </a:p>
          <a:p>
            <a:r>
              <a:rPr lang="fi-FI" b="1" dirty="0"/>
              <a:t>Väkivaltainen radikalisoituminen </a:t>
            </a:r>
            <a:r>
              <a:rPr lang="fi-FI" dirty="0"/>
              <a:t>on prosessi, joka voi johtaa väkivaltaiseen </a:t>
            </a:r>
            <a:r>
              <a:rPr lang="fi-FI" dirty="0" err="1"/>
              <a:t>ekstremismiin</a:t>
            </a:r>
            <a:r>
              <a:rPr lang="fi-FI" b="1" dirty="0"/>
              <a:t> </a:t>
            </a:r>
          </a:p>
          <a:p>
            <a:r>
              <a:rPr lang="fi-FI" b="1" dirty="0" err="1"/>
              <a:t>Ekstremismi</a:t>
            </a:r>
            <a:r>
              <a:rPr lang="fi-FI" b="1" dirty="0"/>
              <a:t> </a:t>
            </a:r>
            <a:r>
              <a:rPr lang="fi-FI" dirty="0"/>
              <a:t>tarkoittaa mielipiteiden tai asenteiden äärimmäistä jyrkkyyttä tai taipumusta sellaiseen.</a:t>
            </a:r>
          </a:p>
          <a:p>
            <a:r>
              <a:rPr lang="fi-FI" b="1" dirty="0"/>
              <a:t>Väkivaltainen </a:t>
            </a:r>
            <a:r>
              <a:rPr lang="fi-FI" b="1" dirty="0" err="1"/>
              <a:t>ekstremismi</a:t>
            </a:r>
            <a:r>
              <a:rPr lang="fi-FI" b="1" dirty="0"/>
              <a:t> </a:t>
            </a:r>
            <a:r>
              <a:rPr lang="fi-FI" dirty="0"/>
              <a:t>on aatemaailmalla perusteltua väkivallan käyttöä tai väkivallalla uhkaamista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879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Väkivaltainen </a:t>
            </a:r>
            <a:r>
              <a:rPr lang="fi-FI" b="1" dirty="0" err="1"/>
              <a:t>ekstremismi</a:t>
            </a:r>
            <a:r>
              <a:rPr lang="fi-FI" b="1" dirty="0"/>
              <a:t> ilmenee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i-FI" dirty="0"/>
          </a:p>
          <a:p>
            <a:pPr lvl="0"/>
            <a:r>
              <a:rPr lang="fi-FI" sz="3200" b="1" dirty="0"/>
              <a:t>Terrorismina</a:t>
            </a:r>
          </a:p>
          <a:p>
            <a:pPr lvl="0"/>
            <a:r>
              <a:rPr lang="fi-FI" sz="3200" b="1" dirty="0"/>
              <a:t>Poliittisina murhina</a:t>
            </a:r>
          </a:p>
          <a:p>
            <a:pPr lvl="0"/>
            <a:r>
              <a:rPr lang="fi-FI" sz="3200" b="1" dirty="0" err="1"/>
              <a:t>Vigilantismina</a:t>
            </a:r>
            <a:endParaRPr lang="fi-FI" sz="3200" b="1" dirty="0"/>
          </a:p>
          <a:p>
            <a:pPr lvl="0"/>
            <a:r>
              <a:rPr lang="fi-FI" sz="3200" b="1" dirty="0"/>
              <a:t>Sabotaaseina</a:t>
            </a:r>
          </a:p>
          <a:p>
            <a:pPr lvl="0"/>
            <a:r>
              <a:rPr lang="fi-FI" sz="3200" b="1" dirty="0"/>
              <a:t>Mielenosoitusväkivaltana</a:t>
            </a:r>
          </a:p>
          <a:p>
            <a:pPr marL="0" lvl="0" indent="0">
              <a:buNone/>
            </a:pPr>
            <a:r>
              <a:rPr lang="fi-FI" dirty="0"/>
              <a:t>						</a:t>
            </a:r>
            <a:r>
              <a:rPr lang="fi-FI" sz="2000" dirty="0"/>
              <a:t>Daniel </a:t>
            </a:r>
            <a:r>
              <a:rPr lang="fi-FI" sz="2000" dirty="0" err="1"/>
              <a:t>Sallamaa</a:t>
            </a:r>
            <a:r>
              <a:rPr lang="fi-FI" sz="2000" dirty="0"/>
              <a:t>, 2019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45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Äärioikeisto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endParaRPr lang="fi-FI" dirty="0"/>
          </a:p>
          <a:p>
            <a:pPr lvl="0"/>
            <a:r>
              <a:rPr lang="fi-FI" sz="3200" b="1" dirty="0"/>
              <a:t>Pohjoismainen vastarintaliike</a:t>
            </a:r>
          </a:p>
          <a:p>
            <a:pPr lvl="0"/>
            <a:endParaRPr lang="fi-FI" sz="3200" b="1" dirty="0"/>
          </a:p>
          <a:p>
            <a:pPr lvl="0"/>
            <a:r>
              <a:rPr lang="fi-FI" sz="3200" b="1" dirty="0"/>
              <a:t>Soldiers of </a:t>
            </a:r>
            <a:r>
              <a:rPr lang="fi-FI" sz="3200" b="1" dirty="0" err="1"/>
              <a:t>Odin</a:t>
            </a:r>
            <a:endParaRPr lang="fi-FI" sz="3200" b="1" dirty="0"/>
          </a:p>
          <a:p>
            <a:endParaRPr lang="fi-FI" sz="3200" b="1" dirty="0"/>
          </a:p>
          <a:p>
            <a:r>
              <a:rPr lang="fi-FI" sz="3200" b="1" dirty="0"/>
              <a:t>skinhead-ryhmät</a:t>
            </a:r>
          </a:p>
          <a:p>
            <a:endParaRPr lang="fi-FI" sz="3200" b="1" dirty="0"/>
          </a:p>
          <a:p>
            <a:r>
              <a:rPr lang="fi-FI" sz="3200" b="1" dirty="0"/>
              <a:t>protestiliikkeet</a:t>
            </a:r>
          </a:p>
          <a:p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5625"/>
            <a:ext cx="2360726" cy="2360726"/>
          </a:xfrm>
        </p:spPr>
      </p:pic>
      <p:sp>
        <p:nvSpPr>
          <p:cNvPr id="8" name="AutoShape 6" descr="Aiheeseen liittyvä kuva"/>
          <p:cNvSpPr>
            <a:spLocks noChangeAspect="1" noChangeArrowheads="1"/>
          </p:cNvSpPr>
          <p:nvPr/>
        </p:nvSpPr>
        <p:spPr bwMode="auto">
          <a:xfrm>
            <a:off x="155575" y="-1684338"/>
            <a:ext cx="345757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840" y="4321290"/>
            <a:ext cx="4067969" cy="199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5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Äärivasemmisto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fi-FI" dirty="0"/>
          </a:p>
          <a:p>
            <a:pPr lvl="0"/>
            <a:r>
              <a:rPr lang="fi-FI" sz="3200" b="1" dirty="0"/>
              <a:t>Vasemmistoanarkismi</a:t>
            </a:r>
          </a:p>
          <a:p>
            <a:pPr lvl="0"/>
            <a:endParaRPr lang="fi-FI" sz="3200" b="1" dirty="0"/>
          </a:p>
          <a:p>
            <a:pPr lvl="0"/>
            <a:r>
              <a:rPr lang="fi-FI" sz="3200" b="1" dirty="0" err="1"/>
              <a:t>eko</a:t>
            </a:r>
            <a:r>
              <a:rPr lang="fi-FI" sz="3200" b="1" dirty="0"/>
              <a:t>- ja eläinoikeusaktivistit</a:t>
            </a:r>
          </a:p>
          <a:p>
            <a:endParaRPr lang="fi-FI" sz="3200" b="1" dirty="0"/>
          </a:p>
          <a:p>
            <a:r>
              <a:rPr lang="fi-FI" sz="3200" b="1" dirty="0"/>
              <a:t>antifasismi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62" y="1391511"/>
            <a:ext cx="3125659" cy="3023735"/>
          </a:xfr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38" y="3877900"/>
            <a:ext cx="2549026" cy="254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Uskonnolla perusteltu </a:t>
            </a:r>
            <a:r>
              <a:rPr lang="fi-FI" b="1" dirty="0" err="1"/>
              <a:t>ekstremismi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Radikaali-islamismi</a:t>
            </a:r>
          </a:p>
          <a:p>
            <a:endParaRPr lang="fi-FI" sz="3200" b="1" dirty="0"/>
          </a:p>
          <a:p>
            <a:r>
              <a:rPr lang="fi-FI" sz="3200" b="1" dirty="0" err="1"/>
              <a:t>Salafismi</a:t>
            </a:r>
            <a:endParaRPr lang="fi-FI" sz="3200" b="1" dirty="0"/>
          </a:p>
          <a:p>
            <a:endParaRPr lang="fi-FI" sz="3200" b="1" dirty="0"/>
          </a:p>
          <a:p>
            <a:r>
              <a:rPr lang="fi-FI" sz="3200" b="1" dirty="0" err="1"/>
              <a:t>Jihadismi</a:t>
            </a:r>
            <a:endParaRPr lang="fi-FI" sz="3200" b="1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526" y="1825625"/>
            <a:ext cx="3778189" cy="185886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234" y="3942090"/>
            <a:ext cx="3086088" cy="23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7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Koulusurmat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Koulusurmat ovat koskettaneet suomalaista yhteiskuntaa huomattavasti enemmän kuin naapurimaitamme</a:t>
            </a:r>
          </a:p>
          <a:p>
            <a:pPr marL="0" indent="0">
              <a:buNone/>
            </a:pPr>
            <a:endParaRPr lang="fi-FI" dirty="0"/>
          </a:p>
          <a:p>
            <a:pPr lvl="0"/>
            <a:r>
              <a:rPr lang="fi-FI" sz="3200" b="1" dirty="0" err="1"/>
              <a:t>Raumanmeren</a:t>
            </a:r>
            <a:r>
              <a:rPr lang="fi-FI" sz="3200" b="1" dirty="0"/>
              <a:t> koulusurmat 1989</a:t>
            </a:r>
          </a:p>
          <a:p>
            <a:pPr lvl="0"/>
            <a:r>
              <a:rPr lang="fi-FI" sz="3200" b="1" dirty="0"/>
              <a:t>Jokelan koulusurmat 2007</a:t>
            </a:r>
          </a:p>
          <a:p>
            <a:pPr lvl="0"/>
            <a:r>
              <a:rPr lang="fi-FI" sz="3200" b="1" dirty="0"/>
              <a:t>Kauhajoen koulusurmat 2008</a:t>
            </a:r>
          </a:p>
          <a:p>
            <a:pPr lvl="0"/>
            <a:r>
              <a:rPr lang="fi-FI" sz="3200" b="1" dirty="0"/>
              <a:t>Myllytullin puukottaja 2013, ei kuolonuhreja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159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28761"/>
          </a:xfrm>
        </p:spPr>
        <p:txBody>
          <a:bodyPr/>
          <a:lstStyle/>
          <a:p>
            <a:r>
              <a:rPr lang="fi-FI" b="1" dirty="0"/>
              <a:t>Mikä edellisistä olisi meillä todennäköisin?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451124"/>
            <a:ext cx="9144000" cy="1655762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271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376</Words>
  <Application>Microsoft Macintosh PowerPoint</Application>
  <PresentationFormat>Laajakuva</PresentationFormat>
  <Paragraphs>121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Office-teema</vt:lpstr>
      <vt:lpstr>Mitä kasvattajan on hyvä tietää väkivaltaisen ääriajattelun ilmiöstä</vt:lpstr>
      <vt:lpstr>Tämä koulutuksen tarkoitus on</vt:lpstr>
      <vt:lpstr>Käsitteitä </vt:lpstr>
      <vt:lpstr>Väkivaltainen ekstremismi ilmenee</vt:lpstr>
      <vt:lpstr>Äärioikeisto</vt:lpstr>
      <vt:lpstr>Äärivasemmisto</vt:lpstr>
      <vt:lpstr>Uskonnolla perusteltu ekstremismi</vt:lpstr>
      <vt:lpstr>Koulusurmat</vt:lpstr>
      <vt:lpstr>Mikä edellisistä olisi meillä todennäköisin?</vt:lpstr>
      <vt:lpstr>Tilastotietoa </vt:lpstr>
      <vt:lpstr>Tilastotietoa Statista: Number of Terrorist Attacks Decreases Globally</vt:lpstr>
      <vt:lpstr>Miksi ihminen radikalisoituu?</vt:lpstr>
      <vt:lpstr>Miksi ihminen radikalisoituu?</vt:lpstr>
      <vt:lpstr>Miksi ihminen radikalisoituu?</vt:lpstr>
      <vt:lpstr>Miksi ihminen ei radikalisoidu riskitekijöistä huolimatta?</vt:lpstr>
      <vt:lpstr>Miksi ihminen ei radikalisoidu riskitekijöistä huolimatta?</vt:lpstr>
      <vt:lpstr>Minkälaisia radikalisoitumisen riskitekijöitä työssäni kohtaamieni nuorten elämässä on?  Millaisin keinoin voisin vahvistaa nuoren resilienssiä oman työni kautta? </vt:lpstr>
      <vt:lpstr>Mihin ottaa yhteyttä</vt:lpstr>
    </vt:vector>
  </TitlesOfParts>
  <Company>Oulun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Nissinen Mikko</dc:creator>
  <cp:lastModifiedBy>Vallinkoski, Katja</cp:lastModifiedBy>
  <cp:revision>68</cp:revision>
  <dcterms:created xsi:type="dcterms:W3CDTF">2019-04-03T21:20:19Z</dcterms:created>
  <dcterms:modified xsi:type="dcterms:W3CDTF">2019-04-16T12:06:14Z</dcterms:modified>
</cp:coreProperties>
</file>