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14C69-87D0-43AD-B6F1-A99214C7DC33}" v="24" dt="2019-04-10T10:42:54.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2" autoAdjust="0"/>
    <p:restoredTop sz="94660"/>
  </p:normalViewPr>
  <p:slideViewPr>
    <p:cSldViewPr snapToGrid="0">
      <p:cViewPr varScale="1">
        <p:scale>
          <a:sx n="115" d="100"/>
          <a:sy n="115" d="100"/>
        </p:scale>
        <p:origin x="2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i-FI"/>
              <a:t>Muokkaa perustyyl. napsautt.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6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Date Placeholder 2"/>
          <p:cNvSpPr>
            <a:spLocks noGrp="1"/>
          </p:cNvSpPr>
          <p:nvPr>
            <p:ph type="dt" sz="half" idx="10"/>
          </p:nvPr>
        </p:nvSpPr>
        <p:spPr/>
        <p:txBody>
          <a:bodyPr/>
          <a:lstStyle/>
          <a:p>
            <a:fld id="{BDDD572C-E25D-4920-9CCE-5F8972587E95}" type="datetimeFigureOut">
              <a:rPr lang="fi-FI" smtClean="0"/>
              <a:t>28.4.2019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366728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i-FI"/>
              <a:t>Muokkaa perustyyl. napsautt.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345735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i-FI"/>
              <a:t>Muokkaa perustyyl. napsautt.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7594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i-FI"/>
              <a:t>Muokkaa perustyyl. napsautt.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169809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i-FI"/>
              <a:t>Muokkaa perustyyl. napsautt.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3697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i-FI"/>
              <a:t>Muokkaa perustyyl. napsautt.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379467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3990754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224933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21003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i-FI"/>
              <a:t>Muokkaa perustyyl. napsautt.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DDD572C-E25D-4920-9CCE-5F8972587E95}" type="datetimeFigureOut">
              <a:rPr lang="fi-FI" smtClean="0"/>
              <a:t>28.4.2019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65303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DDD572C-E25D-4920-9CCE-5F8972587E95}" type="datetimeFigureOut">
              <a:rPr lang="fi-FI" smtClean="0"/>
              <a:t>28.4.2019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372319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DDD572C-E25D-4920-9CCE-5F8972587E95}" type="datetimeFigureOut">
              <a:rPr lang="fi-FI" smtClean="0"/>
              <a:t>28.4.2019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10379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BDDD572C-E25D-4920-9CCE-5F8972587E95}" type="datetimeFigureOut">
              <a:rPr lang="fi-FI" smtClean="0"/>
              <a:t>28.4.2019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293946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D572C-E25D-4920-9CCE-5F8972587E95}" type="datetimeFigureOut">
              <a:rPr lang="fi-FI" smtClean="0"/>
              <a:t>28.4.2019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414974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i-FI"/>
              <a:t>Muokkaa perustyyl. napsautt.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DDD572C-E25D-4920-9CCE-5F8972587E95}" type="datetimeFigureOut">
              <a:rPr lang="fi-FI" smtClean="0"/>
              <a:t>28.4.2019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267948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i-FI"/>
              <a:t>Muokkaa perustyyl. napsautt.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DDD572C-E25D-4920-9CCE-5F8972587E95}" type="datetimeFigureOut">
              <a:rPr lang="fi-FI" smtClean="0"/>
              <a:t>28.4.2019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6D0B789-0360-42A9-B5B5-3343794689EE}" type="slidenum">
              <a:rPr lang="fi-FI" smtClean="0"/>
              <a:t>‹#›</a:t>
            </a:fld>
            <a:endParaRPr lang="fi-FI"/>
          </a:p>
        </p:txBody>
      </p:sp>
    </p:spTree>
    <p:extLst>
      <p:ext uri="{BB962C8B-B14F-4D97-AF65-F5344CB8AC3E}">
        <p14:creationId xmlns:p14="http://schemas.microsoft.com/office/powerpoint/2010/main" val="33449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DDD572C-E25D-4920-9CCE-5F8972587E95}" type="datetimeFigureOut">
              <a:rPr lang="fi-FI" smtClean="0"/>
              <a:t>28.4.2019</a:t>
            </a:fld>
            <a:endParaRPr lang="fi-FI"/>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i-FI"/>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6D0B789-0360-42A9-B5B5-3343794689EE}" type="slidenum">
              <a:rPr lang="fi-FI" smtClean="0"/>
              <a:t>‹#›</a:t>
            </a:fld>
            <a:endParaRPr lang="fi-FI"/>
          </a:p>
        </p:txBody>
      </p:sp>
    </p:spTree>
    <p:extLst>
      <p:ext uri="{BB962C8B-B14F-4D97-AF65-F5344CB8AC3E}">
        <p14:creationId xmlns:p14="http://schemas.microsoft.com/office/powerpoint/2010/main" val="4264314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ajaani.fi/sites/default/files/sopu-ohjelma.pdf" TargetMode="External"/><Relationship Id="rId2" Type="http://schemas.openxmlformats.org/officeDocument/2006/relationships/hyperlink" Target="https://media.sitra.fi/2018/11/16151226/weberataukokeskustelukortit13-11-2018muokatutfin4.painos.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mtv.fi/sarja/33001002/1081902" TargetMode="External"/><Relationship Id="rId3" Type="http://schemas.openxmlformats.org/officeDocument/2006/relationships/hyperlink" Target="http://www.eratauko.fi/" TargetMode="External"/><Relationship Id="rId7" Type="http://schemas.openxmlformats.org/officeDocument/2006/relationships/hyperlink" Target="http://www.kajaani.fi/fi/palveluopas/opetus-ja-koulutus/perusopetus/sopu-ohjelma" TargetMode="External"/><Relationship Id="rId2" Type="http://schemas.openxmlformats.org/officeDocument/2006/relationships/hyperlink" Target="http://www.asemanlapset.fi/fi/toimintamuotomme/k-0-kiusaamiseen-puuttuva-hanke" TargetMode="External"/><Relationship Id="rId1" Type="http://schemas.openxmlformats.org/officeDocument/2006/relationships/slideLayout" Target="../slideLayouts/slideLayout2.xml"/><Relationship Id="rId6" Type="http://schemas.openxmlformats.org/officeDocument/2006/relationships/hyperlink" Target="https://www.teologia.fi/component/content/article?id=261:uskonto-avuksi-konfliktinratkaisuun" TargetMode="External"/><Relationship Id="rId5" Type="http://schemas.openxmlformats.org/officeDocument/2006/relationships/hyperlink" Target="https://www.naapuruussovittelu.fi/monikulttuuriseksi-koettujen-kon/" TargetMode="External"/><Relationship Id="rId4" Type="http://schemas.openxmlformats.org/officeDocument/2006/relationships/hyperlink" Target="http://www.depolarize.fi/" TargetMode="External"/><Relationship Id="rId9" Type="http://schemas.openxmlformats.org/officeDocument/2006/relationships/hyperlink" Target="https://www.opettajantietopalvelu.fi/kampanjat/677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a:t>RAKENTAVA &amp; YHTEISÖLLINEN </a:t>
            </a:r>
            <a:r>
              <a:rPr lang="fi-FI" dirty="0" err="1"/>
              <a:t>KONFLIKTInratkaisu</a:t>
            </a:r>
            <a:r>
              <a:rPr lang="fi-FI" dirty="0"/>
              <a:t> oppilaitoksissa</a:t>
            </a:r>
            <a:br>
              <a:rPr lang="fi-FI" dirty="0"/>
            </a:br>
            <a:endParaRPr lang="fi-FI" dirty="0"/>
          </a:p>
        </p:txBody>
      </p:sp>
      <p:sp>
        <p:nvSpPr>
          <p:cNvPr id="3" name="Alaotsikko 2"/>
          <p:cNvSpPr>
            <a:spLocks noGrp="1"/>
          </p:cNvSpPr>
          <p:nvPr>
            <p:ph type="subTitle" idx="1"/>
          </p:nvPr>
        </p:nvSpPr>
        <p:spPr>
          <a:xfrm>
            <a:off x="684212" y="3843867"/>
            <a:ext cx="6952264" cy="1947333"/>
          </a:xfrm>
        </p:spPr>
        <p:txBody>
          <a:bodyPr/>
          <a:lstStyle/>
          <a:p>
            <a:endParaRPr lang="fi-FI" dirty="0">
              <a:solidFill>
                <a:schemeClr val="tx1"/>
              </a:solidFill>
            </a:endParaRPr>
          </a:p>
          <a:p>
            <a:endParaRPr lang="fi-FI" dirty="0">
              <a:solidFill>
                <a:schemeClr val="tx1"/>
              </a:solidFill>
            </a:endParaRPr>
          </a:p>
          <a:p>
            <a:r>
              <a:rPr lang="fi-FI" dirty="0">
                <a:solidFill>
                  <a:schemeClr val="tx1"/>
                </a:solidFill>
              </a:rPr>
              <a:t>HY+ RadiTre2019</a:t>
            </a:r>
          </a:p>
          <a:p>
            <a:r>
              <a:rPr lang="fi-FI" dirty="0">
                <a:solidFill>
                  <a:schemeClr val="tx1"/>
                </a:solidFill>
              </a:rPr>
              <a:t>Kehittämistehtävä Jenni Kettunen &amp; Ilpo Rantanen</a:t>
            </a:r>
          </a:p>
        </p:txBody>
      </p:sp>
      <p:pic>
        <p:nvPicPr>
          <p:cNvPr id="4" name="Kuva 3"/>
          <p:cNvPicPr>
            <a:picLocks noChangeAspect="1"/>
          </p:cNvPicPr>
          <p:nvPr/>
        </p:nvPicPr>
        <p:blipFill>
          <a:blip r:embed="rId2"/>
          <a:stretch>
            <a:fillRect/>
          </a:stretch>
        </p:blipFill>
        <p:spPr>
          <a:xfrm>
            <a:off x="4604325" y="3107853"/>
            <a:ext cx="2037635" cy="2019916"/>
          </a:xfrm>
          <a:prstGeom prst="rect">
            <a:avLst/>
          </a:prstGeom>
        </p:spPr>
      </p:pic>
    </p:spTree>
    <p:extLst>
      <p:ext uri="{BB962C8B-B14F-4D97-AF65-F5344CB8AC3E}">
        <p14:creationId xmlns:p14="http://schemas.microsoft.com/office/powerpoint/2010/main" val="15361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cap="none" dirty="0">
                <a:effectLst>
                  <a:outerShdw blurRad="38100" dist="38100" dir="2700000" algn="tl">
                    <a:srgbClr val="000000">
                      <a:alpha val="43137"/>
                    </a:srgbClr>
                  </a:outerShdw>
                </a:effectLst>
              </a:rPr>
              <a:t>TYÖN ESITTELY</a:t>
            </a:r>
          </a:p>
        </p:txBody>
      </p:sp>
      <p:sp>
        <p:nvSpPr>
          <p:cNvPr id="3" name="Sisällön paikkamerkki 2"/>
          <p:cNvSpPr>
            <a:spLocks noGrp="1"/>
          </p:cNvSpPr>
          <p:nvPr>
            <p:ph idx="1"/>
          </p:nvPr>
        </p:nvSpPr>
        <p:spPr/>
        <p:txBody>
          <a:bodyPr>
            <a:normAutofit fontScale="92500" lnSpcReduction="10000"/>
          </a:bodyPr>
          <a:lstStyle/>
          <a:p>
            <a:r>
              <a:rPr lang="fi-FI" dirty="0">
                <a:solidFill>
                  <a:schemeClr val="tx1"/>
                </a:solidFill>
              </a:rPr>
              <a:t>Yhteisöllinen ja ratkaisukeskeinen toimintamalli konfliktien ja kiusaamistapausten ennaltaehkäisyyn, selvittämiseen ja jälkihoitoon.</a:t>
            </a:r>
          </a:p>
          <a:p>
            <a:r>
              <a:rPr lang="fi-FI" dirty="0">
                <a:solidFill>
                  <a:schemeClr val="tx1"/>
                </a:solidFill>
              </a:rPr>
              <a:t>Pyrimme luomaan toimintamallin, joka toimisi myös ns. monikulttuurisiksi koetuissa konfliktitilanteissa.</a:t>
            </a:r>
          </a:p>
          <a:p>
            <a:r>
              <a:rPr lang="fi-FI" dirty="0">
                <a:solidFill>
                  <a:schemeClr val="tx1"/>
                </a:solidFill>
              </a:rPr>
              <a:t>Monikulttuuriseksi koetulla konfliktilla tarkoitetaan konfliktia, jonka osapuolet edustavat eri väestöryhmiä ja jossa tulkinnat konfliktin syistä liittyvät ihmisen taustaan. </a:t>
            </a:r>
          </a:p>
          <a:p>
            <a:r>
              <a:rPr lang="fi-FI" dirty="0">
                <a:solidFill>
                  <a:schemeClr val="tx1"/>
                </a:solidFill>
              </a:rPr>
              <a:t>Yhteisöllinen ja ratkaisukeskeinen toimintamallin avulla </a:t>
            </a:r>
            <a:r>
              <a:rPr lang="fi-FI" dirty="0">
                <a:solidFill>
                  <a:schemeClr val="tx1"/>
                </a:solidFill>
                <a:latin typeface="Century Gothic" panose="020B0502020202020204" pitchFamily="34" charset="0"/>
                <a:ea typeface="Times New Roman" panose="020F0502020204030204" pitchFamily="34" charset="0"/>
                <a:cs typeface="Times New Roman" panose="020F0502020204030204" pitchFamily="34" charset="0"/>
              </a:rPr>
              <a:t>edistetään oppilaiden kykyä ja taitoja toimia osana moninaista(monikulttuurista) kouluyhteisöä ja nähdä sen monet eri sävyt rikkautena, joka voidaan kääntää koko yhteisön voimavaraksi ja vahvuudeksi.</a:t>
            </a:r>
          </a:p>
          <a:p>
            <a:pPr>
              <a:buFont typeface="Wingdings" panose="05000000000000000000" pitchFamily="2" charset="2"/>
              <a:buChar char="Ø"/>
            </a:pPr>
            <a:endParaRPr lang="fi-FI" b="1" dirty="0">
              <a:solidFill>
                <a:schemeClr val="bg1">
                  <a:lumMod val="95000"/>
                  <a:lumOff val="5000"/>
                </a:schemeClr>
              </a:solidFill>
            </a:endParaRPr>
          </a:p>
        </p:txBody>
      </p:sp>
      <p:pic>
        <p:nvPicPr>
          <p:cNvPr id="5" name="Kuva 4"/>
          <p:cNvPicPr>
            <a:picLocks noChangeAspect="1"/>
          </p:cNvPicPr>
          <p:nvPr/>
        </p:nvPicPr>
        <p:blipFill>
          <a:blip r:embed="rId2"/>
          <a:stretch>
            <a:fillRect/>
          </a:stretch>
        </p:blipFill>
        <p:spPr>
          <a:xfrm>
            <a:off x="9218612" y="1635369"/>
            <a:ext cx="1998000" cy="1332000"/>
          </a:xfrm>
          <a:prstGeom prst="rect">
            <a:avLst/>
          </a:prstGeom>
        </p:spPr>
      </p:pic>
    </p:spTree>
    <p:extLst>
      <p:ext uri="{BB962C8B-B14F-4D97-AF65-F5344CB8AC3E}">
        <p14:creationId xmlns:p14="http://schemas.microsoft.com/office/powerpoint/2010/main" val="227786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4692581"/>
            <a:ext cx="8534400" cy="1658792"/>
          </a:xfrm>
        </p:spPr>
        <p:txBody>
          <a:bodyPr>
            <a:normAutofit/>
          </a:bodyPr>
          <a:lstStyle/>
          <a:p>
            <a:r>
              <a:rPr lang="fi-FI" sz="4000" cap="none" dirty="0">
                <a:effectLst>
                  <a:outerShdw blurRad="38100" dist="38100" dir="2700000" algn="tl">
                    <a:srgbClr val="000000">
                      <a:alpha val="43137"/>
                    </a:srgbClr>
                  </a:outerShdw>
                </a:effectLst>
              </a:rPr>
              <a:t>TYÖN TAVOITE</a:t>
            </a:r>
          </a:p>
        </p:txBody>
      </p:sp>
      <p:sp>
        <p:nvSpPr>
          <p:cNvPr id="3" name="Sisällön paikkamerkki 2"/>
          <p:cNvSpPr>
            <a:spLocks noGrp="1"/>
          </p:cNvSpPr>
          <p:nvPr>
            <p:ph idx="1"/>
          </p:nvPr>
        </p:nvSpPr>
        <p:spPr>
          <a:xfrm>
            <a:off x="684212" y="685800"/>
            <a:ext cx="8534400" cy="4489882"/>
          </a:xfrm>
        </p:spPr>
        <p:txBody>
          <a:bodyPr>
            <a:normAutofit fontScale="85000" lnSpcReduction="20000"/>
          </a:bodyPr>
          <a:lstStyle/>
          <a:p>
            <a:pPr marL="0" indent="0">
              <a:buNone/>
            </a:pPr>
            <a:r>
              <a:rPr lang="fi-FI" sz="1400" i="1" dirty="0">
                <a:solidFill>
                  <a:schemeClr val="tx1"/>
                </a:solidFill>
              </a:rPr>
              <a:t>”Toivoisin, että kouluilla kerrottaisiin oppilaille enemmän eri kulttuureista, myös romanikulttuurista. Usein tuntuu, että vaikka me olemme suomalaisia, niin meitä ei pidetä suomalaisina, vaan pidetään vieraina ja ajatellaan, että meidän kulttuurissa on outoja tapoja, koska jotkut esivanhemmat ovat tulleet kauan sitten Intiasta tai jostain. Jos lapsi joutuu koulussa tappeluun tai kiusataan, toivoisin, että koulu puuttuisi asiaan eikä vähättelisi tapahtunutta. Kiva-koulu mallista perheelläni ja meidän lapsilla on hyviä kokemuksia paikkakunnalta, jossa asuimme aiemmin.” (äiti, romani)</a:t>
            </a:r>
          </a:p>
          <a:p>
            <a:pPr marL="0" indent="0">
              <a:buNone/>
            </a:pPr>
            <a:endParaRPr lang="fi-FI" sz="1700" i="1" dirty="0">
              <a:solidFill>
                <a:schemeClr val="tx1"/>
              </a:solidFill>
            </a:endParaRPr>
          </a:p>
          <a:p>
            <a:r>
              <a:rPr lang="fi-FI" dirty="0">
                <a:solidFill>
                  <a:schemeClr val="tx1"/>
                </a:solidFill>
              </a:rPr>
              <a:t>Vahvistaa ymmärrystä konfliktien syntyprosessista </a:t>
            </a:r>
          </a:p>
          <a:p>
            <a:r>
              <a:rPr lang="fi-FI" dirty="0">
                <a:solidFill>
                  <a:schemeClr val="tx1"/>
                </a:solidFill>
              </a:rPr>
              <a:t>Konfliktien väkivaltaistumisen ehkäisy ja yhteisöllisen toimintakulttuurin vahvistaminen. </a:t>
            </a:r>
          </a:p>
          <a:p>
            <a:r>
              <a:rPr lang="fi-FI" dirty="0">
                <a:solidFill>
                  <a:schemeClr val="tx1"/>
                </a:solidFill>
              </a:rPr>
              <a:t>Estää ongelmien pitkittyminen ja eskaloituminen (usein tyypillistä kun loukataan perhettä, sukua, etnistä ryhmää tms.) sekä huolehtia aiempia malleja paremmin myös jälkihoidosta katkeruuden ja koston kierteen katkaisemiseksi. </a:t>
            </a:r>
          </a:p>
          <a:p>
            <a:r>
              <a:rPr lang="fi-FI" dirty="0">
                <a:solidFill>
                  <a:schemeClr val="tx1"/>
                </a:solidFill>
              </a:rPr>
              <a:t>Pyrkiä eroon rangaistuskeskeisyydestä konflikteihin ja kiusaamiseen reagoimisessa. Rangaistuksiakin toisinaan tarvitaan mutta olennaisempaa kuin tekojen sanktiointi, on oppia tapahtuneesta niin paljon, että parhaimmillaan koko yhteisön toiminta voi kehittyä.</a:t>
            </a:r>
          </a:p>
          <a:p>
            <a:r>
              <a:rPr lang="fi-FI" dirty="0">
                <a:solidFill>
                  <a:schemeClr val="tx1"/>
                </a:solidFill>
              </a:rPr>
              <a:t>Hyödyntää hyviä käytänteitä ja kokemuksia jo olemassa olevista malleista.</a:t>
            </a:r>
          </a:p>
          <a:p>
            <a:pPr marL="0" indent="0">
              <a:buNone/>
            </a:pPr>
            <a:endParaRPr lang="fi-FI" dirty="0">
              <a:solidFill>
                <a:schemeClr val="tx1"/>
              </a:solidFill>
            </a:endParaRPr>
          </a:p>
        </p:txBody>
      </p:sp>
      <p:pic>
        <p:nvPicPr>
          <p:cNvPr id="6" name="Kuva 5"/>
          <p:cNvPicPr>
            <a:picLocks noChangeAspect="1"/>
          </p:cNvPicPr>
          <p:nvPr/>
        </p:nvPicPr>
        <p:blipFill>
          <a:blip r:embed="rId2"/>
          <a:stretch>
            <a:fillRect/>
          </a:stretch>
        </p:blipFill>
        <p:spPr>
          <a:xfrm>
            <a:off x="9676540" y="875773"/>
            <a:ext cx="1858968" cy="2405945"/>
          </a:xfrm>
          <a:prstGeom prst="rect">
            <a:avLst/>
          </a:prstGeom>
        </p:spPr>
      </p:pic>
    </p:spTree>
    <p:extLst>
      <p:ext uri="{BB962C8B-B14F-4D97-AF65-F5344CB8AC3E}">
        <p14:creationId xmlns:p14="http://schemas.microsoft.com/office/powerpoint/2010/main" val="402526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4860324"/>
            <a:ext cx="8534400" cy="1359244"/>
          </a:xfrm>
        </p:spPr>
        <p:txBody>
          <a:bodyPr>
            <a:normAutofit/>
          </a:bodyPr>
          <a:lstStyle/>
          <a:p>
            <a:r>
              <a:rPr lang="fi-FI" sz="4000" cap="none" dirty="0">
                <a:effectLst>
                  <a:outerShdw blurRad="38100" dist="38100" dir="2700000" algn="tl">
                    <a:srgbClr val="000000">
                      <a:alpha val="43137"/>
                    </a:srgbClr>
                  </a:outerShdw>
                </a:effectLst>
              </a:rPr>
              <a:t>VAIHE 1: ENNALTAEHKÄISY</a:t>
            </a:r>
          </a:p>
        </p:txBody>
      </p:sp>
      <p:sp>
        <p:nvSpPr>
          <p:cNvPr id="3" name="Sisällön paikkamerkki 2"/>
          <p:cNvSpPr>
            <a:spLocks noGrp="1"/>
          </p:cNvSpPr>
          <p:nvPr>
            <p:ph idx="1"/>
          </p:nvPr>
        </p:nvSpPr>
        <p:spPr>
          <a:xfrm>
            <a:off x="684212" y="477795"/>
            <a:ext cx="8534400" cy="4744993"/>
          </a:xfrm>
        </p:spPr>
        <p:txBody>
          <a:bodyPr>
            <a:normAutofit fontScale="55000" lnSpcReduction="20000"/>
          </a:bodyPr>
          <a:lstStyle/>
          <a:p>
            <a:pPr marL="0" indent="0">
              <a:buNone/>
            </a:pPr>
            <a:r>
              <a:rPr lang="fi-FI" sz="1500" i="1" dirty="0">
                <a:solidFill>
                  <a:schemeClr val="tx1"/>
                </a:solidFill>
              </a:rPr>
              <a:t>”Riitojen ennaltaehkäisyn kannalta olisi tärkeää lisätä opettajien ja suomalaisten vanhempien tietoa vieraista kulttuureista. Toivoisin, että suomalaiset vanhemmat tulisivat kysymään minulta tavoistamme ja kulttuuristamme. Usein tulee tunne, että suomalaisten mielestä tummaihoiset edustavat kaikki jotain samaa vierasta kulttuuria, vaikka esim. Afrikassa on useita eri kieliä, maita ja erilaisia tapoja, eri kulttuureja. Jos lapseni joutuisi koulussa konfliktiin, pitäisi mielestäni koulun kutsua keskusteluun riitaantuneet oppilaat ja heidän perheensä ja pitäisi tehdä sovinto.” (isä, Kongo)</a:t>
            </a:r>
          </a:p>
          <a:p>
            <a:r>
              <a:rPr lang="fi-FI" dirty="0">
                <a:solidFill>
                  <a:schemeClr val="tx1"/>
                </a:solidFill>
              </a:rPr>
              <a:t>Vastakkainasettelujen torjunta - sen sijaan lähtökohtana se mikä yhdistää (ME –ajattelun vahvistaminen)</a:t>
            </a:r>
          </a:p>
          <a:p>
            <a:r>
              <a:rPr lang="fi-FI" dirty="0">
                <a:solidFill>
                  <a:schemeClr val="tx1"/>
                </a:solidFill>
              </a:rPr>
              <a:t>Kunnioittava puhetapa (varhainen puuttuminen esimerkiksi nimittelyyn)</a:t>
            </a:r>
          </a:p>
          <a:p>
            <a:r>
              <a:rPr lang="fi-FI" dirty="0">
                <a:solidFill>
                  <a:schemeClr val="tx1"/>
                </a:solidFill>
              </a:rPr>
              <a:t>Tunne-, itsesäätely- ja vuorovaikutustaitoihin panostaminen uuden </a:t>
            </a:r>
            <a:r>
              <a:rPr lang="fi-FI" dirty="0" err="1">
                <a:solidFill>
                  <a:schemeClr val="tx1"/>
                </a:solidFill>
              </a:rPr>
              <a:t>OPS:n</a:t>
            </a:r>
            <a:r>
              <a:rPr lang="fi-FI" dirty="0">
                <a:solidFill>
                  <a:schemeClr val="tx1"/>
                </a:solidFill>
              </a:rPr>
              <a:t> hengessä (Kajaanin SOPU-ohjelmassa hyviä vinkkejä tähän)</a:t>
            </a:r>
          </a:p>
          <a:p>
            <a:r>
              <a:rPr lang="fi-FI" dirty="0">
                <a:solidFill>
                  <a:schemeClr val="tx1"/>
                </a:solidFill>
              </a:rPr>
              <a:t>Positiivinen, ratkaisukeskeinen ilmapiiri (esim. Huomaa hyvä –kortit käyttöön)</a:t>
            </a:r>
          </a:p>
          <a:p>
            <a:r>
              <a:rPr lang="fi-FI" dirty="0">
                <a:solidFill>
                  <a:schemeClr val="tx1"/>
                </a:solidFill>
              </a:rPr>
              <a:t>Tuetaan joustavan identiteetin rakentamista ja itsemäärittelyoikeuden toteutumista </a:t>
            </a:r>
          </a:p>
          <a:p>
            <a:r>
              <a:rPr lang="fi-FI" dirty="0">
                <a:solidFill>
                  <a:schemeClr val="tx1"/>
                </a:solidFill>
              </a:rPr>
              <a:t>Avoin viestintä ja koulun toimintatavoista tiedottaminen</a:t>
            </a:r>
          </a:p>
          <a:p>
            <a:r>
              <a:rPr lang="fi-FI" dirty="0">
                <a:solidFill>
                  <a:schemeClr val="tx1"/>
                </a:solidFill>
              </a:rPr>
              <a:t>Toimijat: Koko yhteisö (toimintakulttuuri), luokanohjaaja (</a:t>
            </a:r>
            <a:r>
              <a:rPr lang="fi-FI" dirty="0" err="1">
                <a:solidFill>
                  <a:schemeClr val="tx1"/>
                </a:solidFill>
              </a:rPr>
              <a:t>ryhmäytys</a:t>
            </a:r>
            <a:r>
              <a:rPr lang="fi-FI" dirty="0">
                <a:solidFill>
                  <a:schemeClr val="tx1"/>
                </a:solidFill>
              </a:rPr>
              <a:t>), tukioppilaat (rooli myös tässä), kuraattorit ja sosionomit, </a:t>
            </a:r>
            <a:r>
              <a:rPr lang="fi-FI" dirty="0" err="1">
                <a:solidFill>
                  <a:schemeClr val="tx1"/>
                </a:solidFill>
              </a:rPr>
              <a:t>KiVa</a:t>
            </a:r>
            <a:r>
              <a:rPr lang="fi-FI" dirty="0">
                <a:solidFill>
                  <a:schemeClr val="tx1"/>
                </a:solidFill>
              </a:rPr>
              <a:t>-tiimi tai vastaava, oppilaskunta, vanhempainyhdistys (pidetään mukana, suunnitellaan ja tiedotetaan yhdessä), kaikki huoltajat (yhteisymmärrys koulun toimintatavoista, yhteiset peruskäsitteet)</a:t>
            </a:r>
          </a:p>
          <a:p>
            <a:r>
              <a:rPr lang="fi-FI" dirty="0">
                <a:solidFill>
                  <a:schemeClr val="tx1"/>
                </a:solidFill>
              </a:rPr>
              <a:t>Kajaanissa hyviä kokemuksia SOPU-ohjelman mukaisesta aktiivisesta kiusaamisasioiden puheeksi ottamisesta oppilaiden kanssa opettajan johdolla, tarkoittaa sitä, että säännöllisesti, lukuvuosittain, oppilaiden kanssa käydään läpi mitä on kiusaaminen, käsitteen määrittelyä ja samalla tehdään selväksi koulun nollatoleranssi asian suhteen. Tästä lähtee viesti myös koteihin.</a:t>
            </a:r>
          </a:p>
          <a:p>
            <a:r>
              <a:rPr lang="fi-FI" dirty="0">
                <a:solidFill>
                  <a:schemeClr val="tx1"/>
                </a:solidFill>
              </a:rPr>
              <a:t>Kajaanilaiset opetusalan ammattilaiset ilmaisevat samalla myös huolensa kiusaamisen </a:t>
            </a:r>
            <a:r>
              <a:rPr lang="fi-FI" dirty="0" err="1">
                <a:solidFill>
                  <a:schemeClr val="tx1"/>
                </a:solidFill>
              </a:rPr>
              <a:t>monimuotoistumiisesta</a:t>
            </a:r>
            <a:r>
              <a:rPr lang="fi-FI" dirty="0">
                <a:solidFill>
                  <a:schemeClr val="tx1"/>
                </a:solidFill>
              </a:rPr>
              <a:t> ja siirtymisestä yhä enemmän sosiaaliseen mediaan. Tämän johdosta puuttuminen muuttunut entistä vaikeammaksi, koulun arjessa saattaa näyttäytyä vain jäävuoren huippu kiusaamisesta. Ennaltaehkäisy tässäkin tärkeää opettamalla SOME –käytöksen sääntöjä oppilaille ja miettimällä sitä, mikä kaikki on kiusaamista netissä.</a:t>
            </a:r>
          </a:p>
          <a:p>
            <a:r>
              <a:rPr lang="fi-FI" sz="2200" dirty="0">
                <a:solidFill>
                  <a:schemeClr val="tx1"/>
                </a:solidFill>
              </a:rPr>
              <a:t>Avainasemassa koulun johto: Esimerkillä johtaminen, polarisaatiomallin opit, asemoidu keskelle/ole aito, eroon autoritäärisyydestä, arvostava sävy kaikessa vuorovaikutuksessa</a:t>
            </a:r>
          </a:p>
        </p:txBody>
      </p:sp>
      <p:pic>
        <p:nvPicPr>
          <p:cNvPr id="5" name="Kuva 4"/>
          <p:cNvPicPr>
            <a:picLocks noChangeAspect="1"/>
          </p:cNvPicPr>
          <p:nvPr/>
        </p:nvPicPr>
        <p:blipFill>
          <a:blip r:embed="rId2"/>
          <a:stretch>
            <a:fillRect/>
          </a:stretch>
        </p:blipFill>
        <p:spPr>
          <a:xfrm>
            <a:off x="9434094" y="1253532"/>
            <a:ext cx="2351078" cy="1871505"/>
          </a:xfrm>
          <a:prstGeom prst="rect">
            <a:avLst/>
          </a:prstGeom>
        </p:spPr>
      </p:pic>
    </p:spTree>
    <p:extLst>
      <p:ext uri="{BB962C8B-B14F-4D97-AF65-F5344CB8AC3E}">
        <p14:creationId xmlns:p14="http://schemas.microsoft.com/office/powerpoint/2010/main" val="80849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cap="none" dirty="0">
                <a:effectLst>
                  <a:outerShdw blurRad="38100" dist="38100" dir="2700000" algn="tl">
                    <a:srgbClr val="000000">
                      <a:alpha val="43137"/>
                    </a:srgbClr>
                  </a:outerShdw>
                </a:effectLst>
              </a:rPr>
              <a:t>VAIHE 2: VÄLIINTULO</a:t>
            </a:r>
          </a:p>
        </p:txBody>
      </p:sp>
      <p:sp>
        <p:nvSpPr>
          <p:cNvPr id="3" name="Sisällön paikkamerkki 2"/>
          <p:cNvSpPr>
            <a:spLocks noGrp="1"/>
          </p:cNvSpPr>
          <p:nvPr>
            <p:ph idx="1"/>
          </p:nvPr>
        </p:nvSpPr>
        <p:spPr>
          <a:xfrm>
            <a:off x="684212" y="428368"/>
            <a:ext cx="8534400" cy="4366053"/>
          </a:xfrm>
        </p:spPr>
        <p:txBody>
          <a:bodyPr>
            <a:normAutofit fontScale="55000" lnSpcReduction="20000"/>
          </a:bodyPr>
          <a:lstStyle/>
          <a:p>
            <a:pPr marL="0" indent="0">
              <a:buNone/>
            </a:pPr>
            <a:r>
              <a:rPr lang="fi-FI" sz="1800" i="1" dirty="0">
                <a:solidFill>
                  <a:schemeClr val="tx1"/>
                </a:solidFill>
              </a:rPr>
              <a:t>Joskus haasteita eri kulttuuritaustasta perheiden kanssa esim. Vastuu-kysymyksissä eli mikä on koulun vastuulla ja mikä taas vanhempien velvollisuus oppilaiden välisiä konflikteja </a:t>
            </a:r>
            <a:r>
              <a:rPr lang="fi-FI" sz="1800" i="1" dirty="0" err="1">
                <a:solidFill>
                  <a:schemeClr val="tx1"/>
                </a:solidFill>
              </a:rPr>
              <a:t>selvitellessä.Pahimmillaan</a:t>
            </a:r>
            <a:r>
              <a:rPr lang="fi-FI" sz="1800" i="1" dirty="0">
                <a:solidFill>
                  <a:schemeClr val="tx1"/>
                </a:solidFill>
              </a:rPr>
              <a:t> ollaan tilanteessa, jossa vanhemmat alkavat riidellä keskenään. Tässä on kohta, jossa tarvitaan kulttuuritulkkia ja sovittelijaa väärinymmärrysten välttämiseksi. Kunnia –kysymykset ovat vaikeita </a:t>
            </a:r>
            <a:r>
              <a:rPr lang="fi-FI" sz="1800" i="1" dirty="0" err="1">
                <a:solidFill>
                  <a:schemeClr val="tx1"/>
                </a:solidFill>
              </a:rPr>
              <a:t>llimittyessään</a:t>
            </a:r>
            <a:r>
              <a:rPr lang="fi-FI" sz="1800" i="1" dirty="0">
                <a:solidFill>
                  <a:schemeClr val="tx1"/>
                </a:solidFill>
              </a:rPr>
              <a:t> konflikteihin.” (opettaja, Kajaani)</a:t>
            </a:r>
          </a:p>
          <a:p>
            <a:pPr marL="0" indent="0">
              <a:buNone/>
            </a:pPr>
            <a:endParaRPr lang="fi-FI" i="1" dirty="0">
              <a:solidFill>
                <a:schemeClr val="tx1"/>
              </a:solidFill>
            </a:endParaRPr>
          </a:p>
          <a:p>
            <a:r>
              <a:rPr lang="fi-FI" sz="2200" dirty="0">
                <a:solidFill>
                  <a:schemeClr val="tx1"/>
                </a:solidFill>
              </a:rPr>
              <a:t>Puuttuminen mahdollisuuksien mukaan jo ennen tilanteen eskaloitumista ja kriisiä </a:t>
            </a:r>
          </a:p>
          <a:p>
            <a:pPr>
              <a:buFontTx/>
              <a:buChar char="-"/>
            </a:pPr>
            <a:r>
              <a:rPr lang="fi-FI" sz="2200" dirty="0">
                <a:solidFill>
                  <a:schemeClr val="tx1"/>
                </a:solidFill>
              </a:rPr>
              <a:t>kuinka tunnistaa kytevät konfliktit </a:t>
            </a:r>
          </a:p>
          <a:p>
            <a:pPr>
              <a:buFontTx/>
              <a:buChar char="-"/>
            </a:pPr>
            <a:r>
              <a:rPr lang="fi-FI" sz="2200" dirty="0">
                <a:solidFill>
                  <a:schemeClr val="tx1"/>
                </a:solidFill>
              </a:rPr>
              <a:t>tiedonkulku henkilöstön välillä</a:t>
            </a:r>
          </a:p>
          <a:p>
            <a:pPr>
              <a:buFontTx/>
              <a:buChar char="-"/>
            </a:pPr>
            <a:r>
              <a:rPr lang="fi-FI" sz="2200" dirty="0">
                <a:solidFill>
                  <a:schemeClr val="tx1"/>
                </a:solidFill>
              </a:rPr>
              <a:t>asiat tunnistetaan samalla tavalla </a:t>
            </a:r>
          </a:p>
          <a:p>
            <a:pPr>
              <a:buFontTx/>
              <a:buChar char="-"/>
            </a:pPr>
            <a:r>
              <a:rPr lang="fi-FI" sz="2200" dirty="0">
                <a:solidFill>
                  <a:schemeClr val="tx1"/>
                </a:solidFill>
              </a:rPr>
              <a:t>käytetään yhteneviä käsitteitä</a:t>
            </a:r>
          </a:p>
          <a:p>
            <a:r>
              <a:rPr lang="fi-FI" sz="2200" dirty="0">
                <a:solidFill>
                  <a:schemeClr val="tx1"/>
                </a:solidFill>
              </a:rPr>
              <a:t>Puuttumisen yhteydessä olennaista tilanteen rajaaminen (silminnäkijät, huhut, ”tukijoukot”, </a:t>
            </a:r>
            <a:r>
              <a:rPr lang="fi-FI" sz="2200" dirty="0" err="1">
                <a:solidFill>
                  <a:schemeClr val="tx1"/>
                </a:solidFill>
              </a:rPr>
              <a:t>puolestaloukkaantujat</a:t>
            </a:r>
            <a:r>
              <a:rPr lang="fi-FI" sz="2200" dirty="0">
                <a:solidFill>
                  <a:schemeClr val="tx1"/>
                </a:solidFill>
              </a:rPr>
              <a:t>) ja polarisoitumisen estäminen. Osapuolten välinen dialogi käydään myöhemmin. </a:t>
            </a:r>
          </a:p>
          <a:p>
            <a:r>
              <a:rPr lang="fi-FI" sz="2200" dirty="0">
                <a:solidFill>
                  <a:schemeClr val="tx1"/>
                </a:solidFill>
              </a:rPr>
              <a:t>Nopea tiedottaminen koteihin tärkeää em. tavoitteiden saavuttamiseksi </a:t>
            </a:r>
          </a:p>
          <a:p>
            <a:r>
              <a:rPr lang="fi-FI" sz="2200" dirty="0">
                <a:solidFill>
                  <a:schemeClr val="tx1"/>
                </a:solidFill>
              </a:rPr>
              <a:t>Toimijat: Tilanteessa oleva opettaja ja tarvittava määrä muita aikuisia</a:t>
            </a:r>
          </a:p>
          <a:p>
            <a:endParaRPr lang="fi-FI" sz="2200" dirty="0">
              <a:solidFill>
                <a:schemeClr val="tx1"/>
              </a:solidFill>
            </a:endParaRPr>
          </a:p>
          <a:p>
            <a:r>
              <a:rPr lang="fi-FI" sz="2200" dirty="0">
                <a:solidFill>
                  <a:schemeClr val="tx1"/>
                </a:solidFill>
              </a:rPr>
              <a:t>Kajaanissa myönteisiä kokemuksia väliintulosta/konfliktitilanteisiin puuttumisesta SOPU-ohjelman mallin mukaisesti. Ohjelma tarjoaa selkeän kaavan selvittelyyn (tunnistaminen-selvittäminen-kirjaaminen-sopiminen-seurantapalaverit-jatkotoimenpiteet), Asiaa hoitaa  SOPU-tiimi (opettajia ja kuraattoreita).</a:t>
            </a:r>
          </a:p>
          <a:p>
            <a:endParaRPr lang="fi-FI" dirty="0"/>
          </a:p>
        </p:txBody>
      </p:sp>
      <p:pic>
        <p:nvPicPr>
          <p:cNvPr id="10" name="Kuva 9"/>
          <p:cNvPicPr>
            <a:picLocks noChangeAspect="1"/>
          </p:cNvPicPr>
          <p:nvPr/>
        </p:nvPicPr>
        <p:blipFill>
          <a:blip r:embed="rId2"/>
          <a:stretch>
            <a:fillRect/>
          </a:stretch>
        </p:blipFill>
        <p:spPr>
          <a:xfrm>
            <a:off x="9218612" y="1086269"/>
            <a:ext cx="2652565" cy="2008624"/>
          </a:xfrm>
          <a:prstGeom prst="rect">
            <a:avLst/>
          </a:prstGeom>
        </p:spPr>
      </p:pic>
    </p:spTree>
    <p:extLst>
      <p:ext uri="{BB962C8B-B14F-4D97-AF65-F5344CB8AC3E}">
        <p14:creationId xmlns:p14="http://schemas.microsoft.com/office/powerpoint/2010/main" val="125849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4744994"/>
            <a:ext cx="8534400" cy="1474573"/>
          </a:xfrm>
        </p:spPr>
        <p:txBody>
          <a:bodyPr>
            <a:normAutofit/>
          </a:bodyPr>
          <a:lstStyle/>
          <a:p>
            <a:r>
              <a:rPr lang="fi-FI" sz="4000" cap="none" dirty="0">
                <a:effectLst>
                  <a:outerShdw blurRad="38100" dist="38100" dir="2700000" algn="tl">
                    <a:srgbClr val="000000">
                      <a:alpha val="43137"/>
                    </a:srgbClr>
                  </a:outerShdw>
                </a:effectLst>
              </a:rPr>
              <a:t>VAIHE 3: SOVITTELU</a:t>
            </a:r>
          </a:p>
        </p:txBody>
      </p:sp>
      <p:sp>
        <p:nvSpPr>
          <p:cNvPr id="3" name="Sisällön paikkamerkki 2"/>
          <p:cNvSpPr>
            <a:spLocks noGrp="1"/>
          </p:cNvSpPr>
          <p:nvPr>
            <p:ph idx="1"/>
          </p:nvPr>
        </p:nvSpPr>
        <p:spPr>
          <a:xfrm>
            <a:off x="684212" y="428368"/>
            <a:ext cx="8534400" cy="4316626"/>
          </a:xfrm>
        </p:spPr>
        <p:txBody>
          <a:bodyPr>
            <a:normAutofit/>
          </a:bodyPr>
          <a:lstStyle/>
          <a:p>
            <a:pPr marL="0" indent="0">
              <a:buNone/>
            </a:pPr>
            <a:r>
              <a:rPr lang="fi-FI" sz="1100" i="1" dirty="0">
                <a:solidFill>
                  <a:schemeClr val="tx1"/>
                </a:solidFill>
              </a:rPr>
              <a:t>”Tärkeää kuulla ristiriitatilanteessa osallisia oppilaita yhdessä ja myös erikseen. Tärkeää olisi kuulla myös perheiden mielipide, koska heillä voi olla kerrottavanaan jotain oppilaan elämäntilanteeseen, kulttuuritaustaan, kaverisuhteisiin liittyvää, mistä koulussa ei tiedetä. Toista ihmistä pitää kunnioittaa ja vanhempien tehtävä on opettaa se taito lapsilleen.” (isä, Syyria)</a:t>
            </a:r>
          </a:p>
          <a:p>
            <a:r>
              <a:rPr lang="fi-FI" sz="1700" dirty="0">
                <a:solidFill>
                  <a:schemeClr val="tx1"/>
                </a:solidFill>
              </a:rPr>
              <a:t>Kuule toinen näkökulma asiaan, saata oppilaat yhteen</a:t>
            </a:r>
          </a:p>
          <a:p>
            <a:r>
              <a:rPr lang="fi-FI" sz="1700" dirty="0">
                <a:solidFill>
                  <a:schemeClr val="tx1"/>
                </a:solidFill>
              </a:rPr>
              <a:t>Ratkaisujen etsiminen ja luottamuksen palauttaminen</a:t>
            </a:r>
          </a:p>
          <a:p>
            <a:r>
              <a:rPr lang="fi-FI" sz="1700" dirty="0">
                <a:solidFill>
                  <a:schemeClr val="tx1"/>
                </a:solidFill>
              </a:rPr>
              <a:t>Keinoja esim. </a:t>
            </a:r>
            <a:r>
              <a:rPr lang="fi-FI" sz="1700" dirty="0">
                <a:solidFill>
                  <a:schemeClr val="tx1"/>
                </a:solidFill>
                <a:hlinkClick r:id="rId2"/>
              </a:rPr>
              <a:t>dialogi</a:t>
            </a:r>
            <a:r>
              <a:rPr lang="fi-FI" sz="1700" dirty="0">
                <a:solidFill>
                  <a:schemeClr val="tx1"/>
                </a:solidFill>
              </a:rPr>
              <a:t> (ns. identiteettipuhetta kuitenkaan vahvistamatta), tähän rakennetuista malleista (</a:t>
            </a:r>
            <a:r>
              <a:rPr lang="fi-FI" sz="1700" dirty="0">
                <a:solidFill>
                  <a:schemeClr val="tx1"/>
                </a:solidFill>
                <a:hlinkClick r:id="rId3"/>
              </a:rPr>
              <a:t>SOPU</a:t>
            </a:r>
            <a:r>
              <a:rPr lang="fi-FI" sz="1700" dirty="0">
                <a:solidFill>
                  <a:schemeClr val="tx1"/>
                </a:solidFill>
              </a:rPr>
              <a:t>, VERSO, muita) saadut käytänteet ja kokemukset</a:t>
            </a:r>
          </a:p>
          <a:p>
            <a:r>
              <a:rPr lang="fi-FI" sz="1700" dirty="0">
                <a:solidFill>
                  <a:schemeClr val="tx1"/>
                </a:solidFill>
              </a:rPr>
              <a:t>Toimijat: Kokoonpano määräytyy osapuolten mukaan, osapuolet itse, tiimin edustajat koululta, tukioppilaiden (tai vastaavat) edustajat, viranomaisia konsultoidaan tarvittaessa</a:t>
            </a:r>
          </a:p>
          <a:p>
            <a:r>
              <a:rPr lang="fi-FI" sz="1700" dirty="0">
                <a:solidFill>
                  <a:schemeClr val="tx1"/>
                </a:solidFill>
              </a:rPr>
              <a:t>Ensin tavataan sovittelun osapuolet erikseen, sitten yhdessä, sitten seuranta.</a:t>
            </a:r>
          </a:p>
          <a:p>
            <a:r>
              <a:rPr lang="fi-FI" sz="1700" dirty="0">
                <a:solidFill>
                  <a:schemeClr val="tx1"/>
                </a:solidFill>
              </a:rPr>
              <a:t>Prosessikuvaus dokumentoidaan, jotta jatkossa käytettävissä ja kehittyy kokemusten myötä jatkuvasti</a:t>
            </a:r>
          </a:p>
        </p:txBody>
      </p:sp>
      <p:pic>
        <p:nvPicPr>
          <p:cNvPr id="5" name="Kuva 4"/>
          <p:cNvPicPr>
            <a:picLocks noChangeAspect="1"/>
          </p:cNvPicPr>
          <p:nvPr/>
        </p:nvPicPr>
        <p:blipFill>
          <a:blip r:embed="rId4"/>
          <a:stretch>
            <a:fillRect/>
          </a:stretch>
        </p:blipFill>
        <p:spPr>
          <a:xfrm>
            <a:off x="6145487" y="4573281"/>
            <a:ext cx="2728066" cy="1818000"/>
          </a:xfrm>
          <a:prstGeom prst="rect">
            <a:avLst/>
          </a:prstGeom>
        </p:spPr>
      </p:pic>
    </p:spTree>
    <p:extLst>
      <p:ext uri="{BB962C8B-B14F-4D97-AF65-F5344CB8AC3E}">
        <p14:creationId xmlns:p14="http://schemas.microsoft.com/office/powerpoint/2010/main" val="268714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cap="none" dirty="0">
                <a:effectLst>
                  <a:outerShdw blurRad="38100" dist="38100" dir="2700000" algn="tl">
                    <a:srgbClr val="000000">
                      <a:alpha val="43137"/>
                    </a:srgbClr>
                  </a:outerShdw>
                </a:effectLst>
              </a:rPr>
              <a:t>VAIHE 4: SOVINNONTEKO</a:t>
            </a:r>
          </a:p>
        </p:txBody>
      </p:sp>
      <p:sp>
        <p:nvSpPr>
          <p:cNvPr id="3" name="Sisällön paikkamerkki 2"/>
          <p:cNvSpPr>
            <a:spLocks noGrp="1"/>
          </p:cNvSpPr>
          <p:nvPr>
            <p:ph idx="1"/>
          </p:nvPr>
        </p:nvSpPr>
        <p:spPr>
          <a:xfrm>
            <a:off x="684212" y="527222"/>
            <a:ext cx="8352696" cy="4316627"/>
          </a:xfrm>
        </p:spPr>
        <p:txBody>
          <a:bodyPr>
            <a:normAutofit fontScale="62500" lnSpcReduction="20000"/>
          </a:bodyPr>
          <a:lstStyle/>
          <a:p>
            <a:pPr marL="0" indent="0">
              <a:buNone/>
            </a:pPr>
            <a:r>
              <a:rPr lang="fi-FI" sz="1800" i="1" dirty="0">
                <a:solidFill>
                  <a:schemeClr val="tx1"/>
                </a:solidFill>
              </a:rPr>
              <a:t>”Oppilaiden pitää sopia riidat yhdessä. Tärkeää on anteeksipyytäminen ja anteeksianto. Koulu (opettaja) voi olla tässä oppilaiden ja perheiden apuna.” (äiti, Afganistan)</a:t>
            </a:r>
          </a:p>
          <a:p>
            <a:pPr marL="0" indent="0">
              <a:buNone/>
            </a:pPr>
            <a:endParaRPr lang="fi-FI" sz="2300" dirty="0">
              <a:solidFill>
                <a:schemeClr val="tx1"/>
              </a:solidFill>
            </a:endParaRPr>
          </a:p>
          <a:p>
            <a:r>
              <a:rPr lang="fi-FI" sz="2300" dirty="0">
                <a:solidFill>
                  <a:schemeClr val="tx1"/>
                </a:solidFill>
              </a:rPr>
              <a:t>Asia käsitellään yhdessä, tunnistetaan tapahtumat, tehdään sovinto</a:t>
            </a:r>
          </a:p>
          <a:p>
            <a:r>
              <a:rPr lang="fi-FI" sz="2300" dirty="0">
                <a:solidFill>
                  <a:schemeClr val="tx1"/>
                </a:solidFill>
              </a:rPr>
              <a:t>Laaditaan yhteiset sopimukset: osapuolet määrittävät mitä tarvitsevat ja tarpeiden pohjalta tehdään sopimus </a:t>
            </a:r>
          </a:p>
          <a:p>
            <a:r>
              <a:rPr lang="fi-FI" sz="2300" dirty="0">
                <a:solidFill>
                  <a:schemeClr val="tx1"/>
                </a:solidFill>
              </a:rPr>
              <a:t>Mahdolliset sanktiot ja niistä huolehtiminen Tehdään johtopäätökset ja tarvittavat muutokset toimintaan</a:t>
            </a:r>
          </a:p>
          <a:p>
            <a:r>
              <a:rPr lang="fi-FI" sz="2300" dirty="0">
                <a:solidFill>
                  <a:schemeClr val="tx1"/>
                </a:solidFill>
              </a:rPr>
              <a:t>Sovitaan aina myös seurannasta (=jälkihoito)</a:t>
            </a:r>
          </a:p>
          <a:p>
            <a:r>
              <a:rPr lang="fi-FI" sz="2300" dirty="0">
                <a:solidFill>
                  <a:schemeClr val="tx1"/>
                </a:solidFill>
              </a:rPr>
              <a:t>Käydään läpi mitä opittiin</a:t>
            </a:r>
          </a:p>
          <a:p>
            <a:r>
              <a:rPr lang="fi-FI" sz="2300" dirty="0">
                <a:solidFill>
                  <a:schemeClr val="tx1"/>
                </a:solidFill>
              </a:rPr>
              <a:t>Kirjaaminen:</a:t>
            </a:r>
            <a:endParaRPr lang="fi-FI" sz="2300" b="1" dirty="0">
              <a:solidFill>
                <a:schemeClr val="bg1"/>
              </a:solidFill>
            </a:endParaRPr>
          </a:p>
          <a:p>
            <a:pPr>
              <a:buFontTx/>
              <a:buChar char="-"/>
            </a:pPr>
            <a:r>
              <a:rPr lang="fi-FI" sz="2300" dirty="0" err="1">
                <a:solidFill>
                  <a:schemeClr val="tx1"/>
                </a:solidFill>
              </a:rPr>
              <a:t>learning</a:t>
            </a:r>
            <a:r>
              <a:rPr lang="fi-FI" sz="2300" dirty="0">
                <a:solidFill>
                  <a:schemeClr val="tx1"/>
                </a:solidFill>
              </a:rPr>
              <a:t> </a:t>
            </a:r>
            <a:r>
              <a:rPr lang="fi-FI" sz="2300" dirty="0" err="1">
                <a:solidFill>
                  <a:schemeClr val="tx1"/>
                </a:solidFill>
              </a:rPr>
              <a:t>by</a:t>
            </a:r>
            <a:r>
              <a:rPr lang="fi-FI" sz="2300" dirty="0">
                <a:solidFill>
                  <a:schemeClr val="tx1"/>
                </a:solidFill>
              </a:rPr>
              <a:t> </a:t>
            </a:r>
            <a:r>
              <a:rPr lang="fi-FI" sz="2300" dirty="0" err="1">
                <a:solidFill>
                  <a:schemeClr val="tx1"/>
                </a:solidFill>
              </a:rPr>
              <a:t>doing</a:t>
            </a:r>
            <a:endParaRPr lang="fi-FI" sz="2300" dirty="0">
              <a:solidFill>
                <a:schemeClr val="tx1"/>
              </a:solidFill>
            </a:endParaRPr>
          </a:p>
          <a:p>
            <a:pPr>
              <a:buFontTx/>
              <a:buChar char="-"/>
            </a:pPr>
            <a:r>
              <a:rPr lang="fi-FI" sz="2300" dirty="0">
                <a:solidFill>
                  <a:schemeClr val="tx1"/>
                </a:solidFill>
              </a:rPr>
              <a:t>nimettömyys</a:t>
            </a:r>
          </a:p>
          <a:p>
            <a:pPr>
              <a:buFontTx/>
              <a:buChar char="-"/>
            </a:pPr>
            <a:r>
              <a:rPr lang="fi-FI" sz="2300" dirty="0">
                <a:solidFill>
                  <a:schemeClr val="tx1"/>
                </a:solidFill>
              </a:rPr>
              <a:t>luottamuksellisuus</a:t>
            </a:r>
          </a:p>
          <a:p>
            <a:r>
              <a:rPr lang="fi-FI" sz="2300" dirty="0">
                <a:solidFill>
                  <a:schemeClr val="tx1"/>
                </a:solidFill>
              </a:rPr>
              <a:t>Toimijat: Koulun edustaja, osapuolet, tiedotus huoltajille ja tarvittaessa sidosryhmille. Tarvittaessa moniammatillinen tukitiimi koulun ulkopuolelta (lastensuojelu + perhetyö mukana).</a:t>
            </a:r>
          </a:p>
        </p:txBody>
      </p:sp>
      <p:pic>
        <p:nvPicPr>
          <p:cNvPr id="6" name="Kuva 5"/>
          <p:cNvPicPr>
            <a:picLocks noChangeAspect="1"/>
          </p:cNvPicPr>
          <p:nvPr/>
        </p:nvPicPr>
        <p:blipFill>
          <a:blip r:embed="rId2"/>
          <a:stretch>
            <a:fillRect/>
          </a:stretch>
        </p:blipFill>
        <p:spPr>
          <a:xfrm>
            <a:off x="9036908" y="1444632"/>
            <a:ext cx="1654538" cy="2481806"/>
          </a:xfrm>
          <a:prstGeom prst="rect">
            <a:avLst/>
          </a:prstGeom>
        </p:spPr>
      </p:pic>
    </p:spTree>
    <p:extLst>
      <p:ext uri="{BB962C8B-B14F-4D97-AF65-F5344CB8AC3E}">
        <p14:creationId xmlns:p14="http://schemas.microsoft.com/office/powerpoint/2010/main" val="164024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4835611"/>
            <a:ext cx="8534400" cy="1416908"/>
          </a:xfrm>
        </p:spPr>
        <p:txBody>
          <a:bodyPr>
            <a:normAutofit/>
          </a:bodyPr>
          <a:lstStyle/>
          <a:p>
            <a:r>
              <a:rPr lang="fi-FI" sz="4000" cap="none" dirty="0">
                <a:effectLst>
                  <a:outerShdw blurRad="38100" dist="38100" dir="2700000" algn="tl">
                    <a:srgbClr val="000000">
                      <a:alpha val="43137"/>
                    </a:srgbClr>
                  </a:outerShdw>
                </a:effectLst>
              </a:rPr>
              <a:t>YHTEENVETO</a:t>
            </a:r>
          </a:p>
        </p:txBody>
      </p:sp>
      <p:sp>
        <p:nvSpPr>
          <p:cNvPr id="3" name="Sisällön paikkamerkki 2"/>
          <p:cNvSpPr>
            <a:spLocks noGrp="1"/>
          </p:cNvSpPr>
          <p:nvPr>
            <p:ph idx="1"/>
          </p:nvPr>
        </p:nvSpPr>
        <p:spPr>
          <a:xfrm>
            <a:off x="684212" y="685800"/>
            <a:ext cx="8534400" cy="3952103"/>
          </a:xfrm>
        </p:spPr>
        <p:txBody>
          <a:bodyPr>
            <a:normAutofit fontScale="77500" lnSpcReduction="20000"/>
          </a:bodyPr>
          <a:lstStyle/>
          <a:p>
            <a:r>
              <a:rPr lang="fi-FI" dirty="0">
                <a:solidFill>
                  <a:schemeClr val="tx1"/>
                </a:solidFill>
              </a:rPr>
              <a:t>Ennaltaehkäisyssä panostetaan erityisesti toimintakulttuuriin ja yhteisöllisyyteen ja toimivan vuorovaikutuksen pelisääntöihin (”Me kaikki ollaan me”)</a:t>
            </a:r>
          </a:p>
          <a:p>
            <a:r>
              <a:rPr lang="fi-FI" dirty="0">
                <a:solidFill>
                  <a:schemeClr val="tx1"/>
                </a:solidFill>
              </a:rPr>
              <a:t>Ennaltaehkäisy ei sinänsä itseisarvo – konflikteja tulee joskus, olennaista on miten ne käsitellään.</a:t>
            </a:r>
          </a:p>
          <a:p>
            <a:r>
              <a:rPr lang="fi-FI" dirty="0">
                <a:solidFill>
                  <a:schemeClr val="tx1"/>
                </a:solidFill>
              </a:rPr>
              <a:t>Korostetaan väkivallatonta ratkaisumallia, puhumalla sopimista.</a:t>
            </a:r>
          </a:p>
          <a:p>
            <a:r>
              <a:rPr lang="fi-FI" dirty="0">
                <a:solidFill>
                  <a:schemeClr val="tx1"/>
                </a:solidFill>
              </a:rPr>
              <a:t>Konfliktin akuutissa vaiheessa vain väliintulo ja tilanteen rajaaminen.</a:t>
            </a:r>
          </a:p>
          <a:p>
            <a:r>
              <a:rPr lang="fi-FI" dirty="0">
                <a:solidFill>
                  <a:schemeClr val="tx1"/>
                </a:solidFill>
              </a:rPr>
              <a:t>Sovittelussa etsitään ratkaisuja ja katsotaan eteenpäin.</a:t>
            </a:r>
          </a:p>
          <a:p>
            <a:r>
              <a:rPr lang="fi-FI" dirty="0">
                <a:solidFill>
                  <a:schemeClr val="tx1"/>
                </a:solidFill>
              </a:rPr>
              <a:t>Konfliktien näkeminen oppimistapahtumina (”Ei väliä mitä tapahtuu vaan mitä siitä seuraa”).</a:t>
            </a:r>
          </a:p>
          <a:p>
            <a:r>
              <a:rPr lang="fi-FI" dirty="0">
                <a:solidFill>
                  <a:schemeClr val="tx1"/>
                </a:solidFill>
              </a:rPr>
              <a:t>Jälkihoito tärkeää, koska aina vaarana, että jotakin jää kytemään pinnan alle, vaikka konflikti on päällisin puolin selvitetty ja sovittu. Tässä tarvitaan ulkopuolista tukihenkilöä (Nimetyt ja tähän tehtävään koulutetut oppilaat? Lohjan mallissa ns. ”kanssakulkija” - aikuinen kiusatun tukena vielä 6 kk sopimisen jälkeen).</a:t>
            </a:r>
          </a:p>
          <a:p>
            <a:endParaRPr lang="fi-FI" dirty="0"/>
          </a:p>
          <a:p>
            <a:endParaRPr lang="fi-FI" dirty="0"/>
          </a:p>
        </p:txBody>
      </p:sp>
      <p:pic>
        <p:nvPicPr>
          <p:cNvPr id="5" name="Kuva 4"/>
          <p:cNvPicPr>
            <a:picLocks noChangeAspect="1"/>
          </p:cNvPicPr>
          <p:nvPr/>
        </p:nvPicPr>
        <p:blipFill>
          <a:blip r:embed="rId2"/>
          <a:stretch>
            <a:fillRect/>
          </a:stretch>
        </p:blipFill>
        <p:spPr>
          <a:xfrm>
            <a:off x="5162428" y="4434519"/>
            <a:ext cx="2728066" cy="1818000"/>
          </a:xfrm>
          <a:prstGeom prst="rect">
            <a:avLst/>
          </a:prstGeom>
        </p:spPr>
      </p:pic>
    </p:spTree>
    <p:extLst>
      <p:ext uri="{BB962C8B-B14F-4D97-AF65-F5344CB8AC3E}">
        <p14:creationId xmlns:p14="http://schemas.microsoft.com/office/powerpoint/2010/main" val="297358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LÄHTEET</a:t>
            </a:r>
          </a:p>
        </p:txBody>
      </p:sp>
      <p:sp>
        <p:nvSpPr>
          <p:cNvPr id="3" name="Sisällön paikkamerkki 2"/>
          <p:cNvSpPr>
            <a:spLocks noGrp="1"/>
          </p:cNvSpPr>
          <p:nvPr>
            <p:ph idx="1"/>
          </p:nvPr>
        </p:nvSpPr>
        <p:spPr>
          <a:xfrm>
            <a:off x="684212" y="685800"/>
            <a:ext cx="8534400" cy="4116859"/>
          </a:xfrm>
        </p:spPr>
        <p:txBody>
          <a:bodyPr>
            <a:normAutofit fontScale="62500" lnSpcReduction="20000"/>
          </a:bodyPr>
          <a:lstStyle/>
          <a:p>
            <a:r>
              <a:rPr lang="fi-FI" dirty="0">
                <a:solidFill>
                  <a:schemeClr val="tx1"/>
                </a:solidFill>
                <a:hlinkClick r:id="rId2"/>
              </a:rPr>
              <a:t>http://www.asemanlapset.fi/fi/toimintamuotomme/k-0-kiusaamiseen-puuttuva-hanke</a:t>
            </a:r>
            <a:endParaRPr lang="fi-FI" dirty="0">
              <a:solidFill>
                <a:schemeClr val="tx1"/>
              </a:solidFill>
            </a:endParaRPr>
          </a:p>
          <a:p>
            <a:r>
              <a:rPr lang="fi-FI" dirty="0">
                <a:solidFill>
                  <a:schemeClr val="tx1"/>
                </a:solidFill>
                <a:hlinkClick r:id="rId3"/>
              </a:rPr>
              <a:t>www.eratauko.fi</a:t>
            </a:r>
            <a:r>
              <a:rPr lang="fi-FI" dirty="0">
                <a:solidFill>
                  <a:schemeClr val="tx1"/>
                </a:solidFill>
              </a:rPr>
              <a:t> </a:t>
            </a:r>
          </a:p>
          <a:p>
            <a:r>
              <a:rPr lang="fi-FI" dirty="0">
                <a:solidFill>
                  <a:schemeClr val="tx1"/>
                </a:solidFill>
                <a:hlinkClick r:id="rId4"/>
              </a:rPr>
              <a:t>http://www.depolarize.fi/</a:t>
            </a:r>
            <a:endParaRPr lang="fi-FI" dirty="0">
              <a:solidFill>
                <a:schemeClr val="tx1"/>
              </a:solidFill>
            </a:endParaRPr>
          </a:p>
          <a:p>
            <a:r>
              <a:rPr lang="fi-FI" dirty="0">
                <a:solidFill>
                  <a:schemeClr val="tx1"/>
                </a:solidFill>
                <a:hlinkClick r:id="rId5"/>
              </a:rPr>
              <a:t>https://www.naapuruussovittelu.fi/monikulttuuriseksi-koettujen-kon/</a:t>
            </a:r>
            <a:endParaRPr lang="fi-FI" dirty="0">
              <a:solidFill>
                <a:schemeClr val="tx1"/>
              </a:solidFill>
            </a:endParaRPr>
          </a:p>
          <a:p>
            <a:r>
              <a:rPr lang="fi-FI" dirty="0">
                <a:solidFill>
                  <a:schemeClr val="tx1"/>
                </a:solidFill>
                <a:hlinkClick r:id="rId6"/>
              </a:rPr>
              <a:t>https://www.teologia.fi/component/content/article?id=261:uskonto-avuksi-konfliktinratkaisuun</a:t>
            </a:r>
            <a:endParaRPr lang="fi-FI" dirty="0">
              <a:solidFill>
                <a:schemeClr val="tx1"/>
              </a:solidFill>
            </a:endParaRPr>
          </a:p>
          <a:p>
            <a:r>
              <a:rPr lang="fi-FI" dirty="0">
                <a:solidFill>
                  <a:schemeClr val="tx1"/>
                </a:solidFill>
              </a:rPr>
              <a:t>SOPU-ohjelma Kajaanin kouluissa: </a:t>
            </a:r>
            <a:r>
              <a:rPr lang="fi-FI" dirty="0">
                <a:solidFill>
                  <a:schemeClr val="tx1"/>
                </a:solidFill>
                <a:hlinkClick r:id="rId7"/>
              </a:rPr>
              <a:t>http://www..</a:t>
            </a:r>
            <a:r>
              <a:rPr lang="fi-FI" dirty="0" err="1">
                <a:solidFill>
                  <a:schemeClr val="tx1"/>
                </a:solidFill>
                <a:hlinkClick r:id="rId7"/>
              </a:rPr>
              <a:t>fi</a:t>
            </a:r>
            <a:r>
              <a:rPr lang="fi-FI" dirty="0">
                <a:solidFill>
                  <a:schemeClr val="tx1"/>
                </a:solidFill>
                <a:hlinkClick r:id="rId7"/>
              </a:rPr>
              <a:t>/</a:t>
            </a:r>
            <a:r>
              <a:rPr lang="fi-FI" dirty="0" err="1">
                <a:solidFill>
                  <a:schemeClr val="tx1"/>
                </a:solidFill>
                <a:hlinkClick r:id="rId7"/>
              </a:rPr>
              <a:t>fi</a:t>
            </a:r>
            <a:r>
              <a:rPr lang="fi-FI" dirty="0">
                <a:solidFill>
                  <a:schemeClr val="tx1"/>
                </a:solidFill>
                <a:hlinkClick r:id="rId7"/>
              </a:rPr>
              <a:t>/palveluopas/opetus-ja-koulutus/perusopetus/sopu-ohjelma</a:t>
            </a:r>
            <a:endParaRPr lang="fi-FI" dirty="0">
              <a:solidFill>
                <a:schemeClr val="tx1"/>
              </a:solidFill>
            </a:endParaRPr>
          </a:p>
          <a:p>
            <a:r>
              <a:rPr lang="fi-FI" dirty="0">
                <a:solidFill>
                  <a:schemeClr val="tx1"/>
                </a:solidFill>
              </a:rPr>
              <a:t> Uutisjutut: Kotimaa: Kiusatulle tukea koulussa ja vapaa-ajalla</a:t>
            </a:r>
          </a:p>
          <a:p>
            <a:r>
              <a:rPr lang="fi-FI" dirty="0">
                <a:solidFill>
                  <a:schemeClr val="tx1"/>
                </a:solidFill>
              </a:rPr>
              <a:t> </a:t>
            </a:r>
            <a:r>
              <a:rPr lang="fi-FI" dirty="0">
                <a:solidFill>
                  <a:schemeClr val="tx1"/>
                </a:solidFill>
                <a:hlinkClick r:id="rId8"/>
              </a:rPr>
              <a:t>https://www.mtv.fi/sarja/33001002/1081902</a:t>
            </a:r>
            <a:endParaRPr lang="fi-FI" dirty="0">
              <a:solidFill>
                <a:schemeClr val="tx1"/>
              </a:solidFill>
            </a:endParaRPr>
          </a:p>
          <a:p>
            <a:r>
              <a:rPr lang="fi-FI" dirty="0">
                <a:solidFill>
                  <a:schemeClr val="tx1"/>
                </a:solidFill>
              </a:rPr>
              <a:t>Haastattelut Kajaanin perusopetuksen kouluilla helmikuu-huhtikuu 2019, osallistujina sekä maahanmuuttajaoppilaiden vanhempia, kantaväestöön kuuluvien oppilaiden vanhempia, </a:t>
            </a:r>
            <a:r>
              <a:rPr lang="fi-FI" dirty="0" err="1">
                <a:solidFill>
                  <a:schemeClr val="tx1"/>
                </a:solidFill>
              </a:rPr>
              <a:t>ylä</a:t>
            </a:r>
            <a:r>
              <a:rPr lang="fi-FI" dirty="0">
                <a:solidFill>
                  <a:schemeClr val="tx1"/>
                </a:solidFill>
              </a:rPr>
              <a:t>- ja ala-asteen opettajia, valmistavien ja tukiluokkien opettajia, kouluilla työskenteleviä nuoriso-ohjaajia, erityisopettajia. Haastattelut toteutti Jenni Kettunen</a:t>
            </a:r>
          </a:p>
          <a:p>
            <a:r>
              <a:rPr lang="fi-FI" dirty="0">
                <a:solidFill>
                  <a:schemeClr val="tx1"/>
                </a:solidFill>
                <a:hlinkClick r:id="rId9"/>
              </a:rPr>
              <a:t>https://www.opettajantietopalvelu.fi/kampanjat/6772.html.</a:t>
            </a:r>
            <a:r>
              <a:rPr lang="fi-FI" dirty="0">
                <a:solidFill>
                  <a:schemeClr val="tx1"/>
                </a:solidFill>
              </a:rPr>
              <a:t>  (Huomaa hyvä –kortit)</a:t>
            </a:r>
          </a:p>
          <a:p>
            <a:r>
              <a:rPr lang="fi-FI" dirty="0">
                <a:solidFill>
                  <a:schemeClr val="tx1"/>
                </a:solidFill>
              </a:rPr>
              <a:t>Salmivalli, C. (2010) Koulukiusaamiseen puuttuminen. Kohti tehokkaita toimintamalleja, Opetus 2000-sarja. Jyväskylä.PS-kustannus</a:t>
            </a:r>
          </a:p>
          <a:p>
            <a:endParaRPr lang="fi-FI" dirty="0"/>
          </a:p>
        </p:txBody>
      </p:sp>
    </p:spTree>
    <p:extLst>
      <p:ext uri="{BB962C8B-B14F-4D97-AF65-F5344CB8AC3E}">
        <p14:creationId xmlns:p14="http://schemas.microsoft.com/office/powerpoint/2010/main" val="1035234399"/>
      </p:ext>
    </p:extLst>
  </p:cSld>
  <p:clrMapOvr>
    <a:masterClrMapping/>
  </p:clrMapOvr>
</p:sld>
</file>

<file path=ppt/theme/theme1.xml><?xml version="1.0" encoding="utf-8"?>
<a:theme xmlns:a="http://schemas.openxmlformats.org/drawingml/2006/main" name="Sektori">
  <a:themeElements>
    <a:clrScheme name="Sektori">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i">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i">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TM02900771[[fn=Sektori]]</Template>
  <TotalTime>2067</TotalTime>
  <Words>1104</Words>
  <Application>Microsoft Macintosh PowerPoint</Application>
  <PresentationFormat>Laajakuva</PresentationFormat>
  <Paragraphs>84</Paragraphs>
  <Slides>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vt:i4>
      </vt:variant>
    </vt:vector>
  </HeadingPairs>
  <TitlesOfParts>
    <vt:vector size="13" baseType="lpstr">
      <vt:lpstr>Century Gothic</vt:lpstr>
      <vt:lpstr>Wingdings</vt:lpstr>
      <vt:lpstr>Wingdings 3</vt:lpstr>
      <vt:lpstr>Sektori</vt:lpstr>
      <vt:lpstr>RAKENTAVA &amp; YHTEISÖLLINEN KONFLIKTInratkaisu oppilaitoksissa </vt:lpstr>
      <vt:lpstr>TYÖN ESITTELY</vt:lpstr>
      <vt:lpstr>TYÖN TAVOITE</vt:lpstr>
      <vt:lpstr>VAIHE 1: ENNALTAEHKÄISY</vt:lpstr>
      <vt:lpstr>VAIHE 2: VÄLIINTULO</vt:lpstr>
      <vt:lpstr>VAIHE 3: SOVITTELU</vt:lpstr>
      <vt:lpstr>VAIHE 4: SOVINNONTEKO</vt:lpstr>
      <vt:lpstr>YHTEENVETO</vt:lpstr>
      <vt:lpstr>LÄHTEET</vt:lpstr>
    </vt:vector>
  </TitlesOfParts>
  <Company>Seutu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Konfliktinratkaisu oppilaitoksissa monikulttuurisessa toimintaympäristössä</dc:title>
  <dc:creator>Rantanen Ilpo</dc:creator>
  <cp:lastModifiedBy>Vallinkoski, Katja</cp:lastModifiedBy>
  <cp:revision>40</cp:revision>
  <dcterms:created xsi:type="dcterms:W3CDTF">2019-03-28T10:32:53Z</dcterms:created>
  <dcterms:modified xsi:type="dcterms:W3CDTF">2019-04-28T19:08:43Z</dcterms:modified>
</cp:coreProperties>
</file>