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64" r:id="rId4"/>
    <p:sldId id="267" r:id="rId5"/>
    <p:sldId id="268" r:id="rId6"/>
    <p:sldId id="262" r:id="rId7"/>
    <p:sldId id="265" r:id="rId8"/>
    <p:sldId id="266"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5" d="100"/>
          <a:sy n="115" d="100"/>
        </p:scale>
        <p:origin x="5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A15762-88C8-4059-AA84-8D435FFC4E36}"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7B3874B4-01A6-4FAC-9758-4144FBE913F2}">
      <dgm:prSet phldrT="[Text]"/>
      <dgm:spPr>
        <a:solidFill>
          <a:srgbClr val="FFC000"/>
        </a:solidFill>
      </dgm:spPr>
      <dgm:t>
        <a:bodyPr/>
        <a:lstStyle/>
        <a:p>
          <a:r>
            <a:rPr lang="en-US" dirty="0"/>
            <a:t>TIETO</a:t>
          </a:r>
        </a:p>
      </dgm:t>
    </dgm:pt>
    <dgm:pt modelId="{3861B492-8B73-43AA-B07F-DF204E4E40E5}" type="parTrans" cxnId="{43D88E9A-14AB-418B-9413-0249D455800F}">
      <dgm:prSet/>
      <dgm:spPr/>
      <dgm:t>
        <a:bodyPr/>
        <a:lstStyle/>
        <a:p>
          <a:endParaRPr lang="en-US"/>
        </a:p>
      </dgm:t>
    </dgm:pt>
    <dgm:pt modelId="{2E31D363-E1A9-440D-8EA1-C7F54DAAB18C}" type="sibTrans" cxnId="{43D88E9A-14AB-418B-9413-0249D455800F}">
      <dgm:prSet/>
      <dgm:spPr/>
      <dgm:t>
        <a:bodyPr/>
        <a:lstStyle/>
        <a:p>
          <a:endParaRPr lang="en-US"/>
        </a:p>
      </dgm:t>
    </dgm:pt>
    <dgm:pt modelId="{75AC0DEC-4260-4442-8965-5AF886D1AB60}">
      <dgm:prSet phldrT="[Text]"/>
      <dgm:spPr>
        <a:solidFill>
          <a:srgbClr val="92D050"/>
        </a:solidFill>
      </dgm:spPr>
      <dgm:t>
        <a:bodyPr/>
        <a:lstStyle/>
        <a:p>
          <a:r>
            <a:rPr lang="en-US" dirty="0"/>
            <a:t>KÄYTÄNTÖ</a:t>
          </a:r>
        </a:p>
      </dgm:t>
    </dgm:pt>
    <dgm:pt modelId="{04E5E2E6-E9F5-4122-8FE6-A976F3E94449}" type="parTrans" cxnId="{4C9D8C03-3D39-4F4D-85C2-2036E595EBB8}">
      <dgm:prSet/>
      <dgm:spPr/>
      <dgm:t>
        <a:bodyPr/>
        <a:lstStyle/>
        <a:p>
          <a:endParaRPr lang="en-US"/>
        </a:p>
      </dgm:t>
    </dgm:pt>
    <dgm:pt modelId="{2591377A-8074-420B-BFF4-C503639F72BF}" type="sibTrans" cxnId="{4C9D8C03-3D39-4F4D-85C2-2036E595EBB8}">
      <dgm:prSet/>
      <dgm:spPr/>
      <dgm:t>
        <a:bodyPr/>
        <a:lstStyle/>
        <a:p>
          <a:endParaRPr lang="en-US"/>
        </a:p>
      </dgm:t>
    </dgm:pt>
    <dgm:pt modelId="{4143F3A7-B995-4254-873E-763B6734BE04}">
      <dgm:prSet phldrT="[Text]"/>
      <dgm:spPr/>
      <dgm:t>
        <a:bodyPr/>
        <a:lstStyle/>
        <a:p>
          <a:r>
            <a:rPr lang="en-US" dirty="0"/>
            <a:t>OPPIJA</a:t>
          </a:r>
        </a:p>
      </dgm:t>
    </dgm:pt>
    <dgm:pt modelId="{931CD3D7-49F6-4149-9736-895A8E109A83}" type="parTrans" cxnId="{CB810713-977E-4B1A-8E1D-2EF6E855A814}">
      <dgm:prSet/>
      <dgm:spPr/>
      <dgm:t>
        <a:bodyPr/>
        <a:lstStyle/>
        <a:p>
          <a:endParaRPr lang="en-US"/>
        </a:p>
      </dgm:t>
    </dgm:pt>
    <dgm:pt modelId="{1BCB9190-14E9-49DE-897A-78BFD36184E9}" type="sibTrans" cxnId="{CB810713-977E-4B1A-8E1D-2EF6E855A814}">
      <dgm:prSet/>
      <dgm:spPr/>
      <dgm:t>
        <a:bodyPr/>
        <a:lstStyle/>
        <a:p>
          <a:endParaRPr lang="en-US"/>
        </a:p>
      </dgm:t>
    </dgm:pt>
    <dgm:pt modelId="{3F1C0967-7E24-4B73-990C-1CE3F0578853}" type="pres">
      <dgm:prSet presAssocID="{5DA15762-88C8-4059-AA84-8D435FFC4E36}" presName="Name0" presStyleCnt="0">
        <dgm:presLayoutVars>
          <dgm:dir/>
          <dgm:resizeHandles val="exact"/>
        </dgm:presLayoutVars>
      </dgm:prSet>
      <dgm:spPr/>
    </dgm:pt>
    <dgm:pt modelId="{2E194974-848A-4262-A231-827DCA36FBF7}" type="pres">
      <dgm:prSet presAssocID="{7B3874B4-01A6-4FAC-9758-4144FBE913F2}" presName="node" presStyleLbl="node1" presStyleIdx="0" presStyleCnt="3" custAng="20944096">
        <dgm:presLayoutVars>
          <dgm:bulletEnabled val="1"/>
        </dgm:presLayoutVars>
      </dgm:prSet>
      <dgm:spPr/>
    </dgm:pt>
    <dgm:pt modelId="{C8126D08-39F6-4F0B-B4ED-4C08EC3B4B06}" type="pres">
      <dgm:prSet presAssocID="{2E31D363-E1A9-440D-8EA1-C7F54DAAB18C}" presName="sibTrans" presStyleLbl="sibTrans2D1" presStyleIdx="0" presStyleCnt="3" custAng="87827" custScaleX="128360" custScaleY="48812" custLinFactNeighborX="17237" custLinFactNeighborY="-14398"/>
      <dgm:spPr/>
    </dgm:pt>
    <dgm:pt modelId="{8E94479D-10F4-4072-913C-C8CAD0146607}" type="pres">
      <dgm:prSet presAssocID="{2E31D363-E1A9-440D-8EA1-C7F54DAAB18C}" presName="connectorText" presStyleLbl="sibTrans2D1" presStyleIdx="0" presStyleCnt="3"/>
      <dgm:spPr/>
    </dgm:pt>
    <dgm:pt modelId="{CB64EEE9-579B-4A04-BD26-77837672EF74}" type="pres">
      <dgm:prSet presAssocID="{75AC0DEC-4260-4442-8965-5AF886D1AB60}" presName="node" presStyleLbl="node1" presStyleIdx="1" presStyleCnt="3" custAng="21141258" custRadScaleRad="156251" custRadScaleInc="-33280">
        <dgm:presLayoutVars>
          <dgm:bulletEnabled val="1"/>
        </dgm:presLayoutVars>
      </dgm:prSet>
      <dgm:spPr/>
    </dgm:pt>
    <dgm:pt modelId="{35C1089D-AAC4-4C25-9491-F0E41C0DE85F}" type="pres">
      <dgm:prSet presAssocID="{2591377A-8074-420B-BFF4-C503639F72BF}" presName="sibTrans" presStyleLbl="sibTrans2D1" presStyleIdx="1" presStyleCnt="3" custAng="21538071" custScaleX="199707" custScaleY="60224" custLinFactNeighborX="-2294" custLinFactNeighborY="-84007"/>
      <dgm:spPr/>
    </dgm:pt>
    <dgm:pt modelId="{FE749852-E450-462A-8C3E-6DFEF66165DB}" type="pres">
      <dgm:prSet presAssocID="{2591377A-8074-420B-BFF4-C503639F72BF}" presName="connectorText" presStyleLbl="sibTrans2D1" presStyleIdx="1" presStyleCnt="3"/>
      <dgm:spPr/>
    </dgm:pt>
    <dgm:pt modelId="{0E2A51C7-3DC9-46DD-9CFD-1DF274DDB408}" type="pres">
      <dgm:prSet presAssocID="{4143F3A7-B995-4254-873E-763B6734BE04}" presName="node" presStyleLbl="node1" presStyleIdx="2" presStyleCnt="3" custAng="21146783" custRadScaleRad="155713" custRadScaleInc="22969">
        <dgm:presLayoutVars>
          <dgm:bulletEnabled val="1"/>
        </dgm:presLayoutVars>
      </dgm:prSet>
      <dgm:spPr/>
    </dgm:pt>
    <dgm:pt modelId="{432C3358-BCB1-4E95-8E64-36A3105D1472}" type="pres">
      <dgm:prSet presAssocID="{1BCB9190-14E9-49DE-897A-78BFD36184E9}" presName="sibTrans" presStyleLbl="sibTrans2D1" presStyleIdx="2" presStyleCnt="3" custAng="5236299" custFlipVert="1" custScaleX="149210" custScaleY="51978" custLinFactNeighborX="-30951" custLinFactNeighborY="-23470"/>
      <dgm:spPr/>
    </dgm:pt>
    <dgm:pt modelId="{CF9D3596-8515-4903-90F2-F2BC9BAC759E}" type="pres">
      <dgm:prSet presAssocID="{1BCB9190-14E9-49DE-897A-78BFD36184E9}" presName="connectorText" presStyleLbl="sibTrans2D1" presStyleIdx="2" presStyleCnt="3"/>
      <dgm:spPr/>
    </dgm:pt>
  </dgm:ptLst>
  <dgm:cxnLst>
    <dgm:cxn modelId="{59C88102-F043-4F80-AFE1-CB97B7D610DA}" type="presOf" srcId="{2591377A-8074-420B-BFF4-C503639F72BF}" destId="{35C1089D-AAC4-4C25-9491-F0E41C0DE85F}" srcOrd="0" destOrd="0" presId="urn:microsoft.com/office/officeart/2005/8/layout/cycle7"/>
    <dgm:cxn modelId="{4C9D8C03-3D39-4F4D-85C2-2036E595EBB8}" srcId="{5DA15762-88C8-4059-AA84-8D435FFC4E36}" destId="{75AC0DEC-4260-4442-8965-5AF886D1AB60}" srcOrd="1" destOrd="0" parTransId="{04E5E2E6-E9F5-4122-8FE6-A976F3E94449}" sibTransId="{2591377A-8074-420B-BFF4-C503639F72BF}"/>
    <dgm:cxn modelId="{CB810713-977E-4B1A-8E1D-2EF6E855A814}" srcId="{5DA15762-88C8-4059-AA84-8D435FFC4E36}" destId="{4143F3A7-B995-4254-873E-763B6734BE04}" srcOrd="2" destOrd="0" parTransId="{931CD3D7-49F6-4149-9736-895A8E109A83}" sibTransId="{1BCB9190-14E9-49DE-897A-78BFD36184E9}"/>
    <dgm:cxn modelId="{F3E1B92B-2412-4EF1-9B91-0470CD059215}" type="presOf" srcId="{4143F3A7-B995-4254-873E-763B6734BE04}" destId="{0E2A51C7-3DC9-46DD-9CFD-1DF274DDB408}" srcOrd="0" destOrd="0" presId="urn:microsoft.com/office/officeart/2005/8/layout/cycle7"/>
    <dgm:cxn modelId="{154A294B-8E2C-4DB6-A4FE-E07B70D05F48}" type="presOf" srcId="{7B3874B4-01A6-4FAC-9758-4144FBE913F2}" destId="{2E194974-848A-4262-A231-827DCA36FBF7}" srcOrd="0" destOrd="0" presId="urn:microsoft.com/office/officeart/2005/8/layout/cycle7"/>
    <dgm:cxn modelId="{B9A6974C-381A-4F19-8CB0-3B99D7E41990}" type="presOf" srcId="{2E31D363-E1A9-440D-8EA1-C7F54DAAB18C}" destId="{C8126D08-39F6-4F0B-B4ED-4C08EC3B4B06}" srcOrd="0" destOrd="0" presId="urn:microsoft.com/office/officeart/2005/8/layout/cycle7"/>
    <dgm:cxn modelId="{7A8BA368-2F92-416E-9092-85E92210B4AD}" type="presOf" srcId="{2591377A-8074-420B-BFF4-C503639F72BF}" destId="{FE749852-E450-462A-8C3E-6DFEF66165DB}" srcOrd="1" destOrd="0" presId="urn:microsoft.com/office/officeart/2005/8/layout/cycle7"/>
    <dgm:cxn modelId="{B8D71B75-E323-473C-9BB9-B48B35C8D2C3}" type="presOf" srcId="{1BCB9190-14E9-49DE-897A-78BFD36184E9}" destId="{CF9D3596-8515-4903-90F2-F2BC9BAC759E}" srcOrd="1" destOrd="0" presId="urn:microsoft.com/office/officeart/2005/8/layout/cycle7"/>
    <dgm:cxn modelId="{43D88E9A-14AB-418B-9413-0249D455800F}" srcId="{5DA15762-88C8-4059-AA84-8D435FFC4E36}" destId="{7B3874B4-01A6-4FAC-9758-4144FBE913F2}" srcOrd="0" destOrd="0" parTransId="{3861B492-8B73-43AA-B07F-DF204E4E40E5}" sibTransId="{2E31D363-E1A9-440D-8EA1-C7F54DAAB18C}"/>
    <dgm:cxn modelId="{D03C24C6-6360-45A7-B7C3-FF3AF3E37734}" type="presOf" srcId="{1BCB9190-14E9-49DE-897A-78BFD36184E9}" destId="{432C3358-BCB1-4E95-8E64-36A3105D1472}" srcOrd="0" destOrd="0" presId="urn:microsoft.com/office/officeart/2005/8/layout/cycle7"/>
    <dgm:cxn modelId="{DB7E49C6-9385-4283-A25D-3E9C4B1C8C62}" type="presOf" srcId="{5DA15762-88C8-4059-AA84-8D435FFC4E36}" destId="{3F1C0967-7E24-4B73-990C-1CE3F0578853}" srcOrd="0" destOrd="0" presId="urn:microsoft.com/office/officeart/2005/8/layout/cycle7"/>
    <dgm:cxn modelId="{C2F8A6E3-DCAF-4519-B427-5E6E8D057F67}" type="presOf" srcId="{2E31D363-E1A9-440D-8EA1-C7F54DAAB18C}" destId="{8E94479D-10F4-4072-913C-C8CAD0146607}" srcOrd="1" destOrd="0" presId="urn:microsoft.com/office/officeart/2005/8/layout/cycle7"/>
    <dgm:cxn modelId="{90FC04E6-C48F-4183-9963-889E44BAED87}" type="presOf" srcId="{75AC0DEC-4260-4442-8965-5AF886D1AB60}" destId="{CB64EEE9-579B-4A04-BD26-77837672EF74}" srcOrd="0" destOrd="0" presId="urn:microsoft.com/office/officeart/2005/8/layout/cycle7"/>
    <dgm:cxn modelId="{315FBB06-A882-43CC-91AB-C30D2319A17E}" type="presParOf" srcId="{3F1C0967-7E24-4B73-990C-1CE3F0578853}" destId="{2E194974-848A-4262-A231-827DCA36FBF7}" srcOrd="0" destOrd="0" presId="urn:microsoft.com/office/officeart/2005/8/layout/cycle7"/>
    <dgm:cxn modelId="{CB8AB7FC-F0C9-4FD7-82E1-19AFE5D33335}" type="presParOf" srcId="{3F1C0967-7E24-4B73-990C-1CE3F0578853}" destId="{C8126D08-39F6-4F0B-B4ED-4C08EC3B4B06}" srcOrd="1" destOrd="0" presId="urn:microsoft.com/office/officeart/2005/8/layout/cycle7"/>
    <dgm:cxn modelId="{F9165606-18B6-465B-8C73-992B4FF617DE}" type="presParOf" srcId="{C8126D08-39F6-4F0B-B4ED-4C08EC3B4B06}" destId="{8E94479D-10F4-4072-913C-C8CAD0146607}" srcOrd="0" destOrd="0" presId="urn:microsoft.com/office/officeart/2005/8/layout/cycle7"/>
    <dgm:cxn modelId="{2F675576-6870-4FE3-85FC-A109D3E679FF}" type="presParOf" srcId="{3F1C0967-7E24-4B73-990C-1CE3F0578853}" destId="{CB64EEE9-579B-4A04-BD26-77837672EF74}" srcOrd="2" destOrd="0" presId="urn:microsoft.com/office/officeart/2005/8/layout/cycle7"/>
    <dgm:cxn modelId="{9A96D8A1-C182-4256-A85D-BA76393D15B5}" type="presParOf" srcId="{3F1C0967-7E24-4B73-990C-1CE3F0578853}" destId="{35C1089D-AAC4-4C25-9491-F0E41C0DE85F}" srcOrd="3" destOrd="0" presId="urn:microsoft.com/office/officeart/2005/8/layout/cycle7"/>
    <dgm:cxn modelId="{F2257CB3-1757-484E-89D4-7378FC50211B}" type="presParOf" srcId="{35C1089D-AAC4-4C25-9491-F0E41C0DE85F}" destId="{FE749852-E450-462A-8C3E-6DFEF66165DB}" srcOrd="0" destOrd="0" presId="urn:microsoft.com/office/officeart/2005/8/layout/cycle7"/>
    <dgm:cxn modelId="{B1CCF7B2-832B-4D0D-935D-7F7B3C132552}" type="presParOf" srcId="{3F1C0967-7E24-4B73-990C-1CE3F0578853}" destId="{0E2A51C7-3DC9-46DD-9CFD-1DF274DDB408}" srcOrd="4" destOrd="0" presId="urn:microsoft.com/office/officeart/2005/8/layout/cycle7"/>
    <dgm:cxn modelId="{C38B8518-FB79-4FAF-A140-8742D433A6A0}" type="presParOf" srcId="{3F1C0967-7E24-4B73-990C-1CE3F0578853}" destId="{432C3358-BCB1-4E95-8E64-36A3105D1472}" srcOrd="5" destOrd="0" presId="urn:microsoft.com/office/officeart/2005/8/layout/cycle7"/>
    <dgm:cxn modelId="{E77A7A74-0EAF-4154-B179-4702A6B2076E}" type="presParOf" srcId="{432C3358-BCB1-4E95-8E64-36A3105D1472}" destId="{CF9D3596-8515-4903-90F2-F2BC9BAC759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94974-848A-4262-A231-827DCA36FBF7}">
      <dsp:nvSpPr>
        <dsp:cNvPr id="0" name=""/>
        <dsp:cNvSpPr/>
      </dsp:nvSpPr>
      <dsp:spPr>
        <a:xfrm rot="20944096">
          <a:off x="4333688" y="1562"/>
          <a:ext cx="2762622" cy="1381311"/>
        </a:xfrm>
        <a:prstGeom prst="roundRect">
          <a:avLst>
            <a:gd name="adj" fmla="val 10000"/>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TIETO</a:t>
          </a:r>
        </a:p>
      </dsp:txBody>
      <dsp:txXfrm>
        <a:off x="4374145" y="42019"/>
        <a:ext cx="2681708" cy="1300397"/>
      </dsp:txXfrm>
    </dsp:sp>
    <dsp:sp modelId="{C8126D08-39F6-4F0B-B4ED-4C08EC3B4B06}">
      <dsp:nvSpPr>
        <dsp:cNvPr id="0" name=""/>
        <dsp:cNvSpPr/>
      </dsp:nvSpPr>
      <dsp:spPr>
        <a:xfrm rot="2462937">
          <a:off x="6580577" y="2180150"/>
          <a:ext cx="3174238" cy="23598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651373" y="2227347"/>
        <a:ext cx="3032647" cy="141591"/>
      </dsp:txXfrm>
    </dsp:sp>
    <dsp:sp modelId="{CB64EEE9-579B-4A04-BD26-77837672EF74}">
      <dsp:nvSpPr>
        <dsp:cNvPr id="0" name=""/>
        <dsp:cNvSpPr/>
      </dsp:nvSpPr>
      <dsp:spPr>
        <a:xfrm rot="21141258">
          <a:off x="8386568" y="3352629"/>
          <a:ext cx="2762622" cy="1381311"/>
        </a:xfrm>
        <a:prstGeom prst="roundRect">
          <a:avLst>
            <a:gd name="adj" fmla="val 10000"/>
          </a:avLst>
        </a:prstGeom>
        <a:solidFill>
          <a:srgbClr val="92D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KÄYTÄNTÖ</a:t>
          </a:r>
        </a:p>
      </dsp:txBody>
      <dsp:txXfrm>
        <a:off x="8427025" y="3393086"/>
        <a:ext cx="2681708" cy="1300397"/>
      </dsp:txXfrm>
    </dsp:sp>
    <dsp:sp modelId="{35C1089D-AAC4-4C25-9491-F0E41C0DE85F}">
      <dsp:nvSpPr>
        <dsp:cNvPr id="0" name=""/>
        <dsp:cNvSpPr/>
      </dsp:nvSpPr>
      <dsp:spPr>
        <a:xfrm rot="10553855">
          <a:off x="3246213" y="3705882"/>
          <a:ext cx="4938591" cy="29115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3333560" y="3764114"/>
        <a:ext cx="4763897" cy="174694"/>
      </dsp:txXfrm>
    </dsp:sp>
    <dsp:sp modelId="{0E2A51C7-3DC9-46DD-9CFD-1DF274DDB408}">
      <dsp:nvSpPr>
        <dsp:cNvPr id="0" name=""/>
        <dsp:cNvSpPr/>
      </dsp:nvSpPr>
      <dsp:spPr>
        <a:xfrm rot="21146783">
          <a:off x="395285" y="3781261"/>
          <a:ext cx="2762622" cy="13813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OPPIJA</a:t>
          </a:r>
        </a:p>
      </dsp:txBody>
      <dsp:txXfrm>
        <a:off x="435742" y="3821718"/>
        <a:ext cx="2681708" cy="1300397"/>
      </dsp:txXfrm>
    </dsp:sp>
    <dsp:sp modelId="{432C3358-BCB1-4E95-8E64-36A3105D1472}">
      <dsp:nvSpPr>
        <dsp:cNvPr id="0" name=""/>
        <dsp:cNvSpPr/>
      </dsp:nvSpPr>
      <dsp:spPr>
        <a:xfrm rot="18993022" flipV="1">
          <a:off x="1135484" y="2342953"/>
          <a:ext cx="3689841" cy="25129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1210872" y="2393211"/>
        <a:ext cx="3539065" cy="15077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a:t>Muokkaa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256150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a:t>Muokkaa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308836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a:t>Muokkaa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6DC5F-911F-43F9-B43C-F08A3F4CDA7E}" type="slidenum">
              <a:rPr lang="fi-FI" smtClean="0"/>
              <a:t>‹#›</a:t>
            </a:fld>
            <a:endParaRPr lang="fi-F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038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a:t>Muokkaa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a:t>Muokkaa tekstin perustyylejä</a:t>
            </a:r>
          </a:p>
        </p:txBody>
      </p:sp>
      <p:sp>
        <p:nvSpPr>
          <p:cNvPr id="5" name="Date Placeholder 4"/>
          <p:cNvSpPr>
            <a:spLocks noGrp="1"/>
          </p:cNvSpPr>
          <p:nvPr>
            <p:ph type="dt" sz="half" idx="10"/>
          </p:nvPr>
        </p:nvSpPr>
        <p:spPr/>
        <p:txBody>
          <a:bodyPr/>
          <a:lstStyle/>
          <a:p>
            <a:fld id="{03815285-3427-4EF5-967C-994F684F4C34}" type="datetimeFigureOut">
              <a:rPr lang="fi-FI" smtClean="0"/>
              <a:t>16.4.2019</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428740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a:t>Muokkaa tekstin perustyylejä</a:t>
            </a:r>
          </a:p>
        </p:txBody>
      </p:sp>
      <p:sp>
        <p:nvSpPr>
          <p:cNvPr id="5" name="Date Placeholder 4"/>
          <p:cNvSpPr>
            <a:spLocks noGrp="1"/>
          </p:cNvSpPr>
          <p:nvPr>
            <p:ph type="dt" sz="half" idx="10"/>
          </p:nvPr>
        </p:nvSpPr>
        <p:spPr/>
        <p:txBody>
          <a:bodyPr/>
          <a:lstStyle/>
          <a:p>
            <a:fld id="{03815285-3427-4EF5-967C-994F684F4C34}" type="datetimeFigureOut">
              <a:rPr lang="fi-FI" smtClean="0"/>
              <a:t>16.4.2019</a:t>
            </a:fld>
            <a:endParaRPr lang="fi-FI"/>
          </a:p>
        </p:txBody>
      </p:sp>
      <p:sp>
        <p:nvSpPr>
          <p:cNvPr id="6" name="Footer Placeholder 5"/>
          <p:cNvSpPr>
            <a:spLocks noGrp="1"/>
          </p:cNvSpPr>
          <p:nvPr>
            <p:ph type="ftr" sz="quarter" idx="11"/>
          </p:nvPr>
        </p:nvSpPr>
        <p:spPr/>
        <p:txBody>
          <a:bodyPr/>
          <a:lstStyle/>
          <a:p>
            <a:endParaRPr lang="fi-F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6DC5F-911F-43F9-B43C-F08A3F4CDA7E}" type="slidenum">
              <a:rPr lang="fi-FI" smtClean="0"/>
              <a:t>‹#›</a:t>
            </a:fld>
            <a:endParaRPr lang="fi-F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4945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a:t>Muokkaa tekstin perustyylejä</a:t>
            </a:r>
          </a:p>
        </p:txBody>
      </p:sp>
      <p:sp>
        <p:nvSpPr>
          <p:cNvPr id="5" name="Date Placeholder 4"/>
          <p:cNvSpPr>
            <a:spLocks noGrp="1"/>
          </p:cNvSpPr>
          <p:nvPr>
            <p:ph type="dt" sz="half" idx="10"/>
          </p:nvPr>
        </p:nvSpPr>
        <p:spPr/>
        <p:txBody>
          <a:bodyPr/>
          <a:lstStyle/>
          <a:p>
            <a:fld id="{03815285-3427-4EF5-967C-994F684F4C34}" type="datetimeFigureOut">
              <a:rPr lang="fi-FI" smtClean="0"/>
              <a:t>16.4.2019</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672638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330975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a:t>Muokkaa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122312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a:t>Muokkaa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78709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a:t>Muokkaa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03815285-3427-4EF5-967C-994F684F4C34}" type="datetimeFigureOut">
              <a:rPr lang="fi-FI" smtClean="0"/>
              <a:t>16.4.2019</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401472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03815285-3427-4EF5-967C-994F684F4C34}" type="datetimeFigureOut">
              <a:rPr lang="fi-FI" smtClean="0"/>
              <a:t>16.4.2019</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358082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03815285-3427-4EF5-967C-994F684F4C34}" type="datetimeFigureOut">
              <a:rPr lang="fi-FI" smtClean="0"/>
              <a:t>16.4.2019</a:t>
            </a:fld>
            <a:endParaRPr lang="fi-FI"/>
          </a:p>
        </p:txBody>
      </p:sp>
      <p:sp>
        <p:nvSpPr>
          <p:cNvPr id="8" name="Footer Placeholder 7"/>
          <p:cNvSpPr>
            <a:spLocks noGrp="1"/>
          </p:cNvSpPr>
          <p:nvPr>
            <p:ph type="ftr" sz="quarter" idx="11"/>
          </p:nvPr>
        </p:nvSpPr>
        <p:spPr/>
        <p:txBody>
          <a:bodyPr/>
          <a:lstStyle/>
          <a:p>
            <a:endParaRPr lang="fi-F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8810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03815285-3427-4EF5-967C-994F684F4C34}" type="datetimeFigureOut">
              <a:rPr lang="fi-FI" smtClean="0"/>
              <a:t>16.4.2019</a:t>
            </a:fld>
            <a:endParaRPr lang="fi-FI"/>
          </a:p>
        </p:txBody>
      </p:sp>
      <p:sp>
        <p:nvSpPr>
          <p:cNvPr id="4" name="Footer Placeholder 3"/>
          <p:cNvSpPr>
            <a:spLocks noGrp="1"/>
          </p:cNvSpPr>
          <p:nvPr>
            <p:ph type="ftr" sz="quarter" idx="11"/>
          </p:nvPr>
        </p:nvSpPr>
        <p:spPr/>
        <p:txBody>
          <a:bodyPr/>
          <a:lstStyle/>
          <a:p>
            <a:endParaRPr lang="fi-F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317672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15285-3427-4EF5-967C-994F684F4C34}" type="datetimeFigureOut">
              <a:rPr lang="fi-FI" smtClean="0"/>
              <a:t>16.4.2019</a:t>
            </a:fld>
            <a:endParaRPr lang="fi-FI"/>
          </a:p>
        </p:txBody>
      </p:sp>
      <p:sp>
        <p:nvSpPr>
          <p:cNvPr id="3" name="Footer Placeholder 2"/>
          <p:cNvSpPr>
            <a:spLocks noGrp="1"/>
          </p:cNvSpPr>
          <p:nvPr>
            <p:ph type="ftr" sz="quarter" idx="11"/>
          </p:nvPr>
        </p:nvSpPr>
        <p:spPr/>
        <p:txBody>
          <a:bodyPr/>
          <a:lstStyle/>
          <a:p>
            <a:endParaRPr lang="fi-F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238974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a:t>Muokkaa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03815285-3427-4EF5-967C-994F684F4C34}" type="datetimeFigureOut">
              <a:rPr lang="fi-FI" smtClean="0"/>
              <a:t>16.4.2019</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179776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a:t>Muokkaa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03815285-3427-4EF5-967C-994F684F4C34}" type="datetimeFigureOut">
              <a:rPr lang="fi-FI" smtClean="0"/>
              <a:t>16.4.2019</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6DC5F-911F-43F9-B43C-F08A3F4CDA7E}" type="slidenum">
              <a:rPr lang="fi-FI" smtClean="0"/>
              <a:t>‹#›</a:t>
            </a:fld>
            <a:endParaRPr lang="fi-FI"/>
          </a:p>
        </p:txBody>
      </p:sp>
    </p:spTree>
    <p:extLst>
      <p:ext uri="{BB962C8B-B14F-4D97-AF65-F5344CB8AC3E}">
        <p14:creationId xmlns:p14="http://schemas.microsoft.com/office/powerpoint/2010/main" val="192451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a:t>Muokkaa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815285-3427-4EF5-967C-994F684F4C34}" type="datetimeFigureOut">
              <a:rPr lang="fi-FI" smtClean="0"/>
              <a:t>16.4.2019</a:t>
            </a:fld>
            <a:endParaRPr lang="fi-F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CB6DC5F-911F-43F9-B43C-F08A3F4CDA7E}" type="slidenum">
              <a:rPr lang="fi-FI" smtClean="0"/>
              <a:t>‹#›</a:t>
            </a:fld>
            <a:endParaRPr lang="fi-FI"/>
          </a:p>
        </p:txBody>
      </p:sp>
    </p:spTree>
    <p:extLst>
      <p:ext uri="{BB962C8B-B14F-4D97-AF65-F5344CB8AC3E}">
        <p14:creationId xmlns:p14="http://schemas.microsoft.com/office/powerpoint/2010/main" val="326665347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4LuPCAh9FCc"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63040" y="1280160"/>
            <a:ext cx="9144000" cy="3083243"/>
          </a:xfrm>
        </p:spPr>
        <p:txBody>
          <a:bodyPr>
            <a:normAutofit fontScale="90000"/>
          </a:bodyPr>
          <a:lstStyle/>
          <a:p>
            <a:br>
              <a:rPr lang="fi-FI" sz="2800" dirty="0"/>
            </a:br>
            <a:br>
              <a:rPr lang="fi-FI" sz="2800" dirty="0"/>
            </a:br>
            <a:br>
              <a:rPr lang="fi-FI" sz="2800" dirty="0"/>
            </a:br>
            <a:br>
              <a:rPr lang="fi-FI" sz="2800" dirty="0"/>
            </a:br>
            <a:br>
              <a:rPr lang="fi-FI" sz="2800" dirty="0"/>
            </a:br>
            <a:br>
              <a:rPr lang="fi-FI" sz="2800" dirty="0"/>
            </a:br>
            <a:br>
              <a:rPr lang="fi-FI" sz="2800" dirty="0"/>
            </a:br>
            <a:r>
              <a:rPr lang="fi-FI" sz="4400" dirty="0"/>
              <a:t>Rakentava vuorovaikutus haasteellisissa tilanteissa</a:t>
            </a:r>
            <a:br>
              <a:rPr lang="fi-FI" sz="3100" dirty="0"/>
            </a:br>
            <a:br>
              <a:rPr lang="fi-FI" sz="3100" dirty="0"/>
            </a:br>
            <a:r>
              <a:rPr lang="fi-FI" sz="2200" dirty="0"/>
              <a:t>Miten kohdata opiskelija joka ilmaisee toisia alentavaa puhetta?</a:t>
            </a:r>
            <a:br>
              <a:rPr lang="fi-FI" sz="3200" dirty="0"/>
            </a:br>
            <a:br>
              <a:rPr lang="fi-FI" sz="3100" dirty="0"/>
            </a:br>
            <a:br>
              <a:rPr lang="fi-FI" dirty="0"/>
            </a:br>
            <a:endParaRPr lang="fi-FI" dirty="0"/>
          </a:p>
        </p:txBody>
      </p:sp>
      <p:sp>
        <p:nvSpPr>
          <p:cNvPr id="3" name="Alaotsikko 2"/>
          <p:cNvSpPr>
            <a:spLocks noGrp="1"/>
          </p:cNvSpPr>
          <p:nvPr>
            <p:ph type="subTitle" idx="1"/>
          </p:nvPr>
        </p:nvSpPr>
        <p:spPr/>
        <p:txBody>
          <a:bodyPr>
            <a:normAutofit/>
          </a:bodyPr>
          <a:lstStyle/>
          <a:p>
            <a:r>
              <a:rPr lang="fi-FI" sz="1600" dirty="0"/>
              <a:t>Väkivaltaisen radikalisoitumisen kehittämistehtävä oppilaitoksissa</a:t>
            </a:r>
            <a:br>
              <a:rPr lang="fi-FI" sz="1600" dirty="0"/>
            </a:br>
            <a:r>
              <a:rPr lang="fi-FI" sz="1600" dirty="0"/>
              <a:t>Helsingin yliopisto, keväät 2019</a:t>
            </a:r>
            <a:br>
              <a:rPr lang="fi-FI" sz="1600" dirty="0"/>
            </a:br>
            <a:r>
              <a:rPr lang="fi-FI" sz="1600" dirty="0"/>
              <a:t>Édua Holmström</a:t>
            </a:r>
          </a:p>
        </p:txBody>
      </p:sp>
    </p:spTree>
    <p:extLst>
      <p:ext uri="{BB962C8B-B14F-4D97-AF65-F5344CB8AC3E}">
        <p14:creationId xmlns:p14="http://schemas.microsoft.com/office/powerpoint/2010/main" val="231039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Kehittämistehtävä koostuu kahdesta osasta:</a:t>
            </a:r>
          </a:p>
        </p:txBody>
      </p:sp>
      <p:sp>
        <p:nvSpPr>
          <p:cNvPr id="3" name="Sisällön paikkamerkki 2"/>
          <p:cNvSpPr>
            <a:spLocks noGrp="1"/>
          </p:cNvSpPr>
          <p:nvPr>
            <p:ph idx="1"/>
          </p:nvPr>
        </p:nvSpPr>
        <p:spPr/>
        <p:txBody>
          <a:bodyPr/>
          <a:lstStyle/>
          <a:p>
            <a:r>
              <a:rPr lang="fi-FI" dirty="0"/>
              <a:t>1. ’Rakentava vuorovaikutus haasteellisissa tilanteissa’-koulutuksen järjestämisen suunnittelu Amiedun kouluttajille , johon on mahdollista osallistua kolme kertaa vuodessa</a:t>
            </a:r>
          </a:p>
          <a:p>
            <a:r>
              <a:rPr lang="fi-FI" dirty="0"/>
              <a:t>2. Ohjeistuksen laatiminen kouluttajille, miten he voivat kohdata rakentavasti opiskelijaa, joka ilmaisee uhkaava, toisi alentava puhetta oppitunnilla. Ohjeistus on kirjoitettu  </a:t>
            </a:r>
            <a:r>
              <a:rPr lang="fi-FI" dirty="0" err="1"/>
              <a:t>Nonviolent</a:t>
            </a:r>
            <a:r>
              <a:rPr lang="fi-FI" dirty="0"/>
              <a:t> </a:t>
            </a:r>
            <a:r>
              <a:rPr lang="fi-FI" dirty="0" err="1"/>
              <a:t>communication</a:t>
            </a:r>
            <a:r>
              <a:rPr lang="fi-FI" dirty="0"/>
              <a:t> vuorovaikutus-menetelmän pohjalta, jonka kehittyi yhdysvaltalainen psykologian tohtori Marshall Rosenberg 1960-luvulla.</a:t>
            </a:r>
          </a:p>
        </p:txBody>
      </p:sp>
    </p:spTree>
    <p:extLst>
      <p:ext uri="{BB962C8B-B14F-4D97-AF65-F5344CB8AC3E}">
        <p14:creationId xmlns:p14="http://schemas.microsoft.com/office/powerpoint/2010/main" val="44088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967694"/>
          </a:xfrm>
        </p:spPr>
        <p:txBody>
          <a:bodyPr>
            <a:normAutofit/>
          </a:bodyPr>
          <a:lstStyle/>
          <a:p>
            <a:r>
              <a:rPr lang="fi-FI" sz="2400" dirty="0"/>
              <a:t>1. ’Rakentava vuorovaikutus haasteellisissa tilanteissa’ –koulutus Amiedun kouluttajille</a:t>
            </a:r>
          </a:p>
        </p:txBody>
      </p:sp>
      <p:sp>
        <p:nvSpPr>
          <p:cNvPr id="3" name="Alaotsikko 2"/>
          <p:cNvSpPr>
            <a:spLocks noGrp="1"/>
          </p:cNvSpPr>
          <p:nvPr>
            <p:ph type="subTitle" idx="1"/>
          </p:nvPr>
        </p:nvSpPr>
        <p:spPr>
          <a:xfrm>
            <a:off x="1463040" y="2382837"/>
            <a:ext cx="9144000" cy="4000545"/>
          </a:xfrm>
        </p:spPr>
        <p:txBody>
          <a:bodyPr>
            <a:normAutofit/>
          </a:bodyPr>
          <a:lstStyle/>
          <a:p>
            <a:pPr algn="l"/>
            <a:r>
              <a:rPr lang="fi-FI" dirty="0"/>
              <a:t>‘</a:t>
            </a:r>
            <a:r>
              <a:rPr lang="fi-FI" sz="2000" dirty="0"/>
              <a:t>Rakentava vuorovaikutus haasteellisissa tilanteissa’- kurssi järjestetään Amiedun kouluttajille kolme kertaa vuodessa. Koulutukseen kuuluu kaksi puolen päivän koulutusjaksoa. Jaksojen välillä on aikaa pienen projektin toteuttamiseen. Kouluttuja on Amiedun psykologi Édua Holmström, joka on Rakentavan vuorovaikutuksen menetelmän ohjaaja.</a:t>
            </a:r>
          </a:p>
          <a:p>
            <a:pPr algn="l"/>
            <a:r>
              <a:rPr lang="fi-FI" sz="2000" dirty="0"/>
              <a:t>Toteutan koulutuksen hyödyntäen Yrjö </a:t>
            </a:r>
            <a:r>
              <a:rPr lang="fi-FI" sz="2000" dirty="0" err="1"/>
              <a:t>Engeströmin</a:t>
            </a:r>
            <a:r>
              <a:rPr lang="fi-FI" sz="2000" dirty="0"/>
              <a:t> esittämää dialektisen kolmion mallia, joka näkyy kuvassa 1. Mallissa oppiminen jäsennetään kokonaisvaltaisesti joka tapahtuu jatkuvassa vuorovaikutuksessa oppijan, tiedon ja käytännön välissä. Oppiminen lähtee liikkeelle motivoimisesta opiskeltavaan aiheeseen ja päättyy opittavan tiedon ja taidon sekä oman oppimisen reflektoinnilla.</a:t>
            </a:r>
          </a:p>
          <a:p>
            <a:pPr algn="l"/>
            <a:endParaRPr lang="fi-FI" dirty="0"/>
          </a:p>
          <a:p>
            <a:pPr algn="l"/>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382647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      KIELI ON RATKAISEVASSA ASEMASSA</a:t>
            </a:r>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4356" y="2934357"/>
            <a:ext cx="1428750" cy="1628775"/>
          </a:xfrm>
        </p:spPr>
      </p:pic>
      <p:sp>
        <p:nvSpPr>
          <p:cNvPr id="5" name="Tekstiruutu 4"/>
          <p:cNvSpPr txBox="1"/>
          <p:nvPr/>
        </p:nvSpPr>
        <p:spPr>
          <a:xfrm flipH="1">
            <a:off x="3944066" y="2594582"/>
            <a:ext cx="6323340" cy="3139321"/>
          </a:xfrm>
          <a:prstGeom prst="rect">
            <a:avLst/>
          </a:prstGeom>
          <a:noFill/>
        </p:spPr>
        <p:txBody>
          <a:bodyPr wrap="square" rtlCol="0">
            <a:spAutoFit/>
          </a:bodyPr>
          <a:lstStyle/>
          <a:p>
            <a:r>
              <a:rPr lang="fi-FI" dirty="0"/>
              <a:t>Amerikkalainen psykologinen tohtori Marshall B. Rosenberg kehitti </a:t>
            </a:r>
            <a:r>
              <a:rPr lang="fi-FI" dirty="0" err="1"/>
              <a:t>Nonviolent</a:t>
            </a:r>
            <a:r>
              <a:rPr lang="fi-FI" dirty="0"/>
              <a:t> </a:t>
            </a:r>
            <a:r>
              <a:rPr lang="fi-FI" dirty="0" err="1"/>
              <a:t>Communication</a:t>
            </a:r>
            <a:r>
              <a:rPr lang="fi-FI" dirty="0"/>
              <a:t>- prosessin 1960- luvulla.</a:t>
            </a:r>
          </a:p>
          <a:p>
            <a:endParaRPr lang="fi-FI" dirty="0"/>
          </a:p>
          <a:p>
            <a:r>
              <a:rPr lang="fi-FI" dirty="0"/>
              <a:t>NVC-prosessi auttaa rakentamaan yhteyttä ihmisten välillä ja säilyttämään sen myös haasteellisissa tilanteissa.</a:t>
            </a:r>
          </a:p>
          <a:p>
            <a:endParaRPr lang="fi-FI" dirty="0"/>
          </a:p>
          <a:p>
            <a:r>
              <a:rPr lang="fi-FI" dirty="0">
                <a:hlinkClick r:id="rId3"/>
              </a:rPr>
              <a:t>https://www.youtube.com/watch?v=4LuPCAh9FCc</a:t>
            </a:r>
            <a:endParaRPr lang="fi-FI" dirty="0"/>
          </a:p>
          <a:p>
            <a:endParaRPr lang="fi-FI" dirty="0"/>
          </a:p>
          <a:p>
            <a:endParaRPr lang="fi-FI" dirty="0"/>
          </a:p>
        </p:txBody>
      </p:sp>
    </p:spTree>
    <p:extLst>
      <p:ext uri="{BB962C8B-B14F-4D97-AF65-F5344CB8AC3E}">
        <p14:creationId xmlns:p14="http://schemas.microsoft.com/office/powerpoint/2010/main" val="404016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err="1"/>
              <a:t>Nonviolent</a:t>
            </a:r>
            <a:r>
              <a:rPr lang="fi-FI" dirty="0"/>
              <a:t> </a:t>
            </a:r>
            <a:r>
              <a:rPr lang="fi-FI" dirty="0" err="1"/>
              <a:t>communication</a:t>
            </a:r>
            <a:r>
              <a:rPr lang="fi-FI" dirty="0"/>
              <a:t> prosessi</a:t>
            </a:r>
          </a:p>
        </p:txBody>
      </p:sp>
      <p:sp>
        <p:nvSpPr>
          <p:cNvPr id="3" name="Sisällön paikkamerkki 2"/>
          <p:cNvSpPr>
            <a:spLocks noGrp="1"/>
          </p:cNvSpPr>
          <p:nvPr>
            <p:ph idx="1"/>
          </p:nvPr>
        </p:nvSpPr>
        <p:spPr/>
        <p:txBody>
          <a:bodyPr/>
          <a:lstStyle/>
          <a:p>
            <a:endParaRPr lang="fi-FI" dirty="0"/>
          </a:p>
          <a:p>
            <a:r>
              <a:rPr lang="fi-FI" sz="2800" dirty="0">
                <a:solidFill>
                  <a:schemeClr val="accent2">
                    <a:lumMod val="75000"/>
                  </a:schemeClr>
                </a:solidFill>
              </a:rPr>
              <a:t>1. Havainto</a:t>
            </a:r>
          </a:p>
          <a:p>
            <a:r>
              <a:rPr lang="fi-FI" sz="2800" dirty="0">
                <a:solidFill>
                  <a:schemeClr val="accent2">
                    <a:lumMod val="75000"/>
                  </a:schemeClr>
                </a:solidFill>
              </a:rPr>
              <a:t>2. Tunne</a:t>
            </a:r>
          </a:p>
          <a:p>
            <a:r>
              <a:rPr lang="fi-FI" sz="2800" dirty="0">
                <a:solidFill>
                  <a:schemeClr val="accent2">
                    <a:lumMod val="75000"/>
                  </a:schemeClr>
                </a:solidFill>
              </a:rPr>
              <a:t>3. Tarve</a:t>
            </a:r>
          </a:p>
          <a:p>
            <a:r>
              <a:rPr lang="fi-FI" sz="2800" dirty="0">
                <a:solidFill>
                  <a:schemeClr val="accent2">
                    <a:lumMod val="75000"/>
                  </a:schemeClr>
                </a:solidFill>
              </a:rPr>
              <a:t>4. Pyyntö</a:t>
            </a:r>
          </a:p>
          <a:p>
            <a:endParaRPr lang="fi-FI" dirty="0"/>
          </a:p>
          <a:p>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520" y="2160589"/>
            <a:ext cx="3039292" cy="2718764"/>
          </a:xfrm>
          <a:prstGeom prst="rect">
            <a:avLst/>
          </a:prstGeom>
        </p:spPr>
      </p:pic>
      <p:sp>
        <p:nvSpPr>
          <p:cNvPr id="5" name="Tekstiruutu 4"/>
          <p:cNvSpPr txBox="1"/>
          <p:nvPr/>
        </p:nvSpPr>
        <p:spPr>
          <a:xfrm>
            <a:off x="1889760" y="5477691"/>
            <a:ext cx="6670766" cy="1084912"/>
          </a:xfrm>
          <a:prstGeom prst="rect">
            <a:avLst/>
          </a:prstGeom>
          <a:noFill/>
        </p:spPr>
        <p:txBody>
          <a:bodyPr wrap="square" rtlCol="0">
            <a:spAutoFit/>
          </a:bodyPr>
          <a:lstStyle/>
          <a:p>
            <a:pPr lvl="0"/>
            <a:r>
              <a:rPr lang="fi-FI" sz="1050" dirty="0"/>
              <a:t>Esim. ” ”Ärsyttävä kun opettajan aika menee siihen, että selitetään asioita rautalangasta vääntämällä noille </a:t>
            </a:r>
            <a:r>
              <a:rPr lang="fi-FI" sz="1050" dirty="0" err="1"/>
              <a:t>mamuille</a:t>
            </a:r>
            <a:r>
              <a:rPr lang="fi-FI" sz="1050" dirty="0"/>
              <a:t>”</a:t>
            </a:r>
          </a:p>
          <a:p>
            <a:r>
              <a:rPr lang="fi-FI" sz="1050" dirty="0"/>
              <a:t> </a:t>
            </a:r>
          </a:p>
          <a:p>
            <a:r>
              <a:rPr lang="fi-FI" sz="1050" dirty="0"/>
              <a:t>”Oletko </a:t>
            </a:r>
            <a:r>
              <a:rPr lang="fi-FI" sz="1050" b="1" dirty="0"/>
              <a:t>turhautunut </a:t>
            </a:r>
            <a:r>
              <a:rPr lang="fi-FI" sz="1050" dirty="0"/>
              <a:t>(TUNNE) koska kaipaat </a:t>
            </a:r>
            <a:r>
              <a:rPr lang="fi-FI" sz="1050" b="1" dirty="0"/>
              <a:t>tehokkuutta</a:t>
            </a:r>
            <a:r>
              <a:rPr lang="fi-FI" sz="1050" dirty="0"/>
              <a:t> ja </a:t>
            </a:r>
            <a:r>
              <a:rPr lang="fi-FI" sz="1050" b="1" dirty="0"/>
              <a:t>luottamusta</a:t>
            </a:r>
            <a:r>
              <a:rPr lang="fi-FI" sz="1050" dirty="0"/>
              <a:t> (TARVE) siihen, että varmasti ehdimme käsitellä kaikki tarvittavat asiat? ”</a:t>
            </a:r>
          </a:p>
          <a:p>
            <a:endParaRPr lang="fi-FI" sz="1200" dirty="0"/>
          </a:p>
        </p:txBody>
      </p:sp>
    </p:spTree>
    <p:extLst>
      <p:ext uri="{BB962C8B-B14F-4D97-AF65-F5344CB8AC3E}">
        <p14:creationId xmlns:p14="http://schemas.microsoft.com/office/powerpoint/2010/main" val="101071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950" y="150814"/>
            <a:ext cx="9720263" cy="820738"/>
          </a:xfrm>
        </p:spPr>
        <p:txBody>
          <a:bodyPr/>
          <a:lstStyle/>
          <a:p>
            <a:r>
              <a:rPr lang="fi-FI" b="1" dirty="0">
                <a:solidFill>
                  <a:schemeClr val="tx1"/>
                </a:solidFill>
              </a:rPr>
              <a:t>Kokonaisen oppimisprosessin tukeminen</a:t>
            </a:r>
          </a:p>
        </p:txBody>
      </p:sp>
      <p:graphicFrame>
        <p:nvGraphicFramePr>
          <p:cNvPr id="7" name="Content Placeholder 6"/>
          <p:cNvGraphicFramePr>
            <a:graphicFrameLocks noGrp="1"/>
          </p:cNvGraphicFramePr>
          <p:nvPr>
            <p:ph idx="1"/>
            <p:extLst/>
          </p:nvPr>
        </p:nvGraphicFramePr>
        <p:xfrm>
          <a:off x="442913" y="1071563"/>
          <a:ext cx="11430000" cy="5335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4D1A525E-2FB3-47BE-B6E8-F3EBACFD567B}" type="slidenum">
              <a:rPr lang="fi-FI" smtClean="0"/>
              <a:t>6</a:t>
            </a:fld>
            <a:endParaRPr lang="fi-FI" dirty="0"/>
          </a:p>
        </p:txBody>
      </p:sp>
      <p:sp>
        <p:nvSpPr>
          <p:cNvPr id="8" name="Left-Right Arrow 7"/>
          <p:cNvSpPr/>
          <p:nvPr/>
        </p:nvSpPr>
        <p:spPr>
          <a:xfrm rot="19040328" flipV="1">
            <a:off x="515628" y="3088788"/>
            <a:ext cx="4701493" cy="26864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Left-Right Arrow 8"/>
          <p:cNvSpPr/>
          <p:nvPr/>
        </p:nvSpPr>
        <p:spPr>
          <a:xfrm rot="21374530" flipV="1">
            <a:off x="3750495" y="5393342"/>
            <a:ext cx="5046373" cy="29463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Left-Right Arrow 9"/>
          <p:cNvSpPr/>
          <p:nvPr/>
        </p:nvSpPr>
        <p:spPr>
          <a:xfrm rot="13258622" flipV="1">
            <a:off x="7093997" y="2805650"/>
            <a:ext cx="4082748" cy="27095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TextBox 10"/>
          <p:cNvSpPr txBox="1"/>
          <p:nvPr/>
        </p:nvSpPr>
        <p:spPr>
          <a:xfrm rot="21372582">
            <a:off x="3836576" y="4069430"/>
            <a:ext cx="4438459" cy="830997"/>
          </a:xfrm>
          <a:prstGeom prst="rect">
            <a:avLst/>
          </a:prstGeom>
          <a:noFill/>
        </p:spPr>
        <p:txBody>
          <a:bodyPr wrap="none" rtlCol="0">
            <a:spAutoFit/>
          </a:bodyPr>
          <a:lstStyle/>
          <a:p>
            <a:pPr marL="514350" indent="-514350">
              <a:buAutoNum type="arabicPeriod"/>
            </a:pPr>
            <a:r>
              <a:rPr lang="fi-FI" sz="2800" dirty="0"/>
              <a:t>MOTIVOITUMINEN</a:t>
            </a:r>
          </a:p>
          <a:p>
            <a:r>
              <a:rPr lang="fi-FI" sz="2000" dirty="0"/>
              <a:t>tiedollinen ristiriita, uteliaisuus, tarvetila</a:t>
            </a:r>
          </a:p>
        </p:txBody>
      </p:sp>
      <p:sp>
        <p:nvSpPr>
          <p:cNvPr id="13" name="TextBox 12"/>
          <p:cNvSpPr txBox="1"/>
          <p:nvPr/>
        </p:nvSpPr>
        <p:spPr>
          <a:xfrm rot="21372582">
            <a:off x="4940049" y="5494686"/>
            <a:ext cx="3947619" cy="830997"/>
          </a:xfrm>
          <a:prstGeom prst="rect">
            <a:avLst/>
          </a:prstGeom>
          <a:noFill/>
        </p:spPr>
        <p:txBody>
          <a:bodyPr wrap="none" rtlCol="0">
            <a:spAutoFit/>
          </a:bodyPr>
          <a:lstStyle/>
          <a:p>
            <a:r>
              <a:rPr lang="fi-FI" sz="2800" dirty="0"/>
              <a:t>4. ULKOISTAMINEN</a:t>
            </a:r>
          </a:p>
          <a:p>
            <a:r>
              <a:rPr lang="fi-FI" sz="2000" dirty="0"/>
              <a:t>soveltamista, kokeilua, muuttamista</a:t>
            </a:r>
          </a:p>
        </p:txBody>
      </p:sp>
      <p:sp>
        <p:nvSpPr>
          <p:cNvPr id="14" name="TextBox 13"/>
          <p:cNvSpPr txBox="1"/>
          <p:nvPr/>
        </p:nvSpPr>
        <p:spPr>
          <a:xfrm rot="2438183">
            <a:off x="6118382" y="3014553"/>
            <a:ext cx="3927165" cy="830997"/>
          </a:xfrm>
          <a:prstGeom prst="rect">
            <a:avLst/>
          </a:prstGeom>
          <a:noFill/>
        </p:spPr>
        <p:txBody>
          <a:bodyPr wrap="none" rtlCol="0">
            <a:spAutoFit/>
          </a:bodyPr>
          <a:lstStyle/>
          <a:p>
            <a:r>
              <a:rPr lang="fi-FI" sz="2800" dirty="0"/>
              <a:t>2. ORIENTOITUMINEN</a:t>
            </a:r>
          </a:p>
          <a:p>
            <a:r>
              <a:rPr lang="fi-FI" sz="2000" dirty="0"/>
              <a:t>orientaatioperusta, jäsentynyt OPS</a:t>
            </a:r>
          </a:p>
        </p:txBody>
      </p:sp>
      <p:sp>
        <p:nvSpPr>
          <p:cNvPr id="15" name="TextBox 14"/>
          <p:cNvSpPr txBox="1"/>
          <p:nvPr/>
        </p:nvSpPr>
        <p:spPr>
          <a:xfrm rot="2486231">
            <a:off x="7327503" y="2244748"/>
            <a:ext cx="4661148" cy="830997"/>
          </a:xfrm>
          <a:prstGeom prst="rect">
            <a:avLst/>
          </a:prstGeom>
          <a:noFill/>
        </p:spPr>
        <p:txBody>
          <a:bodyPr wrap="none" rtlCol="0">
            <a:spAutoFit/>
          </a:bodyPr>
          <a:lstStyle/>
          <a:p>
            <a:r>
              <a:rPr lang="fi-FI" sz="2800" dirty="0"/>
              <a:t>5. ARVIOINTI</a:t>
            </a:r>
          </a:p>
          <a:p>
            <a:r>
              <a:rPr lang="fi-FI" sz="2000" dirty="0"/>
              <a:t>tiedon pätevyys, soveltuvuus, korjaaminen</a:t>
            </a:r>
          </a:p>
        </p:txBody>
      </p:sp>
      <p:sp>
        <p:nvSpPr>
          <p:cNvPr id="16" name="TextBox 15"/>
          <p:cNvSpPr txBox="1"/>
          <p:nvPr/>
        </p:nvSpPr>
        <p:spPr>
          <a:xfrm rot="19006999">
            <a:off x="2196168" y="3038056"/>
            <a:ext cx="4105226" cy="830997"/>
          </a:xfrm>
          <a:prstGeom prst="rect">
            <a:avLst/>
          </a:prstGeom>
          <a:noFill/>
        </p:spPr>
        <p:txBody>
          <a:bodyPr wrap="none" rtlCol="0">
            <a:spAutoFit/>
          </a:bodyPr>
          <a:lstStyle/>
          <a:p>
            <a:r>
              <a:rPr lang="fi-FI" sz="2800" dirty="0"/>
              <a:t>3. SISÄISTÄMINEN</a:t>
            </a:r>
          </a:p>
          <a:p>
            <a:r>
              <a:rPr lang="fi-FI" sz="2000" dirty="0"/>
              <a:t>perehtymistä, omaksumista, tulkintaa</a:t>
            </a:r>
          </a:p>
        </p:txBody>
      </p:sp>
      <p:sp>
        <p:nvSpPr>
          <p:cNvPr id="17" name="TextBox 16"/>
          <p:cNvSpPr txBox="1"/>
          <p:nvPr/>
        </p:nvSpPr>
        <p:spPr>
          <a:xfrm rot="19075134">
            <a:off x="356050" y="2506707"/>
            <a:ext cx="4010137" cy="830997"/>
          </a:xfrm>
          <a:prstGeom prst="rect">
            <a:avLst/>
          </a:prstGeom>
          <a:noFill/>
        </p:spPr>
        <p:txBody>
          <a:bodyPr wrap="none" rtlCol="0">
            <a:spAutoFit/>
          </a:bodyPr>
          <a:lstStyle/>
          <a:p>
            <a:r>
              <a:rPr lang="fi-FI" sz="2800" dirty="0"/>
              <a:t>6. REFLEKTOINTI</a:t>
            </a:r>
          </a:p>
          <a:p>
            <a:r>
              <a:rPr lang="fi-FI" sz="2000" dirty="0"/>
              <a:t>oppimisen arviointi, sisällöt, prosessi</a:t>
            </a:r>
          </a:p>
        </p:txBody>
      </p:sp>
    </p:spTree>
    <p:extLst>
      <p:ext uri="{BB962C8B-B14F-4D97-AF65-F5344CB8AC3E}">
        <p14:creationId xmlns:p14="http://schemas.microsoft.com/office/powerpoint/2010/main" val="199014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63040" y="342434"/>
            <a:ext cx="9144000" cy="967694"/>
          </a:xfrm>
        </p:spPr>
        <p:txBody>
          <a:bodyPr>
            <a:normAutofit/>
          </a:bodyPr>
          <a:lstStyle/>
          <a:p>
            <a:r>
              <a:rPr lang="fi-FI" sz="2400" b="1" dirty="0"/>
              <a:t>1.  Koulutuksen struktuuri</a:t>
            </a:r>
          </a:p>
        </p:txBody>
      </p:sp>
      <p:sp>
        <p:nvSpPr>
          <p:cNvPr id="3" name="Alaotsikko 2"/>
          <p:cNvSpPr>
            <a:spLocks noGrp="1"/>
          </p:cNvSpPr>
          <p:nvPr>
            <p:ph type="subTitle" idx="1"/>
          </p:nvPr>
        </p:nvSpPr>
        <p:spPr>
          <a:xfrm>
            <a:off x="1463040" y="2382837"/>
            <a:ext cx="9144000" cy="4000545"/>
          </a:xfrm>
        </p:spPr>
        <p:txBody>
          <a:bodyPr>
            <a:normAutofit/>
          </a:bodyPr>
          <a:lstStyle/>
          <a:p>
            <a:pPr algn="l"/>
            <a:endParaRPr lang="fi-FI" dirty="0"/>
          </a:p>
          <a:p>
            <a:pPr algn="l"/>
            <a:endParaRPr lang="fi-FI" dirty="0"/>
          </a:p>
          <a:p>
            <a:endParaRPr lang="fi-FI" dirty="0"/>
          </a:p>
          <a:p>
            <a:endParaRPr lang="fi-FI" dirty="0"/>
          </a:p>
          <a:p>
            <a:endParaRPr lang="fi-FI" dirty="0"/>
          </a:p>
          <a:p>
            <a:endParaRPr lang="fi-FI" dirty="0"/>
          </a:p>
          <a:p>
            <a:endParaRPr lang="fi-FI" dirty="0"/>
          </a:p>
          <a:p>
            <a:endParaRPr lang="fi-FI" dirty="0"/>
          </a:p>
        </p:txBody>
      </p:sp>
      <p:sp>
        <p:nvSpPr>
          <p:cNvPr id="5" name="Rectangle 1"/>
          <p:cNvSpPr>
            <a:spLocks noChangeArrowheads="1"/>
          </p:cNvSpPr>
          <p:nvPr/>
        </p:nvSpPr>
        <p:spPr bwMode="auto">
          <a:xfrm>
            <a:off x="2754998" y="1782209"/>
            <a:ext cx="68941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i-FI" altLang="fi-FI"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
        <p:nvSpPr>
          <p:cNvPr id="6" name="Tekstiruutu 5"/>
          <p:cNvSpPr txBox="1"/>
          <p:nvPr/>
        </p:nvSpPr>
        <p:spPr>
          <a:xfrm>
            <a:off x="1924594" y="2525486"/>
            <a:ext cx="8325395" cy="3970318"/>
          </a:xfrm>
          <a:prstGeom prst="rect">
            <a:avLst/>
          </a:prstGeom>
          <a:noFill/>
        </p:spPr>
        <p:txBody>
          <a:bodyPr wrap="square" rtlCol="0">
            <a:spAutoFit/>
          </a:bodyPr>
          <a:lstStyle/>
          <a:p>
            <a:pPr marL="285750" indent="-285750">
              <a:buFont typeface="Arial" panose="020B0604020202020204" pitchFamily="34" charset="0"/>
              <a:buChar char="•"/>
            </a:pPr>
            <a:r>
              <a:rPr lang="fi-FI" b="1" dirty="0"/>
              <a:t>Motivoituminen</a:t>
            </a:r>
            <a:r>
              <a:rPr lang="fi-FI" dirty="0"/>
              <a:t>  (ennakkotehtävät, kurssin struktuuri)</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b="1" dirty="0"/>
              <a:t>Orientoituminen</a:t>
            </a:r>
            <a:r>
              <a:rPr lang="fi-FI" dirty="0"/>
              <a:t> (ensimmäinen tapaaminen, ennakkotehtävien purku, tavoitteet)</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b="1" dirty="0"/>
              <a:t>Sisäistäminen</a:t>
            </a:r>
            <a:r>
              <a:rPr lang="fi-FI" dirty="0"/>
              <a:t>       (NVC menetelmän esittäminen, harjoitukset)</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b="1" dirty="0"/>
              <a:t>Ulkoistaminen</a:t>
            </a:r>
            <a:r>
              <a:rPr lang="fi-FI" dirty="0"/>
              <a:t>      (opittujen asioiden soveltaminen)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b="1" dirty="0"/>
              <a:t>Arviointi</a:t>
            </a:r>
            <a:r>
              <a:rPr lang="fi-FI" dirty="0"/>
              <a:t>                (toinen tapaaminen, kokemusten, ajatusten                       vaihtaminen)</a:t>
            </a:r>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r>
              <a:rPr lang="fi-FI" b="1" dirty="0"/>
              <a:t>Reflektointi </a:t>
            </a:r>
            <a:r>
              <a:rPr lang="fi-FI" dirty="0"/>
              <a:t>          (oman oppimisen pohdinta, mitä jää työstettävänä)</a:t>
            </a:r>
          </a:p>
          <a:p>
            <a:endParaRPr lang="fi-FI" dirty="0"/>
          </a:p>
        </p:txBody>
      </p:sp>
    </p:spTree>
    <p:extLst>
      <p:ext uri="{BB962C8B-B14F-4D97-AF65-F5344CB8AC3E}">
        <p14:creationId xmlns:p14="http://schemas.microsoft.com/office/powerpoint/2010/main" val="1615923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63040" y="342434"/>
            <a:ext cx="9144000" cy="967694"/>
          </a:xfrm>
        </p:spPr>
        <p:txBody>
          <a:bodyPr>
            <a:normAutofit/>
          </a:bodyPr>
          <a:lstStyle/>
          <a:p>
            <a:r>
              <a:rPr lang="fi-FI" sz="2400" b="1" dirty="0"/>
              <a:t>2.  Ohjeistus siitä, miten voi kohdata rakentavasti muita kohtaan alentavasti tai uhkaavasti käyttäytyvä opiskelijaa </a:t>
            </a:r>
          </a:p>
        </p:txBody>
      </p:sp>
      <p:sp>
        <p:nvSpPr>
          <p:cNvPr id="3" name="Alaotsikko 2"/>
          <p:cNvSpPr>
            <a:spLocks noGrp="1"/>
          </p:cNvSpPr>
          <p:nvPr>
            <p:ph type="subTitle" idx="1"/>
          </p:nvPr>
        </p:nvSpPr>
        <p:spPr>
          <a:xfrm>
            <a:off x="1463040" y="2382837"/>
            <a:ext cx="9144000" cy="4000545"/>
          </a:xfrm>
        </p:spPr>
        <p:txBody>
          <a:bodyPr>
            <a:normAutofit/>
          </a:bodyPr>
          <a:lstStyle/>
          <a:p>
            <a:pPr algn="l"/>
            <a:endParaRPr lang="fi-FI" dirty="0"/>
          </a:p>
          <a:p>
            <a:pPr algn="l"/>
            <a:endParaRPr lang="fi-FI" dirty="0"/>
          </a:p>
          <a:p>
            <a:endParaRPr lang="fi-FI" dirty="0"/>
          </a:p>
          <a:p>
            <a:endParaRPr lang="fi-FI" dirty="0"/>
          </a:p>
          <a:p>
            <a:endParaRPr lang="fi-FI" dirty="0"/>
          </a:p>
          <a:p>
            <a:endParaRPr lang="fi-FI" dirty="0"/>
          </a:p>
          <a:p>
            <a:endParaRPr lang="fi-FI" dirty="0"/>
          </a:p>
          <a:p>
            <a:endParaRPr lang="fi-FI" dirty="0"/>
          </a:p>
        </p:txBody>
      </p:sp>
      <p:sp>
        <p:nvSpPr>
          <p:cNvPr id="5" name="Rectangle 1"/>
          <p:cNvSpPr>
            <a:spLocks noChangeArrowheads="1"/>
          </p:cNvSpPr>
          <p:nvPr/>
        </p:nvSpPr>
        <p:spPr bwMode="auto">
          <a:xfrm>
            <a:off x="2754998" y="-1434048"/>
            <a:ext cx="6894100" cy="8494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fi-FI" altLang="fi-FI" dirty="0">
                <a:cs typeface="Arial" panose="020B0604020202020204" pitchFamily="34" charset="0"/>
              </a:rPr>
              <a:t>NVC menetelmän esittely, historia,  ihmiskuva ja perusolettamukset</a:t>
            </a: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fi-FI" altLang="fi-FI" dirty="0">
                <a:cs typeface="Arial" panose="020B0604020202020204" pitchFamily="34" charset="0"/>
              </a:rPr>
              <a:t>Menetelmän tiivistetty soveltuvuus haastavassa vuorovaikutuksessa</a:t>
            </a: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fi-FI" altLang="fi-FI" dirty="0">
                <a:cs typeface="Arial" panose="020B0604020202020204" pitchFamily="34" charset="0"/>
              </a:rPr>
              <a:t>Esimerkit</a:t>
            </a: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fi-FI" altLang="fi-FI" dirty="0">
                <a:cs typeface="Arial" panose="020B0604020202020204" pitchFamily="34" charset="0"/>
              </a:rPr>
              <a:t>Menetelmä ei ole omaksuttavissa pelkän ohjeistouksen kautta, koulutuksen osallistuminen on olennaista!</a:t>
            </a: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fi-FI" altLang="fi-FI" sz="1400" b="1"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i-FI" altLang="fi-FI"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1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ulukko 5"/>
          <p:cNvGraphicFramePr>
            <a:graphicFrameLocks noGrp="1"/>
          </p:cNvGraphicFramePr>
          <p:nvPr>
            <p:extLst>
              <p:ext uri="{D42A27DB-BD31-4B8C-83A1-F6EECF244321}">
                <p14:modId xmlns:p14="http://schemas.microsoft.com/office/powerpoint/2010/main" val="3454651759"/>
              </p:ext>
            </p:extLst>
          </p:nvPr>
        </p:nvGraphicFramePr>
        <p:xfrm>
          <a:off x="3868782" y="1512117"/>
          <a:ext cx="5606754" cy="4316757"/>
        </p:xfrm>
        <a:graphic>
          <a:graphicData uri="http://schemas.openxmlformats.org/drawingml/2006/table">
            <a:tbl>
              <a:tblPr firstRow="1" firstCol="1" bandRow="1"/>
              <a:tblGrid>
                <a:gridCol w="2803377">
                  <a:extLst>
                    <a:ext uri="{9D8B030D-6E8A-4147-A177-3AD203B41FA5}">
                      <a16:colId xmlns:a16="http://schemas.microsoft.com/office/drawing/2014/main" val="1308033538"/>
                    </a:ext>
                  </a:extLst>
                </a:gridCol>
                <a:gridCol w="2803377">
                  <a:extLst>
                    <a:ext uri="{9D8B030D-6E8A-4147-A177-3AD203B41FA5}">
                      <a16:colId xmlns:a16="http://schemas.microsoft.com/office/drawing/2014/main" val="3377576628"/>
                    </a:ext>
                  </a:extLst>
                </a:gridCol>
              </a:tblGrid>
              <a:tr h="298130">
                <a:tc gridSpan="2">
                  <a:txBody>
                    <a:bodyPr/>
                    <a:lstStyle/>
                    <a:p>
                      <a:pPr algn="ctr">
                        <a:spcAft>
                          <a:spcPts val="0"/>
                        </a:spcAft>
                      </a:pPr>
                      <a:r>
                        <a:rPr lang="fi-FI" sz="1400" b="1" dirty="0">
                          <a:effectLst/>
                          <a:latin typeface="Arial" panose="020B0604020202020204" pitchFamily="34" charset="0"/>
                          <a:ea typeface="Times New Roman" panose="02020603050405020304" pitchFamily="18" charset="0"/>
                          <a:cs typeface="Times New Roman" panose="02020603050405020304" pitchFamily="18" charset="0"/>
                        </a:rPr>
                        <a:t>Rakentavan vuorovaikutuksen prosessi</a:t>
                      </a:r>
                      <a:endParaRPr lang="fi-FI"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i-FI"/>
                    </a:p>
                  </a:txBody>
                  <a:tcPr/>
                </a:tc>
                <a:extLst>
                  <a:ext uri="{0D108BD9-81ED-4DB2-BD59-A6C34878D82A}">
                    <a16:rowId xmlns:a16="http://schemas.microsoft.com/office/drawing/2014/main" val="1408482275"/>
                  </a:ext>
                </a:extLst>
              </a:tr>
              <a:tr h="373706">
                <a:tc>
                  <a:txBody>
                    <a:bodyPr/>
                    <a:lstStyle/>
                    <a:p>
                      <a:pPr marL="342900" lvl="0" indent="-342900">
                        <a:spcAft>
                          <a:spcPts val="0"/>
                        </a:spcAft>
                        <a:buFont typeface="+mj-lt"/>
                        <a:buAutoNum type="arabicPeriod"/>
                      </a:pPr>
                      <a:r>
                        <a:rPr lang="fi-FI" sz="1000">
                          <a:effectLst/>
                          <a:latin typeface="Arial" panose="020B0604020202020204" pitchFamily="34" charset="0"/>
                          <a:ea typeface="Times New Roman" panose="02020603050405020304" pitchFamily="18" charset="0"/>
                          <a:cs typeface="Times New Roman" panose="02020603050405020304" pitchFamily="18" charset="0"/>
                        </a:rPr>
                        <a:t>Kuuntelen empaattisesti, miten voit</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mj-lt"/>
                        <a:buAutoNum type="arabicPeriod"/>
                      </a:pPr>
                      <a:r>
                        <a:rPr lang="fi-FI" sz="1000" dirty="0">
                          <a:effectLst/>
                          <a:latin typeface="Arial" panose="020B0604020202020204" pitchFamily="34" charset="0"/>
                          <a:ea typeface="Times New Roman" panose="02020603050405020304" pitchFamily="18" charset="0"/>
                          <a:cs typeface="Times New Roman" panose="02020603050405020304" pitchFamily="18" charset="0"/>
                        </a:rPr>
                        <a:t>Ilmaisen rehellisesti, kuinka minä voin, syyttämättä</a:t>
                      </a: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4927536"/>
                  </a:ext>
                </a:extLst>
              </a:tr>
              <a:tr h="160799">
                <a:tc gridSpan="2">
                  <a:txBody>
                    <a:bodyPr/>
                    <a:lstStyle/>
                    <a:p>
                      <a:pPr algn="ct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Havaintojen tekeminen</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i-FI"/>
                    </a:p>
                  </a:txBody>
                  <a:tcPr/>
                </a:tc>
                <a:extLst>
                  <a:ext uri="{0D108BD9-81ED-4DB2-BD59-A6C34878D82A}">
                    <a16:rowId xmlns:a16="http://schemas.microsoft.com/office/drawing/2014/main" val="1407458378"/>
                  </a:ext>
                </a:extLst>
              </a:tr>
              <a:tr h="643196">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Konkreettiset havainnot, joita sinä teet (näet, kuulet)</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”Kun sinä kuulet/ näet…”</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Konkreettiset havainnot (näen, kuulen…)</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”Kun minä kuulen/ näen…”</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 </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787902"/>
                  </a:ext>
                </a:extLst>
              </a:tr>
              <a:tr h="160799">
                <a:tc gridSpan="2">
                  <a:txBody>
                    <a:bodyPr/>
                    <a:lstStyle/>
                    <a:p>
                      <a:pPr algn="ct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Tunne</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i-FI"/>
                    </a:p>
                  </a:txBody>
                  <a:tcPr/>
                </a:tc>
                <a:extLst>
                  <a:ext uri="{0D108BD9-81ED-4DB2-BD59-A6C34878D82A}">
                    <a16:rowId xmlns:a16="http://schemas.microsoft.com/office/drawing/2014/main" val="952560731"/>
                  </a:ext>
                </a:extLst>
              </a:tr>
              <a:tr h="803995">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Mitä tunnet tai miten voit suhteessa näihin toimintoihin:</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”tunnetko itseäsi/oletko…?”</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Mitä tunnen tai mitä voin suhteessa näihin toimintoihin:</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”tunnen itseäni/olen…”</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 </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328258"/>
                  </a:ext>
                </a:extLst>
              </a:tr>
              <a:tr h="160799">
                <a:tc gridSpan="2">
                  <a:txBody>
                    <a:bodyPr/>
                    <a:lstStyle/>
                    <a:p>
                      <a:pPr algn="ct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Tarve</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i-FI"/>
                    </a:p>
                  </a:txBody>
                  <a:tcPr/>
                </a:tc>
                <a:extLst>
                  <a:ext uri="{0D108BD9-81ED-4DB2-BD59-A6C34878D82A}">
                    <a16:rowId xmlns:a16="http://schemas.microsoft.com/office/drawing/2014/main" val="621469272"/>
                  </a:ext>
                </a:extLst>
              </a:tr>
              <a:tr h="750539">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Tarpeiden, toiveiden, odotusten esille tuominen</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”sillä sinä tarvitset…?”</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Tarpeiden, toiveiden, odotusten esille tuominen</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”sillä tarvitsen…”</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 </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231941"/>
                  </a:ext>
                </a:extLst>
              </a:tr>
              <a:tr h="160799">
                <a:tc gridSpan="2">
                  <a:txBody>
                    <a:bodyPr/>
                    <a:lstStyle/>
                    <a:p>
                      <a:pPr algn="ct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Pyyntö</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fi-FI"/>
                    </a:p>
                  </a:txBody>
                  <a:tcPr/>
                </a:tc>
                <a:extLst>
                  <a:ext uri="{0D108BD9-81ED-4DB2-BD59-A6C34878D82A}">
                    <a16:rowId xmlns:a16="http://schemas.microsoft.com/office/drawing/2014/main" val="1762334278"/>
                  </a:ext>
                </a:extLst>
              </a:tr>
              <a:tr h="803995">
                <a:tc>
                  <a:txBody>
                    <a:bodyPr/>
                    <a:lstStyle/>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Selvä pyyntö siitä, mikä edistäisi sinun hyvinvointiasi ilman vaatimuksia.</a:t>
                      </a:r>
                    </a:p>
                    <a:p>
                      <a:pPr>
                        <a:spcAft>
                          <a:spcPts val="0"/>
                        </a:spcAft>
                      </a:pPr>
                      <a:r>
                        <a:rPr lang="fi-FI" sz="100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a:effectLst/>
                          <a:latin typeface="Arial" panose="020B0604020202020204" pitchFamily="34" charset="0"/>
                          <a:ea typeface="Times New Roman" panose="02020603050405020304" pitchFamily="18" charset="0"/>
                          <a:cs typeface="Times New Roman" panose="02020603050405020304" pitchFamily="18" charset="0"/>
                        </a:rPr>
                        <a:t>”Haluaisitko…?”</a:t>
                      </a:r>
                      <a:endParaRPr lang="fi-FI"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i-FI" sz="1000" dirty="0">
                          <a:effectLst/>
                          <a:latin typeface="Arial" panose="020B0604020202020204" pitchFamily="34" charset="0"/>
                          <a:ea typeface="Times New Roman" panose="02020603050405020304" pitchFamily="18" charset="0"/>
                          <a:cs typeface="Times New Roman" panose="02020603050405020304" pitchFamily="18" charset="0"/>
                        </a:rPr>
                        <a:t>Selvä pyyntö siitä, mikä edistäisi minun hyvinvointiani ilman vaatimuksia</a:t>
                      </a:r>
                    </a:p>
                    <a:p>
                      <a:pPr>
                        <a:spcAft>
                          <a:spcPts val="0"/>
                        </a:spcAft>
                      </a:pPr>
                      <a:r>
                        <a:rPr lang="fi-FI" sz="1000" dirty="0">
                          <a:effectLst/>
                          <a:latin typeface="Arial" panose="020B0604020202020204" pitchFamily="34" charset="0"/>
                          <a:ea typeface="Times New Roman" panose="02020603050405020304" pitchFamily="18" charset="0"/>
                          <a:cs typeface="Times New Roman" panose="02020603050405020304" pitchFamily="18" charset="0"/>
                        </a:rPr>
                        <a:t> </a:t>
                      </a:r>
                    </a:p>
                    <a:p>
                      <a:pPr>
                        <a:spcAft>
                          <a:spcPts val="0"/>
                        </a:spcAft>
                      </a:pPr>
                      <a:r>
                        <a:rPr lang="fi-FI" sz="1000" b="1" dirty="0">
                          <a:effectLst/>
                          <a:latin typeface="Arial" panose="020B0604020202020204" pitchFamily="34" charset="0"/>
                          <a:ea typeface="Times New Roman" panose="02020603050405020304" pitchFamily="18" charset="0"/>
                          <a:cs typeface="Times New Roman" panose="02020603050405020304" pitchFamily="18" charset="0"/>
                        </a:rPr>
                        <a:t>”Voisitko/ sopisiko sinulle…”</a:t>
                      </a:r>
                      <a:endParaRPr lang="fi-FI" sz="10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fi-FI" sz="10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i-FI"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389" marR="593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3630562"/>
                  </a:ext>
                </a:extLst>
              </a:tr>
            </a:tbl>
          </a:graphicData>
        </a:graphic>
      </p:graphicFrame>
      <p:sp>
        <p:nvSpPr>
          <p:cNvPr id="7" name="Tekstiruutu 6"/>
          <p:cNvSpPr txBox="1"/>
          <p:nvPr/>
        </p:nvSpPr>
        <p:spPr>
          <a:xfrm>
            <a:off x="2473234" y="539931"/>
            <a:ext cx="7515497" cy="369332"/>
          </a:xfrm>
          <a:prstGeom prst="rect">
            <a:avLst/>
          </a:prstGeom>
          <a:noFill/>
        </p:spPr>
        <p:txBody>
          <a:bodyPr wrap="square" rtlCol="0">
            <a:spAutoFit/>
          </a:bodyPr>
          <a:lstStyle/>
          <a:p>
            <a:r>
              <a:rPr lang="fi-FI" dirty="0"/>
              <a:t>                       Rakentavan vuorovaikutuksen prosessikaavio</a:t>
            </a:r>
          </a:p>
        </p:txBody>
      </p:sp>
    </p:spTree>
    <p:extLst>
      <p:ext uri="{BB962C8B-B14F-4D97-AF65-F5344CB8AC3E}">
        <p14:creationId xmlns:p14="http://schemas.microsoft.com/office/powerpoint/2010/main" val="1274246404"/>
      </p:ext>
    </p:extLst>
  </p:cSld>
  <p:clrMapOvr>
    <a:masterClrMapping/>
  </p:clrMapOvr>
</p:sld>
</file>

<file path=ppt/theme/theme1.xml><?xml version="1.0" encoding="utf-8"?>
<a:theme xmlns:a="http://schemas.openxmlformats.org/drawingml/2006/main" name="Kuiskaus">
  <a:themeElements>
    <a:clrScheme name="Kuiskau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Kuiskau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uiskau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152</TotalTime>
  <Words>505</Words>
  <Application>Microsoft Macintosh PowerPoint</Application>
  <PresentationFormat>Laajakuva</PresentationFormat>
  <Paragraphs>142</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Century Gothic</vt:lpstr>
      <vt:lpstr>Wingdings 3</vt:lpstr>
      <vt:lpstr>Kuiskaus</vt:lpstr>
      <vt:lpstr>       Rakentava vuorovaikutus haasteellisissa tilanteissa  Miten kohdata opiskelija joka ilmaisee toisia alentavaa puhetta?   </vt:lpstr>
      <vt:lpstr>Kehittämistehtävä koostuu kahdesta osasta:</vt:lpstr>
      <vt:lpstr>1. ’Rakentava vuorovaikutus haasteellisissa tilanteissa’ –koulutus Amiedun kouluttajille</vt:lpstr>
      <vt:lpstr>      KIELI ON RATKAISEVASSA ASEMASSA</vt:lpstr>
      <vt:lpstr>Nonviolent communication prosessi</vt:lpstr>
      <vt:lpstr>Kokonaisen oppimisprosessin tukeminen</vt:lpstr>
      <vt:lpstr>1.  Koulutuksen struktuuri</vt:lpstr>
      <vt:lpstr>2.  Ohjeistus siitä, miten voi kohdata rakentavasti muita kohtaan alentavasti tai uhkaavasti käyttäytyvä opiskelijaa </vt:lpstr>
      <vt:lpstr>PowerPoint-esitys</vt:lpstr>
    </vt:vector>
  </TitlesOfParts>
  <Company>Helsingin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Rakentava vuorovaikutus haasteellisissa tilanteissa Miten kohdata opiskelija joka ilmaisee toisia alentavaa puhetta?</dc:title>
  <dc:creator>Holmström Édua</dc:creator>
  <cp:lastModifiedBy>Vallinkoski, Katja</cp:lastModifiedBy>
  <cp:revision>11</cp:revision>
  <dcterms:created xsi:type="dcterms:W3CDTF">2019-04-09T05:05:32Z</dcterms:created>
  <dcterms:modified xsi:type="dcterms:W3CDTF">2019-04-16T12:42:09Z</dcterms:modified>
</cp:coreProperties>
</file>