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57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8" r:id="rId13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uest User" initials="GU" lastIdx="1" clrIdx="0">
    <p:extLst>
      <p:ext uri="{19B8F6BF-5375-455C-9EA6-DF929625EA0E}">
        <p15:presenceInfo xmlns:p15="http://schemas.microsoft.com/office/powerpoint/2012/main" userId="S::urn:spo:anon#e5bd3dba33600b34ce3af8ad15c3b0547de20eff0682a97e51fe4ba9f91cab48::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F6B95C5-2A41-43B0-912C-780A83522BA4}" v="212" dt="2021-10-31T12:00:38.990"/>
    <p1510:client id="{5609B51D-420F-297F-1C2C-06A571F47280}" v="1" dt="2021-10-31T12:11:18.253"/>
    <p1510:client id="{6A0F94FA-FB94-4D0B-99D5-1AFA70DAB4E2}" v="24" vWet="25" dt="2021-10-31T12:07:07.536"/>
    <p1510:client id="{6F762A1C-3EF7-48D5-AA17-45517031DC8A}" v="7" dt="2021-10-31T09:53:41.634"/>
    <p1510:client id="{A2775AC6-79FE-434D-B62B-F94AAD890840}" v="2593" dt="2021-10-31T12:21:35.66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76"/>
  </p:normalViewPr>
  <p:slideViewPr>
    <p:cSldViewPr snapToGrid="0">
      <p:cViewPr varScale="1">
        <p:scale>
          <a:sx n="106" d="100"/>
          <a:sy n="106" d="100"/>
        </p:scale>
        <p:origin x="792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8532B9E-E6FB-4018-BAFA-7382C0688A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4C7B8A47-0EF7-4F71-B72E-4D05D03C9C5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A05CD082-2EBB-43EC-A7BA-7798D98DEE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A3ABE-A0D3-412A-85DA-DA7E36BF2637}" type="datetimeFigureOut">
              <a:rPr lang="fi-FI" smtClean="0"/>
              <a:t>15.8.2022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065979F4-F80F-4E57-8682-FAEA13E31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55A27AAD-BA42-4C38-9B57-1116BB4F9E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AA282-1522-4FA3-ACE4-1446955C449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809887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9343C76-4EAD-472A-BE1F-EE4FCA8727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249213E3-EAD3-4DAB-B048-8FB6FF638C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569B8C14-F993-49AA-930F-E581DC9766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A3ABE-A0D3-412A-85DA-DA7E36BF2637}" type="datetimeFigureOut">
              <a:rPr lang="fi-FI" smtClean="0"/>
              <a:t>15.8.2022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228545C9-8DEE-452E-9F84-529219E366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12867638-669F-48FF-A00F-25E9D6F72F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AA282-1522-4FA3-ACE4-1446955C449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801260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6AF1EE40-665D-48EC-B9A4-EA7D448E8CB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EE0B4AEF-9764-43B8-B5D1-41A9680EBE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9EF67336-7E45-4A93-B818-173E70E257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A3ABE-A0D3-412A-85DA-DA7E36BF2637}" type="datetimeFigureOut">
              <a:rPr lang="fi-FI" smtClean="0"/>
              <a:t>15.8.2022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C7E0B01-629E-4305-8D1B-87E34B284F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EFDEEF71-E453-4200-871D-231D302EBD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AA282-1522-4FA3-ACE4-1446955C449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26915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7908A1D-E187-47F4-8809-601A491CA0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BECA35DE-9032-4A7B-BC62-57F7BEBC7D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B63E923B-53AB-413D-8CE8-FD571788F2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A3ABE-A0D3-412A-85DA-DA7E36BF2637}" type="datetimeFigureOut">
              <a:rPr lang="fi-FI" smtClean="0"/>
              <a:t>15.8.2022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06DC1484-AD08-427D-8DDB-E886929B30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53FF0D8-856D-4A99-BCDC-29FF9F8468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AA282-1522-4FA3-ACE4-1446955C449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91926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6D6202F-C24E-4C7A-833B-777775B23D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925D99F1-2493-423E-A864-120ED117B4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C751A639-1AE8-4A9D-B057-5946BDFA7E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A3ABE-A0D3-412A-85DA-DA7E36BF2637}" type="datetimeFigureOut">
              <a:rPr lang="fi-FI" smtClean="0"/>
              <a:t>15.8.2022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82C33638-E069-47F7-A37E-E0A97D763F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8C64171A-C878-40A1-A186-8567C11CA4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AA282-1522-4FA3-ACE4-1446955C449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367800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C61CC8D-FD2A-4C59-81C7-EC8393923B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51B03EC-5D3A-463B-8DB9-EA81B2E0A6A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C50D59FF-3F74-48F7-8E38-93677671A9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E17ACB74-7CF5-4B56-A3BA-908E5F3EF8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A3ABE-A0D3-412A-85DA-DA7E36BF2637}" type="datetimeFigureOut">
              <a:rPr lang="fi-FI" smtClean="0"/>
              <a:t>15.8.2022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6F489547-6B13-40C7-963C-DFEC6EA38B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C1B898B9-495C-4214-8F3A-C7BE30E9EC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AA282-1522-4FA3-ACE4-1446955C449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96145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DF99557-42C8-4C6F-B766-9ECE4D7883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DDC1E428-2A2D-4480-97F8-D858BAEE2E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060643AA-A063-40FD-868E-351D693711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011EF452-465D-4043-9F8E-0E715B274ED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536BBDC2-251E-48F5-A4C0-77AAE8B49DB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C39BDDB1-43BD-479B-8E42-5DFBACA611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A3ABE-A0D3-412A-85DA-DA7E36BF2637}" type="datetimeFigureOut">
              <a:rPr lang="fi-FI" smtClean="0"/>
              <a:t>15.8.2022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A2AF96A9-8DE9-4A88-95B2-1A07E3A1BE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996149FB-CFFE-4271-8C1D-34F7C78D73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AA282-1522-4FA3-ACE4-1446955C449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93721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045DC28-8619-4793-96F0-0836C0DFF3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9E22AAB1-3997-413B-B75C-2C883F7746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A3ABE-A0D3-412A-85DA-DA7E36BF2637}" type="datetimeFigureOut">
              <a:rPr lang="fi-FI" smtClean="0"/>
              <a:t>15.8.2022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604E5473-55E8-407C-8075-A8896BA938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1A65EAF0-51AE-4421-AA1E-C3598F2CF4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AA282-1522-4FA3-ACE4-1446955C449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58903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B2BF350E-E16F-4E93-9285-AC502AE33F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A3ABE-A0D3-412A-85DA-DA7E36BF2637}" type="datetimeFigureOut">
              <a:rPr lang="fi-FI" smtClean="0"/>
              <a:t>15.8.2022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B06E9031-4813-4CFB-A441-F2142B7BDB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926A2BFC-648F-4228-99D8-6DA6405ED8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AA282-1522-4FA3-ACE4-1446955C449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41693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716A2E1-71B1-4BDE-B44E-70FF1617BD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D182BAE-6BBC-4DD2-BE82-BBE6B44245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89AEC1C4-C729-405A-B75F-7E8BED35B9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D519CBC4-E86D-42F6-962A-CF308DDB16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A3ABE-A0D3-412A-85DA-DA7E36BF2637}" type="datetimeFigureOut">
              <a:rPr lang="fi-FI" smtClean="0"/>
              <a:t>15.8.2022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4D999654-6D57-4A4A-8429-AC14AAD050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BEC850BE-527E-47F5-9DE0-DBA333A440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AA282-1522-4FA3-ACE4-1446955C449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382743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39DC78A-5DEB-42C7-BE1D-9D40DE7EAF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F09A1D06-7A32-4C5B-B603-DF09861DE6A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AA97BF53-0EEA-4A9F-88C0-D5C1D31370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88A2C989-6101-416E-90E6-6A8AD04CF3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A3ABE-A0D3-412A-85DA-DA7E36BF2637}" type="datetimeFigureOut">
              <a:rPr lang="fi-FI" smtClean="0"/>
              <a:t>15.8.2022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58330245-9C17-4DFE-9DB0-0420C9C6A8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DAC57BA4-A3FD-4A22-A6DF-1AE48AEE91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AA282-1522-4FA3-ACE4-1446955C449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65599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282AAC92-B556-4EAE-B134-14228A3A35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BD6A2C18-D39D-4477-9B51-19BA62CB1D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46A92CE0-B9D9-451B-82A4-33B7FE3BB19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0A3ABE-A0D3-412A-85DA-DA7E36BF2637}" type="datetimeFigureOut">
              <a:rPr lang="fi-FI" smtClean="0"/>
              <a:t>15.8.2022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DE024FFC-52EB-42D7-B990-C9B22B1C24D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EB97F7C4-3BBF-4B61-A402-28CF784A429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8AA282-1522-4FA3-ACE4-1446955C449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992545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hyperlink" Target="https://www-m9.ma.tum.de/games/tsp-game/index_en.html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geogebra.org/m/bbbcprzv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ransum.org/Maths/Activity/Jigsaw/Pentominoes.asp?Level=1" TargetMode="External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938B796-88A9-4D10-8D65-7BB8FEC31C3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/>
              <a:t>Vaikeat ongelmat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59038D41-9BAB-4CA3-9C9C-7B488231FFC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257717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EFFBEED-7C84-4C92-8A74-2C2433A9EC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>
                <a:cs typeface="Calibri Light"/>
              </a:rPr>
              <a:t>Kontin pakkaaminen</a:t>
            </a:r>
            <a:endParaRPr 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62B89258-FCF5-43D6-83C7-02E3D2FD1C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fi-FI">
                <a:cs typeface="Calibri"/>
              </a:rPr>
              <a:t>Mikäli konttiin laitettavat palaset olisivat olleet eri kokoisia, olisi eräs strategia ollut se, että paloja laitetaan paikoilleen suuruusjärjestyksessä suurimmasta alkaen.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548506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CB61495-6AE2-4074-86D0-2B35C622D2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>
                <a:cs typeface="Calibri Light"/>
              </a:rPr>
              <a:t>Tasajako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094B439-EEC7-4712-8A1B-ACD8C650D4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i-FI" dirty="0"/>
              <a:t>Mikäli lukujen summa (tai vastaavasti esim. pituus) on pariton, ei voida jakaa kahteen summaltaan yhtä suureen joukkoon.</a:t>
            </a:r>
          </a:p>
          <a:p>
            <a:r>
              <a:rPr lang="fi-FI" dirty="0"/>
              <a:t>Ahne algoritmi: Otetaan luku/palikka kerrallaan ja laitetaan se aina siihen, joukkoon, jonka summa/palikoiden korkeus on pienin. </a:t>
            </a:r>
          </a:p>
          <a:p>
            <a:pPr lvl="1"/>
            <a:r>
              <a:rPr lang="fi-FI" dirty="0"/>
              <a:t>Ei välttämättä tuota tasajakoa, vaikka sellainen olisikin olemassa.</a:t>
            </a:r>
          </a:p>
          <a:p>
            <a:r>
              <a:rPr lang="fi-FI" dirty="0" err="1"/>
              <a:t>Thuen</a:t>
            </a:r>
            <a:r>
              <a:rPr lang="fi-FI" dirty="0"/>
              <a:t>-Morsen lukujono:</a:t>
            </a:r>
          </a:p>
          <a:p>
            <a:pPr lvl="1"/>
            <a:r>
              <a:rPr lang="fi-FI" dirty="0"/>
              <a:t>Aloitetaan luvusta 1, kopioidaan ja peilataan aiemmat vaiheet eli 12212112…</a:t>
            </a:r>
          </a:p>
          <a:p>
            <a:pPr lvl="1"/>
            <a:r>
              <a:rPr lang="fi-FI" dirty="0"/>
              <a:t>Luvut asetetaan laskevaan suuruusjärjestykseen</a:t>
            </a:r>
          </a:p>
          <a:p>
            <a:pPr lvl="1"/>
            <a:r>
              <a:rPr lang="fi-FI" dirty="0"/>
              <a:t>Toiseen joukkoon ne luvut, joilla on järjestysnumero 1, toiseen ne, joilla 2</a:t>
            </a:r>
          </a:p>
          <a:p>
            <a:pPr lvl="1"/>
            <a:r>
              <a:rPr lang="fi-FI" dirty="0"/>
              <a:t>Esim.  8 7 6 5 4 3 2 1 muodostavat joukot {8, 5, 3, 2} ja {7, 6, 4, 1}</a:t>
            </a:r>
          </a:p>
          <a:p>
            <a:pPr lvl="1"/>
            <a:r>
              <a:rPr lang="fi-FI" dirty="0"/>
              <a:t>Ei välttämättä tuota tasajakoa, vaikka sellainen olisi olemassa.</a:t>
            </a:r>
          </a:p>
        </p:txBody>
      </p:sp>
    </p:spTree>
    <p:extLst>
      <p:ext uri="{BB962C8B-B14F-4D97-AF65-F5344CB8AC3E}">
        <p14:creationId xmlns:p14="http://schemas.microsoft.com/office/powerpoint/2010/main" val="11034615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7D60290-B30D-4D45-80E6-CA6CAC494E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>
                <a:cs typeface="Calibri Light"/>
              </a:rPr>
              <a:t>Alkutekijät</a:t>
            </a:r>
            <a:endParaRPr 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31922EE-B675-459B-A2BF-51A1CE2661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 lnSpcReduction="10000"/>
          </a:bodyPr>
          <a:lstStyle/>
          <a:p>
            <a:r>
              <a:rPr lang="fi-FI">
                <a:ea typeface="+mn-lt"/>
                <a:cs typeface="+mn-lt"/>
              </a:rPr>
              <a:t>On olemassa ongelmia, jotka ovat helppoja yhteen suuntaan, mutta vaikeita toiseen suuntaan. On helppo kertoa alkulukuja keskenään, mutta työläämpää on selvittää annetun luvun alkutekijät. </a:t>
            </a:r>
            <a:endParaRPr lang="en-US">
              <a:ea typeface="+mn-lt"/>
              <a:cs typeface="+mn-lt"/>
            </a:endParaRPr>
          </a:p>
          <a:p>
            <a:pPr marL="0" indent="0">
              <a:buNone/>
            </a:pPr>
            <a:endParaRPr lang="en-US">
              <a:ea typeface="+mn-lt"/>
              <a:cs typeface="+mn-lt"/>
            </a:endParaRPr>
          </a:p>
          <a:p>
            <a:r>
              <a:rPr lang="fi-FI">
                <a:ea typeface="+mn-lt"/>
                <a:cs typeface="+mn-lt"/>
              </a:rPr>
              <a:t>Hoksaaminen: esimerkiksi 143 = 144-1 = 12²-1² = (12+1)(12-1) = 13·11</a:t>
            </a:r>
            <a:endParaRPr lang="en-US">
              <a:ea typeface="+mn-lt"/>
              <a:cs typeface="+mn-lt"/>
            </a:endParaRPr>
          </a:p>
          <a:p>
            <a:pPr marL="0" indent="0">
              <a:buNone/>
            </a:pPr>
            <a:r>
              <a:rPr lang="fi-FI">
                <a:ea typeface="+mn-lt"/>
                <a:cs typeface="+mn-lt"/>
              </a:rPr>
              <a:t>221 = 225-4 = 15²-2² = (15+2)(15-2) = 17·13</a:t>
            </a:r>
            <a:endParaRPr lang="en-US">
              <a:ea typeface="+mn-lt"/>
              <a:cs typeface="+mn-lt"/>
            </a:endParaRPr>
          </a:p>
          <a:p>
            <a:endParaRPr lang="en-US">
              <a:ea typeface="+mn-lt"/>
              <a:cs typeface="+mn-lt"/>
            </a:endParaRPr>
          </a:p>
          <a:p>
            <a:r>
              <a:rPr lang="fi-FI">
                <a:ea typeface="+mn-lt"/>
                <a:cs typeface="+mn-lt"/>
              </a:rPr>
              <a:t>Voidaan oivaltaa, että jos luku ei mennyt tasan jaettaessa luvulla 3, niin myöskään lukua 6 ei tarvitse testata. Lisäksi jos yhtään alkutekijää ei löydy, kun ollaan kokeiltu lukuja √n:ään asti, voidaan todeta, että tarkasteltu luku on alkuluku.</a:t>
            </a:r>
            <a:endParaRPr lang="en-US">
              <a:ea typeface="+mn-lt"/>
              <a:cs typeface="+mn-lt"/>
            </a:endParaRPr>
          </a:p>
          <a:p>
            <a:endParaRPr lang="en-US">
              <a:ea typeface="+mn-lt"/>
              <a:cs typeface="+mn-lt"/>
            </a:endParaRPr>
          </a:p>
          <a:p>
            <a:endParaRPr lang="fi-FI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152980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E55334C-2434-431B-AA96-0CB4C90D7E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>
                <a:solidFill>
                  <a:srgbClr val="0070C0"/>
                </a:solidFill>
              </a:rPr>
              <a:t>Johdanto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D383E0C4-620C-45A7-A5E0-C2405A4645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/>
              <a:t>Reaalimaailmassa ja matematiikassa on myös ongelmia, joihin ei ole selkeitä, täsmällisiä tai tehokkaita ratkaisuja.</a:t>
            </a:r>
          </a:p>
          <a:p>
            <a:r>
              <a:rPr lang="fi-FI"/>
              <a:t>Joitain ongelmia edes tehokkaimmatkaan tietokoneet eivät ratkaise.</a:t>
            </a:r>
          </a:p>
        </p:txBody>
      </p:sp>
    </p:spTree>
    <p:extLst>
      <p:ext uri="{BB962C8B-B14F-4D97-AF65-F5344CB8AC3E}">
        <p14:creationId xmlns:p14="http://schemas.microsoft.com/office/powerpoint/2010/main" val="20330943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F32B6D7-D1A9-479B-BAAE-3C8C51A977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Esimerkki – Kauppamatkustajan ongelma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ED2CF4A-8A6A-41F3-8835-871FC53F6B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105400" cy="4351338"/>
          </a:xfrm>
        </p:spPr>
        <p:txBody>
          <a:bodyPr>
            <a:normAutofit fontScale="92500"/>
          </a:bodyPr>
          <a:lstStyle/>
          <a:p>
            <a:r>
              <a:rPr lang="fi-FI"/>
              <a:t>Klassinen esimerkki liittyy logistiikkaan. </a:t>
            </a:r>
          </a:p>
          <a:p>
            <a:r>
              <a:rPr lang="fi-FI"/>
              <a:t>TSP – </a:t>
            </a:r>
            <a:r>
              <a:rPr lang="fi-FI" err="1"/>
              <a:t>Travelling</a:t>
            </a:r>
            <a:r>
              <a:rPr lang="fi-FI"/>
              <a:t> </a:t>
            </a:r>
            <a:r>
              <a:rPr lang="fi-FI" err="1"/>
              <a:t>Salesman</a:t>
            </a:r>
            <a:r>
              <a:rPr lang="fi-FI"/>
              <a:t> </a:t>
            </a:r>
            <a:r>
              <a:rPr lang="fi-FI" err="1"/>
              <a:t>Problem</a:t>
            </a:r>
            <a:endParaRPr lang="fi-FI"/>
          </a:p>
          <a:p>
            <a:r>
              <a:rPr lang="fi-FI"/>
              <a:t>Kauppamatkustajan on käytävä jokaisessa kaupungissa vähintään kerran.</a:t>
            </a:r>
          </a:p>
          <a:p>
            <a:r>
              <a:rPr lang="fi-FI"/>
              <a:t>Millä reittivalinnalla kuljetaan lyhyin matka?</a:t>
            </a:r>
          </a:p>
          <a:p>
            <a:r>
              <a:rPr lang="fi-FI"/>
              <a:t>Ongelma on ratkaistavissa, kun kaupunkeja on vähän.</a:t>
            </a:r>
          </a:p>
        </p:txBody>
      </p:sp>
      <p:pic>
        <p:nvPicPr>
          <p:cNvPr id="14" name="Kuva 13">
            <a:extLst>
              <a:ext uri="{FF2B5EF4-FFF2-40B4-BE49-F238E27FC236}">
                <a16:creationId xmlns:a16="http://schemas.microsoft.com/office/drawing/2014/main" id="{4C8828A2-646D-40CE-BE96-A9F6ABE4E51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96008" y="1573699"/>
            <a:ext cx="1428656" cy="2081514"/>
          </a:xfrm>
          <a:prstGeom prst="rect">
            <a:avLst/>
          </a:prstGeom>
        </p:spPr>
      </p:pic>
      <p:pic>
        <p:nvPicPr>
          <p:cNvPr id="16" name="Kuva 15">
            <a:extLst>
              <a:ext uri="{FF2B5EF4-FFF2-40B4-BE49-F238E27FC236}">
                <a16:creationId xmlns:a16="http://schemas.microsoft.com/office/drawing/2014/main" id="{59105C39-5994-4FC8-B22B-7CFED748013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96572" y="1368783"/>
            <a:ext cx="1428656" cy="2457102"/>
          </a:xfrm>
          <a:prstGeom prst="rect">
            <a:avLst/>
          </a:prstGeom>
        </p:spPr>
      </p:pic>
      <p:pic>
        <p:nvPicPr>
          <p:cNvPr id="20" name="Kuva 19">
            <a:extLst>
              <a:ext uri="{FF2B5EF4-FFF2-40B4-BE49-F238E27FC236}">
                <a16:creationId xmlns:a16="http://schemas.microsoft.com/office/drawing/2014/main" id="{31F7D9C9-9CCD-43F9-AD1B-C826A168492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96008" y="4019641"/>
            <a:ext cx="1566695" cy="2673489"/>
          </a:xfrm>
          <a:prstGeom prst="rect">
            <a:avLst/>
          </a:prstGeom>
        </p:spPr>
      </p:pic>
      <p:pic>
        <p:nvPicPr>
          <p:cNvPr id="24" name="Kuva 23">
            <a:extLst>
              <a:ext uri="{FF2B5EF4-FFF2-40B4-BE49-F238E27FC236}">
                <a16:creationId xmlns:a16="http://schemas.microsoft.com/office/drawing/2014/main" id="{5F7254F9-E8A8-4915-9A05-D753FC4AA2D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296572" y="4024462"/>
            <a:ext cx="1566695" cy="2588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66580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0293C67-A827-46EA-B499-DDF57164FA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516" y="319300"/>
            <a:ext cx="10515600" cy="1325563"/>
          </a:xfrm>
        </p:spPr>
        <p:txBody>
          <a:bodyPr/>
          <a:lstStyle/>
          <a:p>
            <a:r>
              <a:rPr lang="fi-FI"/>
              <a:t>Esimerkki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AE2138FB-FA04-4F3A-B38F-3F6B420337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4048" y="1634881"/>
            <a:ext cx="3006012" cy="1062173"/>
          </a:xfrm>
        </p:spPr>
        <p:txBody>
          <a:bodyPr>
            <a:normAutofit fontScale="62500" lnSpcReduction="20000"/>
          </a:bodyPr>
          <a:lstStyle/>
          <a:p>
            <a:r>
              <a:rPr lang="fi-FI" dirty="0"/>
              <a:t>Pakettifirman täytyy käydä 12:ssa Italian kaupungissa. </a:t>
            </a:r>
          </a:p>
          <a:p>
            <a:r>
              <a:rPr lang="fi-FI" dirty="0"/>
              <a:t>12 on vielä pieni luku!</a:t>
            </a:r>
          </a:p>
        </p:txBody>
      </p:sp>
      <p:pic>
        <p:nvPicPr>
          <p:cNvPr id="13" name="Kuva 12">
            <a:extLst>
              <a:ext uri="{FF2B5EF4-FFF2-40B4-BE49-F238E27FC236}">
                <a16:creationId xmlns:a16="http://schemas.microsoft.com/office/drawing/2014/main" id="{F76477F9-340A-42D4-B4E3-BD972BFB0DD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4048" y="2623957"/>
            <a:ext cx="3454681" cy="3732244"/>
          </a:xfrm>
          <a:prstGeom prst="rect">
            <a:avLst/>
          </a:prstGeom>
        </p:spPr>
      </p:pic>
      <p:pic>
        <p:nvPicPr>
          <p:cNvPr id="15" name="Kuva 14">
            <a:extLst>
              <a:ext uri="{FF2B5EF4-FFF2-40B4-BE49-F238E27FC236}">
                <a16:creationId xmlns:a16="http://schemas.microsoft.com/office/drawing/2014/main" id="{C6C5FE1F-1828-462C-9A83-A2D70A941A1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51600" y="2623957"/>
            <a:ext cx="3383902" cy="3732244"/>
          </a:xfrm>
          <a:prstGeom prst="rect">
            <a:avLst/>
          </a:prstGeom>
        </p:spPr>
      </p:pic>
      <p:sp>
        <p:nvSpPr>
          <p:cNvPr id="16" name="Sisällön paikkamerkki 2">
            <a:extLst>
              <a:ext uri="{FF2B5EF4-FFF2-40B4-BE49-F238E27FC236}">
                <a16:creationId xmlns:a16="http://schemas.microsoft.com/office/drawing/2014/main" id="{603D5C9F-3B5F-4473-B8BE-74795CB146C4}"/>
              </a:ext>
            </a:extLst>
          </p:cNvPr>
          <p:cNvSpPr txBox="1">
            <a:spLocks/>
          </p:cNvSpPr>
          <p:nvPr/>
        </p:nvSpPr>
        <p:spPr>
          <a:xfrm>
            <a:off x="4487655" y="1541124"/>
            <a:ext cx="3006012" cy="5350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i-FI" dirty="0"/>
              <a:t>Eräs ratkaisu.</a:t>
            </a:r>
          </a:p>
        </p:txBody>
      </p:sp>
      <p:sp>
        <p:nvSpPr>
          <p:cNvPr id="17" name="Sisällön paikkamerkki 2">
            <a:extLst>
              <a:ext uri="{FF2B5EF4-FFF2-40B4-BE49-F238E27FC236}">
                <a16:creationId xmlns:a16="http://schemas.microsoft.com/office/drawing/2014/main" id="{16ABE05A-9355-418A-8928-D75A3F06A925}"/>
              </a:ext>
            </a:extLst>
          </p:cNvPr>
          <p:cNvSpPr txBox="1">
            <a:spLocks/>
          </p:cNvSpPr>
          <p:nvPr/>
        </p:nvSpPr>
        <p:spPr>
          <a:xfrm>
            <a:off x="8430209" y="1514308"/>
            <a:ext cx="3006012" cy="535020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i-FI"/>
              <a:t>Tietokoneen </a:t>
            </a:r>
            <a:r>
              <a:rPr lang="fi-FI" i="1"/>
              <a:t>ehdottama</a:t>
            </a:r>
            <a:r>
              <a:rPr lang="fi-FI"/>
              <a:t> optimaalinen ratkaisu.</a:t>
            </a:r>
          </a:p>
        </p:txBody>
      </p:sp>
      <p:pic>
        <p:nvPicPr>
          <p:cNvPr id="19" name="Kuva 18">
            <a:extLst>
              <a:ext uri="{FF2B5EF4-FFF2-40B4-BE49-F238E27FC236}">
                <a16:creationId xmlns:a16="http://schemas.microsoft.com/office/drawing/2014/main" id="{DD80E491-8397-4256-9B57-5141B171DF1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514185" y="2623956"/>
            <a:ext cx="3378454" cy="3732245"/>
          </a:xfrm>
          <a:prstGeom prst="rect">
            <a:avLst/>
          </a:prstGeom>
        </p:spPr>
      </p:pic>
      <p:pic>
        <p:nvPicPr>
          <p:cNvPr id="21" name="Kuva 20">
            <a:extLst>
              <a:ext uri="{FF2B5EF4-FFF2-40B4-BE49-F238E27FC236}">
                <a16:creationId xmlns:a16="http://schemas.microsoft.com/office/drawing/2014/main" id="{46640901-F548-45F6-B727-0FB707DF0D3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51599" y="2111968"/>
            <a:ext cx="3383903" cy="422062"/>
          </a:xfrm>
          <a:prstGeom prst="rect">
            <a:avLst/>
          </a:prstGeom>
        </p:spPr>
      </p:pic>
      <p:pic>
        <p:nvPicPr>
          <p:cNvPr id="23" name="Kuva 22">
            <a:extLst>
              <a:ext uri="{FF2B5EF4-FFF2-40B4-BE49-F238E27FC236}">
                <a16:creationId xmlns:a16="http://schemas.microsoft.com/office/drawing/2014/main" id="{889708F7-4BA3-45D4-8885-94273A5D284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531942" y="2111968"/>
            <a:ext cx="3233256" cy="354428"/>
          </a:xfrm>
          <a:prstGeom prst="rect">
            <a:avLst/>
          </a:prstGeom>
        </p:spPr>
      </p:pic>
      <p:sp>
        <p:nvSpPr>
          <p:cNvPr id="4" name="Tekstiruutu 3">
            <a:extLst>
              <a:ext uri="{FF2B5EF4-FFF2-40B4-BE49-F238E27FC236}">
                <a16:creationId xmlns:a16="http://schemas.microsoft.com/office/drawing/2014/main" id="{33039C2B-3788-DC93-EC11-85D40EFFE9F4}"/>
              </a:ext>
            </a:extLst>
          </p:cNvPr>
          <p:cNvSpPr txBox="1"/>
          <p:nvPr/>
        </p:nvSpPr>
        <p:spPr>
          <a:xfrm>
            <a:off x="1298345" y="6378497"/>
            <a:ext cx="93846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200" i="1" dirty="0"/>
              <a:t>Kuvakaappaus </a:t>
            </a:r>
            <a:r>
              <a:rPr lang="en-US" sz="1200" i="1" dirty="0"/>
              <a:t>Melanie Herzogin, Sebastian </a:t>
            </a:r>
            <a:r>
              <a:rPr lang="en-US" sz="1200" i="1" dirty="0" err="1"/>
              <a:t>Lotzin</a:t>
            </a:r>
            <a:r>
              <a:rPr lang="en-US" sz="1200" i="1" dirty="0"/>
              <a:t>, Wolfgang F. </a:t>
            </a:r>
            <a:r>
              <a:rPr lang="en-US" sz="1200" i="1" dirty="0" err="1"/>
              <a:t>Riedlin</a:t>
            </a:r>
            <a:r>
              <a:rPr lang="en-US" sz="1200" i="1" dirty="0"/>
              <a:t> (</a:t>
            </a:r>
            <a:r>
              <a:rPr lang="en-US" sz="1200" i="1" dirty="0" err="1"/>
              <a:t>Technische</a:t>
            </a:r>
            <a:r>
              <a:rPr lang="en-US" sz="1200" i="1" dirty="0"/>
              <a:t> Universität München) </a:t>
            </a:r>
            <a:r>
              <a:rPr lang="en-US" sz="1200" i="1" dirty="0" err="1"/>
              <a:t>pelistä</a:t>
            </a:r>
            <a:r>
              <a:rPr lang="en-US" sz="1200" i="1" dirty="0"/>
              <a:t>: The Travelling Salesman Problem:</a:t>
            </a:r>
            <a:endParaRPr lang="fi-FI" sz="1200" i="1" dirty="0"/>
          </a:p>
          <a:p>
            <a:r>
              <a:rPr lang="en-US" sz="1200" i="1" u="sng" dirty="0">
                <a:hlinkClick r:id="rId7"/>
              </a:rPr>
              <a:t>https://www-m9.ma.tum.de/games/tsp-game/index_en.html</a:t>
            </a:r>
            <a:r>
              <a:rPr lang="en-US" sz="1200" i="1" u="sng" dirty="0"/>
              <a:t>.</a:t>
            </a:r>
            <a:r>
              <a:rPr lang="en-US" sz="1200" i="1" dirty="0"/>
              <a:t> </a:t>
            </a:r>
            <a:endParaRPr lang="fi-FI" sz="1200" i="1" dirty="0"/>
          </a:p>
        </p:txBody>
      </p:sp>
    </p:spTree>
    <p:extLst>
      <p:ext uri="{BB962C8B-B14F-4D97-AF65-F5344CB8AC3E}">
        <p14:creationId xmlns:p14="http://schemas.microsoft.com/office/powerpoint/2010/main" val="14397056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D3FEA67-FF98-46AD-9594-5E5185AFE3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Muita ongelmia - Ositusongelma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Sisällön paikkamerkki 2">
                <a:extLst>
                  <a:ext uri="{FF2B5EF4-FFF2-40B4-BE49-F238E27FC236}">
                    <a16:creationId xmlns:a16="http://schemas.microsoft.com/office/drawing/2014/main" id="{CC0D52F8-E874-4F17-8305-FB1A738E54E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5"/>
                <a:ext cx="4916648" cy="4351338"/>
              </a:xfrm>
            </p:spPr>
            <p:txBody>
              <a:bodyPr>
                <a:normAutofit fontScale="92500"/>
              </a:bodyPr>
              <a:lstStyle/>
              <a:p>
                <a:r>
                  <a:rPr lang="fi-FI"/>
                  <a:t>Jaetaan luvut kahteen joukkoon niin, että lukujen summat ovat mahdollisimman lähellä toisiaan.</a:t>
                </a:r>
              </a:p>
              <a:p>
                <a:r>
                  <a:rPr lang="fi-FI"/>
                  <a:t>Esim. Luvut </a:t>
                </a:r>
                <a14:m>
                  <m:oMath xmlns:m="http://schemas.openxmlformats.org/officeDocument/2006/math">
                    <m:r>
                      <a:rPr lang="fi-FI" b="0" i="1" smtClean="0">
                        <a:latin typeface="Cambria Math" panose="02040503050406030204" pitchFamily="18" charset="0"/>
                      </a:rPr>
                      <m:t>{1, 25, 26, 49}</m:t>
                    </m:r>
                  </m:oMath>
                </a14:m>
                <a:r>
                  <a:rPr lang="fi-FI"/>
                  <a:t> voidaan jakaa joukkoihin </a:t>
                </a:r>
                <a14:m>
                  <m:oMath xmlns:m="http://schemas.openxmlformats.org/officeDocument/2006/math">
                    <m:r>
                      <a:rPr lang="fi-FI" b="0" i="1" smtClean="0">
                        <a:latin typeface="Cambria Math" panose="02040503050406030204" pitchFamily="18" charset="0"/>
                      </a:rPr>
                      <m:t>{1, 49}</m:t>
                    </m:r>
                  </m:oMath>
                </a14:m>
                <a:r>
                  <a:rPr lang="fi-FI"/>
                  <a:t> ja </a:t>
                </a:r>
                <a14:m>
                  <m:oMath xmlns:m="http://schemas.openxmlformats.org/officeDocument/2006/math">
                    <m:r>
                      <a:rPr lang="fi-FI" b="0" i="1" smtClean="0">
                        <a:latin typeface="Cambria Math" panose="02040503050406030204" pitchFamily="18" charset="0"/>
                      </a:rPr>
                      <m:t>{25, 26}</m:t>
                    </m:r>
                  </m:oMath>
                </a14:m>
                <a:r>
                  <a:rPr lang="fi-FI"/>
                  <a:t>, jolloin summat ovat </a:t>
                </a:r>
                <a14:m>
                  <m:oMath xmlns:m="http://schemas.openxmlformats.org/officeDocument/2006/math">
                    <m:r>
                      <a:rPr lang="fi-FI" b="0" i="1" smtClean="0">
                        <a:latin typeface="Cambria Math" panose="02040503050406030204" pitchFamily="18" charset="0"/>
                      </a:rPr>
                      <m:t>50</m:t>
                    </m:r>
                  </m:oMath>
                </a14:m>
                <a:r>
                  <a:rPr lang="fi-FI"/>
                  <a:t> ja </a:t>
                </a:r>
                <a14:m>
                  <m:oMath xmlns:m="http://schemas.openxmlformats.org/officeDocument/2006/math">
                    <m:r>
                      <a:rPr lang="fi-FI" b="0" i="1" smtClean="0">
                        <a:latin typeface="Cambria Math" panose="02040503050406030204" pitchFamily="18" charset="0"/>
                      </a:rPr>
                      <m:t>51</m:t>
                    </m:r>
                  </m:oMath>
                </a14:m>
                <a:r>
                  <a:rPr lang="fi-FI"/>
                  <a:t>.</a:t>
                </a:r>
              </a:p>
              <a:p>
                <a:r>
                  <a:rPr lang="fi-FI"/>
                  <a:t>Rastipisteellä on eripituisia palkkeja, jotka pitää jakaa kahteen mahdollisimman tasakorkuiseen torniin.  </a:t>
                </a:r>
              </a:p>
            </p:txBody>
          </p:sp>
        </mc:Choice>
        <mc:Fallback xmlns="">
          <p:sp>
            <p:nvSpPr>
              <p:cNvPr id="3" name="Sisällön paikkamerkki 2">
                <a:extLst>
                  <a:ext uri="{FF2B5EF4-FFF2-40B4-BE49-F238E27FC236}">
                    <a16:creationId xmlns:a16="http://schemas.microsoft.com/office/drawing/2014/main" id="{CC0D52F8-E874-4F17-8305-FB1A738E54E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5"/>
                <a:ext cx="4916648" cy="4351338"/>
              </a:xfrm>
              <a:blipFill>
                <a:blip r:embed="rId2"/>
                <a:stretch>
                  <a:fillRect l="-1985" t="-2101" b="-1821"/>
                </a:stretch>
              </a:blipFill>
            </p:spPr>
            <p:txBody>
              <a:bodyPr/>
              <a:lstStyle/>
              <a:p>
                <a:r>
                  <a:rPr lang="fi-FI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Kuva 4">
            <a:extLst>
              <a:ext uri="{FF2B5EF4-FFF2-40B4-BE49-F238E27FC236}">
                <a16:creationId xmlns:a16="http://schemas.microsoft.com/office/drawing/2014/main" id="{40D96EB1-5D92-4BD6-B55E-875706D5EBC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1825625"/>
            <a:ext cx="5475841" cy="4351338"/>
          </a:xfrm>
          <a:prstGeom prst="rect">
            <a:avLst/>
          </a:prstGeom>
        </p:spPr>
      </p:pic>
      <p:sp>
        <p:nvSpPr>
          <p:cNvPr id="4" name="Tekstiruutu 3">
            <a:extLst>
              <a:ext uri="{FF2B5EF4-FFF2-40B4-BE49-F238E27FC236}">
                <a16:creationId xmlns:a16="http://schemas.microsoft.com/office/drawing/2014/main" id="{5899A433-FD00-E688-463E-CE574EABAB31}"/>
              </a:ext>
            </a:extLst>
          </p:cNvPr>
          <p:cNvSpPr txBox="1"/>
          <p:nvPr/>
        </p:nvSpPr>
        <p:spPr>
          <a:xfrm>
            <a:off x="6789821" y="6262042"/>
            <a:ext cx="45639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200" i="1" dirty="0"/>
              <a:t>Kuvakaappaus Aleksi Karhun tekemästä </a:t>
            </a:r>
            <a:r>
              <a:rPr lang="fi-FI" sz="1200" i="1" dirty="0" err="1"/>
              <a:t>appletista</a:t>
            </a:r>
            <a:r>
              <a:rPr lang="fi-FI" sz="1200" i="1" dirty="0"/>
              <a:t> (</a:t>
            </a:r>
            <a:r>
              <a:rPr lang="fi-FI" sz="1200" i="1" u="sng" dirty="0">
                <a:hlinkClick r:id="rId4"/>
              </a:rPr>
              <a:t>https://www.geogebra.org/m/bbbcprzv</a:t>
            </a:r>
            <a:r>
              <a:rPr lang="fi-FI" sz="1200" i="1" dirty="0"/>
              <a:t> ).</a:t>
            </a:r>
          </a:p>
        </p:txBody>
      </p:sp>
    </p:spTree>
    <p:extLst>
      <p:ext uri="{BB962C8B-B14F-4D97-AF65-F5344CB8AC3E}">
        <p14:creationId xmlns:p14="http://schemas.microsoft.com/office/powerpoint/2010/main" val="26337392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AFE4EBF-35DD-48FC-A2BA-4F44897F78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Muita ongelmia - Pakkausongelma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725C73E-8427-42D3-A65A-DAFA578E6E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152467"/>
          </a:xfrm>
        </p:spPr>
        <p:txBody>
          <a:bodyPr/>
          <a:lstStyle/>
          <a:p>
            <a:r>
              <a:rPr lang="fi-FI"/>
              <a:t>Yritetään täyttää suorakulmion muotoinen alue mahdollisimman tiiviisti. </a:t>
            </a:r>
          </a:p>
          <a:p>
            <a:endParaRPr lang="fi-FI"/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FEE533C9-2E96-4EA8-9657-46D0CAE1F36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67292" y="2740051"/>
            <a:ext cx="7565541" cy="3361663"/>
          </a:xfrm>
          <a:prstGeom prst="rect">
            <a:avLst/>
          </a:prstGeom>
        </p:spPr>
      </p:pic>
      <p:sp>
        <p:nvSpPr>
          <p:cNvPr id="4" name="Tekstiruutu 3">
            <a:extLst>
              <a:ext uri="{FF2B5EF4-FFF2-40B4-BE49-F238E27FC236}">
                <a16:creationId xmlns:a16="http://schemas.microsoft.com/office/drawing/2014/main" id="{42BB2396-BB03-2845-A3F1-6F73BCB48363}"/>
              </a:ext>
            </a:extLst>
          </p:cNvPr>
          <p:cNvSpPr txBox="1"/>
          <p:nvPr/>
        </p:nvSpPr>
        <p:spPr>
          <a:xfrm>
            <a:off x="3923485" y="6262042"/>
            <a:ext cx="50881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200" i="1" dirty="0"/>
              <a:t>Kuvakaappaus ’’</a:t>
            </a:r>
            <a:r>
              <a:rPr lang="fi-FI" sz="1200" i="1" dirty="0" err="1"/>
              <a:t>Pentonominoes</a:t>
            </a:r>
            <a:r>
              <a:rPr lang="fi-FI" sz="1200" i="1" dirty="0"/>
              <a:t>’’-pelistä </a:t>
            </a:r>
            <a:r>
              <a:rPr lang="fi-FI" sz="1200" i="1" dirty="0" err="1"/>
              <a:t>Transum.org</a:t>
            </a:r>
            <a:r>
              <a:rPr lang="fi-FI" sz="1200" i="1" dirty="0"/>
              <a:t> sivustolta </a:t>
            </a:r>
          </a:p>
          <a:p>
            <a:r>
              <a:rPr lang="fi-FI" sz="1200" i="1" dirty="0"/>
              <a:t>(</a:t>
            </a:r>
            <a:r>
              <a:rPr lang="fi-FI" sz="1200" i="1" dirty="0">
                <a:hlinkClick r:id="rId3"/>
              </a:rPr>
              <a:t>https://www.transum.org/Maths/Activity/Jigsaw/Pentominoes.asp?Level=1</a:t>
            </a:r>
            <a:r>
              <a:rPr lang="fi-FI" sz="1200" i="1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26209104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3DB90B8-AD8F-4570-9376-743059105F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Muita ongelmia – Alkulukujen jako tekijöihin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Sisällön paikkamerkki 2">
                <a:extLst>
                  <a:ext uri="{FF2B5EF4-FFF2-40B4-BE49-F238E27FC236}">
                    <a16:creationId xmlns:a16="http://schemas.microsoft.com/office/drawing/2014/main" id="{E6D9A4DC-2A44-49C7-9A62-40CEFBE84EA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fi-FI"/>
                  <a:t>Laskimella on helppoa laskea alkulukujen tulo. </a:t>
                </a:r>
              </a:p>
              <a:p>
                <a:pPr lvl="1"/>
                <a:r>
                  <a:rPr lang="fi-FI"/>
                  <a:t>Esimerkiksi </a:t>
                </a:r>
                <a14:m>
                  <m:oMath xmlns:m="http://schemas.openxmlformats.org/officeDocument/2006/math">
                    <m:r>
                      <a:rPr lang="fi-FI" b="0" i="1" smtClean="0">
                        <a:latin typeface="Cambria Math" panose="02040503050406030204" pitchFamily="18" charset="0"/>
                      </a:rPr>
                      <m:t>23⋅43=989</m:t>
                    </m:r>
                  </m:oMath>
                </a14:m>
                <a:r>
                  <a:rPr lang="fi-FI"/>
                  <a:t>. </a:t>
                </a:r>
              </a:p>
              <a:p>
                <a:r>
                  <a:rPr lang="fi-FI"/>
                  <a:t>Mutta entä mistä alkuluvuista rakentuu esimerkiksi 1001?</a:t>
                </a:r>
              </a:p>
              <a:p>
                <a:r>
                  <a:rPr lang="fi-FI"/>
                  <a:t>Rastipisteellä yksi rakentaa luvun kahden alkuluvun tulosta.</a:t>
                </a:r>
              </a:p>
              <a:p>
                <a:r>
                  <a:rPr lang="fi-FI"/>
                  <a:t>Muut koittavat selvittää näitä alkulukuja. </a:t>
                </a:r>
              </a:p>
              <a:p>
                <a:pPr lvl="1"/>
                <a:r>
                  <a:rPr lang="fi-FI"/>
                  <a:t>Nopein saa pisteen. </a:t>
                </a:r>
                <a:r>
                  <a:rPr lang="fi-FI">
                    <a:sym typeface="Wingdings" panose="05000000000000000000" pitchFamily="2" charset="2"/>
                  </a:rPr>
                  <a:t> </a:t>
                </a:r>
              </a:p>
              <a:p>
                <a:r>
                  <a:rPr lang="fi-FI">
                    <a:sym typeface="Wingdings" panose="05000000000000000000" pitchFamily="2" charset="2"/>
                  </a:rPr>
                  <a:t>Ensimmäiset alkuluvut:</a:t>
                </a:r>
              </a:p>
              <a:p>
                <a:pPr lvl="1"/>
                <a:r>
                  <a:rPr lang="fi-FI">
                    <a:sym typeface="Wingdings" panose="05000000000000000000" pitchFamily="2" charset="2"/>
                  </a:rPr>
                  <a:t>2, 3, 5, 7, 11, 13, 17, 19, 23, 29, 31, 37, 41, 43, 47, 53, 59 </a:t>
                </a:r>
                <a:endParaRPr lang="fi-FI"/>
              </a:p>
            </p:txBody>
          </p:sp>
        </mc:Choice>
        <mc:Fallback xmlns="">
          <p:sp>
            <p:nvSpPr>
              <p:cNvPr id="3" name="Sisällön paikkamerkki 2">
                <a:extLst>
                  <a:ext uri="{FF2B5EF4-FFF2-40B4-BE49-F238E27FC236}">
                    <a16:creationId xmlns:a16="http://schemas.microsoft.com/office/drawing/2014/main" id="{E6D9A4DC-2A44-49C7-9A62-40CEFBE84EA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fi-FI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128121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D645CFB-B42A-4D46-9ABB-AD6A10EDDC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(Tästä alkaa loppukooste)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BFE792B1-88AB-45CA-8E96-E8E09E7EE9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/>
              <a:t>Toteutus: </a:t>
            </a:r>
          </a:p>
          <a:p>
            <a:pPr lvl="1"/>
            <a:r>
              <a:rPr lang="fi-FI"/>
              <a:t>Näytetään koko ryhmälle opiskelijoiden ratkaisuja kustakin pisteestä kerrallaan.</a:t>
            </a:r>
          </a:p>
          <a:p>
            <a:pPr lvl="1"/>
            <a:r>
              <a:rPr lang="fi-FI"/>
              <a:t>Mitä strategioita käytettiin ratkaisujen etsinnässä?</a:t>
            </a:r>
          </a:p>
          <a:p>
            <a:pPr lvl="1"/>
            <a:r>
              <a:rPr lang="fi-FI"/>
              <a:t>Löytyikö optimaalisia? Onko ryhmän paras todellisuudessa se kaikkein paras?</a:t>
            </a:r>
          </a:p>
          <a:p>
            <a:r>
              <a:rPr lang="fi-FI"/>
              <a:t>Seuraavilla dioilla lisätietoja, joiden avulla voi syventää teorian tuntemusta. </a:t>
            </a:r>
          </a:p>
          <a:p>
            <a:pPr lvl="1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84915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8615814-F0DD-42AF-AD76-8C227DDAC5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>
                <a:cs typeface="Calibri Light"/>
              </a:rPr>
              <a:t>Kauppamatkustajan ongelma,</a:t>
            </a:r>
            <a:br>
              <a:rPr lang="fi-FI">
                <a:cs typeface="Calibri Light"/>
              </a:rPr>
            </a:br>
            <a:r>
              <a:rPr lang="fi-FI">
                <a:cs typeface="Calibri Light"/>
              </a:rPr>
              <a:t> </a:t>
            </a:r>
            <a:r>
              <a:rPr lang="fi-FI" err="1">
                <a:latin typeface="Calibri"/>
                <a:cs typeface="Calibri"/>
              </a:rPr>
              <a:t>traveling</a:t>
            </a:r>
            <a:r>
              <a:rPr lang="fi-FI">
                <a:latin typeface="Calibri"/>
                <a:cs typeface="Calibri"/>
              </a:rPr>
              <a:t> </a:t>
            </a:r>
            <a:r>
              <a:rPr lang="fi-FI" err="1">
                <a:latin typeface="Calibri"/>
                <a:cs typeface="Calibri"/>
              </a:rPr>
              <a:t>salesperson</a:t>
            </a:r>
            <a:r>
              <a:rPr lang="fi-FI">
                <a:latin typeface="Calibri"/>
                <a:cs typeface="Calibri"/>
              </a:rPr>
              <a:t> </a:t>
            </a:r>
            <a:r>
              <a:rPr lang="fi-FI" err="1">
                <a:latin typeface="Calibri"/>
                <a:cs typeface="Calibri"/>
              </a:rPr>
              <a:t>problem</a:t>
            </a:r>
            <a:endParaRPr lang="fi-FI" err="1">
              <a:cs typeface="Calibri Light" panose="020F0302020204030204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Sisällön paikkamerkki 2">
                <a:extLst>
                  <a:ext uri="{FF2B5EF4-FFF2-40B4-BE49-F238E27FC236}">
                    <a16:creationId xmlns:a16="http://schemas.microsoft.com/office/drawing/2014/main" id="{803D73B2-1ED0-4BB1-A304-1CC4D2B71A0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 vert="horz" lIns="91440" tIns="45720" rIns="91440" bIns="45720" rtlCol="0" anchor="t">
                <a:normAutofit fontScale="85000" lnSpcReduction="10000"/>
              </a:bodyPr>
              <a:lstStyle/>
              <a:p>
                <a:r>
                  <a:rPr lang="en-US" err="1">
                    <a:ea typeface="+mn-lt"/>
                    <a:cs typeface="+mn-lt"/>
                  </a:rPr>
                  <a:t>Kaikki</a:t>
                </a:r>
                <a:r>
                  <a:rPr lang="en-US">
                    <a:ea typeface="+mn-lt"/>
                    <a:cs typeface="+mn-lt"/>
                  </a:rPr>
                  <a:t> </a:t>
                </a:r>
                <a:r>
                  <a:rPr lang="en-US" err="1">
                    <a:ea typeface="+mn-lt"/>
                    <a:cs typeface="+mn-lt"/>
                  </a:rPr>
                  <a:t>reitit</a:t>
                </a:r>
                <a:r>
                  <a:rPr lang="en-US">
                    <a:ea typeface="+mn-lt"/>
                    <a:cs typeface="+mn-lt"/>
                  </a:rPr>
                  <a:t>, </a:t>
                </a:r>
                <a:r>
                  <a:rPr lang="en-US" err="1">
                    <a:ea typeface="+mn-lt"/>
                    <a:cs typeface="+mn-lt"/>
                  </a:rPr>
                  <a:t>jotka</a:t>
                </a:r>
                <a:r>
                  <a:rPr lang="en-US">
                    <a:ea typeface="+mn-lt"/>
                    <a:cs typeface="+mn-lt"/>
                  </a:rPr>
                  <a:t> </a:t>
                </a:r>
                <a:r>
                  <a:rPr lang="en-US" err="1">
                    <a:ea typeface="+mn-lt"/>
                    <a:cs typeface="+mn-lt"/>
                  </a:rPr>
                  <a:t>käyvät</a:t>
                </a:r>
                <a:r>
                  <a:rPr lang="en-US">
                    <a:ea typeface="+mn-lt"/>
                    <a:cs typeface="+mn-lt"/>
                  </a:rPr>
                  <a:t> </a:t>
                </a:r>
                <a:r>
                  <a:rPr lang="en-US" err="1">
                    <a:ea typeface="+mn-lt"/>
                    <a:cs typeface="+mn-lt"/>
                  </a:rPr>
                  <a:t>jokaisessa</a:t>
                </a:r>
                <a:r>
                  <a:rPr lang="en-US">
                    <a:ea typeface="+mn-lt"/>
                    <a:cs typeface="+mn-lt"/>
                  </a:rPr>
                  <a:t> </a:t>
                </a:r>
                <a:r>
                  <a:rPr lang="en-US" err="1">
                    <a:ea typeface="+mn-lt"/>
                    <a:cs typeface="+mn-lt"/>
                  </a:rPr>
                  <a:t>kaupungissa</a:t>
                </a:r>
                <a:r>
                  <a:rPr lang="en-US">
                    <a:ea typeface="+mn-lt"/>
                    <a:cs typeface="+mn-lt"/>
                  </a:rPr>
                  <a:t> ja </a:t>
                </a:r>
                <a:r>
                  <a:rPr lang="en-US" err="1">
                    <a:ea typeface="+mn-lt"/>
                    <a:cs typeface="+mn-lt"/>
                  </a:rPr>
                  <a:t>palaavat</a:t>
                </a:r>
                <a:r>
                  <a:rPr lang="en-US">
                    <a:ea typeface="+mn-lt"/>
                    <a:cs typeface="+mn-lt"/>
                  </a:rPr>
                  <a:t> </a:t>
                </a:r>
                <a:r>
                  <a:rPr lang="en-US" err="1">
                    <a:ea typeface="+mn-lt"/>
                    <a:cs typeface="+mn-lt"/>
                  </a:rPr>
                  <a:t>takaisin</a:t>
                </a:r>
                <a:r>
                  <a:rPr lang="en-US">
                    <a:ea typeface="+mn-lt"/>
                    <a:cs typeface="+mn-lt"/>
                  </a:rPr>
                  <a:t> </a:t>
                </a:r>
                <a:r>
                  <a:rPr lang="en-US" err="1">
                    <a:ea typeface="+mn-lt"/>
                    <a:cs typeface="+mn-lt"/>
                  </a:rPr>
                  <a:t>ovat</a:t>
                </a:r>
                <a:r>
                  <a:rPr lang="en-US">
                    <a:ea typeface="+mn-lt"/>
                    <a:cs typeface="+mn-lt"/>
                  </a:rPr>
                  <a:t> </a:t>
                </a:r>
                <a:r>
                  <a:rPr lang="en-US" err="1">
                    <a:ea typeface="+mn-lt"/>
                    <a:cs typeface="+mn-lt"/>
                  </a:rPr>
                  <a:t>ratkaisuja</a:t>
                </a:r>
                <a:r>
                  <a:rPr lang="en-US">
                    <a:ea typeface="+mn-lt"/>
                    <a:cs typeface="+mn-lt"/>
                  </a:rPr>
                  <a:t> </a:t>
                </a:r>
                <a:r>
                  <a:rPr lang="en-US" err="1">
                    <a:ea typeface="+mn-lt"/>
                    <a:cs typeface="+mn-lt"/>
                  </a:rPr>
                  <a:t>ongelmaan</a:t>
                </a:r>
                <a:r>
                  <a:rPr lang="en-US">
                    <a:ea typeface="+mn-lt"/>
                    <a:cs typeface="+mn-lt"/>
                  </a:rPr>
                  <a:t>.</a:t>
                </a:r>
              </a:p>
              <a:p>
                <a:pPr lvl="1"/>
                <a:r>
                  <a:rPr lang="en-US" err="1">
                    <a:ea typeface="+mn-lt"/>
                    <a:cs typeface="+mn-lt"/>
                  </a:rPr>
                  <a:t>Jotkin</a:t>
                </a:r>
                <a:r>
                  <a:rPr lang="en-US">
                    <a:ea typeface="+mn-lt"/>
                    <a:cs typeface="+mn-lt"/>
                  </a:rPr>
                  <a:t> </a:t>
                </a:r>
                <a:r>
                  <a:rPr lang="en-US" err="1">
                    <a:ea typeface="+mn-lt"/>
                    <a:cs typeface="+mn-lt"/>
                  </a:rPr>
                  <a:t>ratkaisut</a:t>
                </a:r>
                <a:r>
                  <a:rPr lang="en-US">
                    <a:ea typeface="+mn-lt"/>
                    <a:cs typeface="+mn-lt"/>
                  </a:rPr>
                  <a:t> </a:t>
                </a:r>
                <a:r>
                  <a:rPr lang="en-US" err="1">
                    <a:ea typeface="+mn-lt"/>
                    <a:cs typeface="+mn-lt"/>
                  </a:rPr>
                  <a:t>ovat</a:t>
                </a:r>
                <a:r>
                  <a:rPr lang="en-US">
                    <a:ea typeface="+mn-lt"/>
                    <a:cs typeface="+mn-lt"/>
                  </a:rPr>
                  <a:t> </a:t>
                </a:r>
                <a:r>
                  <a:rPr lang="en-US" err="1">
                    <a:ea typeface="+mn-lt"/>
                    <a:cs typeface="+mn-lt"/>
                  </a:rPr>
                  <a:t>mitattavasti</a:t>
                </a:r>
                <a:r>
                  <a:rPr lang="en-US">
                    <a:ea typeface="+mn-lt"/>
                    <a:cs typeface="+mn-lt"/>
                  </a:rPr>
                  <a:t> </a:t>
                </a:r>
                <a:r>
                  <a:rPr lang="en-US" err="1">
                    <a:ea typeface="+mn-lt"/>
                    <a:cs typeface="+mn-lt"/>
                  </a:rPr>
                  <a:t>parempia</a:t>
                </a:r>
                <a:r>
                  <a:rPr lang="en-US">
                    <a:ea typeface="+mn-lt"/>
                    <a:cs typeface="+mn-lt"/>
                  </a:rPr>
                  <a:t> </a:t>
                </a:r>
                <a:r>
                  <a:rPr lang="en-US" err="1">
                    <a:ea typeface="+mn-lt"/>
                    <a:cs typeface="+mn-lt"/>
                  </a:rPr>
                  <a:t>kuin</a:t>
                </a:r>
                <a:r>
                  <a:rPr lang="en-US">
                    <a:ea typeface="+mn-lt"/>
                    <a:cs typeface="+mn-lt"/>
                  </a:rPr>
                  <a:t> </a:t>
                </a:r>
                <a:r>
                  <a:rPr lang="en-US" err="1">
                    <a:ea typeface="+mn-lt"/>
                    <a:cs typeface="+mn-lt"/>
                  </a:rPr>
                  <a:t>toiset</a:t>
                </a:r>
                <a:r>
                  <a:rPr lang="en-US">
                    <a:ea typeface="+mn-lt"/>
                    <a:cs typeface="+mn-lt"/>
                  </a:rPr>
                  <a:t>.</a:t>
                </a:r>
              </a:p>
              <a:p>
                <a:r>
                  <a:rPr lang="en-US" err="1">
                    <a:ea typeface="+mn-lt"/>
                    <a:cs typeface="+mn-lt"/>
                  </a:rPr>
                  <a:t>Ei</a:t>
                </a:r>
                <a:r>
                  <a:rPr lang="en-US">
                    <a:ea typeface="+mn-lt"/>
                    <a:cs typeface="+mn-lt"/>
                  </a:rPr>
                  <a:t> ole </a:t>
                </a:r>
                <a:r>
                  <a:rPr lang="en-US" err="1">
                    <a:ea typeface="+mn-lt"/>
                    <a:cs typeface="+mn-lt"/>
                  </a:rPr>
                  <a:t>helppoa</a:t>
                </a:r>
                <a:r>
                  <a:rPr lang="en-US">
                    <a:ea typeface="+mn-lt"/>
                    <a:cs typeface="+mn-lt"/>
                  </a:rPr>
                  <a:t> </a:t>
                </a:r>
                <a:r>
                  <a:rPr lang="en-US" err="1">
                    <a:ea typeface="+mn-lt"/>
                    <a:cs typeface="+mn-lt"/>
                  </a:rPr>
                  <a:t>keinoa</a:t>
                </a:r>
                <a:r>
                  <a:rPr lang="en-US">
                    <a:ea typeface="+mn-lt"/>
                    <a:cs typeface="+mn-lt"/>
                  </a:rPr>
                  <a:t> </a:t>
                </a:r>
                <a:r>
                  <a:rPr lang="en-US" err="1">
                    <a:ea typeface="+mn-lt"/>
                    <a:cs typeface="+mn-lt"/>
                  </a:rPr>
                  <a:t>selvittää</a:t>
                </a:r>
                <a:r>
                  <a:rPr lang="en-US">
                    <a:ea typeface="+mn-lt"/>
                    <a:cs typeface="+mn-lt"/>
                  </a:rPr>
                  <a:t>, </a:t>
                </a:r>
                <a:r>
                  <a:rPr lang="en-US" err="1">
                    <a:ea typeface="+mn-lt"/>
                    <a:cs typeface="+mn-lt"/>
                  </a:rPr>
                  <a:t>että</a:t>
                </a:r>
                <a:r>
                  <a:rPr lang="en-US">
                    <a:ea typeface="+mn-lt"/>
                    <a:cs typeface="+mn-lt"/>
                  </a:rPr>
                  <a:t> </a:t>
                </a:r>
                <a:r>
                  <a:rPr lang="en-US" err="1">
                    <a:ea typeface="+mn-lt"/>
                    <a:cs typeface="+mn-lt"/>
                  </a:rPr>
                  <a:t>onko</a:t>
                </a:r>
                <a:r>
                  <a:rPr lang="en-US">
                    <a:ea typeface="+mn-lt"/>
                    <a:cs typeface="+mn-lt"/>
                  </a:rPr>
                  <a:t> </a:t>
                </a:r>
                <a:r>
                  <a:rPr lang="en-US" err="1">
                    <a:ea typeface="+mn-lt"/>
                    <a:cs typeface="+mn-lt"/>
                  </a:rPr>
                  <a:t>löydetty</a:t>
                </a:r>
                <a:r>
                  <a:rPr lang="en-US">
                    <a:ea typeface="+mn-lt"/>
                    <a:cs typeface="+mn-lt"/>
                  </a:rPr>
                  <a:t> </a:t>
                </a:r>
                <a:r>
                  <a:rPr lang="en-US" err="1">
                    <a:ea typeface="+mn-lt"/>
                    <a:cs typeface="+mn-lt"/>
                  </a:rPr>
                  <a:t>ratkaisu</a:t>
                </a:r>
                <a:r>
                  <a:rPr lang="en-US">
                    <a:ea typeface="+mn-lt"/>
                    <a:cs typeface="+mn-lt"/>
                  </a:rPr>
                  <a:t> paras </a:t>
                </a:r>
                <a:r>
                  <a:rPr lang="en-US" err="1">
                    <a:ea typeface="+mn-lt"/>
                    <a:cs typeface="+mn-lt"/>
                  </a:rPr>
                  <a:t>mahdollinen</a:t>
                </a:r>
                <a:r>
                  <a:rPr lang="en-US">
                    <a:ea typeface="+mn-lt"/>
                    <a:cs typeface="+mn-lt"/>
                  </a:rPr>
                  <a:t>.</a:t>
                </a:r>
              </a:p>
              <a:p>
                <a:pPr lvl="1"/>
                <a:r>
                  <a:rPr lang="en-US" err="1">
                    <a:ea typeface="+mn-lt"/>
                    <a:cs typeface="+mn-lt"/>
                  </a:rPr>
                  <a:t>Harvinaista</a:t>
                </a:r>
                <a:r>
                  <a:rPr lang="en-US">
                    <a:ea typeface="+mn-lt"/>
                    <a:cs typeface="+mn-lt"/>
                  </a:rPr>
                  <a:t> </a:t>
                </a:r>
                <a:r>
                  <a:rPr lang="en-US" err="1">
                    <a:ea typeface="+mn-lt"/>
                    <a:cs typeface="+mn-lt"/>
                  </a:rPr>
                  <a:t>koulumatematiikassa</a:t>
                </a:r>
                <a:r>
                  <a:rPr lang="en-US">
                    <a:ea typeface="+mn-lt"/>
                    <a:cs typeface="+mn-lt"/>
                  </a:rPr>
                  <a:t>.</a:t>
                </a:r>
              </a:p>
              <a:p>
                <a:r>
                  <a:rPr lang="en-US" err="1">
                    <a:ea typeface="+mn-lt"/>
                    <a:cs typeface="+mn-lt"/>
                  </a:rPr>
                  <a:t>Kaupunkeja</a:t>
                </a:r>
                <a:r>
                  <a:rPr lang="en-US">
                    <a:ea typeface="+mn-lt"/>
                    <a:cs typeface="+mn-lt"/>
                  </a:rPr>
                  <a:t> </a:t>
                </a:r>
                <a14:m>
                  <m:oMath xmlns:m="http://schemas.openxmlformats.org/officeDocument/2006/math">
                    <m:r>
                      <a:rPr lang="fi-FI" b="0" i="1" smtClean="0">
                        <a:latin typeface="Cambria Math" panose="02040503050406030204" pitchFamily="18" charset="0"/>
                        <a:ea typeface="+mn-lt"/>
                        <a:cs typeface="+mn-lt"/>
                      </a:rPr>
                      <m:t>𝑛</m:t>
                    </m:r>
                  </m:oMath>
                </a14:m>
                <a:r>
                  <a:rPr lang="en-US">
                    <a:ea typeface="+mn-lt"/>
                    <a:cs typeface="+mn-lt"/>
                  </a:rPr>
                  <a:t>.</a:t>
                </a:r>
              </a:p>
              <a:p>
                <a:r>
                  <a:rPr lang="en-US" err="1">
                    <a:ea typeface="+mn-lt"/>
                    <a:cs typeface="+mn-lt"/>
                  </a:rPr>
                  <a:t>Mahdollisia</a:t>
                </a:r>
                <a:r>
                  <a:rPr lang="en-US">
                    <a:ea typeface="+mn-lt"/>
                    <a:cs typeface="+mn-lt"/>
                  </a:rPr>
                  <a:t> </a:t>
                </a:r>
                <a:r>
                  <a:rPr lang="en-US" err="1">
                    <a:ea typeface="+mn-lt"/>
                    <a:cs typeface="+mn-lt"/>
                  </a:rPr>
                  <a:t>reittejä</a:t>
                </a:r>
                <a:r>
                  <a:rPr lang="en-US">
                    <a:ea typeface="+mn-lt"/>
                    <a:cs typeface="+mn-lt"/>
                  </a:rPr>
                  <a:t> </a:t>
                </a:r>
                <a14:m>
                  <m:oMath xmlns:m="http://schemas.openxmlformats.org/officeDocument/2006/math">
                    <m:r>
                      <a:rPr lang="fi-FI" b="0" i="1" smtClean="0">
                        <a:latin typeface="Cambria Math" panose="02040503050406030204" pitchFamily="18" charset="0"/>
                        <a:ea typeface="+mn-lt"/>
                        <a:cs typeface="+mn-lt"/>
                      </a:rPr>
                      <m:t>𝑛</m:t>
                    </m:r>
                    <m:r>
                      <a:rPr lang="fi-FI" b="0" i="1" smtClean="0">
                        <a:latin typeface="Cambria Math" panose="02040503050406030204" pitchFamily="18" charset="0"/>
                        <a:ea typeface="+mn-lt"/>
                        <a:cs typeface="+mn-lt"/>
                      </a:rPr>
                      <m:t>!</m:t>
                    </m:r>
                  </m:oMath>
                </a14:m>
                <a:r>
                  <a:rPr lang="en-US">
                    <a:ea typeface="+mn-lt"/>
                    <a:cs typeface="+mn-lt"/>
                  </a:rPr>
                  <a:t> </a:t>
                </a:r>
                <a:r>
                  <a:rPr lang="en-US" err="1">
                    <a:ea typeface="+mn-lt"/>
                    <a:cs typeface="+mn-lt"/>
                  </a:rPr>
                  <a:t>kappaletta</a:t>
                </a:r>
                <a:r>
                  <a:rPr lang="en-US">
                    <a:ea typeface="+mn-lt"/>
                    <a:cs typeface="+mn-lt"/>
                  </a:rPr>
                  <a:t>.</a:t>
                </a:r>
              </a:p>
              <a:p>
                <a:pPr lvl="1"/>
                <a:r>
                  <a:rPr lang="en-US" err="1">
                    <a:ea typeface="+mn-lt"/>
                    <a:cs typeface="+mn-lt"/>
                  </a:rPr>
                  <a:t>Ei</a:t>
                </a:r>
                <a:r>
                  <a:rPr lang="en-US">
                    <a:ea typeface="+mn-lt"/>
                    <a:cs typeface="+mn-lt"/>
                  </a:rPr>
                  <a:t> </a:t>
                </a:r>
                <a:r>
                  <a:rPr lang="en-US" err="1">
                    <a:ea typeface="+mn-lt"/>
                    <a:cs typeface="+mn-lt"/>
                  </a:rPr>
                  <a:t>mahdollista</a:t>
                </a:r>
                <a:r>
                  <a:rPr lang="en-US">
                    <a:ea typeface="+mn-lt"/>
                    <a:cs typeface="+mn-lt"/>
                  </a:rPr>
                  <a:t> </a:t>
                </a:r>
                <a:r>
                  <a:rPr lang="en-US" err="1">
                    <a:ea typeface="+mn-lt"/>
                    <a:cs typeface="+mn-lt"/>
                  </a:rPr>
                  <a:t>kokeilla</a:t>
                </a:r>
                <a:r>
                  <a:rPr lang="en-US">
                    <a:ea typeface="+mn-lt"/>
                    <a:cs typeface="+mn-lt"/>
                  </a:rPr>
                  <a:t> </a:t>
                </a:r>
                <a:r>
                  <a:rPr lang="en-US" err="1">
                    <a:ea typeface="+mn-lt"/>
                    <a:cs typeface="+mn-lt"/>
                  </a:rPr>
                  <a:t>kaikkia</a:t>
                </a:r>
                <a:r>
                  <a:rPr lang="en-US">
                    <a:ea typeface="+mn-lt"/>
                    <a:cs typeface="+mn-lt"/>
                  </a:rPr>
                  <a:t>.</a:t>
                </a:r>
              </a:p>
              <a:p>
                <a:pPr lvl="1"/>
                <a:r>
                  <a:rPr lang="en-US" err="1">
                    <a:ea typeface="+mn-lt"/>
                    <a:cs typeface="+mn-lt"/>
                  </a:rPr>
                  <a:t>Esim</a:t>
                </a:r>
                <a:r>
                  <a:rPr lang="en-US">
                    <a:ea typeface="+mn-lt"/>
                    <a:cs typeface="+mn-lt"/>
                  </a:rPr>
                  <a:t>. </a:t>
                </a:r>
                <a14:m>
                  <m:oMath xmlns:m="http://schemas.openxmlformats.org/officeDocument/2006/math">
                    <m:r>
                      <a:rPr lang="fi-FI" b="0" i="1" smtClean="0">
                        <a:latin typeface="Cambria Math" panose="02040503050406030204" pitchFamily="18" charset="0"/>
                        <a:ea typeface="+mn-lt"/>
                        <a:cs typeface="+mn-lt"/>
                      </a:rPr>
                      <m:t>20!=</m:t>
                    </m:r>
                  </m:oMath>
                </a14:m>
                <a:r>
                  <a:rPr lang="en-US">
                    <a:ea typeface="+mn-lt"/>
                    <a:cs typeface="+mn-lt"/>
                  </a:rPr>
                  <a:t>2 432 902 008 176 640 000</a:t>
                </a:r>
              </a:p>
              <a:p>
                <a:r>
                  <a:rPr lang="en-US" err="1">
                    <a:ea typeface="+mn-lt"/>
                    <a:cs typeface="+mn-lt"/>
                  </a:rPr>
                  <a:t>Ihmisintuitio</a:t>
                </a:r>
                <a:r>
                  <a:rPr lang="en-US">
                    <a:ea typeface="+mn-lt"/>
                    <a:cs typeface="+mn-lt"/>
                  </a:rPr>
                  <a:t> </a:t>
                </a:r>
                <a:r>
                  <a:rPr lang="en-US" err="1">
                    <a:ea typeface="+mn-lt"/>
                    <a:cs typeface="+mn-lt"/>
                  </a:rPr>
                  <a:t>pärjää</a:t>
                </a:r>
                <a:r>
                  <a:rPr lang="en-US">
                    <a:ea typeface="+mn-lt"/>
                    <a:cs typeface="+mn-lt"/>
                  </a:rPr>
                  <a:t> </a:t>
                </a:r>
                <a:r>
                  <a:rPr lang="en-US" err="1">
                    <a:ea typeface="+mn-lt"/>
                    <a:cs typeface="+mn-lt"/>
                  </a:rPr>
                  <a:t>melko</a:t>
                </a:r>
                <a:r>
                  <a:rPr lang="en-US">
                    <a:ea typeface="+mn-lt"/>
                    <a:cs typeface="+mn-lt"/>
                  </a:rPr>
                  <a:t> </a:t>
                </a:r>
                <a:r>
                  <a:rPr lang="en-US" err="1">
                    <a:ea typeface="+mn-lt"/>
                    <a:cs typeface="+mn-lt"/>
                  </a:rPr>
                  <a:t>hyvin</a:t>
                </a:r>
                <a:r>
                  <a:rPr lang="en-US">
                    <a:ea typeface="+mn-lt"/>
                    <a:cs typeface="+mn-lt"/>
                  </a:rPr>
                  <a:t> </a:t>
                </a:r>
                <a:r>
                  <a:rPr lang="en-US" err="1">
                    <a:ea typeface="+mn-lt"/>
                    <a:cs typeface="+mn-lt"/>
                  </a:rPr>
                  <a:t>reitin</a:t>
                </a:r>
                <a:r>
                  <a:rPr lang="en-US">
                    <a:ea typeface="+mn-lt"/>
                    <a:cs typeface="+mn-lt"/>
                  </a:rPr>
                  <a:t> </a:t>
                </a:r>
                <a:r>
                  <a:rPr lang="en-US" err="1">
                    <a:ea typeface="+mn-lt"/>
                    <a:cs typeface="+mn-lt"/>
                  </a:rPr>
                  <a:t>suunnittelussa</a:t>
                </a:r>
                <a:r>
                  <a:rPr lang="en-US">
                    <a:ea typeface="+mn-lt"/>
                    <a:cs typeface="+mn-lt"/>
                  </a:rPr>
                  <a:t>.</a:t>
                </a:r>
              </a:p>
              <a:p>
                <a:r>
                  <a:rPr lang="en-US" err="1">
                    <a:ea typeface="+mn-lt"/>
                    <a:cs typeface="+mn-lt"/>
                  </a:rPr>
                  <a:t>Toimisiko</a:t>
                </a:r>
                <a:r>
                  <a:rPr lang="en-US">
                    <a:ea typeface="+mn-lt"/>
                    <a:cs typeface="+mn-lt"/>
                  </a:rPr>
                  <a:t> </a:t>
                </a:r>
                <a:r>
                  <a:rPr lang="en-US" err="1">
                    <a:ea typeface="+mn-lt"/>
                    <a:cs typeface="+mn-lt"/>
                  </a:rPr>
                  <a:t>kaikissa</a:t>
                </a:r>
                <a:r>
                  <a:rPr lang="en-US">
                    <a:ea typeface="+mn-lt"/>
                    <a:cs typeface="+mn-lt"/>
                  </a:rPr>
                  <a:t> </a:t>
                </a:r>
                <a:r>
                  <a:rPr lang="en-US" err="1">
                    <a:ea typeface="+mn-lt"/>
                    <a:cs typeface="+mn-lt"/>
                  </a:rPr>
                  <a:t>tapauksissa</a:t>
                </a:r>
                <a:r>
                  <a:rPr lang="en-US">
                    <a:ea typeface="+mn-lt"/>
                    <a:cs typeface="+mn-lt"/>
                  </a:rPr>
                  <a:t> </a:t>
                </a:r>
                <a:r>
                  <a:rPr lang="en-US" err="1">
                    <a:ea typeface="+mn-lt"/>
                    <a:cs typeface="+mn-lt"/>
                  </a:rPr>
                  <a:t>strategia</a:t>
                </a:r>
                <a:r>
                  <a:rPr lang="en-US">
                    <a:ea typeface="+mn-lt"/>
                    <a:cs typeface="+mn-lt"/>
                  </a:rPr>
                  <a:t>, </a:t>
                </a:r>
                <a:r>
                  <a:rPr lang="en-US" err="1">
                    <a:ea typeface="+mn-lt"/>
                    <a:cs typeface="+mn-lt"/>
                  </a:rPr>
                  <a:t>jossa</a:t>
                </a:r>
                <a:r>
                  <a:rPr lang="en-US">
                    <a:ea typeface="+mn-lt"/>
                    <a:cs typeface="+mn-lt"/>
                  </a:rPr>
                  <a:t> </a:t>
                </a:r>
                <a:r>
                  <a:rPr lang="en-US" err="1">
                    <a:ea typeface="+mn-lt"/>
                    <a:cs typeface="+mn-lt"/>
                  </a:rPr>
                  <a:t>aina</a:t>
                </a:r>
                <a:r>
                  <a:rPr lang="en-US">
                    <a:ea typeface="+mn-lt"/>
                    <a:cs typeface="+mn-lt"/>
                  </a:rPr>
                  <a:t> </a:t>
                </a:r>
                <a:r>
                  <a:rPr lang="en-US" err="1">
                    <a:ea typeface="+mn-lt"/>
                    <a:cs typeface="+mn-lt"/>
                  </a:rPr>
                  <a:t>mennään</a:t>
                </a:r>
                <a:r>
                  <a:rPr lang="en-US">
                    <a:ea typeface="+mn-lt"/>
                    <a:cs typeface="+mn-lt"/>
                  </a:rPr>
                  <a:t> </a:t>
                </a:r>
                <a:r>
                  <a:rPr lang="en-US" err="1">
                    <a:ea typeface="+mn-lt"/>
                    <a:cs typeface="+mn-lt"/>
                  </a:rPr>
                  <a:t>lähimpään</a:t>
                </a:r>
                <a:r>
                  <a:rPr lang="en-US">
                    <a:ea typeface="+mn-lt"/>
                    <a:cs typeface="+mn-lt"/>
                  </a:rPr>
                  <a:t> </a:t>
                </a:r>
                <a:r>
                  <a:rPr lang="en-US" err="1">
                    <a:ea typeface="+mn-lt"/>
                    <a:cs typeface="+mn-lt"/>
                  </a:rPr>
                  <a:t>kaupunkiin</a:t>
                </a:r>
                <a:r>
                  <a:rPr lang="en-US">
                    <a:ea typeface="+mn-lt"/>
                    <a:cs typeface="+mn-lt"/>
                  </a:rPr>
                  <a:t>?</a:t>
                </a:r>
              </a:p>
              <a:p>
                <a:endParaRPr lang="en-US">
                  <a:ea typeface="+mn-lt"/>
                  <a:cs typeface="+mn-lt"/>
                </a:endParaRPr>
              </a:p>
              <a:p>
                <a:endParaRPr lang="fi-FI">
                  <a:cs typeface="Calibri"/>
                </a:endParaRPr>
              </a:p>
            </p:txBody>
          </p:sp>
        </mc:Choice>
        <mc:Fallback xmlns="">
          <p:sp>
            <p:nvSpPr>
              <p:cNvPr id="3" name="Sisällön paikkamerkki 2">
                <a:extLst>
                  <a:ext uri="{FF2B5EF4-FFF2-40B4-BE49-F238E27FC236}">
                    <a16:creationId xmlns:a16="http://schemas.microsoft.com/office/drawing/2014/main" id="{803D73B2-1ED0-4BB1-A304-1CC4D2B71A0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812" t="-2661" b="-2101"/>
                </a:stretch>
              </a:blipFill>
            </p:spPr>
            <p:txBody>
              <a:bodyPr/>
              <a:lstStyle/>
              <a:p>
                <a:r>
                  <a:rPr lang="fi-FI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609525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</TotalTime>
  <Words>735</Words>
  <Application>Microsoft Macintosh PowerPoint</Application>
  <PresentationFormat>Laajakuva</PresentationFormat>
  <Paragraphs>71</Paragraphs>
  <Slides>12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Cambria Math</vt:lpstr>
      <vt:lpstr>Office-teema</vt:lpstr>
      <vt:lpstr>Vaikeat ongelmat</vt:lpstr>
      <vt:lpstr>Johdanto</vt:lpstr>
      <vt:lpstr>Esimerkki – Kauppamatkustajan ongelma</vt:lpstr>
      <vt:lpstr>Esimerkki</vt:lpstr>
      <vt:lpstr>Muita ongelmia - Ositusongelma</vt:lpstr>
      <vt:lpstr>Muita ongelmia - Pakkausongelma</vt:lpstr>
      <vt:lpstr>Muita ongelmia – Alkulukujen jako tekijöihin</vt:lpstr>
      <vt:lpstr>(Tästä alkaa loppukooste)</vt:lpstr>
      <vt:lpstr>Kauppamatkustajan ongelma,  traveling salesperson problem</vt:lpstr>
      <vt:lpstr>Kontin pakkaaminen</vt:lpstr>
      <vt:lpstr>Tasajako</vt:lpstr>
      <vt:lpstr>Alkutekijät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Vaikeat ongelmat</dc:title>
  <dc:creator>Karhu Aleksi</dc:creator>
  <cp:lastModifiedBy>Palojärvi, Neea</cp:lastModifiedBy>
  <cp:revision>7</cp:revision>
  <dcterms:created xsi:type="dcterms:W3CDTF">2021-10-31T08:25:13Z</dcterms:created>
  <dcterms:modified xsi:type="dcterms:W3CDTF">2022-08-15T13:46:44Z</dcterms:modified>
</cp:coreProperties>
</file>