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6"/>
  </p:notesMasterIdLst>
  <p:sldIdLst>
    <p:sldId id="256" r:id="rId2"/>
    <p:sldId id="257" r:id="rId3"/>
    <p:sldId id="260" r:id="rId4"/>
    <p:sldId id="278" r:id="rId5"/>
    <p:sldId id="281" r:id="rId6"/>
    <p:sldId id="280" r:id="rId7"/>
    <p:sldId id="279" r:id="rId8"/>
    <p:sldId id="282" r:id="rId9"/>
    <p:sldId id="261" r:id="rId10"/>
    <p:sldId id="262" r:id="rId11"/>
    <p:sldId id="263" r:id="rId12"/>
    <p:sldId id="264" r:id="rId13"/>
    <p:sldId id="265" r:id="rId14"/>
    <p:sldId id="283" r:id="rId15"/>
    <p:sldId id="274" r:id="rId16"/>
    <p:sldId id="259" r:id="rId17"/>
    <p:sldId id="275" r:id="rId18"/>
    <p:sldId id="271" r:id="rId19"/>
    <p:sldId id="276" r:id="rId20"/>
    <p:sldId id="267" r:id="rId21"/>
    <p:sldId id="268" r:id="rId22"/>
    <p:sldId id="273" r:id="rId23"/>
    <p:sldId id="277" r:id="rId24"/>
    <p:sldId id="26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ina Suonio" initials="T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75968" autoAdjust="0"/>
  </p:normalViewPr>
  <p:slideViewPr>
    <p:cSldViewPr snapToGrid="0">
      <p:cViewPr varScale="1">
        <p:scale>
          <a:sx n="50" d="100"/>
          <a:sy n="50" d="100"/>
        </p:scale>
        <p:origin x="1339" y="53"/>
      </p:cViewPr>
      <p:guideLst>
        <p:guide orient="horz" pos="2160"/>
        <p:guide pos="2880"/>
      </p:guideLst>
    </p:cSldViewPr>
  </p:slideViewPr>
  <p:outlineViewPr>
    <p:cViewPr>
      <p:scale>
        <a:sx n="33" d="100"/>
        <a:sy n="33" d="100"/>
      </p:scale>
      <p:origin x="0" y="-67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7CA0A-5696-4522-9991-41B3A5546932}" type="datetimeFigureOut">
              <a:rPr lang="fi-FI" smtClean="0"/>
              <a:t>18.1.2016</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0059F-22B6-4267-B9DA-13C87A740B79}" type="slidenum">
              <a:rPr lang="fi-FI" smtClean="0"/>
              <a:t>‹#›</a:t>
            </a:fld>
            <a:endParaRPr lang="fi-FI"/>
          </a:p>
        </p:txBody>
      </p:sp>
    </p:spTree>
    <p:extLst>
      <p:ext uri="{BB962C8B-B14F-4D97-AF65-F5344CB8AC3E}">
        <p14:creationId xmlns:p14="http://schemas.microsoft.com/office/powerpoint/2010/main" val="12838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Koska Metropolian uuden</a:t>
            </a:r>
            <a:r>
              <a:rPr lang="fi-FI" baseline="0" dirty="0" smtClean="0"/>
              <a:t> kampuksen sijainti on Myllypuron laidalla, se voi helposti jäädä irralliseksi muusta Myllypurosta, jolloin positiiviset vaikutukset Myllypurolle voivat jäädä vähäisiksi. Sen vuoksi vuorovaikutuksellisuuteen kampuksen ja muun Myllypuron (sekä opiskelijoiden ja asukkaiden) välillä on satsattava.  </a:t>
            </a:r>
            <a:endParaRPr lang="fi-FI" dirty="0" smtClean="0"/>
          </a:p>
          <a:p>
            <a:endParaRPr lang="fi-FI" dirty="0"/>
          </a:p>
        </p:txBody>
      </p:sp>
      <p:sp>
        <p:nvSpPr>
          <p:cNvPr id="4" name="Slide Number Placeholder 3"/>
          <p:cNvSpPr>
            <a:spLocks noGrp="1"/>
          </p:cNvSpPr>
          <p:nvPr>
            <p:ph type="sldNum" sz="quarter" idx="10"/>
          </p:nvPr>
        </p:nvSpPr>
        <p:spPr/>
        <p:txBody>
          <a:bodyPr/>
          <a:lstStyle/>
          <a:p>
            <a:fld id="{D390059F-22B6-4267-B9DA-13C87A740B79}" type="slidenum">
              <a:rPr lang="fi-FI" smtClean="0"/>
              <a:t>2</a:t>
            </a:fld>
            <a:endParaRPr lang="fi-FI"/>
          </a:p>
        </p:txBody>
      </p:sp>
    </p:spTree>
    <p:extLst>
      <p:ext uri="{BB962C8B-B14F-4D97-AF65-F5344CB8AC3E}">
        <p14:creationId xmlns:p14="http://schemas.microsoft.com/office/powerpoint/2010/main" val="2208703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dirty="0" smtClean="0"/>
              <a:t>Kohdentaminen</a:t>
            </a:r>
            <a:r>
              <a:rPr lang="fi-FI" sz="1200" baseline="0" dirty="0" smtClean="0"/>
              <a:t> esim. </a:t>
            </a:r>
            <a:r>
              <a:rPr lang="fi-FI" sz="1200" dirty="0" smtClean="0"/>
              <a:t>lapset, nuoret, maahanmuuttajat, vanhukset, jotta mukaan saadaan myös yleensäkin aktiivisten asukkaiden lisäksi moninaisempi joukkio ihmisiä.</a:t>
            </a:r>
          </a:p>
          <a:p>
            <a:endParaRPr lang="fi-FI" dirty="0"/>
          </a:p>
        </p:txBody>
      </p:sp>
      <p:sp>
        <p:nvSpPr>
          <p:cNvPr id="4" name="Slide Number Placeholder 3"/>
          <p:cNvSpPr>
            <a:spLocks noGrp="1"/>
          </p:cNvSpPr>
          <p:nvPr>
            <p:ph type="sldNum" sz="quarter" idx="10"/>
          </p:nvPr>
        </p:nvSpPr>
        <p:spPr/>
        <p:txBody>
          <a:bodyPr/>
          <a:lstStyle/>
          <a:p>
            <a:fld id="{D390059F-22B6-4267-B9DA-13C87A740B79}" type="slidenum">
              <a:rPr lang="fi-FI" smtClean="0"/>
              <a:t>13</a:t>
            </a:fld>
            <a:endParaRPr lang="fi-FI"/>
          </a:p>
        </p:txBody>
      </p:sp>
    </p:spTree>
    <p:extLst>
      <p:ext uri="{BB962C8B-B14F-4D97-AF65-F5344CB8AC3E}">
        <p14:creationId xmlns:p14="http://schemas.microsoft.com/office/powerpoint/2010/main" val="764576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Pettigrew, T. (1998). Intergroup contact theory. Annual review of psychology 49, 65-85.</a:t>
            </a:r>
          </a:p>
          <a:p>
            <a:r>
              <a:rPr lang="en-US" dirty="0" err="1" smtClean="0"/>
              <a:t>Khandokar</a:t>
            </a:r>
            <a:r>
              <a:rPr lang="en-US" dirty="0" smtClean="0"/>
              <a:t>, F., Price, A., Austin, S. &amp; P. </a:t>
            </a:r>
            <a:r>
              <a:rPr lang="en-US" dirty="0" err="1" smtClean="0"/>
              <a:t>Paranagamage</a:t>
            </a:r>
            <a:r>
              <a:rPr lang="en-US" dirty="0" smtClean="0"/>
              <a:t>. (2009). Briefing: User-perspectives on walkable </a:t>
            </a:r>
          </a:p>
          <a:p>
            <a:r>
              <a:rPr lang="en-US" dirty="0" err="1" smtClean="0"/>
              <a:t>neighbourhoods</a:t>
            </a:r>
            <a:r>
              <a:rPr lang="en-US" dirty="0" smtClean="0"/>
              <a:t>. Proceedings of the institution of civil engineers: Urban design and planning 164:4, 155-158.</a:t>
            </a:r>
          </a:p>
          <a:p>
            <a:r>
              <a:rPr lang="en-US" dirty="0" err="1" smtClean="0"/>
              <a:t>Skjaeveland</a:t>
            </a:r>
            <a:r>
              <a:rPr lang="en-US" dirty="0" smtClean="0"/>
              <a:t>, O. &amp; T. </a:t>
            </a:r>
            <a:r>
              <a:rPr lang="en-US" dirty="0" err="1" smtClean="0"/>
              <a:t>Garling</a:t>
            </a:r>
            <a:r>
              <a:rPr lang="en-US" dirty="0" smtClean="0"/>
              <a:t>. (1997), Effects of interactional space on </a:t>
            </a:r>
            <a:r>
              <a:rPr lang="en-US" dirty="0" err="1" smtClean="0"/>
              <a:t>neighbouring</a:t>
            </a:r>
            <a:r>
              <a:rPr lang="en-US" dirty="0" smtClean="0"/>
              <a:t>. Journal of environmental psychology 17, 181-198</a:t>
            </a:r>
          </a:p>
          <a:p>
            <a:r>
              <a:rPr lang="en-US" dirty="0" err="1" smtClean="0"/>
              <a:t>Fainstein</a:t>
            </a:r>
            <a:r>
              <a:rPr lang="en-US" dirty="0" smtClean="0"/>
              <a:t>, S. (2005). Cities and Diversity. Urban affairs review 41:1, 3-19.</a:t>
            </a:r>
          </a:p>
          <a:p>
            <a:r>
              <a:rPr lang="en-US" dirty="0" err="1" smtClean="0"/>
              <a:t>Fainstein</a:t>
            </a:r>
            <a:r>
              <a:rPr lang="en-US" dirty="0" smtClean="0"/>
              <a:t>, S. (2010). The just city. Cornell university press, Ithaca.</a:t>
            </a:r>
            <a:endParaRPr lang="fi-FI" dirty="0"/>
          </a:p>
        </p:txBody>
      </p:sp>
      <p:sp>
        <p:nvSpPr>
          <p:cNvPr id="4" name="Slide Number Placeholder 3"/>
          <p:cNvSpPr>
            <a:spLocks noGrp="1"/>
          </p:cNvSpPr>
          <p:nvPr>
            <p:ph type="sldNum" sz="quarter" idx="10"/>
          </p:nvPr>
        </p:nvSpPr>
        <p:spPr/>
        <p:txBody>
          <a:bodyPr/>
          <a:lstStyle/>
          <a:p>
            <a:fld id="{D390059F-22B6-4267-B9DA-13C87A740B79}" type="slidenum">
              <a:rPr lang="fi-FI" smtClean="0"/>
              <a:t>14</a:t>
            </a:fld>
            <a:endParaRPr lang="fi-FI"/>
          </a:p>
        </p:txBody>
      </p:sp>
    </p:spTree>
    <p:extLst>
      <p:ext uri="{BB962C8B-B14F-4D97-AF65-F5344CB8AC3E}">
        <p14:creationId xmlns:p14="http://schemas.microsoft.com/office/powerpoint/2010/main" val="1637593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Viherkatot eli kasvitetut katot ovat osa kaupunkien vihreää infrastruktuuria. Viherkattojen avulla on mahdollista tarjota ekosysteemipalveluihin sisältyviä luonnon tarjoamia hyötyjä kuten läpäisevää pintaa hulevesien luonnonmukaiseksi hallinnaksi. Kaupunkien luonnon monimuotoisuutta voidaan parantaa ja osittain ylläpitää viherkattojen avulla, samoin kuin mahdollisesti vaikuttaa ihmisen fyysiseen ja psyykkiseen terveyteen ja hyvinvointiin muun kaupunkivihreän tavoin.</a:t>
            </a:r>
          </a:p>
          <a:p>
            <a:endParaRPr lang="fi-FI" dirty="0" smtClean="0"/>
          </a:p>
          <a:p>
            <a:r>
              <a:rPr lang="fi-FI" dirty="0" smtClean="0"/>
              <a:t>Viherkatolla tarkoitetaan kattoa, jolla on kasvillisuutta (</a:t>
            </a:r>
            <a:r>
              <a:rPr lang="fi-FI" dirty="0" err="1" smtClean="0"/>
              <a:t>Mees</a:t>
            </a:r>
            <a:r>
              <a:rPr lang="fi-FI" dirty="0" smtClean="0"/>
              <a:t> ym. 2012) ja joissa on kasvillisuuden menestymiselle tarkoituksenmukaiset tekniset alusrakenteet (Kallio ym. 2014). Viherkatot luokitellaan yleisesti rakenteellisten ratkaisujen mukaisesti hyvin ohuista ja keveistä viherkatoista reheviin kattopuutarhoihin. Kasvualustaltaan paksuilla viherkatoilla käytettävä kasvillisuus voi olla monimuotoista, esimerkiksi heiniä, perennoja tai sipulikukkia. Kasvualustaltaan ohuilla viherkatoilla käytettävä kasvillisuus rajoittuu haasteellisissa olosuhteissa menestyviin kasveihin kuten maksaruohoihin ja sammaliin (Carter ja </a:t>
            </a:r>
            <a:r>
              <a:rPr lang="fi-FI" dirty="0" err="1" smtClean="0"/>
              <a:t>Fowler</a:t>
            </a:r>
            <a:r>
              <a:rPr lang="fi-FI" dirty="0" smtClean="0"/>
              <a:t> 2008).  </a:t>
            </a:r>
          </a:p>
          <a:p>
            <a:endParaRPr lang="fi-FI" dirty="0" smtClean="0"/>
          </a:p>
          <a:p>
            <a:r>
              <a:rPr lang="fi-FI" dirty="0" smtClean="0"/>
              <a:t>Englannissa viherkatoista käytetään myös termiä </a:t>
            </a:r>
            <a:r>
              <a:rPr lang="fi-FI" i="1" dirty="0" err="1" smtClean="0"/>
              <a:t>living</a:t>
            </a:r>
            <a:r>
              <a:rPr lang="fi-FI" i="1" dirty="0" smtClean="0"/>
              <a:t> </a:t>
            </a:r>
            <a:r>
              <a:rPr lang="fi-FI" i="1" dirty="0" err="1" smtClean="0"/>
              <a:t>roofs</a:t>
            </a:r>
            <a:r>
              <a:rPr lang="fi-FI" i="1" dirty="0" smtClean="0"/>
              <a:t> </a:t>
            </a:r>
            <a:r>
              <a:rPr lang="fi-FI" dirty="0" smtClean="0"/>
              <a:t>eli elävät katot. Nämä voivat olla myös talojen asukkaille yhteisiä tai yksityisiä kattopuutarhoja ja kattoterasseja, joissa on mahdollista muun muassa oleskella, kasvattaa ruokaa (Design for London, 2008) ja jopa pitää kanoja tai mehiläisiä. </a:t>
            </a:r>
            <a:endParaRPr lang="fi-FI" dirty="0"/>
          </a:p>
        </p:txBody>
      </p:sp>
      <p:sp>
        <p:nvSpPr>
          <p:cNvPr id="4" name="Dian numeron paikkamerkki 3"/>
          <p:cNvSpPr>
            <a:spLocks noGrp="1"/>
          </p:cNvSpPr>
          <p:nvPr>
            <p:ph type="sldNum" sz="quarter" idx="10"/>
          </p:nvPr>
        </p:nvSpPr>
        <p:spPr/>
        <p:txBody>
          <a:bodyPr/>
          <a:lstStyle/>
          <a:p>
            <a:fld id="{D390059F-22B6-4267-B9DA-13C87A740B79}" type="slidenum">
              <a:rPr lang="fi-FI" smtClean="0"/>
              <a:t>15</a:t>
            </a:fld>
            <a:endParaRPr lang="fi-FI"/>
          </a:p>
        </p:txBody>
      </p:sp>
    </p:spTree>
    <p:extLst>
      <p:ext uri="{BB962C8B-B14F-4D97-AF65-F5344CB8AC3E}">
        <p14:creationId xmlns:p14="http://schemas.microsoft.com/office/powerpoint/2010/main" val="2689833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Laiturissa</a:t>
            </a:r>
            <a:r>
              <a:rPr lang="fi-FI" baseline="0" dirty="0" smtClean="0"/>
              <a:t> ollut viherkatto-näyttely. Helsingin kaupunki on juuri saamassa valmiiksi viherkattolinjauksen. </a:t>
            </a:r>
          </a:p>
          <a:p>
            <a:endParaRPr lang="fi-FI" baseline="0" dirty="0" smtClean="0"/>
          </a:p>
          <a:p>
            <a:r>
              <a:rPr lang="fi-FI" baseline="0" dirty="0" smtClean="0"/>
              <a:t>Viherkattojen ohjauskeinojen soveltaminen ja vaikuttavuus ovat paikka- ja tilannekohtaisia. Onnistuneen ohjauksen edellytyksiä ovat tutkimuksen perusteella erityisesti viherkattojen tuottamien hyötyjen tunnistaminen ja arvostaminen, paikallisen tutkimus- tai käytännön tiedon hyödyntäminen ja erilaisten ohjauskeinojen yhdistely (velvoitteet, kannustimet, neuvot ja tuki). Viherkattoihin sovellettavat ympäristöpoliittiset ohjauskeinot pitää nähdä osana laajempaa (ympäristöpoliittisten) ohjauskeinojen kokonaisuutta ja niitä rakenteita, joiden puitteissa ohjauskeinoja käytetään.</a:t>
            </a:r>
          </a:p>
          <a:p>
            <a:endParaRPr lang="fi-FI" dirty="0" smtClean="0"/>
          </a:p>
        </p:txBody>
      </p:sp>
      <p:sp>
        <p:nvSpPr>
          <p:cNvPr id="4" name="Dian numeron paikkamerkki 3"/>
          <p:cNvSpPr>
            <a:spLocks noGrp="1"/>
          </p:cNvSpPr>
          <p:nvPr>
            <p:ph type="sldNum" sz="quarter" idx="10"/>
          </p:nvPr>
        </p:nvSpPr>
        <p:spPr/>
        <p:txBody>
          <a:bodyPr/>
          <a:lstStyle/>
          <a:p>
            <a:fld id="{D390059F-22B6-4267-B9DA-13C87A740B79}" type="slidenum">
              <a:rPr lang="fi-FI" smtClean="0"/>
              <a:t>16</a:t>
            </a:fld>
            <a:endParaRPr lang="fi-FI"/>
          </a:p>
        </p:txBody>
      </p:sp>
    </p:spTree>
    <p:extLst>
      <p:ext uri="{BB962C8B-B14F-4D97-AF65-F5344CB8AC3E}">
        <p14:creationId xmlns:p14="http://schemas.microsoft.com/office/powerpoint/2010/main" val="1246657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Monissa maissa ja kaupungeissa viherkatot ovat tärkeä ja vakiintunut osa kaupunki-suunnittelun ”työkalupalettia”. Saksan ja Sveitsin lisäksi Itävallassa, Kanadassa ja Yhdysvalloissa sekä myös kaupungeissa kuten Lontoo ja Hong Kong tuetaan ja kannustetaan, jopa taloudellisesti, viherkattojen rakentamista erilaisin keinoin (</a:t>
            </a:r>
            <a:r>
              <a:rPr lang="fi-FI" dirty="0" err="1" smtClean="0"/>
              <a:t>Ansel</a:t>
            </a:r>
            <a:r>
              <a:rPr lang="fi-FI" dirty="0" smtClean="0"/>
              <a:t> ja </a:t>
            </a:r>
            <a:r>
              <a:rPr lang="fi-FI" dirty="0" err="1" smtClean="0"/>
              <a:t>Appl</a:t>
            </a:r>
            <a:r>
              <a:rPr lang="fi-FI" dirty="0" smtClean="0"/>
              <a:t> 2009, Williams ym. 2010, Kallio ym. 2014). </a:t>
            </a:r>
            <a:endParaRPr lang="fi-FI" dirty="0"/>
          </a:p>
        </p:txBody>
      </p:sp>
      <p:sp>
        <p:nvSpPr>
          <p:cNvPr id="4" name="Dian numeron paikkamerkki 3"/>
          <p:cNvSpPr>
            <a:spLocks noGrp="1"/>
          </p:cNvSpPr>
          <p:nvPr>
            <p:ph type="sldNum" sz="quarter" idx="10"/>
          </p:nvPr>
        </p:nvSpPr>
        <p:spPr/>
        <p:txBody>
          <a:bodyPr/>
          <a:lstStyle/>
          <a:p>
            <a:fld id="{D390059F-22B6-4267-B9DA-13C87A740B79}" type="slidenum">
              <a:rPr lang="fi-FI" smtClean="0"/>
              <a:t>17</a:t>
            </a:fld>
            <a:endParaRPr lang="fi-FI"/>
          </a:p>
        </p:txBody>
      </p:sp>
    </p:spTree>
    <p:extLst>
      <p:ext uri="{BB962C8B-B14F-4D97-AF65-F5344CB8AC3E}">
        <p14:creationId xmlns:p14="http://schemas.microsoft.com/office/powerpoint/2010/main" val="65368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Vihreistä Vihrein-hanke</a:t>
            </a:r>
            <a:r>
              <a:rPr lang="fi-FI" baseline="0" dirty="0" smtClean="0"/>
              <a:t> Jätkäsaaressa on viiden vuoden tutkimuksellisen ja laaja-alaisen yhteistyön tulos. Rakentaminen alkoi marraskuussa 2015. </a:t>
            </a:r>
          </a:p>
          <a:p>
            <a:endParaRPr lang="fi-FI" baseline="0" dirty="0" smtClean="0"/>
          </a:p>
          <a:p>
            <a:r>
              <a:rPr lang="fi-FI" dirty="0" smtClean="0"/>
              <a:t>Kaupungistuminen on maailmanlaajuisesti kasvava trendi, joka asettaa yhä suurempia kaupunkiympäristöjen laatua koskevia haasteita. Yhdistyneiden kansakuntien tekemän </a:t>
            </a:r>
            <a:r>
              <a:rPr lang="fi-FI" i="1" dirty="0" smtClean="0"/>
              <a:t>World </a:t>
            </a:r>
            <a:r>
              <a:rPr lang="fi-FI" i="1" dirty="0" err="1" smtClean="0"/>
              <a:t>Urbanization</a:t>
            </a:r>
            <a:r>
              <a:rPr lang="fi-FI" i="1" dirty="0" smtClean="0"/>
              <a:t> </a:t>
            </a:r>
            <a:r>
              <a:rPr lang="fi-FI" i="1" dirty="0" err="1" smtClean="0"/>
              <a:t>Prospects</a:t>
            </a:r>
            <a:r>
              <a:rPr lang="fi-FI" i="1" dirty="0" smtClean="0"/>
              <a:t>  </a:t>
            </a:r>
            <a:r>
              <a:rPr lang="fi-FI" dirty="0" smtClean="0"/>
              <a:t>-ennusteen mukaan maailman väestöstä 66 % asuu kaupungeissa vuonna 2050. Kaupunkeja pyritään kehittämään kestävämpään suuntaan, mikä tarkoittaa myös luonnon tarjoamien hyötyjen huomioimista kaupunkiympäristöissä. </a:t>
            </a:r>
          </a:p>
          <a:p>
            <a:endParaRPr lang="fi-FI" dirty="0" smtClean="0"/>
          </a:p>
          <a:p>
            <a:r>
              <a:rPr lang="fi-FI" dirty="0" smtClean="0"/>
              <a:t>Ilmastonmuutos näkyy kaupungeissa. Esimerkiksi vähentyneet viheralueet ja lisääntyneet päällystetyt pinnat aiheuttavat sen, että kaupungit kärsivät hulevesiin liittyvistä ongelmista ja ovat näin herkempiä ilmastonmuutokselle.</a:t>
            </a:r>
            <a:endParaRPr lang="fi-FI" dirty="0"/>
          </a:p>
        </p:txBody>
      </p:sp>
      <p:sp>
        <p:nvSpPr>
          <p:cNvPr id="4" name="Dian numeron paikkamerkki 3"/>
          <p:cNvSpPr>
            <a:spLocks noGrp="1"/>
          </p:cNvSpPr>
          <p:nvPr>
            <p:ph type="sldNum" sz="quarter" idx="10"/>
          </p:nvPr>
        </p:nvSpPr>
        <p:spPr/>
        <p:txBody>
          <a:bodyPr/>
          <a:lstStyle/>
          <a:p>
            <a:fld id="{D390059F-22B6-4267-B9DA-13C87A740B79}" type="slidenum">
              <a:rPr lang="fi-FI" smtClean="0"/>
              <a:t>18</a:t>
            </a:fld>
            <a:endParaRPr lang="fi-FI"/>
          </a:p>
        </p:txBody>
      </p:sp>
    </p:spTree>
    <p:extLst>
      <p:ext uri="{BB962C8B-B14F-4D97-AF65-F5344CB8AC3E}">
        <p14:creationId xmlns:p14="http://schemas.microsoft.com/office/powerpoint/2010/main" val="4049505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Luonnon monimuotoisuutta voidaan tukea pienilläkin viherkatoilla.</a:t>
            </a:r>
            <a:endParaRPr lang="fi-FI" baseline="0" dirty="0" smtClean="0"/>
          </a:p>
          <a:p>
            <a:endParaRPr lang="fi-FI" baseline="0" dirty="0" smtClean="0"/>
          </a:p>
          <a:p>
            <a:r>
              <a:rPr lang="fi-FI" dirty="0" smtClean="0"/>
              <a:t>Kaupunkien luonnon monimuotoisuutta voidaan parantaa ja osittain ylläpitää viherkattojen avulla (</a:t>
            </a:r>
            <a:r>
              <a:rPr lang="fi-FI" dirty="0" err="1" smtClean="0"/>
              <a:t>Brenneisen</a:t>
            </a:r>
            <a:r>
              <a:rPr lang="fi-FI" dirty="0" smtClean="0"/>
              <a:t> 2006), samoin kuin mahdollisesti vaikuttaa ihmisen fyysiseen ja psyykkiseen terveyteen ja hyvinvointiin muun kaupunkivihreän tavoin (Laurila ym. 2014). Tutkimus on osoittanut, että esimerkiksi leikkauspotilas paranee leikkauksesta nopeammin, jos hänen huoneestaan on näkymä vihreään ympäristöön (Ulrich 1984). </a:t>
            </a:r>
          </a:p>
          <a:p>
            <a:endParaRPr lang="fi-FI" dirty="0" smtClean="0"/>
          </a:p>
          <a:p>
            <a:r>
              <a:rPr lang="fi-FI" dirty="0" err="1" smtClean="0"/>
              <a:t>Brenneisenin</a:t>
            </a:r>
            <a:r>
              <a:rPr lang="fi-FI" dirty="0" smtClean="0"/>
              <a:t> (2006) mukaan viherkatot tulisi nähdä mieluimmin tärkeänä osana luonnon monimuotoisuutta kaupungeissa, eikä vain niiden energian säästökyvyn tai esteettisen arvojen takia. </a:t>
            </a:r>
            <a:endParaRPr lang="fi-FI" dirty="0"/>
          </a:p>
        </p:txBody>
      </p:sp>
      <p:sp>
        <p:nvSpPr>
          <p:cNvPr id="4" name="Dian numeron paikkamerkki 3"/>
          <p:cNvSpPr>
            <a:spLocks noGrp="1"/>
          </p:cNvSpPr>
          <p:nvPr>
            <p:ph type="sldNum" sz="quarter" idx="10"/>
          </p:nvPr>
        </p:nvSpPr>
        <p:spPr/>
        <p:txBody>
          <a:bodyPr/>
          <a:lstStyle/>
          <a:p>
            <a:fld id="{D390059F-22B6-4267-B9DA-13C87A740B79}" type="slidenum">
              <a:rPr lang="fi-FI" smtClean="0"/>
              <a:t>19</a:t>
            </a:fld>
            <a:endParaRPr lang="fi-FI"/>
          </a:p>
        </p:txBody>
      </p:sp>
    </p:spTree>
    <p:extLst>
      <p:ext uri="{BB962C8B-B14F-4D97-AF65-F5344CB8AC3E}">
        <p14:creationId xmlns:p14="http://schemas.microsoft.com/office/powerpoint/2010/main" val="1704983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Myllypuron kampus kävisi hyvin osana myös laajempaakin tutkimusta! Helsingin</a:t>
            </a:r>
            <a:r>
              <a:rPr lang="fi-FI" baseline="0" dirty="0" smtClean="0"/>
              <a:t> yliopiston Viides ulottuvuus – viherkatot osaksi kaupunkia –tutkimushanke olisi kiinnostunut tutkimaan mm. viherkattojen käytöstä oppilaitosten ja kaupunkilaisten välisestä vuorovaikutuksesta eli ympäristösosiologinen näkökulma. </a:t>
            </a:r>
          </a:p>
          <a:p>
            <a:endParaRPr lang="fi-FI" baseline="0" dirty="0" smtClean="0"/>
          </a:p>
          <a:p>
            <a:r>
              <a:rPr lang="fi-FI" dirty="0" smtClean="0"/>
              <a:t>Hyvin suunniteltu ja toteutettu vihreä infrastruktuuri eli viherrakenne mahdollistaa osaltaan monipuolisen ja viihtyisän kaupunkiympäristön ja luo edellytykset myös ekosysteemipalvelujen tarjonnalle (COM 2013: 249) . Viherkatot ovat osa kaupunkien vihreää infrastruktuuria . </a:t>
            </a:r>
            <a:endParaRPr lang="fi-FI" dirty="0"/>
          </a:p>
        </p:txBody>
      </p:sp>
      <p:sp>
        <p:nvSpPr>
          <p:cNvPr id="4" name="Dian numeron paikkamerkki 3"/>
          <p:cNvSpPr>
            <a:spLocks noGrp="1"/>
          </p:cNvSpPr>
          <p:nvPr>
            <p:ph type="sldNum" sz="quarter" idx="10"/>
          </p:nvPr>
        </p:nvSpPr>
        <p:spPr/>
        <p:txBody>
          <a:bodyPr/>
          <a:lstStyle/>
          <a:p>
            <a:fld id="{D390059F-22B6-4267-B9DA-13C87A740B79}" type="slidenum">
              <a:rPr lang="fi-FI" smtClean="0"/>
              <a:t>20</a:t>
            </a:fld>
            <a:endParaRPr lang="fi-FI"/>
          </a:p>
        </p:txBody>
      </p:sp>
    </p:spTree>
    <p:extLst>
      <p:ext uri="{BB962C8B-B14F-4D97-AF65-F5344CB8AC3E}">
        <p14:creationId xmlns:p14="http://schemas.microsoft.com/office/powerpoint/2010/main" val="1253861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Vas.</a:t>
            </a:r>
            <a:r>
              <a:rPr lang="fi-FI" baseline="0" dirty="0" smtClean="0"/>
              <a:t> Puolinen kuva on </a:t>
            </a:r>
            <a:r>
              <a:rPr lang="fi-FI" baseline="0" dirty="0" err="1" smtClean="0"/>
              <a:t>Bryggerin</a:t>
            </a:r>
            <a:r>
              <a:rPr lang="fi-FI" baseline="0" dirty="0" smtClean="0"/>
              <a:t> panimosta, Sofiankadulta. Teknisesti on mahdollista toteuttaa Suomessakin viherseiniä ulkona.</a:t>
            </a:r>
          </a:p>
          <a:p>
            <a:r>
              <a:rPr lang="fi-FI" baseline="0" dirty="0" smtClean="0"/>
              <a:t>Oikean puolisen kuvan tyyliset pop </a:t>
            </a:r>
            <a:r>
              <a:rPr lang="fi-FI" baseline="0" dirty="0" err="1" smtClean="0"/>
              <a:t>up</a:t>
            </a:r>
            <a:r>
              <a:rPr lang="fi-FI" baseline="0" dirty="0" smtClean="0"/>
              <a:t>-viherseinät voitaisiin toteuttaa mm. Myllypuron ja opiskelijoiden välisenä yhteistyönä. </a:t>
            </a:r>
          </a:p>
          <a:p>
            <a:endParaRPr lang="fi-FI" baseline="0" dirty="0" smtClean="0"/>
          </a:p>
          <a:p>
            <a:r>
              <a:rPr lang="fi-FI" dirty="0" smtClean="0"/>
              <a:t>Rakennuksen omistajan tai käyttäjän lisäksi viherkattojen</a:t>
            </a:r>
            <a:r>
              <a:rPr lang="fi-FI" baseline="0" dirty="0" smtClean="0"/>
              <a:t> ja viherseinien</a:t>
            </a:r>
            <a:r>
              <a:rPr lang="fi-FI" dirty="0" smtClean="0"/>
              <a:t> lukuista hyödyistä nauttivat myös muut ympäristön asukkaat ja alueella oleskelevat (</a:t>
            </a:r>
            <a:r>
              <a:rPr lang="fi-FI" dirty="0" err="1" smtClean="0"/>
              <a:t>Mees</a:t>
            </a:r>
            <a:r>
              <a:rPr lang="fi-FI" dirty="0" smtClean="0"/>
              <a:t> ym. 2013, Carter ja </a:t>
            </a:r>
            <a:r>
              <a:rPr lang="fi-FI" dirty="0" err="1" smtClean="0"/>
              <a:t>Fowler</a:t>
            </a:r>
            <a:r>
              <a:rPr lang="fi-FI" dirty="0" smtClean="0"/>
              <a:t> 2008). </a:t>
            </a:r>
            <a:endParaRPr lang="fi-FI" dirty="0"/>
          </a:p>
        </p:txBody>
      </p:sp>
      <p:sp>
        <p:nvSpPr>
          <p:cNvPr id="4" name="Dian numeron paikkamerkki 3"/>
          <p:cNvSpPr>
            <a:spLocks noGrp="1"/>
          </p:cNvSpPr>
          <p:nvPr>
            <p:ph type="sldNum" sz="quarter" idx="10"/>
          </p:nvPr>
        </p:nvSpPr>
        <p:spPr/>
        <p:txBody>
          <a:bodyPr/>
          <a:lstStyle/>
          <a:p>
            <a:fld id="{D390059F-22B6-4267-B9DA-13C87A740B79}" type="slidenum">
              <a:rPr lang="fi-FI" smtClean="0"/>
              <a:t>21</a:t>
            </a:fld>
            <a:endParaRPr lang="fi-FI"/>
          </a:p>
        </p:txBody>
      </p:sp>
    </p:spTree>
    <p:extLst>
      <p:ext uri="{BB962C8B-B14F-4D97-AF65-F5344CB8AC3E}">
        <p14:creationId xmlns:p14="http://schemas.microsoft.com/office/powerpoint/2010/main" val="2362841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Tämä kuva on hiukan yliampuva,</a:t>
            </a:r>
            <a:r>
              <a:rPr lang="fi-FI" baseline="0" dirty="0" smtClean="0"/>
              <a:t> mutta idea on toimiva. Ruuan kasvattamisen ympärille voidaan luoda yhteisöllisyyttä. Ruoka on lähtökohdista tai taustoista riippumatta kaikille yhtä tärkeää. Kuva Pariisista.</a:t>
            </a:r>
          </a:p>
          <a:p>
            <a:endParaRPr lang="fi-FI" baseline="0" dirty="0" smtClean="0"/>
          </a:p>
          <a:p>
            <a:r>
              <a:rPr lang="fi-FI" dirty="0" smtClean="0"/>
              <a:t>Viherkattojen sosiaalisina ja taloudellisina etuina voidaan pitää esimerkiksi sitä, että niiden avulla pystyttäisiin luomaan työpaikkoja paikallisesti, jos kattoja hyödynnettäisiin lähiruoan kasvattamiseen. </a:t>
            </a:r>
            <a:endParaRPr lang="fi-FI" dirty="0"/>
          </a:p>
        </p:txBody>
      </p:sp>
      <p:sp>
        <p:nvSpPr>
          <p:cNvPr id="4" name="Dian numeron paikkamerkki 3"/>
          <p:cNvSpPr>
            <a:spLocks noGrp="1"/>
          </p:cNvSpPr>
          <p:nvPr>
            <p:ph type="sldNum" sz="quarter" idx="10"/>
          </p:nvPr>
        </p:nvSpPr>
        <p:spPr/>
        <p:txBody>
          <a:bodyPr/>
          <a:lstStyle/>
          <a:p>
            <a:fld id="{D390059F-22B6-4267-B9DA-13C87A740B79}" type="slidenum">
              <a:rPr lang="fi-FI" smtClean="0"/>
              <a:t>22</a:t>
            </a:fld>
            <a:endParaRPr lang="fi-FI"/>
          </a:p>
        </p:txBody>
      </p:sp>
    </p:spTree>
    <p:extLst>
      <p:ext uri="{BB962C8B-B14F-4D97-AF65-F5344CB8AC3E}">
        <p14:creationId xmlns:p14="http://schemas.microsoft.com/office/powerpoint/2010/main" val="533257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 </a:t>
            </a:r>
            <a:endParaRPr lang="fi-FI" dirty="0"/>
          </a:p>
        </p:txBody>
      </p:sp>
      <p:sp>
        <p:nvSpPr>
          <p:cNvPr id="4" name="Slide Number Placeholder 3"/>
          <p:cNvSpPr>
            <a:spLocks noGrp="1"/>
          </p:cNvSpPr>
          <p:nvPr>
            <p:ph type="sldNum" sz="quarter" idx="10"/>
          </p:nvPr>
        </p:nvSpPr>
        <p:spPr/>
        <p:txBody>
          <a:bodyPr/>
          <a:lstStyle/>
          <a:p>
            <a:fld id="{D390059F-22B6-4267-B9DA-13C87A740B79}" type="slidenum">
              <a:rPr lang="fi-FI" smtClean="0"/>
              <a:t>3</a:t>
            </a:fld>
            <a:endParaRPr lang="fi-FI"/>
          </a:p>
        </p:txBody>
      </p:sp>
    </p:spTree>
    <p:extLst>
      <p:ext uri="{BB962C8B-B14F-4D97-AF65-F5344CB8AC3E}">
        <p14:creationId xmlns:p14="http://schemas.microsoft.com/office/powerpoint/2010/main" val="882248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Exactumin</a:t>
            </a:r>
            <a:r>
              <a:rPr lang="fi-FI" dirty="0" smtClean="0"/>
              <a:t> katolla, Kumpulassa. Tietokoneiden poistoilmalla</a:t>
            </a:r>
            <a:r>
              <a:rPr lang="fi-FI" baseline="0" dirty="0" smtClean="0"/>
              <a:t> pystyttiin pidentämään kasvihuoneen kasvukautta. Kasvihuoneessa kasvatettiin mm. paprikoita, yrttejä jne. joita hyödynnettiin yliopiston ruokalassa. </a:t>
            </a:r>
          </a:p>
          <a:p>
            <a:endParaRPr lang="fi-FI" baseline="0" dirty="0" smtClean="0"/>
          </a:p>
          <a:p>
            <a:r>
              <a:rPr lang="fi-FI" dirty="0" smtClean="0"/>
              <a:t>Viherkattojen ja viherseinien moninaiset hyödyt on huomioitu esimerkiksi Lontoossa, jossa valmistaudutaan toistuviin, vaikeutuviin ja pitkittyviin ilmaston lämpenemisen aiheuttamiin ongelmiin: vakaviin tulviin, lämpöaaltoihin ja kuivuuteen. </a:t>
            </a:r>
            <a:r>
              <a:rPr lang="fi-FI" i="1" dirty="0" err="1" smtClean="0"/>
              <a:t>Greater</a:t>
            </a:r>
            <a:r>
              <a:rPr lang="fi-FI" i="1" dirty="0" smtClean="0"/>
              <a:t> London </a:t>
            </a:r>
            <a:r>
              <a:rPr lang="fi-FI" i="1" dirty="0" err="1" smtClean="0"/>
              <a:t>Authorityn</a:t>
            </a:r>
            <a:r>
              <a:rPr lang="fi-FI" i="1" dirty="0" smtClean="0"/>
              <a:t> </a:t>
            </a:r>
            <a:r>
              <a:rPr lang="fi-FI" dirty="0" smtClean="0"/>
              <a:t>julkaisema raportti, Design for London (2008) esittää, että viherkattojen avulla voidaan ilmastonmuutoksen negatiivisia vaikutuksia lievittää, ja samalla huomioidaan kestävän kehityksen periaatteita</a:t>
            </a:r>
            <a:endParaRPr lang="fi-FI" dirty="0"/>
          </a:p>
        </p:txBody>
      </p:sp>
      <p:sp>
        <p:nvSpPr>
          <p:cNvPr id="4" name="Dian numeron paikkamerkki 3"/>
          <p:cNvSpPr>
            <a:spLocks noGrp="1"/>
          </p:cNvSpPr>
          <p:nvPr>
            <p:ph type="sldNum" sz="quarter" idx="10"/>
          </p:nvPr>
        </p:nvSpPr>
        <p:spPr/>
        <p:txBody>
          <a:bodyPr/>
          <a:lstStyle/>
          <a:p>
            <a:fld id="{D390059F-22B6-4267-B9DA-13C87A740B79}" type="slidenum">
              <a:rPr lang="fi-FI" smtClean="0"/>
              <a:t>23</a:t>
            </a:fld>
            <a:endParaRPr lang="fi-FI"/>
          </a:p>
        </p:txBody>
      </p:sp>
    </p:spTree>
    <p:extLst>
      <p:ext uri="{BB962C8B-B14F-4D97-AF65-F5344CB8AC3E}">
        <p14:creationId xmlns:p14="http://schemas.microsoft.com/office/powerpoint/2010/main" val="4111353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Kaupunkien </a:t>
            </a:r>
            <a:r>
              <a:rPr lang="fi-FI" dirty="0" err="1" smtClean="0"/>
              <a:t>vihreyttämistä</a:t>
            </a:r>
            <a:r>
              <a:rPr lang="fi-FI" dirty="0" smtClean="0"/>
              <a:t> voidaan ajatella toteutettavan näinkin. </a:t>
            </a:r>
            <a:endParaRPr lang="fi-FI" baseline="0" dirty="0" smtClean="0"/>
          </a:p>
          <a:p>
            <a:endParaRPr lang="fi-FI" baseline="0" dirty="0" smtClean="0"/>
          </a:p>
          <a:p>
            <a:r>
              <a:rPr lang="fi-FI" dirty="0" smtClean="0"/>
              <a:t>Rakennukset, joissa on viherkattoja, saavat suoraa hyötyä myös energiatehokkuuden lisääntymisestä, sillä viherkattojen avulla voidaan muun muassa vähentää rakennusten energiakulutusta ja kuumina kesäpäivinä viilentää kaupunki-ilmastoa kasvillisuuden kokonaishaihdunnan avulla (</a:t>
            </a:r>
            <a:r>
              <a:rPr lang="fi-FI" dirty="0" err="1" smtClean="0"/>
              <a:t>Gaffin</a:t>
            </a:r>
            <a:r>
              <a:rPr lang="fi-FI" dirty="0" smtClean="0"/>
              <a:t> ym. 2009, Williams ym. 2010, </a:t>
            </a:r>
            <a:r>
              <a:rPr lang="fi-FI" dirty="0" err="1" smtClean="0"/>
              <a:t>Mees</a:t>
            </a:r>
            <a:r>
              <a:rPr lang="fi-FI" dirty="0" smtClean="0"/>
              <a:t> ym. 2013). Viherkattojen etuihin kuuluu, etteivät ne vaadi rakennukselta mitään lisätilaa, sillä katot ovat jo valmiiksi osana rakennusta (Williams ym. 2010). </a:t>
            </a:r>
            <a:endParaRPr lang="fi-FI" dirty="0"/>
          </a:p>
        </p:txBody>
      </p:sp>
      <p:sp>
        <p:nvSpPr>
          <p:cNvPr id="4" name="Dian numeron paikkamerkki 3"/>
          <p:cNvSpPr>
            <a:spLocks noGrp="1"/>
          </p:cNvSpPr>
          <p:nvPr>
            <p:ph type="sldNum" sz="quarter" idx="10"/>
          </p:nvPr>
        </p:nvSpPr>
        <p:spPr/>
        <p:txBody>
          <a:bodyPr/>
          <a:lstStyle/>
          <a:p>
            <a:fld id="{D390059F-22B6-4267-B9DA-13C87A740B79}" type="slidenum">
              <a:rPr lang="fi-FI" smtClean="0"/>
              <a:t>24</a:t>
            </a:fld>
            <a:endParaRPr lang="fi-FI"/>
          </a:p>
        </p:txBody>
      </p:sp>
    </p:spTree>
    <p:extLst>
      <p:ext uri="{BB962C8B-B14F-4D97-AF65-F5344CB8AC3E}">
        <p14:creationId xmlns:p14="http://schemas.microsoft.com/office/powerpoint/2010/main" val="1723494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Myllypuroseuran</a:t>
            </a:r>
            <a:r>
              <a:rPr lang="fi-FI" baseline="0" dirty="0" smtClean="0"/>
              <a:t> kokouksien ohessa asukkailta saadut kommentit antoivat kuvan, että alueen asukkaat kokevat Myllypurolle ominaiseksi ja suojelun arvoiseksi viheralueet, ja lisäksi ihmiset koettiin alueella viihtymisen ja paikallisidentiteetin kannalta tärkeiksi. Myllypurolaisten hyvätahtoisuuden korostaminen nousi myös esiin Myllypuron ruokajonosta keskusteltaessa (ruokajonoon tulee ihmisiä laajalta alueelta). </a:t>
            </a:r>
          </a:p>
          <a:p>
            <a:endParaRPr lang="fi-FI"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Myllypurossa on jo monipuoliset liikuntapalvelut muun</a:t>
            </a:r>
            <a:r>
              <a:rPr lang="fi-FI" baseline="0" dirty="0" smtClean="0"/>
              <a:t> muassa Liikuntamyllyn ansiosta, ja Metropolian kampuksen myötä alueelle tulee lisääntyneiden liikuntamahdollisuuksien ohella paljon hyvinvointi- ja terveyspalveluita. Näiden ansiosta Myllypuroa olisi helppo brändätä hyvinvoinnin kaupunginosana. Hyvinvointia tukee myös alueen runsaat viheralueet, ja vihreyttä lisättäisiin alueella entisestään. Myllypurolle ominaisia piirteitä ja alueen vahvuuksia, kuten vehreyttä ja liikunnallisuutta olisi soveltuvaa hyödyntää myös Metropolian kampuksen suunnittelussa, sillä se vahvistaisi entisestään alueen profiloitumista ja loisi Myllypurolle selkeää imagoa. Lisäksi tämä liittäisi kampusta kiinteämmäksi osaksi Myllypuroa.  </a:t>
            </a:r>
          </a:p>
          <a:p>
            <a:r>
              <a:rPr lang="fi-FI" baseline="0" dirty="0" smtClean="0"/>
              <a:t> </a:t>
            </a:r>
            <a:endParaRPr lang="fi-FI" dirty="0" smtClean="0"/>
          </a:p>
          <a:p>
            <a:r>
              <a:rPr lang="fi-FI" dirty="0" smtClean="0"/>
              <a:t>Väestö kasvaa Helsingissä ja Myllypuronkin alueelle on odotettavissa paljon uusia asukkaita, joten on tärkeää, että uudet asukkaat tuntevat olonsa tervetulleeksi Myllypurossa. Jos</a:t>
            </a:r>
            <a:r>
              <a:rPr lang="fi-FI" baseline="0" dirty="0" smtClean="0"/>
              <a:t> alueen imagoa kehitetään avoimuutta, ennakkoluulottomuutta ja yhteisöllisyyttä korostaen, uudet asukkaat todennäköisesti tuntevat olonsa alueella kotoisammaksi. </a:t>
            </a:r>
          </a:p>
          <a:p>
            <a:r>
              <a:rPr lang="fi-FI" dirty="0" smtClean="0"/>
              <a:t> </a:t>
            </a:r>
          </a:p>
          <a:p>
            <a:r>
              <a:rPr lang="fi-FI" dirty="0" smtClean="0"/>
              <a:t>Vaikka</a:t>
            </a:r>
            <a:r>
              <a:rPr lang="fi-FI" baseline="0" dirty="0" smtClean="0"/>
              <a:t> alueen ihmiset tuntuvat suhtautuvan maahanmuuttajiin ennakkoluulottomasti, vuorovaikutusta väestöryhmien välillä ei juurikaan ole. Myllypuroseuran kokouksiin tulisi houkutella eri ikäisiä ja –taustaisia </a:t>
            </a:r>
          </a:p>
          <a:p>
            <a:r>
              <a:rPr lang="fi-FI" baseline="0" dirty="0" smtClean="0"/>
              <a:t>asukkaita. Opiskelijoiden vuorovaikutus alueen asukkaiden kanssa tulisi taata (myös asukkaat toivovat tätä).   </a:t>
            </a:r>
          </a:p>
          <a:p>
            <a:endParaRPr lang="fi-FI" baseline="0" dirty="0" smtClean="0"/>
          </a:p>
          <a:p>
            <a:r>
              <a:rPr lang="fi-FI" baseline="0" dirty="0" smtClean="0"/>
              <a:t>Brändäyksessä voitaisiin järjestää asukkaille kilpailu osuvan sloganin kehittämiseksi, jolla voitaisiin uudelleen brändätä Myllypuroa. Slogania/</a:t>
            </a:r>
            <a:r>
              <a:rPr lang="fi-FI" baseline="0" dirty="0" err="1" smtClean="0"/>
              <a:t>sloganeita</a:t>
            </a:r>
            <a:r>
              <a:rPr lang="fi-FI" baseline="0" dirty="0" smtClean="0"/>
              <a:t> käytettäisiin markkinoinnissa, ja ne olisivat esillä myös itse kaupunginosassa (esimerkiksi ostarille ja metroasemalle näkyvälle paikalle). </a:t>
            </a:r>
            <a:endParaRPr lang="fi-FI" dirty="0"/>
          </a:p>
        </p:txBody>
      </p:sp>
      <p:sp>
        <p:nvSpPr>
          <p:cNvPr id="4" name="Slide Number Placeholder 3"/>
          <p:cNvSpPr>
            <a:spLocks noGrp="1"/>
          </p:cNvSpPr>
          <p:nvPr>
            <p:ph type="sldNum" sz="quarter" idx="10"/>
          </p:nvPr>
        </p:nvSpPr>
        <p:spPr/>
        <p:txBody>
          <a:bodyPr/>
          <a:lstStyle/>
          <a:p>
            <a:fld id="{D390059F-22B6-4267-B9DA-13C87A740B79}" type="slidenum">
              <a:rPr lang="fi-FI" smtClean="0"/>
              <a:t>4</a:t>
            </a:fld>
            <a:endParaRPr lang="fi-FI"/>
          </a:p>
        </p:txBody>
      </p:sp>
    </p:spTree>
    <p:extLst>
      <p:ext uri="{BB962C8B-B14F-4D97-AF65-F5344CB8AC3E}">
        <p14:creationId xmlns:p14="http://schemas.microsoft.com/office/powerpoint/2010/main" val="309303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Metropolian kampuksen myötä alueelle suunnitellaan</a:t>
            </a:r>
            <a:r>
              <a:rPr lang="fi-FI" baseline="0" dirty="0" smtClean="0"/>
              <a:t> rakennettavan </a:t>
            </a:r>
            <a:r>
              <a:rPr lang="fi-FI" dirty="0" smtClean="0"/>
              <a:t>opiskelija-asuntoja, ja Myllypurossa tehdään muutenkin paljon täydennysrakentamista. </a:t>
            </a:r>
            <a:endParaRPr lang="fi-FI" dirty="0"/>
          </a:p>
        </p:txBody>
      </p:sp>
      <p:sp>
        <p:nvSpPr>
          <p:cNvPr id="4" name="Slide Number Placeholder 3"/>
          <p:cNvSpPr>
            <a:spLocks noGrp="1"/>
          </p:cNvSpPr>
          <p:nvPr>
            <p:ph type="sldNum" sz="quarter" idx="10"/>
          </p:nvPr>
        </p:nvSpPr>
        <p:spPr/>
        <p:txBody>
          <a:bodyPr/>
          <a:lstStyle/>
          <a:p>
            <a:fld id="{D390059F-22B6-4267-B9DA-13C87A740B79}" type="slidenum">
              <a:rPr lang="fi-FI" smtClean="0"/>
              <a:t>6</a:t>
            </a:fld>
            <a:endParaRPr lang="fi-FI"/>
          </a:p>
        </p:txBody>
      </p:sp>
    </p:spTree>
    <p:extLst>
      <p:ext uri="{BB962C8B-B14F-4D97-AF65-F5344CB8AC3E}">
        <p14:creationId xmlns:p14="http://schemas.microsoft.com/office/powerpoint/2010/main" val="365345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Koska</a:t>
            </a:r>
            <a:r>
              <a:rPr lang="fi-FI" baseline="0" dirty="0" smtClean="0"/>
              <a:t> pelkona on, että kampus jää erilliseksi muusta Myllypurosta, on hyvä että opiskelijat levittäytyvät alueella ja kampuksen toiminta tehdään kaikille näkyväksi. Vuorovaikutuksen lisääntyessä alueen asukkaiden kynnys mennä kampukselle ja käyttää sen palveluita madaltuu. Myllypuroseuran kokouksessa käydessämme kävi ilmi, että asukkaat toivovat opiskelijoiden tulevan myös heidän luokseen, ei vain toisin päin. Asukkaat myös toivoivat, että kampuksella esimerkiksi järjestettäisiin luentosarjoja asukkaille. </a:t>
            </a:r>
          </a:p>
          <a:p>
            <a:endParaRPr lang="fi-FI" baseline="0" dirty="0" smtClean="0"/>
          </a:p>
          <a:p>
            <a:r>
              <a:rPr lang="fi-FI" baseline="0" dirty="0" smtClean="0"/>
              <a:t>Jotta asukkaat uskaltautuisivat kampuksen sisätiloihin eivätkä kokisi sitä vain opiskelijoiden tilaksi, voitaisiin siellä järjestää eri ryhmille kohdennettuja tapahtumia ja luentoja. Kun asukkaat ovat kerran tulleet tapahtumiin, on heillä pienempi kynnys tulla jatkossa yleisluontoisempiinkin tapahtumiin ja käyttää kampuksen tarjoamia tiloja ja palveluja. </a:t>
            </a:r>
          </a:p>
          <a:p>
            <a:endParaRPr lang="fi-FI"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Koska suuri osa opiskelijoista tulee kampukselle Myllypuron ulkopuolelta, ja lisäksi suurin osa tulee kouluun metrolla, jonka sisäänkäynti sijaitsee kampuksen välittömässä läheisyydessä, on alueelle helppo tulla vain kouluun ja lähteä heti sen jälkeen pois </a:t>
            </a:r>
            <a:r>
              <a:rPr lang="fi-FI" dirty="0" smtClean="0">
                <a:sym typeface="Wingdings" panose="05000000000000000000" pitchFamily="2" charset="2"/>
              </a:rPr>
              <a:t></a:t>
            </a:r>
            <a:r>
              <a:rPr lang="fi-FI" dirty="0" smtClean="0"/>
              <a:t> tällöin alueen palvelut jäävät helposti opiskelijoilta käyttämättä.</a:t>
            </a:r>
            <a:r>
              <a:rPr lang="fi-FI" baseline="0" dirty="0" smtClean="0"/>
              <a:t> Jotta opiskelijat saataisiin jäämään alueelle ja hyödyntämään palveluita, voisi kampuksen ja Myllypuron ostarin välille tuoda yhtenäisyyttä, joka ohjaisi opiskelijat helpommin ostarille. Tämä toimisi toisin päin niin, että asukkaat ”löytävät” helpommin kampukselle.  Tämän voisi toteuttaa esimerkiksi </a:t>
            </a:r>
            <a:r>
              <a:rPr lang="fi-FI" dirty="0" smtClean="0">
                <a:sym typeface="Wingdings" panose="05000000000000000000" pitchFamily="2" charset="2"/>
              </a:rPr>
              <a:t>Metropolian rakennusmateriaaleja ja/tai värejä toistavalla viitoituksella tai laatoituksella</a:t>
            </a:r>
            <a:r>
              <a:rPr lang="fi-FI" baseline="0" dirty="0" smtClean="0">
                <a:sym typeface="Wingdings" panose="05000000000000000000" pitchFamily="2" charset="2"/>
              </a:rPr>
              <a:t> </a:t>
            </a:r>
            <a:r>
              <a:rPr lang="fi-FI" dirty="0" smtClean="0">
                <a:sym typeface="Wingdings" panose="05000000000000000000" pitchFamily="2" charset="2"/>
              </a:rPr>
              <a:t>kampuksen</a:t>
            </a:r>
            <a:r>
              <a:rPr lang="fi-FI" baseline="0" dirty="0" smtClean="0">
                <a:sym typeface="Wingdings" panose="05000000000000000000" pitchFamily="2" charset="2"/>
              </a:rPr>
              <a:t> ja</a:t>
            </a:r>
            <a:r>
              <a:rPr lang="fi-FI" dirty="0" smtClean="0">
                <a:sym typeface="Wingdings" panose="05000000000000000000" pitchFamily="2" charset="2"/>
              </a:rPr>
              <a:t> ostarin</a:t>
            </a:r>
            <a:r>
              <a:rPr lang="fi-FI" baseline="0" dirty="0" smtClean="0">
                <a:sym typeface="Wingdings" panose="05000000000000000000" pitchFamily="2" charset="2"/>
              </a:rPr>
              <a:t> välillä, tai niitä yhdistävällä viher/-puukäytävällä</a:t>
            </a:r>
            <a:r>
              <a:rPr lang="fi-FI" dirty="0" smtClean="0">
                <a:sym typeface="Wingdings" panose="05000000000000000000" pitchFamily="2" charset="2"/>
              </a:rPr>
              <a:t>.  Lisäksi opiskelijoilla</a:t>
            </a:r>
            <a:r>
              <a:rPr lang="fi-FI" baseline="0" dirty="0" smtClean="0">
                <a:sym typeface="Wingdings" panose="05000000000000000000" pitchFamily="2" charset="2"/>
              </a:rPr>
              <a:t> voisi olla oma tila/kerhohuone kampuksen ulkopuolella, jotta heillä olisi hyvä syy liikkua Myllypurossa myös kampuksen ulkopuolella. Opiskelijoita voisi sitouttaa alueella esim. työharjoittelun ja muun yritysyhteistyön (sekä Myllypuroseuran kanssa tehtävän yhteistyön) avulla. </a:t>
            </a:r>
            <a:r>
              <a:rPr lang="fi-FI" dirty="0" smtClean="0">
                <a:sym typeface="Wingdings" panose="05000000000000000000" pitchFamily="2" charset="2"/>
              </a:rPr>
              <a:t> </a:t>
            </a:r>
            <a:r>
              <a:rPr lang="fi-FI" dirty="0" smtClean="0"/>
              <a:t> </a:t>
            </a:r>
          </a:p>
          <a:p>
            <a:endParaRPr lang="fi-FI" baseline="0" dirty="0" smtClean="0"/>
          </a:p>
          <a:p>
            <a:endParaRPr lang="fi-FI" baseline="0" dirty="0" smtClean="0"/>
          </a:p>
        </p:txBody>
      </p:sp>
      <p:sp>
        <p:nvSpPr>
          <p:cNvPr id="4" name="Slide Number Placeholder 3"/>
          <p:cNvSpPr>
            <a:spLocks noGrp="1"/>
          </p:cNvSpPr>
          <p:nvPr>
            <p:ph type="sldNum" sz="quarter" idx="10"/>
          </p:nvPr>
        </p:nvSpPr>
        <p:spPr/>
        <p:txBody>
          <a:bodyPr/>
          <a:lstStyle/>
          <a:p>
            <a:fld id="{D390059F-22B6-4267-B9DA-13C87A740B79}" type="slidenum">
              <a:rPr lang="fi-FI" smtClean="0"/>
              <a:t>8</a:t>
            </a:fld>
            <a:endParaRPr lang="fi-FI"/>
          </a:p>
        </p:txBody>
      </p:sp>
    </p:spTree>
    <p:extLst>
      <p:ext uri="{BB962C8B-B14F-4D97-AF65-F5344CB8AC3E}">
        <p14:creationId xmlns:p14="http://schemas.microsoft.com/office/powerpoint/2010/main" val="4188048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err="1" smtClean="0"/>
              <a:t>Lefebvre</a:t>
            </a:r>
            <a:r>
              <a:rPr lang="fi-FI" dirty="0" smtClean="0"/>
              <a:t>, </a:t>
            </a:r>
            <a:r>
              <a:rPr lang="fi-FI" dirty="0" err="1" smtClean="0"/>
              <a:t>Fainstein</a:t>
            </a:r>
            <a:r>
              <a:rPr lang="fi-FI" baseline="0" dirty="0" smtClean="0"/>
              <a:t> : The </a:t>
            </a:r>
            <a:r>
              <a:rPr lang="fi-FI" baseline="0" dirty="0" err="1" smtClean="0"/>
              <a:t>right</a:t>
            </a:r>
            <a:r>
              <a:rPr lang="fi-FI" baseline="0" dirty="0" smtClean="0"/>
              <a:t> to the city, The Just City -kirjallisuus</a:t>
            </a:r>
            <a:endParaRPr lang="fi-FI" dirty="0" smtClean="0"/>
          </a:p>
          <a:p>
            <a:endParaRPr lang="fi-FI" dirty="0" smtClean="0"/>
          </a:p>
          <a:p>
            <a:r>
              <a:rPr lang="en-US" dirty="0" err="1" smtClean="0"/>
              <a:t>Fainstein</a:t>
            </a:r>
            <a:r>
              <a:rPr lang="en-US" dirty="0" smtClean="0"/>
              <a:t>, S. (2005). Cities and Diversity. Urban affairs review 41:1, 3-19.</a:t>
            </a:r>
          </a:p>
          <a:p>
            <a:r>
              <a:rPr lang="en-US" dirty="0" err="1" smtClean="0"/>
              <a:t>Fainstein</a:t>
            </a:r>
            <a:r>
              <a:rPr lang="en-US" dirty="0" smtClean="0"/>
              <a:t>, S. (2010). The just city. Cornell university press, Ithaca.</a:t>
            </a:r>
            <a:endParaRPr lang="fi-FI" dirty="0" smtClean="0"/>
          </a:p>
          <a:p>
            <a:endParaRPr lang="fi-FI" dirty="0"/>
          </a:p>
        </p:txBody>
      </p:sp>
      <p:sp>
        <p:nvSpPr>
          <p:cNvPr id="4" name="Slide Number Placeholder 3"/>
          <p:cNvSpPr>
            <a:spLocks noGrp="1"/>
          </p:cNvSpPr>
          <p:nvPr>
            <p:ph type="sldNum" sz="quarter" idx="10"/>
          </p:nvPr>
        </p:nvSpPr>
        <p:spPr/>
        <p:txBody>
          <a:bodyPr/>
          <a:lstStyle/>
          <a:p>
            <a:fld id="{D390059F-22B6-4267-B9DA-13C87A740B79}" type="slidenum">
              <a:rPr lang="fi-FI" smtClean="0"/>
              <a:t>9</a:t>
            </a:fld>
            <a:endParaRPr lang="fi-FI"/>
          </a:p>
        </p:txBody>
      </p:sp>
    </p:spTree>
    <p:extLst>
      <p:ext uri="{BB962C8B-B14F-4D97-AF65-F5344CB8AC3E}">
        <p14:creationId xmlns:p14="http://schemas.microsoft.com/office/powerpoint/2010/main" val="2518309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Ennakkoluulot vaikuttavat asukkaiden mielikuvissa kaupunkialueista ja niiden asukkaista,</a:t>
            </a:r>
          </a:p>
          <a:p>
            <a:r>
              <a:rPr lang="fi-FI" dirty="0" smtClean="0"/>
              <a:t>kaupunkirakenteet voivat vahvistaa näitä ennakkoluuloja.</a:t>
            </a:r>
          </a:p>
          <a:p>
            <a:r>
              <a:rPr lang="fi-FI" dirty="0" smtClean="0"/>
              <a:t>Vuorovaikutussuhteiden puute lisää </a:t>
            </a:r>
            <a:r>
              <a:rPr lang="fi-FI" dirty="0" err="1" smtClean="0"/>
              <a:t>toiseuttamista</a:t>
            </a:r>
            <a:r>
              <a:rPr lang="fi-FI" dirty="0" smtClean="0"/>
              <a:t>, lisää ryhmien välisiä konflikteja </a:t>
            </a:r>
            <a:r>
              <a:rPr lang="fi-FI" dirty="0" smtClean="0"/>
              <a:t>ja</a:t>
            </a:r>
            <a:r>
              <a:rPr lang="fi-FI" baseline="0" dirty="0" smtClean="0"/>
              <a:t> </a:t>
            </a:r>
            <a:r>
              <a:rPr lang="fi-FI" dirty="0" smtClean="0"/>
              <a:t>ymmärryksen </a:t>
            </a:r>
            <a:r>
              <a:rPr lang="fi-FI" dirty="0" smtClean="0"/>
              <a:t>puutetta.</a:t>
            </a:r>
          </a:p>
          <a:p>
            <a:r>
              <a:rPr lang="fi-FI" dirty="0" smtClean="0"/>
              <a:t>(Toiseus viittaa “toisen”, tuntemattoman, </a:t>
            </a:r>
            <a:r>
              <a:rPr lang="fi-FI" dirty="0" err="1" smtClean="0"/>
              <a:t>alienin</a:t>
            </a:r>
            <a:r>
              <a:rPr lang="fi-FI" dirty="0" smtClean="0"/>
              <a:t>, ulkoryhmän, näkemistä negatiivisessa valossa,</a:t>
            </a:r>
          </a:p>
          <a:p>
            <a:r>
              <a:rPr lang="fi-FI" dirty="0" smtClean="0"/>
              <a:t>tällöin henkilö itse ja oma sisäryhmä  vastakohtansa kautta näyttäytyy korostuneen positiivisena, </a:t>
            </a:r>
          </a:p>
          <a:p>
            <a:r>
              <a:rPr lang="fi-FI" dirty="0" smtClean="0"/>
              <a:t>esim. </a:t>
            </a:r>
            <a:r>
              <a:rPr lang="fi-FI" dirty="0" smtClean="0"/>
              <a:t>kantaväestön </a:t>
            </a:r>
            <a:r>
              <a:rPr lang="fi-FI" dirty="0" smtClean="0"/>
              <a:t>negatiivinen näkemys vähemmistöstä)</a:t>
            </a:r>
          </a:p>
          <a:p>
            <a:endParaRPr lang="fi-FI" dirty="0" smtClean="0"/>
          </a:p>
          <a:p>
            <a:r>
              <a:rPr lang="en-US" dirty="0" err="1" smtClean="0"/>
              <a:t>Khandokar</a:t>
            </a:r>
            <a:r>
              <a:rPr lang="en-US" dirty="0" smtClean="0"/>
              <a:t>, F., Price, A., Austin, S. &amp; P. </a:t>
            </a:r>
            <a:r>
              <a:rPr lang="en-US" dirty="0" err="1" smtClean="0"/>
              <a:t>Paranagamage</a:t>
            </a:r>
            <a:r>
              <a:rPr lang="en-US" dirty="0" smtClean="0"/>
              <a:t>. (2009). Briefing: User-perspectives on walkable </a:t>
            </a:r>
          </a:p>
          <a:p>
            <a:r>
              <a:rPr lang="en-US" dirty="0" err="1" smtClean="0"/>
              <a:t>neighbourhoods</a:t>
            </a:r>
            <a:r>
              <a:rPr lang="en-US" dirty="0" smtClean="0"/>
              <a:t>. Proceedings of the institution of civil engineers: Urban design and planning 164:4, 155-158.</a:t>
            </a:r>
          </a:p>
          <a:p>
            <a:r>
              <a:rPr lang="en-US" dirty="0" err="1" smtClean="0"/>
              <a:t>Skjaeveland</a:t>
            </a:r>
            <a:r>
              <a:rPr lang="en-US" dirty="0" smtClean="0"/>
              <a:t>, O. &amp; T. </a:t>
            </a:r>
            <a:r>
              <a:rPr lang="en-US" dirty="0" err="1" smtClean="0"/>
              <a:t>Garling</a:t>
            </a:r>
            <a:r>
              <a:rPr lang="en-US" dirty="0" smtClean="0"/>
              <a:t>. (1997), Effects of interactional space on </a:t>
            </a:r>
            <a:r>
              <a:rPr lang="en-US" dirty="0" err="1" smtClean="0"/>
              <a:t>neighbouring</a:t>
            </a:r>
            <a:r>
              <a:rPr lang="en-US" dirty="0" smtClean="0"/>
              <a:t>. Journal of environmental psychology 17, 181-198</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Pettigrew, T. (1998). Intergroup contact theory. Annual review of psychology 49, 65-85.</a:t>
            </a:r>
          </a:p>
          <a:p>
            <a:endParaRPr lang="en-US" dirty="0" smtClean="0"/>
          </a:p>
        </p:txBody>
      </p:sp>
      <p:sp>
        <p:nvSpPr>
          <p:cNvPr id="4" name="Slide Number Placeholder 3"/>
          <p:cNvSpPr>
            <a:spLocks noGrp="1"/>
          </p:cNvSpPr>
          <p:nvPr>
            <p:ph type="sldNum" sz="quarter" idx="10"/>
          </p:nvPr>
        </p:nvSpPr>
        <p:spPr/>
        <p:txBody>
          <a:bodyPr/>
          <a:lstStyle/>
          <a:p>
            <a:fld id="{D390059F-22B6-4267-B9DA-13C87A740B79}" type="slidenum">
              <a:rPr lang="fi-FI" smtClean="0"/>
              <a:t>10</a:t>
            </a:fld>
            <a:endParaRPr lang="fi-FI"/>
          </a:p>
        </p:txBody>
      </p:sp>
    </p:spTree>
    <p:extLst>
      <p:ext uri="{BB962C8B-B14F-4D97-AF65-F5344CB8AC3E}">
        <p14:creationId xmlns:p14="http://schemas.microsoft.com/office/powerpoint/2010/main" val="1583991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Ei ole pakko olla spraymaalattuja graffiteja vaan yhteisötaidetta esim. sabluunojen avulla,</a:t>
            </a:r>
          </a:p>
          <a:p>
            <a:r>
              <a:rPr lang="fi-FI" dirty="0" smtClean="0"/>
              <a:t>taiteilijan avustuksella ohjatusti</a:t>
            </a:r>
            <a:r>
              <a:rPr lang="fi-FI" baseline="0" dirty="0" smtClean="0"/>
              <a:t> (</a:t>
            </a:r>
            <a:r>
              <a:rPr lang="fi-FI" dirty="0" smtClean="0"/>
              <a:t>tarinankerronta maalausten avulla)</a:t>
            </a:r>
          </a:p>
          <a:p>
            <a:endParaRPr lang="fi-FI" dirty="0" smtClean="0"/>
          </a:p>
          <a:p>
            <a:r>
              <a:rPr lang="fi-FI" dirty="0" smtClean="0"/>
              <a:t>Rahoitusväyliä ja yhteistyökumppaneita: prosenttitaide, Tikkurila, </a:t>
            </a:r>
            <a:r>
              <a:rPr lang="fi-FI" dirty="0" err="1" smtClean="0"/>
              <a:t>Teknos</a:t>
            </a:r>
            <a:r>
              <a:rPr lang="fi-FI" dirty="0" smtClean="0"/>
              <a:t>, paikalliset </a:t>
            </a:r>
            <a:r>
              <a:rPr lang="fi-FI" dirty="0" smtClean="0"/>
              <a:t>taiteilijat </a:t>
            </a:r>
            <a:r>
              <a:rPr lang="fi-FI" dirty="0" smtClean="0"/>
              <a:t>ja opiskelijat mukaan</a:t>
            </a:r>
            <a:endParaRPr lang="fi-FI" dirty="0"/>
          </a:p>
        </p:txBody>
      </p:sp>
      <p:sp>
        <p:nvSpPr>
          <p:cNvPr id="4" name="Slide Number Placeholder 3"/>
          <p:cNvSpPr>
            <a:spLocks noGrp="1"/>
          </p:cNvSpPr>
          <p:nvPr>
            <p:ph type="sldNum" sz="quarter" idx="10"/>
          </p:nvPr>
        </p:nvSpPr>
        <p:spPr/>
        <p:txBody>
          <a:bodyPr/>
          <a:lstStyle/>
          <a:p>
            <a:fld id="{D390059F-22B6-4267-B9DA-13C87A740B79}" type="slidenum">
              <a:rPr lang="fi-FI" smtClean="0"/>
              <a:t>11</a:t>
            </a:fld>
            <a:endParaRPr lang="fi-FI"/>
          </a:p>
        </p:txBody>
      </p:sp>
    </p:spTree>
    <p:extLst>
      <p:ext uri="{BB962C8B-B14F-4D97-AF65-F5344CB8AC3E}">
        <p14:creationId xmlns:p14="http://schemas.microsoft.com/office/powerpoint/2010/main" val="3208175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Interaktiivisia </a:t>
            </a:r>
            <a:r>
              <a:rPr lang="fi-FI" dirty="0" smtClean="0"/>
              <a:t>työpajoja!</a:t>
            </a:r>
            <a:endParaRPr lang="fi-FI"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fi-FI" sz="2400" dirty="0" smtClean="0"/>
              <a:t>Näkyvien monumenttien luomien kollektiivisesti alueelle:</a:t>
            </a:r>
            <a:r>
              <a:rPr lang="fi-FI" sz="2400" baseline="0" dirty="0" smtClean="0"/>
              <a:t> </a:t>
            </a:r>
            <a:r>
              <a:rPr lang="fi-FI" sz="2400" dirty="0" smtClean="0"/>
              <a:t>samat pointit pätevät tässä identifioitumisesta kuin rakennusaitojen katutaiteessa.</a:t>
            </a:r>
          </a:p>
          <a:p>
            <a:endParaRPr lang="fi-FI" dirty="0"/>
          </a:p>
        </p:txBody>
      </p:sp>
      <p:sp>
        <p:nvSpPr>
          <p:cNvPr id="4" name="Slide Number Placeholder 3"/>
          <p:cNvSpPr>
            <a:spLocks noGrp="1"/>
          </p:cNvSpPr>
          <p:nvPr>
            <p:ph type="sldNum" sz="quarter" idx="10"/>
          </p:nvPr>
        </p:nvSpPr>
        <p:spPr/>
        <p:txBody>
          <a:bodyPr/>
          <a:lstStyle/>
          <a:p>
            <a:fld id="{D390059F-22B6-4267-B9DA-13C87A740B79}" type="slidenum">
              <a:rPr lang="fi-FI" smtClean="0"/>
              <a:t>12</a:t>
            </a:fld>
            <a:endParaRPr lang="fi-FI"/>
          </a:p>
        </p:txBody>
      </p:sp>
    </p:spTree>
    <p:extLst>
      <p:ext uri="{BB962C8B-B14F-4D97-AF65-F5344CB8AC3E}">
        <p14:creationId xmlns:p14="http://schemas.microsoft.com/office/powerpoint/2010/main" val="323330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fi-FI" smtClean="0"/>
              <a:t>Muokkaa perustyyl. napsautt.</a:t>
            </a:r>
            <a:endParaRPr lang="en-US" dirty="0"/>
          </a:p>
        </p:txBody>
      </p:sp>
      <p:sp>
        <p:nvSpPr>
          <p:cNvPr id="3" name="Subtitle 2"/>
          <p:cNvSpPr>
            <a:spLocks noGrp="1"/>
          </p:cNvSpPr>
          <p:nvPr>
            <p:ph type="subTitle" idx="1"/>
          </p:nvPr>
        </p:nvSpPr>
        <p:spPr>
          <a:xfrm>
            <a:off x="1282148" y="3869639"/>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t>1/18/2016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cxnSp>
        <p:nvCxnSpPr>
          <p:cNvPr id="8" name="Straight Connector 7"/>
          <p:cNvCxnSpPr/>
          <p:nvPr/>
        </p:nvCxnSpPr>
        <p:spPr>
          <a:xfrm>
            <a:off x="1483997"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40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94014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762000"/>
            <a:ext cx="1743075" cy="5410200"/>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857252" y="762000"/>
            <a:ext cx="5572125" cy="54102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9050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5604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fi-FI" smtClean="0"/>
              <a:t>Muokkaa perustyyl. napsautt.</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96DFF08F-DC6B-4601-B491-B0F83F6DD2DA}"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1485902"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63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1799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smtClean="0"/>
              <a:t>Muokkaa perustyyl. napsautt.</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8079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3792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7553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i-FI" smtClean="0"/>
              <a:t>Muokkaa perustyyl. napsautt.</a:t>
            </a:r>
            <a:endParaRPr lang="en-US" dirty="0"/>
          </a:p>
        </p:txBody>
      </p:sp>
      <p:sp>
        <p:nvSpPr>
          <p:cNvPr id="3" name="Content Placeholder 2"/>
          <p:cNvSpPr>
            <a:spLocks noGrp="1"/>
          </p:cNvSpPr>
          <p:nvPr>
            <p:ph idx="1"/>
          </p:nvPr>
        </p:nvSpPr>
        <p:spPr>
          <a:xfrm>
            <a:off x="4129315"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96DFF08F-DC6B-4601-B491-B0F83F6DD2DA}" type="datetimeFigureOut">
              <a:rPr lang="en-US" smtClean="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53832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4019109" y="1069851"/>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96DFF08F-DC6B-4601-B491-B0F83F6DD2DA}" type="datetimeFigureOut">
              <a:rPr lang="en-US" smtClean="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0298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857253" y="2057400"/>
            <a:ext cx="7404653" cy="40386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857248" y="6223833"/>
            <a:ext cx="1746806" cy="365125"/>
          </a:xfrm>
          <a:prstGeom prst="rect">
            <a:avLst/>
          </a:prstGeom>
        </p:spPr>
        <p:txBody>
          <a:bodyPr vert="horz" lIns="91440" tIns="45720" rIns="91440" bIns="45720" rtlCol="0" anchor="ctr"/>
          <a:lstStyle>
            <a:lvl1pPr algn="l">
              <a:defRPr sz="1000">
                <a:solidFill>
                  <a:schemeClr val="accent1"/>
                </a:solidFill>
              </a:defRPr>
            </a:lvl1pPr>
          </a:lstStyle>
          <a:p>
            <a:fld id="{96DFF08F-DC6B-4601-B491-B0F83F6DD2DA}" type="datetimeFigureOut">
              <a:rPr lang="en-US" smtClean="0"/>
              <a:pPr/>
              <a:t>1/18/2016</a:t>
            </a:fld>
            <a:endParaRPr lang="en-US" dirty="0"/>
          </a:p>
        </p:txBody>
      </p:sp>
      <p:sp>
        <p:nvSpPr>
          <p:cNvPr id="5" name="Footer Placeholder 4"/>
          <p:cNvSpPr>
            <a:spLocks noGrp="1"/>
          </p:cNvSpPr>
          <p:nvPr>
            <p:ph type="ftr" sz="quarter" idx="3"/>
          </p:nvPr>
        </p:nvSpPr>
        <p:spPr>
          <a:xfrm>
            <a:off x="2961863" y="6223833"/>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50" y="6223833"/>
            <a:ext cx="1279663" cy="365125"/>
          </a:xfrm>
          <a:prstGeom prst="rect">
            <a:avLst/>
          </a:prstGeom>
        </p:spPr>
        <p:txBody>
          <a:bodyPr vert="horz" lIns="91440" tIns="45720" rIns="91440" bIns="45720" rtlCol="0" anchor="ctr"/>
          <a:lstStyle>
            <a:lvl1pPr algn="r">
              <a:defRPr sz="10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278264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cdreams.wordpress.com/construction-fences/d-i-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www.keks.fi/elavakirjast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90947" y="706583"/>
            <a:ext cx="8728365" cy="3060311"/>
          </a:xfrm>
        </p:spPr>
        <p:txBody>
          <a:bodyPr>
            <a:normAutofit fontScale="90000"/>
          </a:bodyPr>
          <a:lstStyle/>
          <a:p>
            <a:r>
              <a:rPr lang="fi-FI" dirty="0" smtClean="0"/>
              <a:t>CASE MYLLYPUROn kampus- Vuorovaikutusta, VIreyttä &amp; VIhREyttä!</a:t>
            </a:r>
            <a:endParaRPr lang="fi-FI" dirty="0"/>
          </a:p>
        </p:txBody>
      </p:sp>
      <p:sp>
        <p:nvSpPr>
          <p:cNvPr id="3" name="Alaotsikko 2"/>
          <p:cNvSpPr>
            <a:spLocks noGrp="1"/>
          </p:cNvSpPr>
          <p:nvPr>
            <p:ph type="subTitle" idx="1"/>
          </p:nvPr>
        </p:nvSpPr>
        <p:spPr>
          <a:xfrm>
            <a:off x="2798622" y="4608369"/>
            <a:ext cx="5509087" cy="1184564"/>
          </a:xfrm>
        </p:spPr>
        <p:txBody>
          <a:bodyPr>
            <a:normAutofit fontScale="77500" lnSpcReduction="20000"/>
          </a:bodyPr>
          <a:lstStyle/>
          <a:p>
            <a:pPr algn="r"/>
            <a:r>
              <a:rPr lang="fi-FI" sz="2800" b="1" dirty="0"/>
              <a:t>KAUPUNKIAKATEMIAN TUTKIMUSKURSSI </a:t>
            </a:r>
          </a:p>
          <a:p>
            <a:pPr algn="r"/>
            <a:r>
              <a:rPr lang="fi-FI" dirty="0" smtClean="0"/>
              <a:t>MILLA KALLIO </a:t>
            </a:r>
          </a:p>
          <a:p>
            <a:pPr algn="r"/>
            <a:r>
              <a:rPr lang="fi-FI" dirty="0" smtClean="0"/>
              <a:t>ELINA PIRHONEN</a:t>
            </a:r>
          </a:p>
          <a:p>
            <a:pPr algn="r"/>
            <a:r>
              <a:rPr lang="fi-FI" dirty="0" smtClean="0"/>
              <a:t>TAINA SUONIO</a:t>
            </a:r>
            <a:endParaRPr lang="fi-FI" dirty="0"/>
          </a:p>
        </p:txBody>
      </p:sp>
    </p:spTree>
    <p:extLst>
      <p:ext uri="{BB962C8B-B14F-4D97-AF65-F5344CB8AC3E}">
        <p14:creationId xmlns:p14="http://schemas.microsoft.com/office/powerpoint/2010/main" val="777498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3437" y="275063"/>
            <a:ext cx="7851849" cy="1356360"/>
          </a:xfrm>
        </p:spPr>
        <p:txBody>
          <a:bodyPr>
            <a:noAutofit/>
          </a:bodyPr>
          <a:lstStyle/>
          <a:p>
            <a:r>
              <a:rPr lang="fi-FI" dirty="0"/>
              <a:t>Urbaani ympäristö positiivisten sosiaalisten kohtaamisten tarjoajana</a:t>
            </a:r>
          </a:p>
        </p:txBody>
      </p:sp>
      <p:sp>
        <p:nvSpPr>
          <p:cNvPr id="3" name="Sisällön paikkamerkki 2"/>
          <p:cNvSpPr>
            <a:spLocks noGrp="1"/>
          </p:cNvSpPr>
          <p:nvPr>
            <p:ph idx="1"/>
          </p:nvPr>
        </p:nvSpPr>
        <p:spPr>
          <a:xfrm>
            <a:off x="723437" y="1631423"/>
            <a:ext cx="7734763" cy="4161263"/>
          </a:xfrm>
        </p:spPr>
        <p:txBody>
          <a:bodyPr>
            <a:normAutofit/>
          </a:bodyPr>
          <a:lstStyle/>
          <a:p>
            <a:r>
              <a:rPr lang="fi-FI" dirty="0" smtClean="0"/>
              <a:t>Kävelyä </a:t>
            </a:r>
            <a:r>
              <a:rPr lang="fi-FI" dirty="0"/>
              <a:t>ja pyöräilyä suosiva ympäristö</a:t>
            </a:r>
          </a:p>
          <a:p>
            <a:r>
              <a:rPr lang="fi-FI" dirty="0" smtClean="0"/>
              <a:t>Julkisten </a:t>
            </a:r>
            <a:r>
              <a:rPr lang="fi-FI" dirty="0"/>
              <a:t>ja puolijulkisten tilojen avoimuus ja erilaiset tarpeet huomioonottava suunnittelu/toteutus</a:t>
            </a:r>
          </a:p>
          <a:p>
            <a:r>
              <a:rPr lang="fi-FI" dirty="0" smtClean="0"/>
              <a:t>Naapureiden </a:t>
            </a:r>
            <a:r>
              <a:rPr lang="fi-FI" dirty="0"/>
              <a:t>kohtaaminen asuinalueella</a:t>
            </a:r>
          </a:p>
          <a:p>
            <a:r>
              <a:rPr lang="fi-FI" dirty="0" smtClean="0"/>
              <a:t>Tila </a:t>
            </a:r>
            <a:r>
              <a:rPr lang="fi-FI" dirty="0"/>
              <a:t>ei ole vain passiivinen astia, vaan aktiivinen ja tärkeä tekijä sosiaalisissa prosesseissa</a:t>
            </a:r>
          </a:p>
          <a:p>
            <a:pPr marL="205740" lvl="1" indent="0">
              <a:buNone/>
            </a:pPr>
            <a:r>
              <a:rPr lang="fi-FI" sz="2000" dirty="0"/>
              <a:t>-&gt; erilaiset tarpeet ja käsitykset tilasta erilaisilla ihmisillä</a:t>
            </a:r>
          </a:p>
          <a:p>
            <a:pPr marL="205740" lvl="1" indent="0">
              <a:buNone/>
            </a:pPr>
            <a:r>
              <a:rPr lang="fi-FI" sz="2000" dirty="0"/>
              <a:t>-&gt; tärkeää suunnitella </a:t>
            </a:r>
            <a:r>
              <a:rPr lang="fi-FI" sz="2000" dirty="0" smtClean="0"/>
              <a:t>yhdessä</a:t>
            </a:r>
            <a:r>
              <a:rPr lang="fi-FI" sz="1600" dirty="0"/>
              <a:t/>
            </a:r>
            <a:br>
              <a:rPr lang="fi-FI" sz="1600" dirty="0"/>
            </a:br>
            <a:endParaRPr lang="fi-FI" sz="1600" dirty="0"/>
          </a:p>
        </p:txBody>
      </p:sp>
      <p:pic>
        <p:nvPicPr>
          <p:cNvPr id="2050" name="Picture 2" descr="https://lh5.googleusercontent.com/dwrBuyKqw5nbZZ1WmzaDxDzNrZJzFWPRIxaubWsLlEdlHnMxj4FGua7vlV34GtfS2AegNET_mhbUmcDc2z49-Com-5EqMrM76birCmv32ezf6iB3eY9RuMrFgqZQSvaDn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883" y="4369177"/>
            <a:ext cx="4688512" cy="2089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750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0643" y="341970"/>
            <a:ext cx="7686568" cy="1356360"/>
          </a:xfrm>
        </p:spPr>
        <p:txBody>
          <a:bodyPr>
            <a:normAutofit fontScale="90000"/>
          </a:bodyPr>
          <a:lstStyle/>
          <a:p>
            <a:r>
              <a:rPr lang="fi-FI" dirty="0"/>
              <a:t>Rakennusprosessin aikana osallistaminen – esimerkkinä katutaide</a:t>
            </a:r>
          </a:p>
        </p:txBody>
      </p:sp>
      <p:sp>
        <p:nvSpPr>
          <p:cNvPr id="3" name="Sisällön paikkamerkki 2"/>
          <p:cNvSpPr>
            <a:spLocks noGrp="1"/>
          </p:cNvSpPr>
          <p:nvPr>
            <p:ph idx="1"/>
          </p:nvPr>
        </p:nvSpPr>
        <p:spPr>
          <a:xfrm>
            <a:off x="830643" y="1698330"/>
            <a:ext cx="7404653" cy="2773309"/>
          </a:xfrm>
        </p:spPr>
        <p:txBody>
          <a:bodyPr/>
          <a:lstStyle/>
          <a:p>
            <a:r>
              <a:rPr lang="fi-FI" dirty="0"/>
              <a:t>Rakennustyöt koetaan usein häiriönä arjessa, ympäristön viihtyvyys ja alueen vetovoima laskee</a:t>
            </a:r>
          </a:p>
          <a:p>
            <a:r>
              <a:rPr lang="fi-FI" dirty="0" smtClean="0"/>
              <a:t>Tarkoituksena </a:t>
            </a:r>
            <a:r>
              <a:rPr lang="fi-FI" dirty="0"/>
              <a:t>saada asukkaat yhteen tekemään jotain konkreettista ja näkyvää-&gt; kontribuutio alueen ulkonäköön yhdessä muiden kanssa lisää asukkaiden identifioitumista alueeseen</a:t>
            </a:r>
          </a:p>
          <a:p>
            <a:r>
              <a:rPr lang="fi-FI" dirty="0" smtClean="0"/>
              <a:t>Rakennusaitoihin </a:t>
            </a:r>
            <a:r>
              <a:rPr lang="fi-FI" dirty="0"/>
              <a:t>katutaidetta (</a:t>
            </a:r>
            <a:r>
              <a:rPr lang="fi-FI" u="sng" dirty="0">
                <a:hlinkClick r:id="rId3"/>
              </a:rPr>
              <a:t>https://mcdreams.wordpress.com/construction-fences/d-i-y/</a:t>
            </a:r>
            <a:r>
              <a:rPr lang="fi-FI" dirty="0"/>
              <a:t>)</a:t>
            </a:r>
          </a:p>
          <a:p>
            <a:pPr marL="34290" indent="0">
              <a:buNone/>
            </a:pPr>
            <a:endParaRPr lang="fi-FI" dirty="0"/>
          </a:p>
        </p:txBody>
      </p:sp>
      <p:pic>
        <p:nvPicPr>
          <p:cNvPr id="3074" name="Picture 2" descr="https://lh4.googleusercontent.com/UZr-fAacl8Bpp-tbzV5yMoJ93IKN300aCqBXoUAglABDpjHFH7SpUUgR5zni873mmNzCU64S0TKUZ_Cc0qS7wCC_ftSHn5Sff3deeVBkhgRBjj9uRErtfRKJkwf-day9M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28" y="4471639"/>
            <a:ext cx="8592571" cy="20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65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31520" y="335280"/>
            <a:ext cx="7532373" cy="1386840"/>
          </a:xfrm>
        </p:spPr>
        <p:txBody>
          <a:bodyPr/>
          <a:lstStyle/>
          <a:p>
            <a:r>
              <a:rPr lang="fi-FI" dirty="0"/>
              <a:t>Kampuksen valmistuttua osallistaminen</a:t>
            </a:r>
          </a:p>
        </p:txBody>
      </p:sp>
      <p:sp>
        <p:nvSpPr>
          <p:cNvPr id="3" name="Sisällön paikkamerkki 2"/>
          <p:cNvSpPr>
            <a:spLocks noGrp="1"/>
          </p:cNvSpPr>
          <p:nvPr>
            <p:ph idx="1"/>
          </p:nvPr>
        </p:nvSpPr>
        <p:spPr>
          <a:xfrm>
            <a:off x="731520" y="1965960"/>
            <a:ext cx="7955280" cy="4572000"/>
          </a:xfrm>
        </p:spPr>
        <p:txBody>
          <a:bodyPr>
            <a:normAutofit/>
          </a:bodyPr>
          <a:lstStyle/>
          <a:p>
            <a:pPr marL="34290" indent="0">
              <a:buNone/>
            </a:pPr>
            <a:r>
              <a:rPr lang="fi-FI" sz="2400" b="1" dirty="0"/>
              <a:t>Tarkoituksena fasilitoida kohtaamisia eri asukasryhmien, opiskelijoiden ja palveluntarjoajien välille</a:t>
            </a:r>
            <a:endParaRPr lang="fi-FI" sz="2400" dirty="0"/>
          </a:p>
          <a:p>
            <a:pPr lvl="1"/>
            <a:r>
              <a:rPr lang="fi-FI" sz="2400" dirty="0" smtClean="0"/>
              <a:t>tilataide </a:t>
            </a:r>
          </a:p>
          <a:p>
            <a:pPr lvl="1"/>
            <a:r>
              <a:rPr lang="fi-FI" sz="2400" dirty="0" smtClean="0"/>
              <a:t>viherlaatikot yms.</a:t>
            </a:r>
            <a:endParaRPr lang="fi-FI" sz="2400" dirty="0"/>
          </a:p>
          <a:p>
            <a:pPr lvl="1"/>
            <a:r>
              <a:rPr lang="fi-FI" sz="2400" dirty="0" smtClean="0"/>
              <a:t>elävä </a:t>
            </a:r>
            <a:r>
              <a:rPr lang="fi-FI" sz="2400" dirty="0"/>
              <a:t>kirjasto, voit jutella samassa elämän tilanteessa olevan henkilön kanssa</a:t>
            </a:r>
            <a:r>
              <a:rPr lang="fi-FI" sz="2400" dirty="0">
                <a:hlinkClick r:id="rId3"/>
              </a:rPr>
              <a:t> </a:t>
            </a:r>
            <a:r>
              <a:rPr lang="fi-FI" sz="2400" u="sng" dirty="0">
                <a:hlinkClick r:id="rId3"/>
              </a:rPr>
              <a:t>http://www.keks.fi/elavakirjasto</a:t>
            </a:r>
            <a:endParaRPr lang="fi-FI" sz="2400" dirty="0"/>
          </a:p>
          <a:p>
            <a:pPr lvl="1"/>
            <a:r>
              <a:rPr lang="fi-FI" sz="2400" dirty="0" smtClean="0"/>
              <a:t>opeta </a:t>
            </a:r>
            <a:r>
              <a:rPr lang="fi-FI" sz="2400" dirty="0"/>
              <a:t>toiselle jokin taito –työpajat</a:t>
            </a:r>
          </a:p>
          <a:p>
            <a:pPr lvl="1"/>
            <a:r>
              <a:rPr lang="fi-FI" sz="2400" dirty="0" smtClean="0"/>
              <a:t>näkyvyyttä </a:t>
            </a:r>
            <a:r>
              <a:rPr lang="fi-FI" sz="2400" dirty="0"/>
              <a:t>alueen yrittäjille tapahtumissa pienillä </a:t>
            </a:r>
            <a:r>
              <a:rPr lang="fi-FI" sz="2400" dirty="0" smtClean="0"/>
              <a:t>sponsoreilla </a:t>
            </a:r>
            <a:r>
              <a:rPr lang="fi-FI" sz="2400" dirty="0"/>
              <a:t>ja esittäytymismahdollisuuksilla</a:t>
            </a:r>
          </a:p>
          <a:p>
            <a:pPr lvl="1"/>
            <a:r>
              <a:rPr lang="fi-FI" sz="2400" dirty="0" smtClean="0"/>
              <a:t>vierailuja </a:t>
            </a:r>
            <a:r>
              <a:rPr lang="fi-FI" sz="2400" dirty="0"/>
              <a:t>päiväkotiin, kouluihin, koulutusalojen työpaikkoihin, yhteistyötä kampuksen ja palvelujen välille</a:t>
            </a:r>
          </a:p>
        </p:txBody>
      </p:sp>
    </p:spTree>
    <p:extLst>
      <p:ext uri="{BB962C8B-B14F-4D97-AF65-F5344CB8AC3E}">
        <p14:creationId xmlns:p14="http://schemas.microsoft.com/office/powerpoint/2010/main" val="724100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57253" y="475786"/>
            <a:ext cx="7406640" cy="1356360"/>
          </a:xfrm>
        </p:spPr>
        <p:txBody>
          <a:bodyPr/>
          <a:lstStyle/>
          <a:p>
            <a:r>
              <a:rPr lang="fi-FI" dirty="0"/>
              <a:t>Osallistaminen</a:t>
            </a:r>
          </a:p>
        </p:txBody>
      </p:sp>
      <p:sp>
        <p:nvSpPr>
          <p:cNvPr id="3" name="Sisällön paikkamerkki 2"/>
          <p:cNvSpPr>
            <a:spLocks noGrp="1"/>
          </p:cNvSpPr>
          <p:nvPr>
            <p:ph idx="1"/>
          </p:nvPr>
        </p:nvSpPr>
        <p:spPr>
          <a:xfrm>
            <a:off x="857253" y="1923585"/>
            <a:ext cx="7404653" cy="4038600"/>
          </a:xfrm>
        </p:spPr>
        <p:txBody>
          <a:bodyPr/>
          <a:lstStyle/>
          <a:p>
            <a:r>
              <a:rPr lang="fi-FI" sz="2400" dirty="0" smtClean="0"/>
              <a:t>Matalan </a:t>
            </a:r>
            <a:r>
              <a:rPr lang="fi-FI" sz="2400" dirty="0"/>
              <a:t>kynnyksen osallistaminen, pitää olla tila ja fiilis johon voi ”vahingossa” päätyä</a:t>
            </a:r>
            <a:r>
              <a:rPr lang="fi-FI" sz="2400" dirty="0" smtClean="0"/>
              <a:t>.</a:t>
            </a:r>
          </a:p>
          <a:p>
            <a:pPr marL="34290" indent="0">
              <a:buNone/>
            </a:pPr>
            <a:endParaRPr lang="fi-FI" sz="2400" dirty="0"/>
          </a:p>
          <a:p>
            <a:r>
              <a:rPr lang="fi-FI" sz="2400" dirty="0" smtClean="0"/>
              <a:t>Mitä </a:t>
            </a:r>
            <a:r>
              <a:rPr lang="fi-FI" sz="2400" dirty="0"/>
              <a:t>enemmän ovia (fyysisiä tai mentaalisia) pitää avata, sitä enemmän ihmisiä jättää </a:t>
            </a:r>
            <a:r>
              <a:rPr lang="fi-FI" sz="2400" dirty="0" smtClean="0"/>
              <a:t>tulematta</a:t>
            </a:r>
          </a:p>
          <a:p>
            <a:pPr marL="34290" indent="0">
              <a:buNone/>
            </a:pPr>
            <a:endParaRPr lang="fi-FI" sz="2400" dirty="0"/>
          </a:p>
          <a:p>
            <a:r>
              <a:rPr lang="fi-FI" sz="2400" dirty="0" smtClean="0"/>
              <a:t>Tapahtumien </a:t>
            </a:r>
            <a:r>
              <a:rPr lang="fi-FI" sz="2400" dirty="0"/>
              <a:t>ja työpajojen kohdentaminen eri </a:t>
            </a:r>
            <a:r>
              <a:rPr lang="fi-FI" sz="2400" dirty="0" smtClean="0"/>
              <a:t>ryhmille</a:t>
            </a:r>
            <a:endParaRPr lang="fi-FI" dirty="0"/>
          </a:p>
        </p:txBody>
      </p:sp>
    </p:spTree>
    <p:extLst>
      <p:ext uri="{BB962C8B-B14F-4D97-AF65-F5344CB8AC3E}">
        <p14:creationId xmlns:p14="http://schemas.microsoft.com/office/powerpoint/2010/main" val="728120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Onnistumisen mittaaminen</a:t>
            </a:r>
          </a:p>
        </p:txBody>
      </p:sp>
      <p:sp>
        <p:nvSpPr>
          <p:cNvPr id="3" name="Content Placeholder 2"/>
          <p:cNvSpPr>
            <a:spLocks noGrp="1"/>
          </p:cNvSpPr>
          <p:nvPr>
            <p:ph idx="1"/>
          </p:nvPr>
        </p:nvSpPr>
        <p:spPr/>
        <p:txBody>
          <a:bodyPr>
            <a:normAutofit/>
          </a:bodyPr>
          <a:lstStyle/>
          <a:p>
            <a:r>
              <a:rPr lang="fi-FI" sz="2400" dirty="0" smtClean="0"/>
              <a:t>mielipidekysely </a:t>
            </a:r>
            <a:r>
              <a:rPr lang="fi-FI" sz="2400" dirty="0"/>
              <a:t>(ennen/jälkeen projektin</a:t>
            </a:r>
            <a:r>
              <a:rPr lang="fi-FI" sz="2400" dirty="0" smtClean="0"/>
              <a:t>)</a:t>
            </a:r>
          </a:p>
          <a:p>
            <a:pPr marL="34290" indent="0">
              <a:buNone/>
            </a:pPr>
            <a:endParaRPr lang="fi-FI" sz="2400" dirty="0"/>
          </a:p>
          <a:p>
            <a:r>
              <a:rPr lang="fi-FI" sz="2400" dirty="0"/>
              <a:t>h</a:t>
            </a:r>
            <a:r>
              <a:rPr lang="fi-FI" sz="2400" dirty="0" smtClean="0"/>
              <a:t>aastattelu</a:t>
            </a:r>
          </a:p>
          <a:p>
            <a:pPr marL="34290" indent="0">
              <a:buNone/>
            </a:pPr>
            <a:endParaRPr lang="fi-FI" sz="2400" dirty="0"/>
          </a:p>
          <a:p>
            <a:r>
              <a:rPr lang="fi-FI" sz="2400" dirty="0" smtClean="0"/>
              <a:t>laskennallinen </a:t>
            </a:r>
            <a:r>
              <a:rPr lang="fi-FI" sz="2400" dirty="0"/>
              <a:t>(osallistujamäärä/aktiivisuus/pitkäjänteisyys)</a:t>
            </a:r>
          </a:p>
        </p:txBody>
      </p:sp>
    </p:spTree>
    <p:extLst>
      <p:ext uri="{BB962C8B-B14F-4D97-AF65-F5344CB8AC3E}">
        <p14:creationId xmlns:p14="http://schemas.microsoft.com/office/powerpoint/2010/main" val="1094972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16692" y="230650"/>
            <a:ext cx="8218025" cy="1088021"/>
          </a:xfrm>
        </p:spPr>
        <p:txBody>
          <a:bodyPr>
            <a:normAutofit/>
          </a:bodyPr>
          <a:lstStyle/>
          <a:p>
            <a:pPr algn="ctr"/>
            <a:r>
              <a:rPr lang="fi-FI" dirty="0"/>
              <a:t>VIHREYTTÄ VIHERKATOILLA</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8206" y="1167006"/>
            <a:ext cx="7074996" cy="5298315"/>
          </a:xfrm>
        </p:spPr>
      </p:pic>
    </p:spTree>
    <p:extLst>
      <p:ext uri="{BB962C8B-B14F-4D97-AF65-F5344CB8AC3E}">
        <p14:creationId xmlns:p14="http://schemas.microsoft.com/office/powerpoint/2010/main" val="3447402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625" y="276364"/>
            <a:ext cx="8454316" cy="6334502"/>
          </a:xfrm>
        </p:spPr>
      </p:pic>
    </p:spTree>
    <p:extLst>
      <p:ext uri="{BB962C8B-B14F-4D97-AF65-F5344CB8AC3E}">
        <p14:creationId xmlns:p14="http://schemas.microsoft.com/office/powerpoint/2010/main" val="2178721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57250" y="308920"/>
            <a:ext cx="7406640" cy="1173892"/>
          </a:xfrm>
        </p:spPr>
        <p:txBody>
          <a:bodyPr/>
          <a:lstStyle/>
          <a:p>
            <a:r>
              <a:rPr lang="fi-FI" dirty="0" smtClean="0"/>
              <a:t>VIHERKATTOJEN EDUT</a:t>
            </a:r>
            <a:endParaRPr lang="fi-FI" dirty="0"/>
          </a:p>
        </p:txBody>
      </p:sp>
      <p:sp>
        <p:nvSpPr>
          <p:cNvPr id="3" name="Sisällön paikkamerkki 2"/>
          <p:cNvSpPr>
            <a:spLocks noGrp="1"/>
          </p:cNvSpPr>
          <p:nvPr>
            <p:ph sz="half" idx="2"/>
          </p:nvPr>
        </p:nvSpPr>
        <p:spPr>
          <a:xfrm>
            <a:off x="4349578" y="1388322"/>
            <a:ext cx="4571398" cy="5153370"/>
          </a:xfrm>
        </p:spPr>
        <p:txBody>
          <a:bodyPr>
            <a:normAutofit/>
          </a:bodyPr>
          <a:lstStyle/>
          <a:p>
            <a:r>
              <a:rPr lang="fi-FI" sz="2800" dirty="0"/>
              <a:t>Kattokasvillisuuden avulla  </a:t>
            </a:r>
            <a:r>
              <a:rPr lang="fi-FI" sz="2800" dirty="0" smtClean="0"/>
              <a:t>voidaan:</a:t>
            </a:r>
          </a:p>
          <a:p>
            <a:pPr lvl="1"/>
            <a:r>
              <a:rPr lang="fi-FI" sz="2650" dirty="0"/>
              <a:t>v</a:t>
            </a:r>
            <a:r>
              <a:rPr lang="fi-FI" sz="2650" dirty="0" smtClean="0"/>
              <a:t>ähentää </a:t>
            </a:r>
            <a:r>
              <a:rPr lang="fi-FI" sz="2650" dirty="0"/>
              <a:t>hulevesiä</a:t>
            </a:r>
          </a:p>
          <a:p>
            <a:pPr lvl="1"/>
            <a:r>
              <a:rPr lang="fi-FI" sz="2650" dirty="0"/>
              <a:t>l</a:t>
            </a:r>
            <a:r>
              <a:rPr lang="fi-FI" sz="2650" dirty="0" smtClean="0"/>
              <a:t>isätä </a:t>
            </a:r>
            <a:r>
              <a:rPr lang="fi-FI" sz="2650" dirty="0"/>
              <a:t>luonnon monimuotoisuutta</a:t>
            </a:r>
          </a:p>
          <a:p>
            <a:pPr lvl="1"/>
            <a:r>
              <a:rPr lang="fi-FI" sz="2650" dirty="0"/>
              <a:t>p</a:t>
            </a:r>
            <a:r>
              <a:rPr lang="fi-FI" sz="2650" dirty="0" smtClean="0"/>
              <a:t>arantaa </a:t>
            </a:r>
            <a:r>
              <a:rPr lang="fi-FI" sz="2650" dirty="0"/>
              <a:t>ilmanlaatua </a:t>
            </a:r>
          </a:p>
          <a:p>
            <a:pPr lvl="1"/>
            <a:r>
              <a:rPr lang="fi-FI" sz="2650" dirty="0"/>
              <a:t>l</a:t>
            </a:r>
            <a:r>
              <a:rPr lang="fi-FI" sz="2650" dirty="0" smtClean="0"/>
              <a:t>uoda </a:t>
            </a:r>
            <a:r>
              <a:rPr lang="fi-FI" sz="2650" dirty="0"/>
              <a:t>moniulotteisia ympäristöjä</a:t>
            </a:r>
          </a:p>
          <a:p>
            <a:pPr lvl="1"/>
            <a:r>
              <a:rPr lang="fi-FI" sz="2650" dirty="0"/>
              <a:t>v</a:t>
            </a:r>
            <a:r>
              <a:rPr lang="fi-FI" sz="2650" dirty="0" smtClean="0"/>
              <a:t>ähentää  </a:t>
            </a:r>
            <a:r>
              <a:rPr lang="fi-FI" sz="2650" dirty="0"/>
              <a:t>ilmaston ääriolosuhteiden vaikutusta</a:t>
            </a:r>
          </a:p>
          <a:p>
            <a:pPr lvl="1"/>
            <a:r>
              <a:rPr lang="fi-FI" sz="2650" dirty="0"/>
              <a:t>v</a:t>
            </a:r>
            <a:r>
              <a:rPr lang="fi-FI" sz="2650" dirty="0" smtClean="0"/>
              <a:t>ähentää </a:t>
            </a:r>
            <a:r>
              <a:rPr lang="fi-FI" sz="2650" dirty="0"/>
              <a:t>melua</a:t>
            </a:r>
          </a:p>
          <a:p>
            <a:pPr lvl="1"/>
            <a:r>
              <a:rPr lang="fi-FI" sz="2650" dirty="0"/>
              <a:t>v</a:t>
            </a:r>
            <a:r>
              <a:rPr lang="fi-FI" sz="2650" dirty="0" smtClean="0"/>
              <a:t>aikuttaa myös viilentävästi</a:t>
            </a:r>
            <a:endParaRPr lang="fi-FI" sz="2650" dirty="0"/>
          </a:p>
          <a:p>
            <a:endParaRPr lang="fi-FI"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1410" y="1388322"/>
            <a:ext cx="3878168" cy="5136648"/>
          </a:xfrm>
        </p:spPr>
      </p:pic>
    </p:spTree>
    <p:extLst>
      <p:ext uri="{BB962C8B-B14F-4D97-AF65-F5344CB8AC3E}">
        <p14:creationId xmlns:p14="http://schemas.microsoft.com/office/powerpoint/2010/main" val="2899444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760" y="1720894"/>
            <a:ext cx="8536907" cy="4657583"/>
          </a:xfrm>
        </p:spPr>
      </p:pic>
      <p:sp>
        <p:nvSpPr>
          <p:cNvPr id="2" name="Otsikko 1"/>
          <p:cNvSpPr>
            <a:spLocks noGrp="1"/>
          </p:cNvSpPr>
          <p:nvPr>
            <p:ph type="title"/>
          </p:nvPr>
        </p:nvSpPr>
        <p:spPr>
          <a:xfrm>
            <a:off x="857251" y="543698"/>
            <a:ext cx="7406640" cy="1050324"/>
          </a:xfrm>
        </p:spPr>
        <p:txBody>
          <a:bodyPr/>
          <a:lstStyle/>
          <a:p>
            <a:pPr algn="ctr"/>
            <a:r>
              <a:rPr lang="fi-FI" dirty="0" smtClean="0">
                <a:solidFill>
                  <a:srgbClr val="92D050"/>
                </a:solidFill>
                <a:effectLst>
                  <a:outerShdw blurRad="38100" dist="38100" dir="2700000" algn="tl">
                    <a:srgbClr val="000000">
                      <a:alpha val="43137"/>
                    </a:srgbClr>
                  </a:outerShdw>
                </a:effectLst>
              </a:rPr>
              <a:t>VIHREISTÄ VIHREIN KAUPUNKI</a:t>
            </a:r>
            <a:endParaRPr lang="fi-FI" dirty="0">
              <a:solidFill>
                <a:srgbClr val="92D050"/>
              </a:solidFill>
              <a:effectLst>
                <a:outerShdw blurRad="38100" dist="38100" dir="2700000" algn="tl">
                  <a:srgbClr val="000000">
                    <a:alpha val="43137"/>
                  </a:srgbClr>
                </a:outerShdw>
              </a:effectLst>
            </a:endParaRPr>
          </a:p>
        </p:txBody>
      </p:sp>
      <p:sp>
        <p:nvSpPr>
          <p:cNvPr id="5" name="Tekstiruutu 4"/>
          <p:cNvSpPr txBox="1"/>
          <p:nvPr/>
        </p:nvSpPr>
        <p:spPr>
          <a:xfrm>
            <a:off x="7471070" y="5533160"/>
            <a:ext cx="1080655" cy="300210"/>
          </a:xfrm>
          <a:prstGeom prst="rect">
            <a:avLst/>
          </a:prstGeom>
          <a:noFill/>
        </p:spPr>
        <p:txBody>
          <a:bodyPr wrap="square" rtlCol="0">
            <a:spAutoFit/>
          </a:bodyPr>
          <a:lstStyle/>
          <a:p>
            <a:r>
              <a:rPr lang="fi-FI" sz="1351" dirty="0"/>
              <a:t>Kuva: TALLI </a:t>
            </a:r>
          </a:p>
        </p:txBody>
      </p:sp>
    </p:spTree>
    <p:extLst>
      <p:ext uri="{BB962C8B-B14F-4D97-AF65-F5344CB8AC3E}">
        <p14:creationId xmlns:p14="http://schemas.microsoft.com/office/powerpoint/2010/main" val="2452963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521" y="259492"/>
            <a:ext cx="8381999" cy="630828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Otsikko 3"/>
          <p:cNvSpPr>
            <a:spLocks noGrp="1"/>
          </p:cNvSpPr>
          <p:nvPr>
            <p:ph type="title"/>
          </p:nvPr>
        </p:nvSpPr>
        <p:spPr>
          <a:xfrm>
            <a:off x="540081" y="437911"/>
            <a:ext cx="8340811" cy="1371600"/>
          </a:xfrm>
        </p:spPr>
        <p:txBody>
          <a:bodyPr/>
          <a:lstStyle/>
          <a:p>
            <a:r>
              <a:rPr lang="fi-FI" dirty="0">
                <a:solidFill>
                  <a:schemeClr val="tx1"/>
                </a:solidFill>
              </a:rPr>
              <a:t>Amiraaliperhonen (Vanessa atalanta) </a:t>
            </a:r>
            <a:r>
              <a:rPr lang="fi-FI" i="1" dirty="0">
                <a:solidFill>
                  <a:schemeClr val="tx1"/>
                </a:solidFill>
              </a:rPr>
              <a:t>Sedum ewersii</a:t>
            </a:r>
          </a:p>
        </p:txBody>
      </p:sp>
    </p:spTree>
    <p:extLst>
      <p:ext uri="{BB962C8B-B14F-4D97-AF65-F5344CB8AC3E}">
        <p14:creationId xmlns:p14="http://schemas.microsoft.com/office/powerpoint/2010/main" val="199192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71332" y="531543"/>
            <a:ext cx="8472668" cy="1356360"/>
          </a:xfrm>
        </p:spPr>
        <p:txBody>
          <a:bodyPr>
            <a:normAutofit fontScale="90000"/>
          </a:bodyPr>
          <a:lstStyle/>
          <a:p>
            <a:r>
              <a:rPr lang="fi-FI" dirty="0"/>
              <a:t>Keskeiset haasteet Myllypurossa &amp; Metropolian kampuksen hyötyjen maksimoinnissa </a:t>
            </a:r>
          </a:p>
        </p:txBody>
      </p:sp>
      <p:sp>
        <p:nvSpPr>
          <p:cNvPr id="3" name="Sisällön paikkamerkki 2"/>
          <p:cNvSpPr>
            <a:spLocks noGrp="1"/>
          </p:cNvSpPr>
          <p:nvPr>
            <p:ph idx="1"/>
          </p:nvPr>
        </p:nvSpPr>
        <p:spPr>
          <a:xfrm>
            <a:off x="671332" y="2362200"/>
            <a:ext cx="8015468" cy="4145280"/>
          </a:xfrm>
        </p:spPr>
        <p:txBody>
          <a:bodyPr/>
          <a:lstStyle/>
          <a:p>
            <a:r>
              <a:rPr lang="fi-FI" b="1" dirty="0"/>
              <a:t>IMAGO   </a:t>
            </a:r>
            <a:r>
              <a:rPr lang="fi-FI" dirty="0"/>
              <a:t>Miten Myllypuroa voidaan kampuksen myötä kehittää sekä brändätä niin, että alueen imago paranee? </a:t>
            </a:r>
          </a:p>
          <a:p>
            <a:pPr lvl="1"/>
            <a:r>
              <a:rPr lang="fi-FI" sz="2000" dirty="0"/>
              <a:t>Esimerkiksi alueen vehreyttäminen</a:t>
            </a:r>
          </a:p>
          <a:p>
            <a:r>
              <a:rPr lang="fi-FI" b="1" dirty="0"/>
              <a:t>VUOROVAIKUTUKSELLISUUS</a:t>
            </a:r>
            <a:r>
              <a:rPr lang="fi-FI" dirty="0"/>
              <a:t>   Miten edistetään vuorovaikutuksellisuutta </a:t>
            </a:r>
            <a:r>
              <a:rPr lang="fi-FI" dirty="0" smtClean="0"/>
              <a:t>kampuksen </a:t>
            </a:r>
            <a:r>
              <a:rPr lang="fi-FI" dirty="0"/>
              <a:t>ja muun </a:t>
            </a:r>
            <a:r>
              <a:rPr lang="fi-FI" dirty="0" smtClean="0"/>
              <a:t>Myllypuron sekä opiskelijoiden ja asukkaiden </a:t>
            </a:r>
            <a:r>
              <a:rPr lang="fi-FI" dirty="0"/>
              <a:t>välillä? Miten saadaan opiskelijat jäämään alueelle?</a:t>
            </a:r>
          </a:p>
          <a:p>
            <a:r>
              <a:rPr lang="fi-FI" b="1" dirty="0"/>
              <a:t>OSALLISTAMINEN JA OIKEUDENMUKAISUUS </a:t>
            </a:r>
            <a:r>
              <a:rPr lang="fi-FI" dirty="0"/>
              <a:t>Miten taataan kaikille tasavertaiset mahdollisuudet käyttää (kampuksen) julkisia tiloja/miten taataan tilan oikeudenmukaisuus? Miten huomioidaan kaikki väestöryhmät?</a:t>
            </a:r>
          </a:p>
          <a:p>
            <a:endParaRPr lang="fi-FI" dirty="0"/>
          </a:p>
        </p:txBody>
      </p:sp>
    </p:spTree>
    <p:extLst>
      <p:ext uri="{BB962C8B-B14F-4D97-AF65-F5344CB8AC3E}">
        <p14:creationId xmlns:p14="http://schemas.microsoft.com/office/powerpoint/2010/main" val="681897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43653" y="437883"/>
            <a:ext cx="3004852" cy="794455"/>
          </a:xfrm>
        </p:spPr>
        <p:txBody>
          <a:bodyPr>
            <a:normAutofit/>
          </a:bodyPr>
          <a:lstStyle/>
          <a:p>
            <a:r>
              <a:rPr lang="fi-FI" b="1" dirty="0" smtClean="0">
                <a:effectLst>
                  <a:outerShdw blurRad="38100" dist="38100" dir="2700000" algn="tl">
                    <a:srgbClr val="000000">
                      <a:alpha val="43137"/>
                    </a:srgbClr>
                  </a:outerShdw>
                </a:effectLst>
              </a:rPr>
              <a:t>TUTKIMUS! </a:t>
            </a:r>
            <a:endParaRPr lang="fi-FI" b="1" dirty="0">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297" y="573619"/>
            <a:ext cx="3001405" cy="227379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653" y="3672841"/>
            <a:ext cx="2145442" cy="286058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729" y="1299175"/>
            <a:ext cx="2272040" cy="198143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8505" y="122560"/>
            <a:ext cx="2386318" cy="3175909"/>
          </a:xfrm>
          <a:prstGeom prst="rect">
            <a:avLst/>
          </a:prstGeom>
        </p:spPr>
      </p:pic>
      <p:pic>
        <p:nvPicPr>
          <p:cNvPr id="4"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1601749" y="2985394"/>
            <a:ext cx="3160351" cy="2266388"/>
          </a:xfr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86306" y="3122554"/>
            <a:ext cx="2247657" cy="330296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91548" y="3672841"/>
            <a:ext cx="2476687" cy="2447026"/>
          </a:xfrm>
          <a:prstGeom prst="rect">
            <a:avLst/>
          </a:prstGeom>
        </p:spPr>
      </p:pic>
    </p:spTree>
    <p:extLst>
      <p:ext uri="{BB962C8B-B14F-4D97-AF65-F5344CB8AC3E}">
        <p14:creationId xmlns:p14="http://schemas.microsoft.com/office/powerpoint/2010/main" val="1418461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8009" y="415638"/>
            <a:ext cx="7805883" cy="1098220"/>
          </a:xfrm>
        </p:spPr>
        <p:txBody>
          <a:bodyPr/>
          <a:lstStyle/>
          <a:p>
            <a:r>
              <a:rPr lang="fi-FI" dirty="0" smtClean="0"/>
              <a:t>VIHREYTTÄ SEINILLE!</a:t>
            </a:r>
            <a:endParaRPr lang="fi-FI"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919" y="1518582"/>
            <a:ext cx="4798420" cy="361038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2195" y="1513857"/>
            <a:ext cx="3657600" cy="4876800"/>
          </a:xfrm>
          <a:prstGeom prst="rect">
            <a:avLst/>
          </a:prstGeom>
        </p:spPr>
      </p:pic>
    </p:spTree>
    <p:extLst>
      <p:ext uri="{BB962C8B-B14F-4D97-AF65-F5344CB8AC3E}">
        <p14:creationId xmlns:p14="http://schemas.microsoft.com/office/powerpoint/2010/main" val="3805309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451" y="296563"/>
            <a:ext cx="8390238" cy="6285801"/>
          </a:xfrm>
        </p:spPr>
      </p:pic>
      <p:sp>
        <p:nvSpPr>
          <p:cNvPr id="2" name="Otsikko 1"/>
          <p:cNvSpPr>
            <a:spLocks noGrp="1"/>
          </p:cNvSpPr>
          <p:nvPr>
            <p:ph type="title"/>
          </p:nvPr>
        </p:nvSpPr>
        <p:spPr>
          <a:xfrm>
            <a:off x="857250" y="296563"/>
            <a:ext cx="7406640" cy="951470"/>
          </a:xfrm>
        </p:spPr>
        <p:txBody>
          <a:bodyPr/>
          <a:lstStyle/>
          <a:p>
            <a:r>
              <a:rPr lang="fi-FI" dirty="0" smtClean="0"/>
              <a:t>YHTEISÖLLISYYTTÄ ?</a:t>
            </a:r>
            <a:endParaRPr lang="fi-FI" dirty="0"/>
          </a:p>
        </p:txBody>
      </p:sp>
    </p:spTree>
    <p:extLst>
      <p:ext uri="{BB962C8B-B14F-4D97-AF65-F5344CB8AC3E}">
        <p14:creationId xmlns:p14="http://schemas.microsoft.com/office/powerpoint/2010/main" val="2478205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340" y="1406381"/>
            <a:ext cx="3091381" cy="400419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9294" y="2882727"/>
            <a:ext cx="2681115" cy="339534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695" y="712753"/>
            <a:ext cx="2903710" cy="3867647"/>
          </a:xfrm>
          <a:prstGeom prst="rect">
            <a:avLst/>
          </a:prstGeom>
        </p:spPr>
      </p:pic>
      <p:sp>
        <p:nvSpPr>
          <p:cNvPr id="6" name="Rectangle 5"/>
          <p:cNvSpPr/>
          <p:nvPr/>
        </p:nvSpPr>
        <p:spPr>
          <a:xfrm>
            <a:off x="3387336" y="506688"/>
            <a:ext cx="5218773" cy="1323439"/>
          </a:xfrm>
          <a:prstGeom prst="rect">
            <a:avLst/>
          </a:prstGeom>
        </p:spPr>
        <p:txBody>
          <a:bodyPr wrap="square">
            <a:spAutoFit/>
          </a:bodyPr>
          <a:lstStyle/>
          <a:p>
            <a:r>
              <a:rPr lang="fi-FI" sz="4000" dirty="0" smtClean="0">
                <a:solidFill>
                  <a:schemeClr val="accent1"/>
                </a:solidFill>
              </a:rPr>
              <a:t>LUOVIA &amp; EKOLOGISIA RATKAISUJA</a:t>
            </a:r>
            <a:endParaRPr lang="fi-FI" sz="4000" dirty="0">
              <a:solidFill>
                <a:schemeClr val="accent1"/>
              </a:solidFill>
            </a:endParaRPr>
          </a:p>
        </p:txBody>
      </p:sp>
    </p:spTree>
    <p:extLst>
      <p:ext uri="{BB962C8B-B14F-4D97-AF65-F5344CB8AC3E}">
        <p14:creationId xmlns:p14="http://schemas.microsoft.com/office/powerpoint/2010/main" val="3715046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76" y="291833"/>
            <a:ext cx="8434132" cy="6328808"/>
          </a:xfrm>
          <a:prstGeom prst="rect">
            <a:avLst/>
          </a:prstGeom>
        </p:spPr>
      </p:pic>
      <p:sp>
        <p:nvSpPr>
          <p:cNvPr id="4" name="Otsikko 3"/>
          <p:cNvSpPr>
            <a:spLocks noGrp="1"/>
          </p:cNvSpPr>
          <p:nvPr>
            <p:ph type="title"/>
          </p:nvPr>
        </p:nvSpPr>
        <p:spPr/>
        <p:txBody>
          <a:bodyPr/>
          <a:lstStyle/>
          <a:p>
            <a:r>
              <a:rPr lang="fi-FI" dirty="0" smtClean="0"/>
              <a:t>KIITOS! </a:t>
            </a:r>
            <a:endParaRPr lang="fi-FI" dirty="0"/>
          </a:p>
        </p:txBody>
      </p:sp>
    </p:spTree>
    <p:extLst>
      <p:ext uri="{BB962C8B-B14F-4D97-AF65-F5344CB8AC3E}">
        <p14:creationId xmlns:p14="http://schemas.microsoft.com/office/powerpoint/2010/main" val="381835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57253" y="486937"/>
            <a:ext cx="7406640" cy="1185746"/>
          </a:xfrm>
        </p:spPr>
        <p:txBody>
          <a:bodyPr/>
          <a:lstStyle/>
          <a:p>
            <a:r>
              <a:rPr lang="fi-FI" dirty="0"/>
              <a:t>Myllypuro asuinalueena </a:t>
            </a:r>
          </a:p>
        </p:txBody>
      </p:sp>
      <p:sp>
        <p:nvSpPr>
          <p:cNvPr id="3" name="Sisällön paikkamerkki 2"/>
          <p:cNvSpPr>
            <a:spLocks noGrp="1"/>
          </p:cNvSpPr>
          <p:nvPr>
            <p:ph idx="1"/>
          </p:nvPr>
        </p:nvSpPr>
        <p:spPr>
          <a:xfrm>
            <a:off x="640080" y="1843296"/>
            <a:ext cx="8214360" cy="4709904"/>
          </a:xfrm>
        </p:spPr>
        <p:txBody>
          <a:bodyPr/>
          <a:lstStyle/>
          <a:p>
            <a:r>
              <a:rPr lang="fi-FI" dirty="0"/>
              <a:t>Myllypurolla tällä hetkellä muun Itä-Helsingin tapaan huono maine (levoton, paljon maahanmuuttajaväestöä, mielikuvat leipäjonoista) </a:t>
            </a:r>
          </a:p>
          <a:p>
            <a:r>
              <a:rPr lang="fi-FI" dirty="0"/>
              <a:t>Alueen väestö melko vanhaa ja terveydeltään keskimääräistä heikompaa</a:t>
            </a:r>
          </a:p>
          <a:p>
            <a:r>
              <a:rPr lang="fi-FI" dirty="0"/>
              <a:t>Todellisuudessa alue rauhallista ja väljästi rakennettua, ja leipäjonon asiakkaita tulee paljon Myllypuron </a:t>
            </a:r>
            <a:r>
              <a:rPr lang="fi-FI" dirty="0" smtClean="0"/>
              <a:t>ulkopuolelta</a:t>
            </a:r>
          </a:p>
          <a:p>
            <a:pPr marL="34290" indent="0">
              <a:buNone/>
            </a:pPr>
            <a:endParaRPr lang="fi-FI" dirty="0"/>
          </a:p>
          <a:p>
            <a:r>
              <a:rPr lang="fi-FI" dirty="0"/>
              <a:t>Alueella on paljon vahvuuksia, joista keskeisimpiä: </a:t>
            </a:r>
          </a:p>
          <a:p>
            <a:pPr marL="34290" indent="0">
              <a:buNone/>
            </a:pPr>
            <a:r>
              <a:rPr lang="fi-FI" b="1" dirty="0"/>
              <a:t>    </a:t>
            </a:r>
            <a:r>
              <a:rPr lang="fi-FI" b="1" dirty="0" smtClean="0"/>
              <a:t>-vehreys </a:t>
            </a:r>
            <a:endParaRPr lang="fi-FI" b="1" dirty="0"/>
          </a:p>
          <a:p>
            <a:pPr marL="34290" indent="0">
              <a:buNone/>
            </a:pPr>
            <a:r>
              <a:rPr lang="fi-FI" b="1" dirty="0"/>
              <a:t>    -monipuoliset liikuntapalvelut</a:t>
            </a:r>
          </a:p>
          <a:p>
            <a:pPr marL="34290" indent="0">
              <a:buNone/>
            </a:pPr>
            <a:r>
              <a:rPr lang="fi-FI" b="1" dirty="0"/>
              <a:t>    -hyvät </a:t>
            </a:r>
            <a:r>
              <a:rPr lang="fi-FI" b="1" dirty="0" smtClean="0"/>
              <a:t>liikenneyhteydet</a:t>
            </a:r>
            <a:endParaRPr lang="fi-FI" b="1" dirty="0"/>
          </a:p>
          <a:p>
            <a:pPr marL="34290" indent="0">
              <a:buNone/>
            </a:pPr>
            <a:r>
              <a:rPr lang="fi-FI" b="1" dirty="0"/>
              <a:t>    -asukkaiden aktiivisuus ja yhteisöllisyys </a:t>
            </a:r>
          </a:p>
          <a:p>
            <a:endParaRPr lang="fi-FI" dirty="0"/>
          </a:p>
        </p:txBody>
      </p:sp>
    </p:spTree>
    <p:extLst>
      <p:ext uri="{BB962C8B-B14F-4D97-AF65-F5344CB8AC3E}">
        <p14:creationId xmlns:p14="http://schemas.microsoft.com/office/powerpoint/2010/main" val="3629451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6000" r="-6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5266" y="308517"/>
            <a:ext cx="7406640" cy="973873"/>
          </a:xfrm>
          <a:solidFill>
            <a:schemeClr val="bg1">
              <a:alpha val="40000"/>
            </a:schemeClr>
          </a:solidFill>
        </p:spPr>
        <p:txBody>
          <a:bodyPr/>
          <a:lstStyle/>
          <a:p>
            <a:r>
              <a:rPr lang="fi-FI" dirty="0"/>
              <a:t>Imagon parantaminen &amp; brändäys</a:t>
            </a:r>
          </a:p>
        </p:txBody>
      </p:sp>
      <p:sp>
        <p:nvSpPr>
          <p:cNvPr id="3" name="Content Placeholder 2"/>
          <p:cNvSpPr>
            <a:spLocks noGrp="1"/>
          </p:cNvSpPr>
          <p:nvPr>
            <p:ph idx="1"/>
          </p:nvPr>
        </p:nvSpPr>
        <p:spPr>
          <a:xfrm>
            <a:off x="857253" y="1393902"/>
            <a:ext cx="7404653" cy="5140713"/>
          </a:xfrm>
          <a:solidFill>
            <a:schemeClr val="bg1">
              <a:alpha val="65000"/>
            </a:schemeClr>
          </a:solidFill>
        </p:spPr>
        <p:txBody>
          <a:bodyPr>
            <a:normAutofit fontScale="85000" lnSpcReduction="20000"/>
          </a:bodyPr>
          <a:lstStyle/>
          <a:p>
            <a:pPr lvl="0"/>
            <a:r>
              <a:rPr lang="fi-FI" sz="2400" dirty="0" smtClean="0">
                <a:solidFill>
                  <a:schemeClr val="accent1">
                    <a:lumMod val="75000"/>
                  </a:schemeClr>
                </a:solidFill>
              </a:rPr>
              <a:t>Asuinalueen </a:t>
            </a:r>
            <a:r>
              <a:rPr lang="fi-FI" sz="2400" dirty="0">
                <a:solidFill>
                  <a:schemeClr val="accent1">
                    <a:lumMod val="75000"/>
                  </a:schemeClr>
                </a:solidFill>
              </a:rPr>
              <a:t>vahvuuksien kehittäminen entisestään edistää alueen omaleimaisuutta, minkä avulla voidaan houkutella alueelle lisää luovan luokan </a:t>
            </a:r>
            <a:r>
              <a:rPr lang="fi-FI" sz="2400" dirty="0" smtClean="0">
                <a:solidFill>
                  <a:schemeClr val="accent1">
                    <a:lumMod val="75000"/>
                  </a:schemeClr>
                </a:solidFill>
              </a:rPr>
              <a:t>väestöä</a:t>
            </a:r>
          </a:p>
          <a:p>
            <a:pPr lvl="1"/>
            <a:r>
              <a:rPr lang="fi-FI" sz="2200" dirty="0" smtClean="0">
                <a:solidFill>
                  <a:schemeClr val="accent1">
                    <a:lumMod val="75000"/>
                  </a:schemeClr>
                </a:solidFill>
              </a:rPr>
              <a:t>Paikallisten vahvuuksien hyödyntäminen myös kampuksen suunnittelussa</a:t>
            </a:r>
            <a:endParaRPr lang="fi-FI" sz="2200" dirty="0">
              <a:solidFill>
                <a:schemeClr val="accent1">
                  <a:lumMod val="75000"/>
                </a:schemeClr>
              </a:solidFill>
            </a:endParaRPr>
          </a:p>
          <a:p>
            <a:pPr lvl="0"/>
            <a:r>
              <a:rPr lang="fi-FI" sz="2400" dirty="0">
                <a:solidFill>
                  <a:schemeClr val="accent1">
                    <a:lumMod val="75000"/>
                  </a:schemeClr>
                </a:solidFill>
              </a:rPr>
              <a:t>Vahvuuksien kehittämisessä etenkin vehreyden ja yhteisöllisyyden lisääminen entisestään </a:t>
            </a:r>
            <a:endParaRPr lang="fi-FI" sz="2400" dirty="0" smtClean="0">
              <a:solidFill>
                <a:schemeClr val="accent1">
                  <a:lumMod val="75000"/>
                </a:schemeClr>
              </a:solidFill>
            </a:endParaRPr>
          </a:p>
          <a:p>
            <a:pPr lvl="1"/>
            <a:r>
              <a:rPr lang="fi-FI" sz="2200" dirty="0" smtClean="0">
                <a:solidFill>
                  <a:schemeClr val="accent1">
                    <a:lumMod val="75000"/>
                  </a:schemeClr>
                </a:solidFill>
              </a:rPr>
              <a:t>Asukkaat </a:t>
            </a:r>
            <a:r>
              <a:rPr lang="fi-FI" sz="2200" dirty="0">
                <a:solidFill>
                  <a:schemeClr val="accent1">
                    <a:lumMod val="75000"/>
                  </a:schemeClr>
                </a:solidFill>
              </a:rPr>
              <a:t>kokevat tärkeiksi viheralueet sekä alueen ihmiset  </a:t>
            </a:r>
          </a:p>
          <a:p>
            <a:r>
              <a:rPr lang="fi-FI" sz="2400" dirty="0">
                <a:solidFill>
                  <a:schemeClr val="accent1">
                    <a:lumMod val="75000"/>
                  </a:schemeClr>
                </a:solidFill>
              </a:rPr>
              <a:t>Lisäksi brändäys hyvinvoinnin mekkana (monipuoliset liikunta- ja </a:t>
            </a:r>
            <a:r>
              <a:rPr lang="fi-FI" sz="2400" dirty="0" smtClean="0">
                <a:solidFill>
                  <a:schemeClr val="accent1">
                    <a:lumMod val="75000"/>
                  </a:schemeClr>
                </a:solidFill>
              </a:rPr>
              <a:t>hyvinvointipalvelut</a:t>
            </a:r>
            <a:r>
              <a:rPr lang="fi-FI" sz="2400" dirty="0">
                <a:solidFill>
                  <a:schemeClr val="accent1">
                    <a:lumMod val="75000"/>
                  </a:schemeClr>
                </a:solidFill>
              </a:rPr>
              <a:t>!) </a:t>
            </a:r>
          </a:p>
          <a:p>
            <a:r>
              <a:rPr lang="fi-FI" sz="2400" dirty="0">
                <a:solidFill>
                  <a:schemeClr val="accent1">
                    <a:lumMod val="75000"/>
                  </a:schemeClr>
                </a:solidFill>
              </a:rPr>
              <a:t>Alueen avoimuuden ja hyvän yhteishengen korostaminen tärkeää uusien asukkaiden houkuttelemisessa</a:t>
            </a:r>
          </a:p>
          <a:p>
            <a:pPr lvl="0"/>
            <a:r>
              <a:rPr lang="fi-FI" sz="2400" b="1" dirty="0">
                <a:solidFill>
                  <a:schemeClr val="accent2">
                    <a:lumMod val="75000"/>
                  </a:schemeClr>
                </a:solidFill>
              </a:rPr>
              <a:t>Uusina kehitystarpeina: </a:t>
            </a:r>
          </a:p>
          <a:p>
            <a:pPr lvl="1"/>
            <a:r>
              <a:rPr lang="fi-FI" sz="2400" dirty="0">
                <a:solidFill>
                  <a:schemeClr val="accent1">
                    <a:lumMod val="75000"/>
                  </a:schemeClr>
                </a:solidFill>
              </a:rPr>
              <a:t>eri väestöryhmien välisen vuorovaikutuksen lisääminen</a:t>
            </a:r>
          </a:p>
          <a:p>
            <a:pPr lvl="1"/>
            <a:r>
              <a:rPr lang="fi-FI" sz="2400" dirty="0">
                <a:solidFill>
                  <a:schemeClr val="accent1">
                    <a:lumMod val="75000"/>
                  </a:schemeClr>
                </a:solidFill>
              </a:rPr>
              <a:t>kampuksen ja muun Myllypuron välisen vuorovaikutuksen </a:t>
            </a:r>
            <a:r>
              <a:rPr lang="fi-FI" sz="2400" dirty="0" smtClean="0">
                <a:solidFill>
                  <a:schemeClr val="accent1">
                    <a:lumMod val="75000"/>
                  </a:schemeClr>
                </a:solidFill>
              </a:rPr>
              <a:t>edistäminen</a:t>
            </a:r>
            <a:endParaRPr lang="fi-FI" sz="2400" dirty="0">
              <a:solidFill>
                <a:schemeClr val="accent1">
                  <a:lumMod val="75000"/>
                </a:schemeClr>
              </a:solidFill>
            </a:endParaRPr>
          </a:p>
          <a:p>
            <a:pPr lvl="1"/>
            <a:r>
              <a:rPr lang="fi-FI" sz="2400" dirty="0">
                <a:solidFill>
                  <a:schemeClr val="accent1">
                    <a:lumMod val="75000"/>
                  </a:schemeClr>
                </a:solidFill>
              </a:rPr>
              <a:t>tilan oikeudenmukaisuuden näkökulmat </a:t>
            </a:r>
          </a:p>
          <a:p>
            <a:r>
              <a:rPr lang="fi-FI" sz="2400" dirty="0">
                <a:solidFill>
                  <a:schemeClr val="accent1">
                    <a:lumMod val="75000"/>
                  </a:schemeClr>
                </a:solidFill>
              </a:rPr>
              <a:t>Brändäyksessä käyttöön slogan-kampanja </a:t>
            </a:r>
          </a:p>
          <a:p>
            <a:pPr marL="34290" indent="0">
              <a:buNone/>
            </a:pPr>
            <a:endParaRPr lang="fi-FI" dirty="0"/>
          </a:p>
        </p:txBody>
      </p:sp>
    </p:spTree>
    <p:extLst>
      <p:ext uri="{BB962C8B-B14F-4D97-AF65-F5344CB8AC3E}">
        <p14:creationId xmlns:p14="http://schemas.microsoft.com/office/powerpoint/2010/main" val="1342856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Alueella jo paljon aktiivista ja yhteisöllistä toimintaa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705" y="2174488"/>
            <a:ext cx="2772193" cy="369625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098" y="2174488"/>
            <a:ext cx="2773239" cy="36976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6537" y="2174488"/>
            <a:ext cx="2772193" cy="3696258"/>
          </a:xfrm>
          <a:prstGeom prst="rect">
            <a:avLst/>
          </a:prstGeom>
        </p:spPr>
      </p:pic>
    </p:spTree>
    <p:extLst>
      <p:ext uri="{BB962C8B-B14F-4D97-AF65-F5344CB8AC3E}">
        <p14:creationId xmlns:p14="http://schemas.microsoft.com/office/powerpoint/2010/main" val="1761581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3" y="453483"/>
            <a:ext cx="7406640" cy="1356360"/>
          </a:xfrm>
        </p:spPr>
        <p:txBody>
          <a:bodyPr/>
          <a:lstStyle/>
          <a:p>
            <a:r>
              <a:rPr lang="fi-FI" dirty="0"/>
              <a:t>Täydennysrakentamisen positiiviset seuraukset</a:t>
            </a:r>
          </a:p>
        </p:txBody>
      </p:sp>
      <p:sp>
        <p:nvSpPr>
          <p:cNvPr id="3" name="Content Placeholder 2"/>
          <p:cNvSpPr>
            <a:spLocks noGrp="1"/>
          </p:cNvSpPr>
          <p:nvPr>
            <p:ph idx="1"/>
          </p:nvPr>
        </p:nvSpPr>
        <p:spPr>
          <a:xfrm>
            <a:off x="857253" y="1920240"/>
            <a:ext cx="7738107" cy="4541520"/>
          </a:xfrm>
        </p:spPr>
        <p:txBody>
          <a:bodyPr/>
          <a:lstStyle/>
          <a:p>
            <a:r>
              <a:rPr lang="fi-FI" dirty="0"/>
              <a:t>Alueen väestö sosioekonomisesti ja terveydeltään keskimääräistä heikompaa  ja suhteellisen ikääntynyttä </a:t>
            </a:r>
            <a:r>
              <a:rPr lang="fi-FI" dirty="0">
                <a:sym typeface="Wingdings" panose="05000000000000000000" pitchFamily="2" charset="2"/>
              </a:rPr>
              <a:t></a:t>
            </a:r>
            <a:r>
              <a:rPr lang="fi-FI" dirty="0"/>
              <a:t> opiskelijoiden saaminen alueelle opiskelija-asuntojen myötä toivottua </a:t>
            </a:r>
            <a:r>
              <a:rPr lang="fi-FI" dirty="0">
                <a:sym typeface="Wingdings" panose="05000000000000000000" pitchFamily="2" charset="2"/>
              </a:rPr>
              <a:t></a:t>
            </a:r>
            <a:r>
              <a:rPr lang="fi-FI" dirty="0"/>
              <a:t> alue vireämmäksi nuorten avulla</a:t>
            </a:r>
          </a:p>
          <a:p>
            <a:r>
              <a:rPr lang="fi-FI" dirty="0"/>
              <a:t>Täydennysrakentaminen takaa palvelujen säilyvyyden ja mahdollistaa uusien palvelujen tarjoamisen (sekä kampuksella että sen ulkopuolella) </a:t>
            </a:r>
          </a:p>
          <a:p>
            <a:pPr lvl="1"/>
            <a:r>
              <a:rPr lang="fi-FI" sz="2000" b="1" dirty="0">
                <a:sym typeface="Wingdings" panose="05000000000000000000" pitchFamily="2" charset="2"/>
              </a:rPr>
              <a:t>BRÄNDÄYS</a:t>
            </a:r>
            <a:r>
              <a:rPr lang="fi-FI" sz="2000" b="1" dirty="0"/>
              <a:t>:</a:t>
            </a:r>
            <a:r>
              <a:rPr lang="fi-FI" sz="2000" dirty="0"/>
              <a:t>  Myllypuron hyvä palvelutarjonta etenkin liikunta- ja terveyspalveluiden saralla </a:t>
            </a:r>
            <a:r>
              <a:rPr lang="fi-FI" sz="2000" dirty="0">
                <a:sym typeface="Wingdings" panose="05000000000000000000" pitchFamily="2" charset="2"/>
              </a:rPr>
              <a:t></a:t>
            </a:r>
            <a:r>
              <a:rPr lang="fi-FI" sz="2000" dirty="0"/>
              <a:t> vahvempi profiloituminen näiden vahvuuksien kautta! </a:t>
            </a:r>
          </a:p>
          <a:p>
            <a:pPr>
              <a:buFont typeface="Arial" panose="020B0604020202020204" pitchFamily="34" charset="0"/>
              <a:buChar char="•"/>
            </a:pPr>
            <a:r>
              <a:rPr lang="fi-FI" dirty="0"/>
              <a:t> Tiiviimpi aluerakenne ja hyvät kävely-yhteydet lisäävät asukkaiden välisiä kohtaamisia</a:t>
            </a:r>
          </a:p>
          <a:p>
            <a:pPr lvl="1">
              <a:buFont typeface="Arial" panose="020B0604020202020204" pitchFamily="34" charset="0"/>
              <a:buChar char="•"/>
            </a:pPr>
            <a:r>
              <a:rPr lang="fi-FI" sz="2000" b="1" dirty="0">
                <a:sym typeface="Wingdings" panose="05000000000000000000" pitchFamily="2" charset="2"/>
              </a:rPr>
              <a:t>BRÄNDÄYS</a:t>
            </a:r>
            <a:r>
              <a:rPr lang="fi-FI" sz="2000" dirty="0">
                <a:sym typeface="Wingdings" panose="05000000000000000000" pitchFamily="2" charset="2"/>
              </a:rPr>
              <a:t> </a:t>
            </a:r>
            <a:r>
              <a:rPr lang="fi-FI" sz="2000" dirty="0"/>
              <a:t>alueen avoimuuden ja hyvän yhteishengen korostaminen!</a:t>
            </a:r>
          </a:p>
          <a:p>
            <a:endParaRPr lang="fi-FI" dirty="0"/>
          </a:p>
        </p:txBody>
      </p:sp>
    </p:spTree>
    <p:extLst>
      <p:ext uri="{BB962C8B-B14F-4D97-AF65-F5344CB8AC3E}">
        <p14:creationId xmlns:p14="http://schemas.microsoft.com/office/powerpoint/2010/main" val="2270761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688" y="315927"/>
            <a:ext cx="7829547" cy="1356360"/>
          </a:xfrm>
        </p:spPr>
        <p:txBody>
          <a:bodyPr>
            <a:noAutofit/>
          </a:bodyPr>
          <a:lstStyle/>
          <a:p>
            <a:r>
              <a:rPr lang="fi-FI" dirty="0"/>
              <a:t>Kampuksen tuomat mahdollisuudet &amp; odotukset kampukselta</a:t>
            </a:r>
          </a:p>
        </p:txBody>
      </p:sp>
      <p:sp>
        <p:nvSpPr>
          <p:cNvPr id="3" name="Content Placeholder 2"/>
          <p:cNvSpPr>
            <a:spLocks noGrp="1"/>
          </p:cNvSpPr>
          <p:nvPr>
            <p:ph idx="1"/>
          </p:nvPr>
        </p:nvSpPr>
        <p:spPr>
          <a:xfrm>
            <a:off x="488688" y="1689646"/>
            <a:ext cx="7404653" cy="4330154"/>
          </a:xfrm>
        </p:spPr>
        <p:txBody>
          <a:bodyPr>
            <a:normAutofit fontScale="85000" lnSpcReduction="20000"/>
          </a:bodyPr>
          <a:lstStyle/>
          <a:p>
            <a:r>
              <a:rPr lang="fi-FI" sz="2100" dirty="0" smtClean="0"/>
              <a:t>Alueen elävöittäminen ja dynaamisuus</a:t>
            </a:r>
          </a:p>
          <a:p>
            <a:r>
              <a:rPr lang="fi-FI" sz="2100" dirty="0" smtClean="0"/>
              <a:t>Alueelle nuoria </a:t>
            </a:r>
          </a:p>
          <a:p>
            <a:r>
              <a:rPr lang="fi-FI" sz="2100" dirty="0" smtClean="0"/>
              <a:t>Arvostuksen </a:t>
            </a:r>
            <a:r>
              <a:rPr lang="fi-FI" sz="2100" dirty="0"/>
              <a:t>nousu </a:t>
            </a:r>
          </a:p>
          <a:p>
            <a:r>
              <a:rPr lang="fi-FI" sz="2100" dirty="0"/>
              <a:t>Palvelutarjonnan monipuolistuminen</a:t>
            </a:r>
          </a:p>
          <a:p>
            <a:pPr lvl="1"/>
            <a:r>
              <a:rPr lang="fi-FI" sz="2100" dirty="0"/>
              <a:t>Kampuksella terveys- ja hyvinvointipalveluja, </a:t>
            </a:r>
            <a:r>
              <a:rPr lang="fi-FI" sz="2100" dirty="0" smtClean="0"/>
              <a:t>mm</a:t>
            </a:r>
            <a:r>
              <a:rPr lang="fi-FI" sz="2100" dirty="0"/>
              <a:t>. optikkoliike</a:t>
            </a:r>
          </a:p>
          <a:p>
            <a:pPr lvl="1"/>
            <a:r>
              <a:rPr lang="fi-FI" sz="2100" dirty="0"/>
              <a:t>Lisäksi kaikille avoin kirjasto ja kahvila</a:t>
            </a:r>
          </a:p>
          <a:p>
            <a:r>
              <a:rPr lang="fi-FI" sz="2100" dirty="0"/>
              <a:t>Yritysten houkutteleminen </a:t>
            </a:r>
            <a:r>
              <a:rPr lang="fi-FI" sz="2100" dirty="0" smtClean="0"/>
              <a:t>alueelle</a:t>
            </a:r>
          </a:p>
          <a:p>
            <a:pPr marL="34290" indent="0">
              <a:buNone/>
            </a:pPr>
            <a:r>
              <a:rPr lang="fi-FI" sz="2100" dirty="0"/>
              <a:t> </a:t>
            </a:r>
            <a:r>
              <a:rPr lang="fi-FI" sz="2100" dirty="0" smtClean="0"/>
              <a:t>   </a:t>
            </a:r>
            <a:r>
              <a:rPr lang="fi-FI" sz="2100" dirty="0"/>
              <a:t>ja ostarin kehittäminen </a:t>
            </a:r>
            <a:endParaRPr lang="fi-FI" sz="2100" dirty="0" smtClean="0"/>
          </a:p>
          <a:p>
            <a:pPr marL="34290" indent="0">
              <a:buNone/>
            </a:pPr>
            <a:endParaRPr lang="fi-FI" sz="2100" dirty="0"/>
          </a:p>
          <a:p>
            <a:r>
              <a:rPr lang="fi-FI" sz="2100" dirty="0">
                <a:solidFill>
                  <a:schemeClr val="accent1">
                    <a:lumMod val="75000"/>
                  </a:schemeClr>
                </a:solidFill>
              </a:rPr>
              <a:t>Toiveita asukkailta:</a:t>
            </a:r>
          </a:p>
          <a:p>
            <a:pPr lvl="1"/>
            <a:r>
              <a:rPr lang="fi-FI" sz="2100" dirty="0"/>
              <a:t>    </a:t>
            </a:r>
            <a:r>
              <a:rPr lang="fi-FI" sz="2100" dirty="0" smtClean="0"/>
              <a:t>Kampuksen </a:t>
            </a:r>
            <a:r>
              <a:rPr lang="fi-FI" sz="2100" dirty="0"/>
              <a:t>myötä alueen kevyen </a:t>
            </a:r>
          </a:p>
          <a:p>
            <a:pPr marL="205740" lvl="1" indent="0">
              <a:buNone/>
            </a:pPr>
            <a:r>
              <a:rPr lang="fi-FI" sz="2100" dirty="0" smtClean="0"/>
              <a:t>       liikenteen </a:t>
            </a:r>
            <a:r>
              <a:rPr lang="fi-FI" sz="2100" dirty="0"/>
              <a:t>väyliä parannetaan </a:t>
            </a:r>
          </a:p>
          <a:p>
            <a:pPr lvl="1"/>
            <a:r>
              <a:rPr lang="fi-FI" sz="2100" dirty="0"/>
              <a:t>    </a:t>
            </a:r>
            <a:r>
              <a:rPr lang="fi-FI" sz="2100" dirty="0" smtClean="0"/>
              <a:t>Viheralueet </a:t>
            </a:r>
            <a:r>
              <a:rPr lang="fi-FI" sz="2100" dirty="0"/>
              <a:t>säilytetään</a:t>
            </a:r>
          </a:p>
          <a:p>
            <a:pPr lvl="1"/>
            <a:r>
              <a:rPr lang="fi-FI" sz="2100" dirty="0"/>
              <a:t>    </a:t>
            </a:r>
            <a:r>
              <a:rPr lang="fi-FI" sz="2100" dirty="0" smtClean="0"/>
              <a:t>Pienyrittäjiä </a:t>
            </a:r>
            <a:r>
              <a:rPr lang="fi-FI" sz="2100" dirty="0"/>
              <a:t>alueelle </a:t>
            </a:r>
          </a:p>
          <a:p>
            <a:endParaRPr lang="fi-FI" dirty="0"/>
          </a:p>
        </p:txBody>
      </p:sp>
      <p:pic>
        <p:nvPicPr>
          <p:cNvPr id="4100" name="Picture 4" descr="Metropolian Myllypuron kampuksen havainnekuva. Arkkitehtitoimisto LPV 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461" y="3708946"/>
            <a:ext cx="4036027" cy="269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08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04" y="243841"/>
            <a:ext cx="8697951" cy="1280160"/>
          </a:xfrm>
        </p:spPr>
        <p:txBody>
          <a:bodyPr>
            <a:normAutofit/>
          </a:bodyPr>
          <a:lstStyle/>
          <a:p>
            <a:r>
              <a:rPr lang="fi-FI" dirty="0"/>
              <a:t>Kampuksen integrointi </a:t>
            </a:r>
            <a:r>
              <a:rPr lang="fi-FI" dirty="0" smtClean="0"/>
              <a:t>muuhun Myllypuroon </a:t>
            </a:r>
            <a:endParaRPr lang="fi-FI" dirty="0"/>
          </a:p>
        </p:txBody>
      </p:sp>
      <p:sp>
        <p:nvSpPr>
          <p:cNvPr id="3" name="Content Placeholder 2"/>
          <p:cNvSpPr>
            <a:spLocks noGrp="1"/>
          </p:cNvSpPr>
          <p:nvPr>
            <p:ph idx="1"/>
          </p:nvPr>
        </p:nvSpPr>
        <p:spPr>
          <a:xfrm>
            <a:off x="667804" y="1645920"/>
            <a:ext cx="8278076" cy="4846320"/>
          </a:xfrm>
        </p:spPr>
        <p:txBody>
          <a:bodyPr>
            <a:normAutofit lnSpcReduction="10000"/>
          </a:bodyPr>
          <a:lstStyle/>
          <a:p>
            <a:r>
              <a:rPr lang="fi-FI" sz="2200" dirty="0" smtClean="0"/>
              <a:t>Opiskelijoiden järjestämää opiskelualaan liittyvää pop </a:t>
            </a:r>
            <a:r>
              <a:rPr lang="fi-FI" sz="2200" dirty="0"/>
              <a:t>up –</a:t>
            </a:r>
            <a:r>
              <a:rPr lang="fi-FI" sz="2200" dirty="0" smtClean="0"/>
              <a:t>toimintaa </a:t>
            </a:r>
            <a:r>
              <a:rPr lang="fi-FI" sz="2200" dirty="0"/>
              <a:t>ostarilla &amp;</a:t>
            </a:r>
            <a:r>
              <a:rPr lang="fi-FI" sz="2200" dirty="0" smtClean="0"/>
              <a:t> tilaisuuksia </a:t>
            </a:r>
            <a:r>
              <a:rPr lang="fi-FI" sz="2200" dirty="0"/>
              <a:t>asukastalo Myllärissä (kampuksen näkyvyys </a:t>
            </a:r>
            <a:r>
              <a:rPr lang="fi-FI" sz="2200" dirty="0" smtClean="0"/>
              <a:t>kasvaa &amp; vuorovaikutus </a:t>
            </a:r>
            <a:r>
              <a:rPr lang="fi-FI" sz="2200" dirty="0"/>
              <a:t>opiskelijoiden ja asukkaiden välillä lisääntyy</a:t>
            </a:r>
            <a:r>
              <a:rPr lang="fi-FI" sz="2200" dirty="0" smtClean="0"/>
              <a:t>).</a:t>
            </a:r>
            <a:endParaRPr lang="fi-FI" sz="2200" dirty="0"/>
          </a:p>
          <a:p>
            <a:r>
              <a:rPr lang="fi-FI" sz="2200" dirty="0"/>
              <a:t>K</a:t>
            </a:r>
            <a:r>
              <a:rPr lang="fi-FI" sz="2200" dirty="0" smtClean="0"/>
              <a:t>ohdennettuja </a:t>
            </a:r>
            <a:r>
              <a:rPr lang="fi-FI" sz="2200" dirty="0"/>
              <a:t>(maahanmuuttajat, nuoret, vanhukset) tapahtumia ja luentoja </a:t>
            </a:r>
            <a:r>
              <a:rPr lang="fi-FI" sz="2200" dirty="0">
                <a:sym typeface="Wingdings" panose="05000000000000000000" pitchFamily="2" charset="2"/>
              </a:rPr>
              <a:t> </a:t>
            </a:r>
            <a:r>
              <a:rPr lang="fi-FI" sz="2200" dirty="0" smtClean="0">
                <a:sym typeface="Wingdings" panose="05000000000000000000" pitchFamily="2" charset="2"/>
              </a:rPr>
              <a:t>helpompaa tulla </a:t>
            </a:r>
            <a:r>
              <a:rPr lang="fi-FI" sz="2200" dirty="0">
                <a:sym typeface="Wingdings" panose="05000000000000000000" pitchFamily="2" charset="2"/>
              </a:rPr>
              <a:t>ensimmäistä kertaa </a:t>
            </a:r>
            <a:r>
              <a:rPr lang="fi-FI" sz="2200" dirty="0" smtClean="0">
                <a:sym typeface="Wingdings" panose="05000000000000000000" pitchFamily="2" charset="2"/>
              </a:rPr>
              <a:t>kampukselle. </a:t>
            </a:r>
            <a:endParaRPr lang="fi-FI" sz="2200" dirty="0">
              <a:sym typeface="Wingdings" panose="05000000000000000000" pitchFamily="2" charset="2"/>
            </a:endParaRPr>
          </a:p>
          <a:p>
            <a:r>
              <a:rPr lang="fi-FI" sz="2200" dirty="0" smtClean="0">
                <a:sym typeface="Wingdings" panose="05000000000000000000" pitchFamily="2" charset="2"/>
              </a:rPr>
              <a:t>Myllypuroseuralle </a:t>
            </a:r>
            <a:r>
              <a:rPr lang="fi-FI" sz="2200" dirty="0">
                <a:sym typeface="Wingdings" panose="05000000000000000000" pitchFamily="2" charset="2"/>
              </a:rPr>
              <a:t>mahdollisuus pitää tilaisuuksia kampuksen tiloissa? Nykyiset tilat hyvin rajalliset. </a:t>
            </a:r>
          </a:p>
          <a:p>
            <a:r>
              <a:rPr lang="fi-FI" sz="2200" dirty="0" smtClean="0">
                <a:sym typeface="Wingdings" panose="05000000000000000000" pitchFamily="2" charset="2"/>
              </a:rPr>
              <a:t>Yhdistävä linkki </a:t>
            </a:r>
            <a:r>
              <a:rPr lang="fi-FI" sz="2200" dirty="0">
                <a:sym typeface="Wingdings" panose="05000000000000000000" pitchFamily="2" charset="2"/>
              </a:rPr>
              <a:t>kampuksen ja ostarin välillä, esim. Metropolian rakennusmateriaaleja ja/tai värejä toistava viitoitus kampukselta ostoskeskukselle tai ostarin ja kampuksen yhdistävä </a:t>
            </a:r>
            <a:r>
              <a:rPr lang="fi-FI" sz="2200" dirty="0" smtClean="0">
                <a:sym typeface="Wingdings" panose="05000000000000000000" pitchFamily="2" charset="2"/>
              </a:rPr>
              <a:t>viherkäytävä. </a:t>
            </a:r>
            <a:endParaRPr lang="fi-FI" sz="2200" dirty="0">
              <a:sym typeface="Wingdings" panose="05000000000000000000" pitchFamily="2" charset="2"/>
            </a:endParaRPr>
          </a:p>
          <a:p>
            <a:r>
              <a:rPr lang="fi-FI" sz="2200" dirty="0">
                <a:sym typeface="Wingdings" panose="05000000000000000000" pitchFamily="2" charset="2"/>
              </a:rPr>
              <a:t>Opiskelijoille oma kerhohuone ostarilla  opiskelijat käyttäisivät todennäköisemmin alueen palveluja </a:t>
            </a:r>
          </a:p>
          <a:p>
            <a:r>
              <a:rPr lang="fi-FI" sz="2200" dirty="0"/>
              <a:t>Opiskelijat työharjoitteluun esim. alueen päiväkotiin </a:t>
            </a:r>
            <a:endParaRPr lang="fi-FI" sz="2200" dirty="0">
              <a:sym typeface="Wingdings" panose="05000000000000000000" pitchFamily="2" charset="2"/>
            </a:endParaRPr>
          </a:p>
          <a:p>
            <a:endParaRPr lang="fi-FI" dirty="0"/>
          </a:p>
        </p:txBody>
      </p:sp>
    </p:spTree>
    <p:extLst>
      <p:ext uri="{BB962C8B-B14F-4D97-AF65-F5344CB8AC3E}">
        <p14:creationId xmlns:p14="http://schemas.microsoft.com/office/powerpoint/2010/main" val="3061260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63181" y="221537"/>
            <a:ext cx="7406640" cy="1356360"/>
          </a:xfrm>
        </p:spPr>
        <p:txBody>
          <a:bodyPr/>
          <a:lstStyle/>
          <a:p>
            <a:r>
              <a:rPr lang="fi-FI" dirty="0"/>
              <a:t>Oikeudenmukainen kampus</a:t>
            </a:r>
          </a:p>
        </p:txBody>
      </p:sp>
      <p:sp>
        <p:nvSpPr>
          <p:cNvPr id="3" name="Sisällön paikkamerkki 2"/>
          <p:cNvSpPr>
            <a:spLocks noGrp="1"/>
          </p:cNvSpPr>
          <p:nvPr>
            <p:ph idx="1"/>
          </p:nvPr>
        </p:nvSpPr>
        <p:spPr>
          <a:xfrm>
            <a:off x="663181" y="1527716"/>
            <a:ext cx="7404653" cy="4038600"/>
          </a:xfrm>
        </p:spPr>
        <p:txBody>
          <a:bodyPr/>
          <a:lstStyle/>
          <a:p>
            <a:pPr marL="34290" indent="0">
              <a:buNone/>
            </a:pPr>
            <a:r>
              <a:rPr lang="fi-FI" dirty="0"/>
              <a:t>Oikeudenmukaisuuden teoria pohjautuu </a:t>
            </a:r>
          </a:p>
          <a:p>
            <a:pPr lvl="1"/>
            <a:r>
              <a:rPr lang="fi-FI" dirty="0" smtClean="0"/>
              <a:t>Demokratiaan</a:t>
            </a:r>
            <a:endParaRPr lang="fi-FI" dirty="0"/>
          </a:p>
          <a:p>
            <a:pPr lvl="1"/>
            <a:r>
              <a:rPr lang="fi-FI" dirty="0" smtClean="0"/>
              <a:t>Tasa-arvoon</a:t>
            </a:r>
            <a:endParaRPr lang="fi-FI" dirty="0"/>
          </a:p>
          <a:p>
            <a:pPr lvl="1"/>
            <a:r>
              <a:rPr lang="fi-FI" dirty="0" smtClean="0"/>
              <a:t>Moninaisuuteen</a:t>
            </a:r>
            <a:endParaRPr lang="fi-FI" dirty="0"/>
          </a:p>
          <a:p>
            <a:pPr lvl="1"/>
            <a:r>
              <a:rPr lang="fi-FI" dirty="0" smtClean="0"/>
              <a:t>Kestävyyteen</a:t>
            </a:r>
            <a:endParaRPr lang="fi-FI" dirty="0"/>
          </a:p>
          <a:p>
            <a:pPr marL="34290" indent="0">
              <a:buNone/>
            </a:pPr>
            <a:r>
              <a:rPr lang="fi-FI" dirty="0"/>
              <a:t>Hyvin suunniteltu ja toteutettu ympäristö, yhdessä hyvän hallinnon kanssa, voi edesauttaa näiden periaatteiden toteutumisessa.</a:t>
            </a:r>
          </a:p>
        </p:txBody>
      </p:sp>
      <p:pic>
        <p:nvPicPr>
          <p:cNvPr id="1026" name="Picture 2" descr="https://lh3.googleusercontent.com/fRbLNouNa5UkA0dLKZFtdkNyYYgOLflxYhEeMF-kBzl98QQ8F198WqhBVjZ8CEYB-Fho5hzL_dvPxJqaKTc8ioAdlS_4La3JRbUz-4MUnTTklkq1gN090yc_Ci2lLW3kv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719" y="3978623"/>
            <a:ext cx="5743575"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082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usta">
  <a:themeElements>
    <a:clrScheme name="Perusta">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Perusta">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erusta">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4766</TotalTime>
  <Words>2585</Words>
  <Application>Microsoft Office PowerPoint</Application>
  <PresentationFormat>Näytössä katseltava diaesitys (4:3)</PresentationFormat>
  <Paragraphs>219</Paragraphs>
  <Slides>24</Slides>
  <Notes>21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24</vt:i4>
      </vt:variant>
    </vt:vector>
  </HeadingPairs>
  <TitlesOfParts>
    <vt:vector size="29" baseType="lpstr">
      <vt:lpstr>Arial</vt:lpstr>
      <vt:lpstr>Calibri</vt:lpstr>
      <vt:lpstr>Corbel</vt:lpstr>
      <vt:lpstr>Wingdings</vt:lpstr>
      <vt:lpstr>Perusta</vt:lpstr>
      <vt:lpstr>CASE MYLLYPUROn kampus- Vuorovaikutusta, VIreyttä &amp; VIhREyttä!</vt:lpstr>
      <vt:lpstr>Keskeiset haasteet Myllypurossa &amp; Metropolian kampuksen hyötyjen maksimoinnissa </vt:lpstr>
      <vt:lpstr>Myllypuro asuinalueena </vt:lpstr>
      <vt:lpstr>Imagon parantaminen &amp; brändäys</vt:lpstr>
      <vt:lpstr>Alueella jo paljon aktiivista ja yhteisöllistä toimintaa</vt:lpstr>
      <vt:lpstr>Täydennysrakentamisen positiiviset seuraukset</vt:lpstr>
      <vt:lpstr>Kampuksen tuomat mahdollisuudet &amp; odotukset kampukselta</vt:lpstr>
      <vt:lpstr>Kampuksen integrointi muuhun Myllypuroon </vt:lpstr>
      <vt:lpstr>Oikeudenmukainen kampus</vt:lpstr>
      <vt:lpstr>Urbaani ympäristö positiivisten sosiaalisten kohtaamisten tarjoajana</vt:lpstr>
      <vt:lpstr>Rakennusprosessin aikana osallistaminen – esimerkkinä katutaide</vt:lpstr>
      <vt:lpstr>Kampuksen valmistuttua osallistaminen</vt:lpstr>
      <vt:lpstr>Osallistaminen</vt:lpstr>
      <vt:lpstr>Onnistumisen mittaaminen</vt:lpstr>
      <vt:lpstr>VIHREYTTÄ VIHERKATOILLA</vt:lpstr>
      <vt:lpstr>PowerPoint-esitys</vt:lpstr>
      <vt:lpstr>VIHERKATTOJEN EDUT</vt:lpstr>
      <vt:lpstr>VIHREISTÄ VIHREIN KAUPUNKI</vt:lpstr>
      <vt:lpstr>Amiraaliperhonen (Vanessa atalanta) Sedum ewersii</vt:lpstr>
      <vt:lpstr>TUTKIMUS! </vt:lpstr>
      <vt:lpstr>VIHREYTTÄ SEINILLE!</vt:lpstr>
      <vt:lpstr>YHTEISÖLLISYYTTÄ ?</vt:lpstr>
      <vt:lpstr>PowerPoint-esitys</vt:lpstr>
      <vt:lpstr>KIITOS!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MYLLYPURO - VIIHTYISÄ &amp; VIHREÄ!</dc:title>
  <dc:creator>Taina Suonio</dc:creator>
  <cp:lastModifiedBy>Taina Suonio</cp:lastModifiedBy>
  <cp:revision>58</cp:revision>
  <dcterms:created xsi:type="dcterms:W3CDTF">2016-01-08T19:54:42Z</dcterms:created>
  <dcterms:modified xsi:type="dcterms:W3CDTF">2016-01-18T19:44:04Z</dcterms:modified>
</cp:coreProperties>
</file>