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301" r:id="rId2"/>
    <p:sldId id="302" r:id="rId3"/>
    <p:sldId id="312" r:id="rId4"/>
    <p:sldId id="303" r:id="rId5"/>
    <p:sldId id="313" r:id="rId6"/>
    <p:sldId id="296" r:id="rId7"/>
    <p:sldId id="314" r:id="rId8"/>
    <p:sldId id="306" r:id="rId9"/>
    <p:sldId id="307" r:id="rId10"/>
    <p:sldId id="308" r:id="rId11"/>
    <p:sldId id="309" r:id="rId12"/>
    <p:sldId id="310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Rubrikbild med bild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‹Nr.›</a:t>
            </a:fld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4A8894A-0C5D-0C45-8509-7EF52A36E53B}" type="datetimeFigureOut">
              <a:rPr lang="sv-SE" smtClean="0"/>
              <a:pPr/>
              <a:t>11-11-08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B5A8120-89D1-A340-BBAE-B339F287E381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79148" y="307553"/>
            <a:ext cx="3288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problems with democracy</a:t>
            </a:r>
            <a:endParaRPr lang="en-GB" b="1" dirty="0"/>
          </a:p>
        </p:txBody>
      </p:sp>
      <p:sp>
        <p:nvSpPr>
          <p:cNvPr id="5" name="textruta 4"/>
          <p:cNvSpPr txBox="1"/>
          <p:nvPr/>
        </p:nvSpPr>
        <p:spPr>
          <a:xfrm>
            <a:off x="479148" y="694403"/>
            <a:ext cx="2507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rule of the people?</a:t>
            </a:r>
            <a:endParaRPr lang="en-GB" sz="1600" dirty="0"/>
          </a:p>
        </p:txBody>
      </p:sp>
      <p:cxnSp>
        <p:nvCxnSpPr>
          <p:cNvPr id="9" name="Rak pil 8"/>
          <p:cNvCxnSpPr/>
          <p:nvPr/>
        </p:nvCxnSpPr>
        <p:spPr>
          <a:xfrm>
            <a:off x="889005" y="1063735"/>
            <a:ext cx="608719" cy="521575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506493" y="2093307"/>
            <a:ext cx="55459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600" dirty="0" smtClean="0"/>
              <a:t>the majority</a:t>
            </a:r>
          </a:p>
          <a:p>
            <a:r>
              <a:rPr lang="en-GB" sz="1600" dirty="0" smtClean="0"/>
              <a:t>- no longer a  power of the people, only of the majority</a:t>
            </a:r>
          </a:p>
          <a:p>
            <a:r>
              <a:rPr lang="en-GB" sz="1600" dirty="0" smtClean="0"/>
              <a:t>- tyranny of the majority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042677" y="3065513"/>
            <a:ext cx="71903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600" dirty="0" smtClean="0"/>
              <a:t>≈ rule of number, not of reason</a:t>
            </a:r>
            <a:endParaRPr lang="en-GB" sz="1000" dirty="0" smtClean="0"/>
          </a:p>
          <a:p>
            <a:r>
              <a:rPr lang="en-GB" sz="1600" dirty="0" smtClean="0"/>
              <a:t>- epistemic problem: how to reach good decisions</a:t>
            </a:r>
          </a:p>
          <a:p>
            <a:r>
              <a:rPr lang="en-GB" sz="1600" dirty="0" smtClean="0"/>
              <a:t>‘the problem of stupidity’: democracy is not as such about the goodness or wisdom of decisions</a:t>
            </a:r>
            <a:endParaRPr lang="en-GB" sz="1600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67767" y="4326757"/>
            <a:ext cx="706472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600" dirty="0"/>
              <a:t>the (fluctuating) will of the </a:t>
            </a:r>
            <a:r>
              <a:rPr lang="en-GB" sz="1600" dirty="0" smtClean="0"/>
              <a:t>people</a:t>
            </a:r>
          </a:p>
          <a:p>
            <a:r>
              <a:rPr lang="en-GB" sz="1600" dirty="0" smtClean="0"/>
              <a:t>- factionalism, conflicts between groups</a:t>
            </a:r>
          </a:p>
          <a:p>
            <a:r>
              <a:rPr lang="en-GB" sz="1600" dirty="0" smtClean="0"/>
              <a:t>- continuous power struggle</a:t>
            </a:r>
          </a:p>
          <a:p>
            <a:r>
              <a:rPr lang="en-GB" sz="1600" dirty="0" smtClean="0"/>
              <a:t>- instability, war, anarchy</a:t>
            </a:r>
            <a:endParaRPr lang="fi-FI" sz="1600" dirty="0" smtClean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895332" y="1191172"/>
            <a:ext cx="55459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600" dirty="0" smtClean="0"/>
              <a:t>‘the strongest will rule anyway’</a:t>
            </a:r>
          </a:p>
          <a:p>
            <a:r>
              <a:rPr lang="en-GB" sz="1600" dirty="0" smtClean="0"/>
              <a:t>- everyone cannot rule</a:t>
            </a:r>
          </a:p>
          <a:p>
            <a:r>
              <a:rPr lang="en-GB" sz="1600" dirty="0" smtClean="0"/>
              <a:t>- who is really in power?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  <p:bldP spid="15" grpId="0" build="p"/>
      <p:bldP spid="17" grpId="0" build="p"/>
      <p:bldP spid="22" grpId="0" build="p"/>
      <p:bldP spid="2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363509" y="2811501"/>
            <a:ext cx="152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political</a:t>
            </a:r>
            <a:endParaRPr lang="en-GB" b="1" dirty="0"/>
          </a:p>
        </p:txBody>
      </p:sp>
      <p:sp>
        <p:nvSpPr>
          <p:cNvPr id="20" name="textruta 19"/>
          <p:cNvSpPr txBox="1"/>
          <p:nvPr/>
        </p:nvSpPr>
        <p:spPr>
          <a:xfrm>
            <a:off x="2645587" y="2811501"/>
            <a:ext cx="27146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region of being</a:t>
            </a:r>
          </a:p>
          <a:p>
            <a:r>
              <a:rPr lang="en-GB" sz="1400" dirty="0" smtClean="0"/>
              <a:t>- co-existence of a plurality</a:t>
            </a:r>
          </a:p>
          <a:p>
            <a:r>
              <a:rPr lang="en-GB" sz="1400" dirty="0" smtClean="0"/>
              <a:t>- divergent positions and views</a:t>
            </a:r>
          </a:p>
          <a:p>
            <a:r>
              <a:rPr lang="en-GB" sz="1400" dirty="0" smtClean="0"/>
              <a:t>- antagonism</a:t>
            </a:r>
          </a:p>
          <a:p>
            <a:r>
              <a:rPr lang="en-GB" sz="1400" dirty="0" smtClean="0"/>
              <a:t>- power relations</a:t>
            </a:r>
          </a:p>
          <a:p>
            <a:r>
              <a:rPr lang="en-GB" sz="1400" dirty="0" smtClean="0"/>
              <a:t>- unification</a:t>
            </a:r>
          </a:p>
          <a:p>
            <a:r>
              <a:rPr lang="en-GB" sz="1400" dirty="0" smtClean="0"/>
              <a:t>- settle their co-existence</a:t>
            </a:r>
          </a:p>
        </p:txBody>
      </p:sp>
      <p:cxnSp>
        <p:nvCxnSpPr>
          <p:cNvPr id="21" name="Rak pil 20"/>
          <p:cNvCxnSpPr/>
          <p:nvPr/>
        </p:nvCxnSpPr>
        <p:spPr>
          <a:xfrm>
            <a:off x="1895145" y="3005661"/>
            <a:ext cx="591094" cy="2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6058152" y="2811501"/>
            <a:ext cx="28810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problems:</a:t>
            </a:r>
          </a:p>
          <a:p>
            <a:r>
              <a:rPr lang="en-GB" sz="1400" dirty="0" smtClean="0"/>
              <a:t>- plurality is not unity</a:t>
            </a:r>
          </a:p>
          <a:p>
            <a:r>
              <a:rPr lang="en-GB" sz="1400" dirty="0" smtClean="0"/>
              <a:t>- divergence is not settlement</a:t>
            </a:r>
          </a:p>
          <a:p>
            <a:r>
              <a:rPr lang="en-GB" sz="1400" dirty="0" smtClean="0"/>
              <a:t>- antagonism is not peace</a:t>
            </a:r>
          </a:p>
          <a:p>
            <a:r>
              <a:rPr lang="en-GB" sz="1400" dirty="0" smtClean="0"/>
              <a:t>- power is the power of some over others ≈ domination</a:t>
            </a:r>
          </a:p>
          <a:p>
            <a:r>
              <a:rPr lang="en-GB" sz="1400" dirty="0" smtClean="0"/>
              <a:t>- a unity of whom and what?</a:t>
            </a:r>
          </a:p>
        </p:txBody>
      </p:sp>
      <p:cxnSp>
        <p:nvCxnSpPr>
          <p:cNvPr id="13" name="Rak pil 12"/>
          <p:cNvCxnSpPr/>
          <p:nvPr/>
        </p:nvCxnSpPr>
        <p:spPr>
          <a:xfrm>
            <a:off x="5307710" y="3005661"/>
            <a:ext cx="627328" cy="2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ruta 14"/>
          <p:cNvSpPr txBox="1"/>
          <p:nvPr/>
        </p:nvSpPr>
        <p:spPr>
          <a:xfrm>
            <a:off x="3313090" y="1996937"/>
            <a:ext cx="241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constitutive problems</a:t>
            </a:r>
            <a:endParaRPr lang="en-GB" sz="1400" dirty="0" smtClean="0"/>
          </a:p>
        </p:txBody>
      </p:sp>
      <p:cxnSp>
        <p:nvCxnSpPr>
          <p:cNvPr id="16" name="Rak pil 15"/>
          <p:cNvCxnSpPr/>
          <p:nvPr/>
        </p:nvCxnSpPr>
        <p:spPr>
          <a:xfrm rot="10800000">
            <a:off x="4869794" y="2445737"/>
            <a:ext cx="1739337" cy="365762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rot="16200000" flipV="1">
            <a:off x="4252201" y="1747315"/>
            <a:ext cx="499242" cy="1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3225251" y="1109286"/>
            <a:ext cx="2546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task of constitution</a:t>
            </a: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12" grpId="0" build="p"/>
      <p:bldP spid="15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ruta 14"/>
          <p:cNvSpPr txBox="1"/>
          <p:nvPr/>
        </p:nvSpPr>
        <p:spPr>
          <a:xfrm>
            <a:off x="3207982" y="4925368"/>
            <a:ext cx="241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constitutive problems</a:t>
            </a:r>
            <a:endParaRPr lang="en-GB" sz="1400" dirty="0" smtClean="0"/>
          </a:p>
        </p:txBody>
      </p:sp>
      <p:cxnSp>
        <p:nvCxnSpPr>
          <p:cNvPr id="22" name="Rak pil 21"/>
          <p:cNvCxnSpPr/>
          <p:nvPr/>
        </p:nvCxnSpPr>
        <p:spPr>
          <a:xfrm rot="16200000" flipV="1">
            <a:off x="4147093" y="4675746"/>
            <a:ext cx="499242" cy="1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ruta 24"/>
          <p:cNvSpPr txBox="1"/>
          <p:nvPr/>
        </p:nvSpPr>
        <p:spPr>
          <a:xfrm>
            <a:off x="3120144" y="4090271"/>
            <a:ext cx="2546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task of constitution</a:t>
            </a:r>
            <a:endParaRPr lang="en-GB" sz="1400" dirty="0" smtClean="0"/>
          </a:p>
        </p:txBody>
      </p:sp>
      <p:cxnSp>
        <p:nvCxnSpPr>
          <p:cNvPr id="11" name="Rak pil 10"/>
          <p:cNvCxnSpPr/>
          <p:nvPr/>
        </p:nvCxnSpPr>
        <p:spPr>
          <a:xfrm rot="16200000" flipV="1">
            <a:off x="1278755" y="1331304"/>
            <a:ext cx="3258207" cy="2207173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ruta 16"/>
          <p:cNvSpPr txBox="1"/>
          <p:nvPr/>
        </p:nvSpPr>
        <p:spPr>
          <a:xfrm>
            <a:off x="399727" y="315299"/>
            <a:ext cx="25277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social contract</a:t>
            </a:r>
          </a:p>
          <a:p>
            <a:endParaRPr lang="en-GB" sz="1600" dirty="0" smtClean="0"/>
          </a:p>
          <a:p>
            <a:r>
              <a:rPr lang="en-GB" sz="1600" dirty="0" smtClean="0"/>
              <a:t>- agreement that settles basic issues (the basic structure of society)</a:t>
            </a:r>
          </a:p>
          <a:p>
            <a:r>
              <a:rPr lang="en-GB" sz="1600" dirty="0" smtClean="0"/>
              <a:t>- settles issues of political authority (who has the right to use power)</a:t>
            </a:r>
            <a:endParaRPr lang="en-GB" sz="1400" dirty="0" smtClean="0"/>
          </a:p>
        </p:txBody>
      </p:sp>
      <p:cxnSp>
        <p:nvCxnSpPr>
          <p:cNvPr id="18" name="Rak pil 17"/>
          <p:cNvCxnSpPr/>
          <p:nvPr/>
        </p:nvCxnSpPr>
        <p:spPr>
          <a:xfrm rot="5400000" flipH="1" flipV="1">
            <a:off x="4019300" y="3688167"/>
            <a:ext cx="753244" cy="1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3120144" y="315299"/>
            <a:ext cx="293205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liberal social contract</a:t>
            </a:r>
          </a:p>
          <a:p>
            <a:endParaRPr lang="en-GB" sz="1600" dirty="0" smtClean="0"/>
          </a:p>
          <a:p>
            <a:r>
              <a:rPr lang="en-GB" sz="1600" dirty="0" smtClean="0"/>
              <a:t>- the agreement involves a set of basic moral principles</a:t>
            </a:r>
          </a:p>
          <a:p>
            <a:r>
              <a:rPr lang="en-GB" sz="1600" dirty="0" smtClean="0"/>
              <a:t>- guaranteeing equal rights of freedom to all </a:t>
            </a:r>
          </a:p>
          <a:p>
            <a:endParaRPr lang="en-GB" sz="1600" dirty="0" smtClean="0"/>
          </a:p>
          <a:p>
            <a:r>
              <a:rPr lang="en-GB" sz="1600" dirty="0" smtClean="0"/>
              <a:t>- Rawls: involves agreement on </a:t>
            </a:r>
            <a:r>
              <a:rPr lang="en-GB" sz="1600" i="1" dirty="0" smtClean="0"/>
              <a:t>basic (moral) principles of (distributive) justice</a:t>
            </a:r>
            <a:endParaRPr lang="en-GB" sz="1400" i="1" dirty="0" smtClean="0"/>
          </a:p>
        </p:txBody>
      </p:sp>
      <p:cxnSp>
        <p:nvCxnSpPr>
          <p:cNvPr id="28" name="Rak pil 27"/>
          <p:cNvCxnSpPr/>
          <p:nvPr/>
        </p:nvCxnSpPr>
        <p:spPr>
          <a:xfrm rot="5400000" flipH="1" flipV="1">
            <a:off x="4834355" y="2952048"/>
            <a:ext cx="1139419" cy="1086070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textruta 29"/>
          <p:cNvSpPr txBox="1"/>
          <p:nvPr/>
        </p:nvSpPr>
        <p:spPr>
          <a:xfrm>
            <a:off x="6213360" y="315299"/>
            <a:ext cx="2711670" cy="307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‘democratic’ contract</a:t>
            </a:r>
          </a:p>
          <a:p>
            <a:endParaRPr lang="en-GB" sz="1600" dirty="0" smtClean="0"/>
          </a:p>
          <a:p>
            <a:r>
              <a:rPr lang="en-GB" sz="1600" dirty="0" smtClean="0"/>
              <a:t>- agreement on the legitimate principles of political processes</a:t>
            </a:r>
          </a:p>
          <a:p>
            <a:r>
              <a:rPr lang="en-GB" sz="1600" dirty="0" smtClean="0"/>
              <a:t>- involves basic citizenship rights</a:t>
            </a:r>
          </a:p>
          <a:p>
            <a:endParaRPr lang="en-GB" sz="1600" dirty="0" smtClean="0"/>
          </a:p>
          <a:p>
            <a:r>
              <a:rPr lang="en-GB" sz="1600" dirty="0" smtClean="0"/>
              <a:t>- deliberative democracy: justice as </a:t>
            </a:r>
            <a:r>
              <a:rPr lang="en-GB" sz="1600" i="1" dirty="0" smtClean="0"/>
              <a:t>norm of the process</a:t>
            </a:r>
            <a:r>
              <a:rPr lang="en-GB" sz="1600" dirty="0" smtClean="0"/>
              <a:t> (vs. the distribution of resources)</a:t>
            </a: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17" grpId="0" build="p"/>
      <p:bldP spid="24" grpId="0" build="p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ruta 16"/>
          <p:cNvSpPr txBox="1"/>
          <p:nvPr/>
        </p:nvSpPr>
        <p:spPr>
          <a:xfrm>
            <a:off x="399727" y="315299"/>
            <a:ext cx="25277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social contract</a:t>
            </a:r>
          </a:p>
          <a:p>
            <a:endParaRPr lang="en-GB" sz="1600" dirty="0" smtClean="0"/>
          </a:p>
          <a:p>
            <a:r>
              <a:rPr lang="en-GB" sz="1600" dirty="0" smtClean="0"/>
              <a:t>- agreement that settles basic issues (the basic structure of society)</a:t>
            </a:r>
          </a:p>
          <a:p>
            <a:r>
              <a:rPr lang="en-GB" sz="1600" dirty="0" smtClean="0"/>
              <a:t>- settles issues of political authority (who has the right to use power)</a:t>
            </a:r>
            <a:endParaRPr lang="en-GB" sz="1400" dirty="0" smtClean="0"/>
          </a:p>
        </p:txBody>
      </p:sp>
      <p:sp>
        <p:nvSpPr>
          <p:cNvPr id="24" name="textruta 23"/>
          <p:cNvSpPr txBox="1"/>
          <p:nvPr/>
        </p:nvSpPr>
        <p:spPr>
          <a:xfrm>
            <a:off x="3120144" y="315299"/>
            <a:ext cx="293205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liberal social contract</a:t>
            </a:r>
          </a:p>
          <a:p>
            <a:endParaRPr lang="en-GB" sz="1600" dirty="0" smtClean="0"/>
          </a:p>
          <a:p>
            <a:r>
              <a:rPr lang="en-GB" sz="1600" dirty="0" smtClean="0"/>
              <a:t>- the agreement involves a set of basic moral principles</a:t>
            </a:r>
          </a:p>
          <a:p>
            <a:r>
              <a:rPr lang="en-GB" sz="1600" dirty="0" smtClean="0"/>
              <a:t>- guaranteeing equal rights of freedom to all </a:t>
            </a:r>
          </a:p>
          <a:p>
            <a:endParaRPr lang="en-GB" sz="1600" dirty="0" smtClean="0"/>
          </a:p>
          <a:p>
            <a:r>
              <a:rPr lang="en-GB" sz="1600" dirty="0" smtClean="0"/>
              <a:t>- Rawls: involves agreement on </a:t>
            </a:r>
            <a:r>
              <a:rPr lang="en-GB" sz="1600" i="1" dirty="0" smtClean="0"/>
              <a:t>basic (moral) principles of (distributive) justice</a:t>
            </a:r>
            <a:endParaRPr lang="en-GB" sz="1400" i="1" dirty="0" smtClean="0"/>
          </a:p>
        </p:txBody>
      </p:sp>
      <p:sp>
        <p:nvSpPr>
          <p:cNvPr id="30" name="textruta 29"/>
          <p:cNvSpPr txBox="1"/>
          <p:nvPr/>
        </p:nvSpPr>
        <p:spPr>
          <a:xfrm>
            <a:off x="6213360" y="315299"/>
            <a:ext cx="2711670" cy="307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‘democratic’ contract</a:t>
            </a:r>
          </a:p>
          <a:p>
            <a:endParaRPr lang="en-GB" sz="1600" dirty="0" smtClean="0"/>
          </a:p>
          <a:p>
            <a:r>
              <a:rPr lang="en-GB" sz="1600" dirty="0" smtClean="0"/>
              <a:t>- agreement on the legitimate principles of political processes</a:t>
            </a:r>
          </a:p>
          <a:p>
            <a:r>
              <a:rPr lang="en-GB" sz="1600" dirty="0" smtClean="0"/>
              <a:t>- involves basic citizenship rights</a:t>
            </a:r>
          </a:p>
          <a:p>
            <a:endParaRPr lang="en-GB" sz="1600" dirty="0" smtClean="0"/>
          </a:p>
          <a:p>
            <a:r>
              <a:rPr lang="en-GB" sz="1600" dirty="0" smtClean="0"/>
              <a:t>- deliberative democracy: justice as </a:t>
            </a:r>
            <a:r>
              <a:rPr lang="en-GB" sz="1600" i="1" dirty="0" smtClean="0"/>
              <a:t>norm of the process</a:t>
            </a:r>
            <a:r>
              <a:rPr lang="en-GB" sz="1600" dirty="0" smtClean="0"/>
              <a:t> (vs. the distribution of resources)</a:t>
            </a:r>
            <a:endParaRPr lang="en-GB" sz="1400" dirty="0" smtClean="0"/>
          </a:p>
        </p:txBody>
      </p:sp>
      <p:sp>
        <p:nvSpPr>
          <p:cNvPr id="12" name="textruta 11"/>
          <p:cNvSpPr txBox="1"/>
          <p:nvPr/>
        </p:nvSpPr>
        <p:spPr>
          <a:xfrm>
            <a:off x="399726" y="3647075"/>
            <a:ext cx="2527729" cy="27699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the theoreticians of the political</a:t>
            </a:r>
            <a:r>
              <a:rPr lang="en-GB" sz="1600" dirty="0" smtClean="0"/>
              <a:t>:</a:t>
            </a:r>
          </a:p>
          <a:p>
            <a:endParaRPr lang="en-GB" sz="1000" dirty="0" smtClean="0"/>
          </a:p>
          <a:p>
            <a:r>
              <a:rPr lang="en-GB" sz="1600" dirty="0" smtClean="0"/>
              <a:t>- main insight: lack of ultimate foundation</a:t>
            </a:r>
          </a:p>
          <a:p>
            <a:r>
              <a:rPr lang="en-GB" sz="1600" dirty="0" smtClean="0"/>
              <a:t>- </a:t>
            </a:r>
            <a:r>
              <a:rPr lang="en-GB" sz="1600" dirty="0" err="1" smtClean="0"/>
              <a:t>Rancière</a:t>
            </a:r>
            <a:r>
              <a:rPr lang="en-GB" sz="1600" dirty="0" smtClean="0"/>
              <a:t>: an-</a:t>
            </a:r>
            <a:r>
              <a:rPr lang="en-GB" sz="1600" dirty="0" err="1" smtClean="0"/>
              <a:t>archic</a:t>
            </a:r>
            <a:r>
              <a:rPr lang="en-GB" sz="1600" dirty="0" smtClean="0"/>
              <a:t> ground</a:t>
            </a:r>
          </a:p>
          <a:p>
            <a:r>
              <a:rPr lang="en-GB" sz="1600" dirty="0" smtClean="0"/>
              <a:t>- constitution is an action (an agreement)</a:t>
            </a:r>
          </a:p>
          <a:p>
            <a:r>
              <a:rPr lang="en-GB" sz="1600" dirty="0" smtClean="0"/>
              <a:t>- involves power</a:t>
            </a:r>
          </a:p>
          <a:p>
            <a:r>
              <a:rPr lang="en-GB" sz="1600" dirty="0" smtClean="0"/>
              <a:t>- paradox of the people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3120144" y="3647075"/>
            <a:ext cx="2932058" cy="28007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- constructs a moral foundation of the political order: primacy of rights and principles of justice</a:t>
            </a:r>
          </a:p>
          <a:p>
            <a:r>
              <a:rPr lang="en-GB" sz="1600" dirty="0" smtClean="0"/>
              <a:t>- the domain of politics limited and conditioned by moral principles</a:t>
            </a:r>
          </a:p>
          <a:p>
            <a:r>
              <a:rPr lang="en-GB" sz="1600" dirty="0" smtClean="0"/>
              <a:t>- anti-political, rationalistic</a:t>
            </a:r>
          </a:p>
          <a:p>
            <a:r>
              <a:rPr lang="en-GB" sz="1600" dirty="0" smtClean="0"/>
              <a:t>- liberalism: against domination ≈ </a:t>
            </a:r>
            <a:r>
              <a:rPr lang="en-GB" sz="1600" dirty="0" err="1" smtClean="0"/>
              <a:t>skepticism</a:t>
            </a:r>
            <a:r>
              <a:rPr lang="en-GB" sz="1600" dirty="0" smtClean="0"/>
              <a:t> towards the political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213360" y="3647075"/>
            <a:ext cx="2711670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- moral principles that set limits and conditions on political processes</a:t>
            </a:r>
          </a:p>
          <a:p>
            <a:r>
              <a:rPr lang="en-GB" sz="1600" dirty="0" smtClean="0"/>
              <a:t>- rational criteria of legitimate processes</a:t>
            </a:r>
          </a:p>
          <a:p>
            <a:r>
              <a:rPr lang="en-GB" sz="1600" dirty="0" smtClean="0"/>
              <a:t>- too rationalistic view of politics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  <p:bldP spid="24" grpId="0" build="allAtOnce"/>
      <p:bldP spid="30" grpId="0" build="allAtOnce"/>
      <p:bldP spid="12" grpId="0" build="allAtOnce" animBg="1"/>
      <p:bldP spid="13" grpId="0" build="allAtOnce" animBg="1"/>
      <p:bldP spid="1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174941" y="149891"/>
            <a:ext cx="37881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democracy</a:t>
            </a:r>
          </a:p>
          <a:p>
            <a:r>
              <a:rPr lang="en-GB" sz="1400" dirty="0" smtClean="0"/>
              <a:t>demos + </a:t>
            </a:r>
            <a:r>
              <a:rPr lang="en-GB" sz="1400" dirty="0" err="1" smtClean="0"/>
              <a:t>kratein</a:t>
            </a:r>
            <a:r>
              <a:rPr lang="en-GB" sz="1400" dirty="0" smtClean="0"/>
              <a:t>: power/rule of the people</a:t>
            </a:r>
            <a:endParaRPr lang="en-GB" sz="1400" dirty="0"/>
          </a:p>
        </p:txBody>
      </p:sp>
      <p:sp>
        <p:nvSpPr>
          <p:cNvPr id="5" name="textruta 4"/>
          <p:cNvSpPr txBox="1"/>
          <p:nvPr/>
        </p:nvSpPr>
        <p:spPr>
          <a:xfrm>
            <a:off x="461584" y="1112272"/>
            <a:ext cx="36199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moral ideal</a:t>
            </a:r>
            <a:endParaRPr lang="en-GB" dirty="0" smtClean="0"/>
          </a:p>
          <a:p>
            <a:endParaRPr lang="en-GB" sz="1000" dirty="0" smtClean="0"/>
          </a:p>
          <a:p>
            <a:r>
              <a:rPr lang="en-GB" sz="1400" dirty="0" smtClean="0"/>
              <a:t>- freedom</a:t>
            </a:r>
          </a:p>
          <a:p>
            <a:r>
              <a:rPr lang="en-GB" sz="1400" dirty="0" smtClean="0"/>
              <a:t>- equality</a:t>
            </a:r>
          </a:p>
          <a:p>
            <a:r>
              <a:rPr lang="en-GB" sz="1400" dirty="0" smtClean="0"/>
              <a:t>- pluralism</a:t>
            </a:r>
          </a:p>
          <a:p>
            <a:r>
              <a:rPr lang="en-GB" sz="1400" dirty="0" smtClean="0"/>
              <a:t>- participation (of all (demos)) in power</a:t>
            </a:r>
          </a:p>
          <a:p>
            <a:r>
              <a:rPr lang="en-GB" sz="1400" dirty="0" smtClean="0"/>
              <a:t>+</a:t>
            </a:r>
          </a:p>
          <a:p>
            <a:r>
              <a:rPr lang="en-GB" sz="1400" dirty="0" smtClean="0"/>
              <a:t>- peace (political society vs. war)</a:t>
            </a:r>
          </a:p>
        </p:txBody>
      </p:sp>
      <p:cxnSp>
        <p:nvCxnSpPr>
          <p:cNvPr id="9" name="Rak pil 8"/>
          <p:cNvCxnSpPr/>
          <p:nvPr/>
        </p:nvCxnSpPr>
        <p:spPr>
          <a:xfrm rot="10800000" flipV="1">
            <a:off x="2163367" y="786485"/>
            <a:ext cx="1388200" cy="290799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4222523" y="1112272"/>
            <a:ext cx="45536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system of government/mode of action</a:t>
            </a:r>
          </a:p>
          <a:p>
            <a:endParaRPr lang="en-GB" sz="1000" dirty="0" smtClean="0"/>
          </a:p>
          <a:p>
            <a:r>
              <a:rPr lang="en-GB" sz="1400" dirty="0" smtClean="0">
                <a:sym typeface="Wingdings"/>
              </a:rPr>
              <a:t>- sufficient unity</a:t>
            </a:r>
          </a:p>
          <a:p>
            <a:r>
              <a:rPr lang="en-GB" sz="1400" dirty="0" smtClean="0">
                <a:sym typeface="Wingdings"/>
              </a:rPr>
              <a:t>- functionality</a:t>
            </a:r>
          </a:p>
          <a:p>
            <a:r>
              <a:rPr lang="en-GB" sz="1400" dirty="0" smtClean="0">
                <a:sym typeface="Wingdings"/>
              </a:rPr>
              <a:t>- capability to make and implement decisions</a:t>
            </a:r>
          </a:p>
          <a:p>
            <a:r>
              <a:rPr lang="en-GB" sz="1400" dirty="0" smtClean="0">
                <a:sym typeface="Wingdings"/>
              </a:rPr>
              <a:t>- stability</a:t>
            </a:r>
          </a:p>
        </p:txBody>
      </p:sp>
      <p:cxnSp>
        <p:nvCxnSpPr>
          <p:cNvPr id="11" name="Rak pil 10"/>
          <p:cNvCxnSpPr/>
          <p:nvPr/>
        </p:nvCxnSpPr>
        <p:spPr>
          <a:xfrm>
            <a:off x="3880058" y="795195"/>
            <a:ext cx="1137738" cy="308318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AutoShape 8"/>
          <p:cNvSpPr>
            <a:spLocks noChangeArrowheads="1"/>
          </p:cNvSpPr>
          <p:nvPr/>
        </p:nvSpPr>
        <p:spPr bwMode="auto">
          <a:xfrm rot="727870">
            <a:off x="2394247" y="3230946"/>
            <a:ext cx="2554201" cy="634793"/>
          </a:xfrm>
          <a:prstGeom prst="curvedUpArrow">
            <a:avLst>
              <a:gd name="adj1" fmla="val 62688"/>
              <a:gd name="adj2" fmla="val 120864"/>
              <a:gd name="adj3" fmla="val 33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805832" y="3148098"/>
            <a:ext cx="166026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ought to regulate</a:t>
            </a:r>
            <a:endParaRPr lang="en-GB" sz="1400" dirty="0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 rot="293501" flipH="1">
            <a:off x="2767185" y="4051435"/>
            <a:ext cx="2554201" cy="634793"/>
          </a:xfrm>
          <a:prstGeom prst="curvedUpArrow">
            <a:avLst>
              <a:gd name="adj1" fmla="val 62688"/>
              <a:gd name="adj2" fmla="val 120864"/>
              <a:gd name="adj3" fmla="val 33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387594" y="4162389"/>
            <a:ext cx="2351187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smtClean="0"/>
              <a:t>realist limits on the ideal</a:t>
            </a:r>
            <a:endParaRPr lang="en-GB" sz="1400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 rot="19665896">
            <a:off x="3431074" y="5022127"/>
            <a:ext cx="1099263" cy="616330"/>
          </a:xfrm>
          <a:prstGeom prst="curvedUpArrow">
            <a:avLst>
              <a:gd name="adj1" fmla="val 62688"/>
              <a:gd name="adj2" fmla="val 120864"/>
              <a:gd name="adj3" fmla="val 33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504886" y="5001161"/>
            <a:ext cx="2970929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 smtClean="0"/>
              <a:t>set of other issues</a:t>
            </a:r>
          </a:p>
          <a:p>
            <a:r>
              <a:rPr lang="en-GB" sz="1400" dirty="0" smtClean="0"/>
              <a:t>- definition of the people</a:t>
            </a:r>
          </a:p>
          <a:p>
            <a:r>
              <a:rPr lang="en-GB" sz="1400" dirty="0" smtClean="0"/>
              <a:t>- who and what is really ruling?</a:t>
            </a:r>
          </a:p>
          <a:p>
            <a:r>
              <a:rPr lang="en-GB" sz="1400" dirty="0" smtClean="0"/>
              <a:t>- other values (reason)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10" grpId="0" build="allAtOnce" bldLvl="2"/>
      <p:bldP spid="19" grpId="0" animBg="1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30423" y="280916"/>
            <a:ext cx="297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types of response:</a:t>
            </a:r>
          </a:p>
        </p:txBody>
      </p:sp>
      <p:sp>
        <p:nvSpPr>
          <p:cNvPr id="24" name="Rektangel 23"/>
          <p:cNvSpPr/>
          <p:nvPr/>
        </p:nvSpPr>
        <p:spPr>
          <a:xfrm>
            <a:off x="430423" y="702802"/>
            <a:ext cx="8363231" cy="56630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mixed government</a:t>
            </a:r>
            <a:r>
              <a:rPr lang="en-GB" sz="1600" dirty="0" smtClean="0"/>
              <a:t>, incorporating non-democratic elements within democracy</a:t>
            </a:r>
          </a:p>
          <a:p>
            <a:endParaRPr lang="en-GB" sz="1000" dirty="0" smtClean="0"/>
          </a:p>
          <a:p>
            <a:r>
              <a:rPr lang="en-GB" sz="1600" dirty="0" smtClean="0"/>
              <a:t>• Aristotle: combination of oligarchy and democracy</a:t>
            </a:r>
          </a:p>
          <a:p>
            <a:r>
              <a:rPr lang="en-GB" sz="1600" dirty="0" smtClean="0"/>
              <a:t>- political society (</a:t>
            </a:r>
            <a:r>
              <a:rPr lang="en-GB" sz="1600" dirty="0" err="1" smtClean="0"/>
              <a:t>politeia</a:t>
            </a:r>
            <a:r>
              <a:rPr lang="en-GB" sz="1600" dirty="0" smtClean="0"/>
              <a:t>): has the </a:t>
            </a:r>
            <a:r>
              <a:rPr lang="en-GB" sz="1600" b="1" dirty="0" smtClean="0"/>
              <a:t>common good</a:t>
            </a:r>
            <a:r>
              <a:rPr lang="en-GB" sz="1600" dirty="0" smtClean="0"/>
              <a:t> as its aim: make the good life possible for all by means of a system of government and rule that enhances these possibilities</a:t>
            </a:r>
          </a:p>
          <a:p>
            <a:r>
              <a:rPr lang="en-GB" sz="1600" dirty="0" smtClean="0"/>
              <a:t>- simultaneously individualistic and corporative (republican conception)</a:t>
            </a:r>
          </a:p>
          <a:p>
            <a:pPr>
              <a:spcBef>
                <a:spcPct val="50000"/>
              </a:spcBef>
            </a:pPr>
            <a:r>
              <a:rPr lang="en-GB" sz="1200" dirty="0" smtClean="0"/>
              <a:t>”oligarchy has in view the interest of the wealthy; democracy of the needy: none of them the common good of all … oligarchy is when the men of property have the government in their hands; democracy, the opposite, when the indigent, and not the men of property, are the rulers … the real difference between democracy and oligarchy is poverty and wealth” (Aristotle, </a:t>
            </a:r>
            <a:r>
              <a:rPr lang="en-GB" sz="1200" i="1" dirty="0" smtClean="0"/>
              <a:t>The Politics </a:t>
            </a:r>
            <a:r>
              <a:rPr lang="en-GB" sz="1200" dirty="0" smtClean="0"/>
              <a:t>III:8)</a:t>
            </a:r>
          </a:p>
          <a:p>
            <a:endParaRPr lang="en-GB" sz="1000" dirty="0" smtClean="0"/>
          </a:p>
          <a:p>
            <a:r>
              <a:rPr lang="en-GB" sz="1600" dirty="0" smtClean="0"/>
              <a:t>- solution: rule of the middle ‘classes’</a:t>
            </a:r>
          </a:p>
          <a:p>
            <a:r>
              <a:rPr lang="en-GB" sz="1600" dirty="0" smtClean="0"/>
              <a:t>- educational aspect: first learn what it means to be ruled (up until 35 years of age), then take part in the ruling</a:t>
            </a:r>
          </a:p>
          <a:p>
            <a:endParaRPr lang="en-GB" sz="1600" dirty="0" smtClean="0"/>
          </a:p>
          <a:p>
            <a:r>
              <a:rPr lang="en-GB" sz="1600" dirty="0" smtClean="0"/>
              <a:t>• combining </a:t>
            </a:r>
            <a:r>
              <a:rPr lang="en-GB" sz="1600" b="1" dirty="0" smtClean="0"/>
              <a:t>democracy with other values, especially reason</a:t>
            </a:r>
          </a:p>
          <a:p>
            <a:r>
              <a:rPr lang="en-GB" sz="1600" dirty="0" smtClean="0"/>
              <a:t>- Rousseau: the general will (≈ what is in the reasonable interest of all) ought to rule (democratic republicanism)</a:t>
            </a:r>
          </a:p>
          <a:p>
            <a:r>
              <a:rPr lang="en-GB" sz="1600" dirty="0" smtClean="0"/>
              <a:t>- a simultaneously rationalist and democratic conception</a:t>
            </a:r>
          </a:p>
          <a:p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epistemic problem: how do we know the general will?</a:t>
            </a:r>
          </a:p>
          <a:p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</a:t>
            </a:r>
            <a:r>
              <a:rPr lang="en-GB" sz="1600" i="1" dirty="0" smtClean="0"/>
              <a:t>the wise legislator </a:t>
            </a:r>
            <a:r>
              <a:rPr lang="en-GB" sz="1600" dirty="0" smtClean="0"/>
              <a:t>(incorporates more reason)</a:t>
            </a:r>
          </a:p>
          <a:p>
            <a:r>
              <a:rPr lang="en-GB" sz="1600" dirty="0" smtClean="0"/>
              <a:t>- Hegel: the universalist class of bureaucrats whose task it is to </a:t>
            </a:r>
            <a:r>
              <a:rPr lang="en-GB" sz="1600" i="1" dirty="0" smtClean="0"/>
              <a:t>think the universal</a:t>
            </a:r>
            <a:endParaRPr lang="en-GB" sz="1600" dirty="0" smtClean="0"/>
          </a:p>
          <a:p>
            <a:r>
              <a:rPr lang="en-GB" sz="1600" dirty="0" smtClean="0"/>
              <a:t>(not democracy, non-democratic republicanism)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30423" y="280916"/>
            <a:ext cx="297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types of response</a:t>
            </a:r>
          </a:p>
        </p:txBody>
      </p:sp>
      <p:sp>
        <p:nvSpPr>
          <p:cNvPr id="24" name="Rektangel 23"/>
          <p:cNvSpPr/>
          <p:nvPr/>
        </p:nvSpPr>
        <p:spPr>
          <a:xfrm>
            <a:off x="430422" y="701933"/>
            <a:ext cx="8380749" cy="5355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mixed government</a:t>
            </a:r>
            <a:r>
              <a:rPr lang="en-GB" sz="1600" dirty="0" smtClean="0"/>
              <a:t>, incorporating non-democratic elements within democracy</a:t>
            </a:r>
          </a:p>
          <a:p>
            <a:endParaRPr lang="en-GB" sz="1000" dirty="0" smtClean="0"/>
          </a:p>
          <a:p>
            <a:r>
              <a:rPr lang="en-GB" sz="1600" dirty="0" smtClean="0"/>
              <a:t>• democracy </a:t>
            </a:r>
            <a:r>
              <a:rPr lang="en-GB" sz="1600" i="1" dirty="0" smtClean="0"/>
              <a:t>and</a:t>
            </a:r>
            <a:r>
              <a:rPr lang="en-GB" sz="1600" dirty="0" smtClean="0"/>
              <a:t> a representative system </a:t>
            </a:r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</a:t>
            </a:r>
            <a:r>
              <a:rPr lang="en-GB" sz="1600" b="1" dirty="0" smtClean="0">
                <a:sym typeface="Wingdings"/>
              </a:rPr>
              <a:t>representative democracy</a:t>
            </a:r>
            <a:endParaRPr lang="en-GB" sz="1600" b="1" dirty="0" smtClean="0"/>
          </a:p>
          <a:p>
            <a:r>
              <a:rPr lang="en-GB" sz="1600" dirty="0" smtClean="0"/>
              <a:t>- the representative system is not originally part of democracy</a:t>
            </a:r>
          </a:p>
          <a:p>
            <a:r>
              <a:rPr lang="en-GB" sz="1600" dirty="0" smtClean="0"/>
              <a:t>- representative board ≈ elected oligarchy</a:t>
            </a:r>
          </a:p>
          <a:p>
            <a:r>
              <a:rPr lang="en-GB" sz="1600" dirty="0" smtClean="0"/>
              <a:t>- Thomas Paine: </a:t>
            </a:r>
          </a:p>
          <a:p>
            <a:endParaRPr lang="en-GB" sz="1000" dirty="0" smtClean="0"/>
          </a:p>
          <a:p>
            <a:r>
              <a:rPr lang="en-GB" sz="1200" dirty="0" smtClean="0"/>
              <a:t>”The representative system takes society and civilisation for its basis; nature, reason, and experience, for its guide … the representative system of government is calculated to produce the wisest laws, by collecting</a:t>
            </a:r>
          </a:p>
          <a:p>
            <a:r>
              <a:rPr lang="en-GB" sz="1200" dirty="0" smtClean="0"/>
              <a:t>wisdom from where it can be found … By </a:t>
            </a:r>
            <a:r>
              <a:rPr lang="en-GB" sz="1200" dirty="0" err="1" smtClean="0"/>
              <a:t>ingrafting</a:t>
            </a:r>
            <a:r>
              <a:rPr lang="en-GB" sz="1200" dirty="0" smtClean="0"/>
              <a:t> representation upon democracy, we arrive at a system of government capable of embracing and confederating all the various interests and every extent of territory and population” </a:t>
            </a:r>
            <a:r>
              <a:rPr lang="en-GB" sz="1200" i="1" dirty="0" smtClean="0"/>
              <a:t>Rights of Man</a:t>
            </a:r>
            <a:r>
              <a:rPr lang="en-GB" sz="1200" dirty="0" smtClean="0"/>
              <a:t>, Chapter 3</a:t>
            </a:r>
            <a:r>
              <a:rPr lang="en-GB" sz="1200" i="1" dirty="0" smtClean="0"/>
              <a:t> </a:t>
            </a:r>
            <a:r>
              <a:rPr lang="en-GB" sz="1200" dirty="0" smtClean="0"/>
              <a:t>(1791)</a:t>
            </a:r>
          </a:p>
          <a:p>
            <a:endParaRPr lang="en-GB" sz="1000" dirty="0" smtClean="0"/>
          </a:p>
          <a:p>
            <a:r>
              <a:rPr lang="en-GB" sz="1600" dirty="0" smtClean="0"/>
              <a:t>- increases the amount of reason, makes possible democracy in larger populations</a:t>
            </a:r>
          </a:p>
          <a:p>
            <a:endParaRPr lang="en-GB" sz="1600" dirty="0" smtClean="0"/>
          </a:p>
          <a:p>
            <a:r>
              <a:rPr lang="en-GB" sz="1600" dirty="0" smtClean="0"/>
              <a:t>• </a:t>
            </a:r>
            <a:r>
              <a:rPr lang="en-GB" sz="1600" b="1" dirty="0" smtClean="0"/>
              <a:t>the aggregative model</a:t>
            </a:r>
          </a:p>
          <a:p>
            <a:r>
              <a:rPr lang="en-GB" sz="1600" dirty="0" smtClean="0"/>
              <a:t>- a system that gradually increases the amount of reason in political government</a:t>
            </a:r>
          </a:p>
          <a:p>
            <a:r>
              <a:rPr lang="en-GB" sz="1600" dirty="0" smtClean="0"/>
              <a:t>public debate </a:t>
            </a:r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non-governmental organisations </a:t>
            </a:r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political parties </a:t>
            </a:r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representative body </a:t>
            </a:r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government </a:t>
            </a:r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policy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• Robert A. Dahl: contemporary democracy is a </a:t>
            </a:r>
            <a:r>
              <a:rPr lang="en-GB" sz="1600" b="1" dirty="0" err="1" smtClean="0"/>
              <a:t>polyarchy</a:t>
            </a:r>
            <a:r>
              <a:rPr lang="en-GB" sz="1600" dirty="0" smtClean="0"/>
              <a:t> (a set of different issues internally related with each other: participation, institutional frameworks, multiparty system, administrative apparatus etc.)</a:t>
            </a:r>
          </a:p>
          <a:p>
            <a:r>
              <a:rPr lang="en-GB" sz="1200" dirty="0" smtClean="0"/>
              <a:t>(1989, </a:t>
            </a:r>
            <a:r>
              <a:rPr lang="en-GB" sz="1200" i="1" dirty="0" smtClean="0"/>
              <a:t>Democracy and Its Critics)</a:t>
            </a:r>
            <a:endParaRPr lang="en-GB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30423" y="280916"/>
            <a:ext cx="297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types of response</a:t>
            </a:r>
          </a:p>
        </p:txBody>
      </p:sp>
      <p:sp>
        <p:nvSpPr>
          <p:cNvPr id="24" name="Rektangel 23"/>
          <p:cNvSpPr/>
          <p:nvPr/>
        </p:nvSpPr>
        <p:spPr>
          <a:xfrm>
            <a:off x="430423" y="850836"/>
            <a:ext cx="8231854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b="1" dirty="0" smtClean="0"/>
              <a:t>radicalising</a:t>
            </a:r>
            <a:r>
              <a:rPr lang="en-GB" sz="1600" dirty="0" smtClean="0"/>
              <a:t> or </a:t>
            </a:r>
            <a:r>
              <a:rPr lang="en-GB" sz="1600" b="1" dirty="0" smtClean="0"/>
              <a:t>reformulating the ideal</a:t>
            </a:r>
            <a:r>
              <a:rPr lang="en-GB" sz="1600" dirty="0" smtClean="0"/>
              <a:t>:</a:t>
            </a:r>
          </a:p>
          <a:p>
            <a:endParaRPr lang="en-GB" sz="1600" dirty="0" smtClean="0"/>
          </a:p>
          <a:p>
            <a:r>
              <a:rPr lang="en-GB" sz="1600" dirty="0" smtClean="0"/>
              <a:t>• ‘democratization of democracy’</a:t>
            </a:r>
          </a:p>
          <a:p>
            <a:endParaRPr lang="en-GB" sz="1600" dirty="0" smtClean="0"/>
          </a:p>
          <a:p>
            <a:r>
              <a:rPr lang="en-GB" sz="1600" dirty="0" smtClean="0"/>
              <a:t>• radical conceptions of democracy</a:t>
            </a:r>
          </a:p>
          <a:p>
            <a:endParaRPr lang="en-GB" sz="1600" dirty="0" smtClean="0"/>
          </a:p>
          <a:p>
            <a:r>
              <a:rPr lang="en-GB" sz="1600" dirty="0" smtClean="0"/>
              <a:t>• relocating democracy in </a:t>
            </a:r>
            <a:r>
              <a:rPr lang="en-GB" sz="1600" b="1" dirty="0" smtClean="0"/>
              <a:t>action</a:t>
            </a:r>
            <a:r>
              <a:rPr lang="en-GB" sz="1600" dirty="0" smtClean="0"/>
              <a:t> (vs. in the system of government)</a:t>
            </a:r>
          </a:p>
          <a:p>
            <a:endParaRPr lang="en-GB" sz="1600" dirty="0" smtClean="0"/>
          </a:p>
          <a:p>
            <a:r>
              <a:rPr lang="en-GB" sz="1600" dirty="0" smtClean="0"/>
              <a:t>• deliberative democracy</a:t>
            </a:r>
          </a:p>
          <a:p>
            <a:r>
              <a:rPr lang="en-GB" sz="1600" dirty="0" smtClean="0"/>
              <a:t>- not opposed to the idea of mixed government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300695" y="789540"/>
            <a:ext cx="675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politics</a:t>
            </a:r>
          </a:p>
        </p:txBody>
      </p:sp>
      <p:cxnSp>
        <p:nvCxnSpPr>
          <p:cNvPr id="16" name="Rak pil 15"/>
          <p:cNvCxnSpPr/>
          <p:nvPr/>
        </p:nvCxnSpPr>
        <p:spPr>
          <a:xfrm flipV="1">
            <a:off x="472930" y="1173671"/>
            <a:ext cx="691931" cy="332830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>
            <a:off x="472930" y="1803815"/>
            <a:ext cx="683208" cy="391679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1300695" y="2195494"/>
            <a:ext cx="161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political</a:t>
            </a:r>
            <a:endParaRPr lang="en-GB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472930" y="2954510"/>
            <a:ext cx="24203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neutral usage:</a:t>
            </a:r>
          </a:p>
          <a:p>
            <a:endParaRPr lang="en-GB" sz="1000" dirty="0" smtClean="0"/>
          </a:p>
          <a:p>
            <a:r>
              <a:rPr lang="en-GB" sz="1600" dirty="0" smtClean="0"/>
              <a:t>the art of government</a:t>
            </a:r>
          </a:p>
          <a:p>
            <a:r>
              <a:rPr lang="en-GB" sz="1400" dirty="0" smtClean="0"/>
              <a:t>- used to define the domain of politics</a:t>
            </a:r>
          </a:p>
        </p:txBody>
      </p:sp>
      <p:cxnSp>
        <p:nvCxnSpPr>
          <p:cNvPr id="14" name="Rak pil 13"/>
          <p:cNvCxnSpPr/>
          <p:nvPr/>
        </p:nvCxnSpPr>
        <p:spPr>
          <a:xfrm rot="10800000" flipV="1">
            <a:off x="1300695" y="2564827"/>
            <a:ext cx="629670" cy="373636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extruta 19"/>
          <p:cNvSpPr txBox="1"/>
          <p:nvPr/>
        </p:nvSpPr>
        <p:spPr>
          <a:xfrm>
            <a:off x="3048496" y="3344193"/>
            <a:ext cx="529846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diagnostic-critical usage:</a:t>
            </a:r>
          </a:p>
          <a:p>
            <a:endParaRPr lang="en-GB" sz="1000" dirty="0" smtClean="0"/>
          </a:p>
          <a:p>
            <a:r>
              <a:rPr lang="en-GB" sz="1600" dirty="0" smtClean="0"/>
              <a:t>a region of being</a:t>
            </a:r>
          </a:p>
          <a:p>
            <a:r>
              <a:rPr lang="en-GB" sz="1400" dirty="0" smtClean="0"/>
              <a:t>- the co-existence of a plurality of human beings </a:t>
            </a:r>
          </a:p>
          <a:p>
            <a:r>
              <a:rPr lang="en-GB" sz="1400" dirty="0" smtClean="0"/>
              <a:t>- with divergent positions and views</a:t>
            </a:r>
          </a:p>
          <a:p>
            <a:r>
              <a:rPr lang="en-GB" sz="1400" dirty="0" smtClean="0"/>
              <a:t>- the existence of antagonism</a:t>
            </a:r>
          </a:p>
          <a:p>
            <a:r>
              <a:rPr lang="en-GB" sz="1400" dirty="0" smtClean="0"/>
              <a:t>- and power relations</a:t>
            </a:r>
          </a:p>
          <a:p>
            <a:r>
              <a:rPr lang="en-GB" sz="1400" dirty="0" smtClean="0"/>
              <a:t>- unified by something (the common)</a:t>
            </a:r>
          </a:p>
          <a:p>
            <a:r>
              <a:rPr lang="en-GB" sz="1400" dirty="0" smtClean="0"/>
              <a:t>- an aim to settle their co-existence in a peaceful manner</a:t>
            </a:r>
          </a:p>
          <a:p>
            <a:endParaRPr lang="en-GB" sz="1000" dirty="0" smtClean="0"/>
          </a:p>
          <a:p>
            <a:r>
              <a:rPr lang="en-GB" sz="1600" dirty="0" smtClean="0"/>
              <a:t>- anchors politics and other societal processes at a deeper level of reality (political ontology)</a:t>
            </a:r>
          </a:p>
        </p:txBody>
      </p:sp>
      <p:cxnSp>
        <p:nvCxnSpPr>
          <p:cNvPr id="21" name="Rak pil 20"/>
          <p:cNvCxnSpPr>
            <a:stCxn id="10" idx="2"/>
          </p:cNvCxnSpPr>
          <p:nvPr/>
        </p:nvCxnSpPr>
        <p:spPr>
          <a:xfrm rot="16200000" flipH="1">
            <a:off x="2442646" y="2230838"/>
            <a:ext cx="779367" cy="1447342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472930" y="296855"/>
            <a:ext cx="4002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theoreticians of the political:</a:t>
            </a:r>
            <a:endParaRPr lang="en-GB" sz="1600" dirty="0" smtClean="0"/>
          </a:p>
        </p:txBody>
      </p:sp>
      <p:sp>
        <p:nvSpPr>
          <p:cNvPr id="13" name="Rektangel 12"/>
          <p:cNvSpPr/>
          <p:nvPr/>
        </p:nvSpPr>
        <p:spPr>
          <a:xfrm>
            <a:off x="1300695" y="1118276"/>
            <a:ext cx="7265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- activity involving the art of government (of the whole of a society)</a:t>
            </a:r>
          </a:p>
          <a:p>
            <a:r>
              <a:rPr lang="en-GB" sz="1600" dirty="0" smtClean="0"/>
              <a:t>- often differentiated from other areas of activity: economic activity, jurisprudence (legality), private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12" grpId="0" build="p"/>
      <p:bldP spid="20" grpId="0" build="p"/>
      <p:bldP spid="11" grpId="0" build="p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ruta 19"/>
          <p:cNvSpPr txBox="1"/>
          <p:nvPr/>
        </p:nvSpPr>
        <p:spPr>
          <a:xfrm>
            <a:off x="438426" y="289034"/>
            <a:ext cx="8390263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diagnostic-critical usage:</a:t>
            </a:r>
          </a:p>
          <a:p>
            <a:endParaRPr lang="en-GB" sz="1600" dirty="0" smtClean="0"/>
          </a:p>
          <a:p>
            <a:r>
              <a:rPr lang="en-GB" sz="1600" dirty="0" smtClean="0"/>
              <a:t>• the ‘standard’ ways of viewing society and political order (also in philosophy) do not manage to bring the whole of political reality into view</a:t>
            </a:r>
          </a:p>
          <a:p>
            <a:r>
              <a:rPr lang="en-GB" sz="1600" dirty="0" smtClean="0"/>
              <a:t>- standard view: the art of government and the form (system) of government</a:t>
            </a:r>
          </a:p>
          <a:p>
            <a:endParaRPr lang="en-GB" sz="1600" dirty="0" smtClean="0"/>
          </a:p>
          <a:p>
            <a:r>
              <a:rPr lang="en-GB" sz="1600" dirty="0" smtClean="0"/>
              <a:t>• insofar as politics (and political philosophy) is about questions of power, of what governs us, the standard view is far too limited</a:t>
            </a:r>
          </a:p>
          <a:p>
            <a:endParaRPr lang="en-GB" sz="1600" dirty="0" smtClean="0"/>
          </a:p>
          <a:p>
            <a:r>
              <a:rPr lang="en-GB" sz="1600" dirty="0" smtClean="0"/>
              <a:t>• Foucault: studies the forms of power present in the practices and institutional arrangements in society at large (a broader view on power that anchors forms of power in contingent, historical constellation)</a:t>
            </a:r>
          </a:p>
          <a:p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historical constellation as regime (compare </a:t>
            </a:r>
            <a:r>
              <a:rPr lang="en-GB" sz="1600" dirty="0" err="1" smtClean="0">
                <a:sym typeface="Wingdings"/>
              </a:rPr>
              <a:t>Lefort</a:t>
            </a:r>
            <a:r>
              <a:rPr lang="en-GB" sz="1600" dirty="0" smtClean="0">
                <a:sym typeface="Wingdings"/>
              </a:rPr>
              <a:t>)</a:t>
            </a:r>
          </a:p>
          <a:p>
            <a:r>
              <a:rPr lang="en-GB" sz="1600" dirty="0" smtClean="0">
                <a:sym typeface="Wingdings"/>
              </a:rPr>
              <a:t>- philosophy/genealogy as a critical ontology of ourselves</a:t>
            </a:r>
          </a:p>
          <a:p>
            <a:r>
              <a:rPr lang="en-GB" sz="1600" dirty="0" smtClean="0">
                <a:sym typeface="Wingdings"/>
              </a:rPr>
              <a:t>- makes visible what really steers us (what we are, do and think)</a:t>
            </a:r>
          </a:p>
          <a:p>
            <a:endParaRPr lang="en-GB" sz="1600" dirty="0" smtClean="0">
              <a:sym typeface="Wingdings"/>
            </a:endParaRPr>
          </a:p>
          <a:p>
            <a:r>
              <a:rPr lang="en-GB" sz="1600" dirty="0" smtClean="0">
                <a:sym typeface="Wingdings"/>
              </a:rPr>
              <a:t>• Hannah Arendt: the contemporary conflation between ‘management of the social system’ (economic balance, social policies etc.), and</a:t>
            </a:r>
          </a:p>
          <a:p>
            <a:r>
              <a:rPr lang="en-GB" sz="1600" dirty="0" smtClean="0">
                <a:sym typeface="Wingdings"/>
              </a:rPr>
              <a:t>- politics as the constructive creation of something new, of thinking the direction, of the people or humanity as a plurality acting in concert</a:t>
            </a:r>
          </a:p>
          <a:p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to bring into view the political ground of society </a:t>
            </a:r>
          </a:p>
          <a:p>
            <a:r>
              <a:rPr lang="en-GB" sz="1600" dirty="0" err="1" smtClean="0">
                <a:sym typeface="Wingdings"/>
              </a:rPr>
              <a:t></a:t>
            </a:r>
            <a:r>
              <a:rPr lang="en-GB" sz="1600" dirty="0" smtClean="0">
                <a:sym typeface="Wingdings"/>
              </a:rPr>
              <a:t> the rehabilitation of politics</a:t>
            </a:r>
          </a:p>
          <a:p>
            <a:r>
              <a:rPr lang="en-GB" sz="1600" dirty="0" smtClean="0">
                <a:sym typeface="Wingdings"/>
              </a:rPr>
              <a:t>- a certain nostalgia for politics as the creation of the new</a:t>
            </a: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661315" y="3179379"/>
            <a:ext cx="161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political</a:t>
            </a:r>
            <a:endParaRPr lang="en-GB" b="1" dirty="0"/>
          </a:p>
        </p:txBody>
      </p:sp>
      <p:sp>
        <p:nvSpPr>
          <p:cNvPr id="20" name="textruta 19"/>
          <p:cNvSpPr txBox="1"/>
          <p:nvPr/>
        </p:nvSpPr>
        <p:spPr>
          <a:xfrm>
            <a:off x="2943393" y="3179379"/>
            <a:ext cx="5048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region of being</a:t>
            </a:r>
          </a:p>
          <a:p>
            <a:r>
              <a:rPr lang="en-GB" sz="1400" dirty="0" smtClean="0"/>
              <a:t>- the co-existence of a plurality of human beings </a:t>
            </a:r>
          </a:p>
          <a:p>
            <a:r>
              <a:rPr lang="en-GB" sz="1400" dirty="0" smtClean="0"/>
              <a:t>- with divergent positions and views</a:t>
            </a:r>
          </a:p>
          <a:p>
            <a:r>
              <a:rPr lang="en-GB" sz="1400" dirty="0" smtClean="0"/>
              <a:t>- the existence of antagonism</a:t>
            </a:r>
          </a:p>
          <a:p>
            <a:r>
              <a:rPr lang="en-GB" sz="1400" dirty="0" smtClean="0"/>
              <a:t>- and power relations</a:t>
            </a:r>
          </a:p>
          <a:p>
            <a:r>
              <a:rPr lang="en-GB" sz="1400" dirty="0" smtClean="0"/>
              <a:t>- unified by something (the common)</a:t>
            </a:r>
          </a:p>
          <a:p>
            <a:r>
              <a:rPr lang="en-GB" sz="1400" dirty="0" smtClean="0"/>
              <a:t>- an aim to settle their co-existence in a peaceful manner</a:t>
            </a:r>
          </a:p>
        </p:txBody>
      </p:sp>
      <p:cxnSp>
        <p:nvCxnSpPr>
          <p:cNvPr id="21" name="Rak pil 20"/>
          <p:cNvCxnSpPr/>
          <p:nvPr/>
        </p:nvCxnSpPr>
        <p:spPr>
          <a:xfrm>
            <a:off x="2192951" y="3373539"/>
            <a:ext cx="627328" cy="2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 rot="16200000" flipV="1">
            <a:off x="2135931" y="1268236"/>
            <a:ext cx="688899" cy="499737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1652477" y="595586"/>
            <a:ext cx="107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politics</a:t>
            </a:r>
            <a:endParaRPr lang="en-GB" b="1" dirty="0"/>
          </a:p>
        </p:txBody>
      </p:sp>
      <p:sp>
        <p:nvSpPr>
          <p:cNvPr id="23" name="textruta 22"/>
          <p:cNvSpPr txBox="1"/>
          <p:nvPr/>
        </p:nvSpPr>
        <p:spPr>
          <a:xfrm>
            <a:off x="1775097" y="1988207"/>
            <a:ext cx="27355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defines a specific area of activity</a:t>
            </a:r>
            <a:endParaRPr lang="en-GB" sz="1400" dirty="0"/>
          </a:p>
        </p:txBody>
      </p:sp>
      <p:cxnSp>
        <p:nvCxnSpPr>
          <p:cNvPr id="26" name="Rak 25"/>
          <p:cNvCxnSpPr/>
          <p:nvPr/>
        </p:nvCxnSpPr>
        <p:spPr>
          <a:xfrm rot="16200000" flipV="1">
            <a:off x="3004207" y="2434896"/>
            <a:ext cx="700690" cy="578069"/>
          </a:xfrm>
          <a:prstGeom prst="line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ruta 26"/>
          <p:cNvSpPr txBox="1"/>
          <p:nvPr/>
        </p:nvSpPr>
        <p:spPr>
          <a:xfrm>
            <a:off x="4099055" y="589198"/>
            <a:ext cx="1305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economic activity</a:t>
            </a:r>
            <a:endParaRPr lang="en-GB" b="1" dirty="0"/>
          </a:p>
        </p:txBody>
      </p:sp>
      <p:sp>
        <p:nvSpPr>
          <p:cNvPr id="28" name="textruta 27"/>
          <p:cNvSpPr txBox="1"/>
          <p:nvPr/>
        </p:nvSpPr>
        <p:spPr>
          <a:xfrm>
            <a:off x="5872839" y="595586"/>
            <a:ext cx="107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law court</a:t>
            </a:r>
            <a:endParaRPr lang="en-GB" b="1" dirty="0"/>
          </a:p>
        </p:txBody>
      </p:sp>
      <p:sp>
        <p:nvSpPr>
          <p:cNvPr id="29" name="textruta 28"/>
          <p:cNvSpPr txBox="1"/>
          <p:nvPr/>
        </p:nvSpPr>
        <p:spPr>
          <a:xfrm>
            <a:off x="7348481" y="595586"/>
            <a:ext cx="127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private life</a:t>
            </a:r>
            <a:endParaRPr lang="en-GB" b="1" dirty="0"/>
          </a:p>
        </p:txBody>
      </p:sp>
      <p:sp>
        <p:nvSpPr>
          <p:cNvPr id="30" name="Rektangel 29"/>
          <p:cNvSpPr/>
          <p:nvPr/>
        </p:nvSpPr>
        <p:spPr>
          <a:xfrm>
            <a:off x="4684823" y="2280595"/>
            <a:ext cx="170020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another region of being</a:t>
            </a:r>
          </a:p>
        </p:txBody>
      </p:sp>
      <p:sp>
        <p:nvSpPr>
          <p:cNvPr id="31" name="Rektangel 30"/>
          <p:cNvSpPr/>
          <p:nvPr/>
        </p:nvSpPr>
        <p:spPr>
          <a:xfrm>
            <a:off x="6395191" y="2594603"/>
            <a:ext cx="179411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another region of being</a:t>
            </a:r>
          </a:p>
        </p:txBody>
      </p:sp>
      <p:sp>
        <p:nvSpPr>
          <p:cNvPr id="32" name="Rektangel 31"/>
          <p:cNvSpPr/>
          <p:nvPr/>
        </p:nvSpPr>
        <p:spPr>
          <a:xfrm>
            <a:off x="7269649" y="1988207"/>
            <a:ext cx="179551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another region of being</a:t>
            </a:r>
          </a:p>
        </p:txBody>
      </p:sp>
      <p:cxnSp>
        <p:nvCxnSpPr>
          <p:cNvPr id="33" name="Rak pil 32"/>
          <p:cNvCxnSpPr/>
          <p:nvPr/>
        </p:nvCxnSpPr>
        <p:spPr>
          <a:xfrm rot="16200000" flipV="1">
            <a:off x="4647265" y="1503287"/>
            <a:ext cx="907696" cy="499738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rot="16200000" flipV="1">
            <a:off x="5946960" y="1675512"/>
            <a:ext cx="1252146" cy="499738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 rot="16200000" flipV="1">
            <a:off x="7547749" y="1544264"/>
            <a:ext cx="752679" cy="135209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18" grpId="0"/>
      <p:bldP spid="23" grpId="0" build="p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661315" y="3179379"/>
            <a:ext cx="161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political</a:t>
            </a:r>
            <a:endParaRPr lang="en-GB" b="1" dirty="0"/>
          </a:p>
        </p:txBody>
      </p:sp>
      <p:sp>
        <p:nvSpPr>
          <p:cNvPr id="20" name="textruta 19"/>
          <p:cNvSpPr txBox="1"/>
          <p:nvPr/>
        </p:nvSpPr>
        <p:spPr>
          <a:xfrm>
            <a:off x="2943393" y="3179379"/>
            <a:ext cx="50006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region of being</a:t>
            </a:r>
          </a:p>
          <a:p>
            <a:r>
              <a:rPr lang="en-GB" sz="1400" dirty="0" smtClean="0"/>
              <a:t>- the co-existence of a plurality of human beings </a:t>
            </a:r>
          </a:p>
          <a:p>
            <a:r>
              <a:rPr lang="en-GB" sz="1400" dirty="0" smtClean="0"/>
              <a:t>- with divergent positions and views</a:t>
            </a:r>
          </a:p>
          <a:p>
            <a:r>
              <a:rPr lang="en-GB" sz="1400" dirty="0" smtClean="0"/>
              <a:t>- the existence of antagonism</a:t>
            </a:r>
          </a:p>
          <a:p>
            <a:r>
              <a:rPr lang="en-GB" sz="1400" dirty="0" smtClean="0"/>
              <a:t>- and power relations</a:t>
            </a:r>
          </a:p>
          <a:p>
            <a:r>
              <a:rPr lang="en-GB" sz="1400" dirty="0" smtClean="0"/>
              <a:t>- unified by something (the common)</a:t>
            </a:r>
          </a:p>
          <a:p>
            <a:r>
              <a:rPr lang="en-GB" sz="1400" dirty="0" smtClean="0"/>
              <a:t>- an aim to settle their co-existence in a peaceful manner</a:t>
            </a:r>
          </a:p>
        </p:txBody>
      </p:sp>
      <p:cxnSp>
        <p:nvCxnSpPr>
          <p:cNvPr id="21" name="Rak pil 20"/>
          <p:cNvCxnSpPr/>
          <p:nvPr/>
        </p:nvCxnSpPr>
        <p:spPr>
          <a:xfrm>
            <a:off x="2192951" y="3373539"/>
            <a:ext cx="627328" cy="2"/>
          </a:xfrm>
          <a:prstGeom prst="straightConnector1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1652477" y="595586"/>
            <a:ext cx="1077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politics</a:t>
            </a:r>
            <a:endParaRPr lang="en-GB" b="1" dirty="0"/>
          </a:p>
        </p:txBody>
      </p:sp>
      <p:sp>
        <p:nvSpPr>
          <p:cNvPr id="27" name="textruta 26"/>
          <p:cNvSpPr txBox="1"/>
          <p:nvPr/>
        </p:nvSpPr>
        <p:spPr>
          <a:xfrm>
            <a:off x="4099055" y="589198"/>
            <a:ext cx="1305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economic activity</a:t>
            </a:r>
            <a:endParaRPr lang="en-GB" b="1" dirty="0"/>
          </a:p>
        </p:txBody>
      </p:sp>
      <p:sp>
        <p:nvSpPr>
          <p:cNvPr id="28" name="textruta 27"/>
          <p:cNvSpPr txBox="1"/>
          <p:nvPr/>
        </p:nvSpPr>
        <p:spPr>
          <a:xfrm>
            <a:off x="5872839" y="595586"/>
            <a:ext cx="107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the law court</a:t>
            </a:r>
            <a:endParaRPr lang="en-GB" b="1" dirty="0"/>
          </a:p>
        </p:txBody>
      </p:sp>
      <p:sp>
        <p:nvSpPr>
          <p:cNvPr id="29" name="textruta 28"/>
          <p:cNvSpPr txBox="1"/>
          <p:nvPr/>
        </p:nvSpPr>
        <p:spPr>
          <a:xfrm>
            <a:off x="7348481" y="595586"/>
            <a:ext cx="127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private life</a:t>
            </a:r>
            <a:endParaRPr lang="en-GB" b="1" dirty="0"/>
          </a:p>
        </p:txBody>
      </p:sp>
      <p:cxnSp>
        <p:nvCxnSpPr>
          <p:cNvPr id="19" name="Rak 18"/>
          <p:cNvCxnSpPr/>
          <p:nvPr/>
        </p:nvCxnSpPr>
        <p:spPr>
          <a:xfrm rot="5400000" flipH="1" flipV="1">
            <a:off x="3958897" y="2794001"/>
            <a:ext cx="394141" cy="376623"/>
          </a:xfrm>
          <a:prstGeom prst="line">
            <a:avLst/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ruta 23"/>
          <p:cNvSpPr txBox="1"/>
          <p:nvPr/>
        </p:nvSpPr>
        <p:spPr>
          <a:xfrm>
            <a:off x="3236956" y="2200465"/>
            <a:ext cx="32844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fundamental to the constitution of society as a whole</a:t>
            </a:r>
            <a:endParaRPr lang="en-GB" sz="1400" dirty="0"/>
          </a:p>
        </p:txBody>
      </p:sp>
      <p:sp>
        <p:nvSpPr>
          <p:cNvPr id="36" name="Vänster klammerparentes 35"/>
          <p:cNvSpPr/>
          <p:nvPr/>
        </p:nvSpPr>
        <p:spPr>
          <a:xfrm rot="16200000">
            <a:off x="4661719" y="-1143198"/>
            <a:ext cx="396189" cy="6168510"/>
          </a:xfrm>
          <a:prstGeom prst="leftBrace">
            <a:avLst>
              <a:gd name="adj1" fmla="val 140976"/>
              <a:gd name="adj2" fmla="val 50000"/>
            </a:avLst>
          </a:prstGeom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18" grpId="0"/>
      <p:bldP spid="27" grpId="0"/>
      <p:bldP spid="28" grpId="0"/>
      <p:bldP spid="29" grpId="0"/>
      <p:bldP spid="24" grpId="0"/>
      <p:bldP spid="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2339</TotalTime>
  <Words>1628</Words>
  <Application>Microsoft Macintosh PowerPoint</Application>
  <PresentationFormat>Bildspel på skärmen (4:3)</PresentationFormat>
  <Paragraphs>215</Paragraphs>
  <Slides>12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Bris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</vt:vector>
  </TitlesOfParts>
  <Company>Institutionen för praktisk filosofi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Kristian Klockars</dc:creator>
  <cp:lastModifiedBy>Kristian Klockars</cp:lastModifiedBy>
  <cp:revision>245</cp:revision>
  <dcterms:created xsi:type="dcterms:W3CDTF">2011-11-08T11:56:35Z</dcterms:created>
  <dcterms:modified xsi:type="dcterms:W3CDTF">2011-11-08T11:56:57Z</dcterms:modified>
</cp:coreProperties>
</file>