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5" r:id="rId1"/>
  </p:sldMasterIdLst>
  <p:notesMasterIdLst>
    <p:notesMasterId r:id="rId16"/>
  </p:notesMasterIdLst>
  <p:sldIdLst>
    <p:sldId id="311" r:id="rId2"/>
    <p:sldId id="315" r:id="rId3"/>
    <p:sldId id="314" r:id="rId4"/>
    <p:sldId id="316" r:id="rId5"/>
    <p:sldId id="329" r:id="rId6"/>
    <p:sldId id="332" r:id="rId7"/>
    <p:sldId id="328" r:id="rId8"/>
    <p:sldId id="330" r:id="rId9"/>
    <p:sldId id="331" r:id="rId10"/>
    <p:sldId id="333" r:id="rId11"/>
    <p:sldId id="350" r:id="rId12"/>
    <p:sldId id="355" r:id="rId13"/>
    <p:sldId id="338" r:id="rId14"/>
    <p:sldId id="339" r:id="rId15"/>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091" autoAdjust="0"/>
  </p:normalViewPr>
  <p:slideViewPr>
    <p:cSldViewPr snapToGrid="0" snapToObjects="1">
      <p:cViewPr varScale="1">
        <p:scale>
          <a:sx n="147" d="100"/>
          <a:sy n="147"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F4B6F-D090-9D48-8831-9305A74CC303}" type="datetimeFigureOut">
              <a:rPr lang="sv-SE" smtClean="0"/>
              <a:pPr/>
              <a:t>11-11-17</a:t>
            </a:fld>
            <a:endParaRPr lang="en-GB"/>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FE18E8-24B8-4E4A-A4F4-3D6D603AF44D}" type="slidenum">
              <a:rPr lang="en-GB" smtClean="0"/>
              <a:pPr/>
              <a:t>‹Nr.›</a:t>
            </a:fld>
            <a:endParaRPr lang="en-GB"/>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Rubrikbild">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sv-SE" smtClean="0"/>
              <a:t>Klicka här för att ändra format</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a:p>
        </p:txBody>
      </p:sp>
      <p:sp>
        <p:nvSpPr>
          <p:cNvPr id="4" name="Date Placeholder 3"/>
          <p:cNvSpPr>
            <a:spLocks noGrp="1"/>
          </p:cNvSpPr>
          <p:nvPr>
            <p:ph type="dt" sz="half" idx="10"/>
          </p:nvPr>
        </p:nvSpPr>
        <p:spPr/>
        <p:txBody>
          <a:bodyPr/>
          <a:lstStyle/>
          <a:p>
            <a:fld id="{24A8894A-0C5D-0C45-8509-7EF52A36E53B}" type="datetimeFigureOut">
              <a:rPr lang="sv-SE" smtClean="0"/>
              <a:pPr/>
              <a:t>11-11-17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DF85F5-FB5E-4F79-A561-97039C58DE01}" type="slidenum">
              <a:rPr/>
              <a:pPr/>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sv-SE" smtClean="0"/>
              <a:t>Klicka här för att ändra format</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24A8894A-0C5D-0C45-8509-7EF52A36E53B}" type="datetimeFigureOut">
              <a:rPr lang="sv-SE" smtClean="0"/>
              <a:pPr/>
              <a:t>11-11-17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5A8120-89D1-A340-BBAE-B339F287E381}" type="slidenum">
              <a:rPr lang="en-GB" smtClean="0"/>
              <a:pPr/>
              <a:t>‹Nr.›</a:t>
            </a:fld>
            <a:endParaRPr lang="en-GB"/>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Date Placeholder 3"/>
          <p:cNvSpPr>
            <a:spLocks noGrp="1"/>
          </p:cNvSpPr>
          <p:nvPr>
            <p:ph type="dt" sz="half" idx="10"/>
          </p:nvPr>
        </p:nvSpPr>
        <p:spPr/>
        <p:txBody>
          <a:bodyPr/>
          <a:lstStyle/>
          <a:p>
            <a:fld id="{24A8894A-0C5D-0C45-8509-7EF52A36E53B}" type="datetimeFigureOut">
              <a:rPr lang="sv-SE" smtClean="0"/>
              <a:pPr/>
              <a:t>11-11-17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sv-SE" smtClean="0"/>
              <a:t>Klicka här för att ändra format</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Date Placeholder 3"/>
          <p:cNvSpPr>
            <a:spLocks noGrp="1"/>
          </p:cNvSpPr>
          <p:nvPr>
            <p:ph type="dt" sz="half" idx="10"/>
          </p:nvPr>
        </p:nvSpPr>
        <p:spPr/>
        <p:txBody>
          <a:bodyPr/>
          <a:lstStyle/>
          <a:p>
            <a:fld id="{24A8894A-0C5D-0C45-8509-7EF52A36E53B}" type="datetimeFigureOut">
              <a:rPr lang="sv-SE" smtClean="0"/>
              <a:pPr/>
              <a:t>11-11-17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Date Placeholder 3"/>
          <p:cNvSpPr>
            <a:spLocks noGrp="1"/>
          </p:cNvSpPr>
          <p:nvPr>
            <p:ph type="dt" sz="half" idx="10"/>
          </p:nvPr>
        </p:nvSpPr>
        <p:spPr/>
        <p:txBody>
          <a:bodyPr/>
          <a:lstStyle/>
          <a:p>
            <a:fld id="{24A8894A-0C5D-0C45-8509-7EF52A36E53B}" type="datetimeFigureOut">
              <a:rPr lang="sv-SE" smtClean="0"/>
              <a:pPr/>
              <a:t>11-11-17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Rubrikbild med bildobjekt">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sv-SE" smtClean="0"/>
              <a:t>Klicka här för att ändra format</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a:p>
        </p:txBody>
      </p:sp>
      <p:sp>
        <p:nvSpPr>
          <p:cNvPr id="4" name="Date Placeholder 3"/>
          <p:cNvSpPr>
            <a:spLocks noGrp="1"/>
          </p:cNvSpPr>
          <p:nvPr>
            <p:ph type="dt" sz="half" idx="10"/>
          </p:nvPr>
        </p:nvSpPr>
        <p:spPr/>
        <p:txBody>
          <a:bodyPr/>
          <a:lstStyle/>
          <a:p>
            <a:fld id="{24A8894A-0C5D-0C45-8509-7EF52A36E53B}" type="datetimeFigureOut">
              <a:rPr lang="sv-SE" smtClean="0"/>
              <a:pPr/>
              <a:t>11-11-17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AA4845-A08A-4DF4-8D99-E2E7B6D41C67}" type="slidenum">
              <a:rPr/>
              <a:pPr/>
              <a:t>‹Nr.›</a:t>
            </a:fld>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sv-SE" smtClean="0"/>
              <a:t>Klicka här för att ändra format</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24A8894A-0C5D-0C45-8509-7EF52A36E53B}" type="datetimeFigureOut">
              <a:rPr lang="sv-SE" smtClean="0"/>
              <a:pPr/>
              <a:t>11-11-17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AA4845-A08A-4DF4-8D99-E2E7B6D41C67}" type="slidenum">
              <a:rPr/>
              <a:pPr/>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sv-SE" smtClean="0"/>
              <a:t>Klicka här för att ändra format</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5" name="Date Placeholder 4"/>
          <p:cNvSpPr>
            <a:spLocks noGrp="1"/>
          </p:cNvSpPr>
          <p:nvPr>
            <p:ph type="dt" sz="half" idx="10"/>
          </p:nvPr>
        </p:nvSpPr>
        <p:spPr/>
        <p:txBody>
          <a:bodyPr/>
          <a:lstStyle/>
          <a:p>
            <a:fld id="{24A8894A-0C5D-0C45-8509-7EF52A36E53B}" type="datetimeFigureOut">
              <a:rPr lang="sv-SE" smtClean="0"/>
              <a:pPr/>
              <a:t>11-11-17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sv-SE" smtClean="0"/>
              <a:t>Klicka här för att ändra format</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7" name="Date Placeholder 6"/>
          <p:cNvSpPr>
            <a:spLocks noGrp="1"/>
          </p:cNvSpPr>
          <p:nvPr>
            <p:ph type="dt" sz="half" idx="10"/>
          </p:nvPr>
        </p:nvSpPr>
        <p:spPr/>
        <p:txBody>
          <a:bodyPr/>
          <a:lstStyle/>
          <a:p>
            <a:fld id="{24A8894A-0C5D-0C45-8509-7EF52A36E53B}" type="datetimeFigureOut">
              <a:rPr lang="sv-SE" smtClean="0"/>
              <a:pPr/>
              <a:t>11-11-17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a:p>
        </p:txBody>
      </p:sp>
      <p:sp>
        <p:nvSpPr>
          <p:cNvPr id="3" name="Date Placeholder 2"/>
          <p:cNvSpPr>
            <a:spLocks noGrp="1"/>
          </p:cNvSpPr>
          <p:nvPr>
            <p:ph type="dt" sz="half" idx="10"/>
          </p:nvPr>
        </p:nvSpPr>
        <p:spPr/>
        <p:txBody>
          <a:bodyPr/>
          <a:lstStyle/>
          <a:p>
            <a:fld id="{24A8894A-0C5D-0C45-8509-7EF52A36E53B}" type="datetimeFigureOut">
              <a:rPr lang="sv-SE" smtClean="0"/>
              <a:pPr/>
              <a:t>11-11-17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8894A-0C5D-0C45-8509-7EF52A36E53B}" type="datetimeFigureOut">
              <a:rPr lang="sv-SE" smtClean="0"/>
              <a:pPr/>
              <a:t>11-11-17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sv-SE" smtClean="0"/>
              <a:t>Klicka här för att ändra format</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24A8894A-0C5D-0C45-8509-7EF52A36E53B}" type="datetimeFigureOut">
              <a:rPr lang="sv-SE" smtClean="0"/>
              <a:pPr/>
              <a:t>11-11-17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sv-SE" smtClean="0"/>
              <a:t>Klicka här för att ändra format</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4A8894A-0C5D-0C45-8509-7EF52A36E53B}" type="datetimeFigureOut">
              <a:rPr lang="sv-SE" smtClean="0"/>
              <a:pPr/>
              <a:t>11-11-17</a:t>
            </a:fld>
            <a:endParaRPr lang="en-GB"/>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GB"/>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B5A8120-89D1-A340-BBAE-B339F287E381}" type="slidenum">
              <a:rPr lang="en-GB" smtClean="0"/>
              <a:pPr/>
              <a:t>‹Nr.›</a:t>
            </a:fld>
            <a:endParaRPr lang="en-GB"/>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2377" y="376621"/>
            <a:ext cx="7930194" cy="1508105"/>
          </a:xfrm>
          <a:prstGeom prst="rect">
            <a:avLst/>
          </a:prstGeom>
          <a:noFill/>
        </p:spPr>
        <p:txBody>
          <a:bodyPr wrap="square" rtlCol="0">
            <a:spAutoFit/>
          </a:bodyPr>
          <a:lstStyle/>
          <a:p>
            <a:r>
              <a:rPr lang="en-GB" b="1" dirty="0" smtClean="0"/>
              <a:t>Claude </a:t>
            </a:r>
            <a:r>
              <a:rPr lang="en-GB" b="1" dirty="0" err="1" smtClean="0"/>
              <a:t>Lefort</a:t>
            </a:r>
            <a:r>
              <a:rPr lang="en-GB" b="1" dirty="0" smtClean="0"/>
              <a:t>, some major claims</a:t>
            </a:r>
          </a:p>
          <a:p>
            <a:endParaRPr lang="en-GB" sz="1000" dirty="0" smtClean="0"/>
          </a:p>
          <a:p>
            <a:r>
              <a:rPr lang="en-GB" sz="1600" dirty="0" smtClean="0"/>
              <a:t>• political philosophy as focus on </a:t>
            </a:r>
            <a:r>
              <a:rPr lang="en-GB" sz="1600" i="1" dirty="0" smtClean="0"/>
              <a:t>the political</a:t>
            </a:r>
            <a:endParaRPr lang="en-GB" sz="1600" dirty="0" smtClean="0"/>
          </a:p>
          <a:p>
            <a:r>
              <a:rPr lang="en-GB" sz="1600" dirty="0" smtClean="0"/>
              <a:t>- vs. politics: a delimited area of life and activity</a:t>
            </a:r>
          </a:p>
          <a:p>
            <a:r>
              <a:rPr lang="en-GB" sz="1600" dirty="0" smtClean="0"/>
              <a:t>- </a:t>
            </a:r>
            <a:r>
              <a:rPr lang="en-GB" sz="1600" i="1" dirty="0" smtClean="0"/>
              <a:t>the political: </a:t>
            </a:r>
            <a:r>
              <a:rPr lang="en-GB" sz="1600" dirty="0" smtClean="0"/>
              <a:t>the (specific) formation (</a:t>
            </a:r>
            <a:r>
              <a:rPr lang="en-GB" sz="1600" dirty="0" err="1" smtClean="0"/>
              <a:t>mise</a:t>
            </a:r>
            <a:r>
              <a:rPr lang="en-GB" sz="1600" dirty="0" smtClean="0"/>
              <a:t> en </a:t>
            </a:r>
            <a:r>
              <a:rPr lang="en-GB" sz="1600" dirty="0" err="1" smtClean="0"/>
              <a:t>forme</a:t>
            </a:r>
            <a:r>
              <a:rPr lang="en-GB" sz="1600" dirty="0" smtClean="0"/>
              <a:t>) or regime that is the foundation and the form that conditions the whole of societal life</a:t>
            </a:r>
          </a:p>
        </p:txBody>
      </p:sp>
      <p:cxnSp>
        <p:nvCxnSpPr>
          <p:cNvPr id="7" name="Rak pil 6"/>
          <p:cNvCxnSpPr/>
          <p:nvPr/>
        </p:nvCxnSpPr>
        <p:spPr>
          <a:xfrm rot="10800000" flipV="1">
            <a:off x="2229033" y="1622442"/>
            <a:ext cx="2518141" cy="494357"/>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9" name="Rak pil 8"/>
          <p:cNvCxnSpPr/>
          <p:nvPr/>
        </p:nvCxnSpPr>
        <p:spPr>
          <a:xfrm rot="5400000">
            <a:off x="4824857" y="1869622"/>
            <a:ext cx="494358" cy="1588"/>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13" name="textruta 12"/>
          <p:cNvSpPr txBox="1"/>
          <p:nvPr/>
        </p:nvSpPr>
        <p:spPr>
          <a:xfrm>
            <a:off x="814913" y="2180717"/>
            <a:ext cx="3280286" cy="2062103"/>
          </a:xfrm>
          <a:prstGeom prst="rect">
            <a:avLst/>
          </a:prstGeom>
          <a:noFill/>
        </p:spPr>
        <p:txBody>
          <a:bodyPr wrap="square" rtlCol="0">
            <a:spAutoFit/>
          </a:bodyPr>
          <a:lstStyle/>
          <a:p>
            <a:r>
              <a:rPr lang="en-GB" sz="1600" b="1" dirty="0" smtClean="0"/>
              <a:t>staging</a:t>
            </a:r>
            <a:r>
              <a:rPr lang="en-GB" sz="1600" dirty="0" smtClean="0"/>
              <a:t> (</a:t>
            </a:r>
            <a:r>
              <a:rPr lang="en-GB" sz="1600" dirty="0" err="1" smtClean="0"/>
              <a:t>mise</a:t>
            </a:r>
            <a:r>
              <a:rPr lang="en-GB" sz="1600" dirty="0" smtClean="0"/>
              <a:t> en scène)</a:t>
            </a:r>
          </a:p>
          <a:p>
            <a:r>
              <a:rPr lang="en-GB" sz="1600" dirty="0" smtClean="0"/>
              <a:t>- the mode of being or institutionally anchored form that conditions and steers the life of a society</a:t>
            </a:r>
          </a:p>
          <a:p>
            <a:r>
              <a:rPr lang="en-GB" sz="1600" dirty="0" smtClean="0"/>
              <a:t>- regime</a:t>
            </a:r>
          </a:p>
          <a:p>
            <a:r>
              <a:rPr lang="en-GB" sz="1600" dirty="0" smtClean="0"/>
              <a:t>- a certain structure and mode of power</a:t>
            </a:r>
          </a:p>
        </p:txBody>
      </p:sp>
      <p:sp>
        <p:nvSpPr>
          <p:cNvPr id="15" name="textruta 14"/>
          <p:cNvSpPr txBox="1"/>
          <p:nvPr/>
        </p:nvSpPr>
        <p:spPr>
          <a:xfrm>
            <a:off x="4411372" y="2180717"/>
            <a:ext cx="4297405" cy="2308324"/>
          </a:xfrm>
          <a:prstGeom prst="rect">
            <a:avLst/>
          </a:prstGeom>
          <a:noFill/>
        </p:spPr>
        <p:txBody>
          <a:bodyPr wrap="square" rtlCol="0">
            <a:spAutoFit/>
          </a:bodyPr>
          <a:lstStyle/>
          <a:p>
            <a:r>
              <a:rPr lang="en-GB" sz="1600" b="1" dirty="0" smtClean="0"/>
              <a:t>sense giving </a:t>
            </a:r>
            <a:r>
              <a:rPr lang="en-GB" sz="1600" dirty="0" smtClean="0"/>
              <a:t>(</a:t>
            </a:r>
            <a:r>
              <a:rPr lang="en-GB" sz="1600" dirty="0" err="1" smtClean="0"/>
              <a:t>mise</a:t>
            </a:r>
            <a:r>
              <a:rPr lang="en-GB" sz="1600" dirty="0" smtClean="0"/>
              <a:t> en </a:t>
            </a:r>
            <a:r>
              <a:rPr lang="en-GB" sz="1600" dirty="0" err="1" smtClean="0"/>
              <a:t>sens</a:t>
            </a:r>
            <a:r>
              <a:rPr lang="en-GB" sz="1600" dirty="0" smtClean="0"/>
              <a:t>)</a:t>
            </a:r>
          </a:p>
          <a:p>
            <a:r>
              <a:rPr lang="en-GB" sz="1600" dirty="0" smtClean="0"/>
              <a:t>- the modes of thinking that define, condition and orient this form</a:t>
            </a:r>
          </a:p>
          <a:p>
            <a:r>
              <a:rPr lang="en-GB" sz="1600" dirty="0" smtClean="0"/>
              <a:t>- space of intelligibility</a:t>
            </a:r>
          </a:p>
          <a:p>
            <a:r>
              <a:rPr lang="en-GB" sz="1600" dirty="0" smtClean="0"/>
              <a:t>- instituted divisions of just-unjust, true-false, normal-pathological etc.</a:t>
            </a:r>
          </a:p>
          <a:p>
            <a:r>
              <a:rPr lang="en-GB" sz="1600" dirty="0" smtClean="0"/>
              <a:t>- ideology?</a:t>
            </a:r>
          </a:p>
          <a:p>
            <a:r>
              <a:rPr lang="en-GB" sz="1600" dirty="0" smtClean="0"/>
              <a:t>- or the modes of thinking inherent in certain practices</a:t>
            </a:r>
          </a:p>
        </p:txBody>
      </p:sp>
      <p:sp>
        <p:nvSpPr>
          <p:cNvPr id="11" name="textruta 10"/>
          <p:cNvSpPr txBox="1"/>
          <p:nvPr/>
        </p:nvSpPr>
        <p:spPr>
          <a:xfrm>
            <a:off x="1375547" y="4596480"/>
            <a:ext cx="6365399" cy="1323439"/>
          </a:xfrm>
          <a:prstGeom prst="rect">
            <a:avLst/>
          </a:prstGeom>
          <a:noFill/>
        </p:spPr>
        <p:txBody>
          <a:bodyPr wrap="square" rtlCol="0">
            <a:spAutoFit/>
          </a:bodyPr>
          <a:lstStyle/>
          <a:p>
            <a:r>
              <a:rPr lang="en-GB" sz="1600" b="1" dirty="0" smtClean="0"/>
              <a:t>political?</a:t>
            </a:r>
            <a:endParaRPr lang="en-GB" sz="1600" dirty="0" smtClean="0"/>
          </a:p>
          <a:p>
            <a:r>
              <a:rPr lang="en-GB" sz="1600" dirty="0" smtClean="0"/>
              <a:t>- conditions, orients and thereby steers (power) the whole </a:t>
            </a:r>
          </a:p>
          <a:p>
            <a:r>
              <a:rPr lang="en-GB" sz="1600" dirty="0" smtClean="0"/>
              <a:t>- structurally and on the level of thinking (understanding)</a:t>
            </a:r>
          </a:p>
          <a:p>
            <a:r>
              <a:rPr lang="en-GB" sz="1600" dirty="0" smtClean="0"/>
              <a:t>- implications for action</a:t>
            </a:r>
          </a:p>
          <a:p>
            <a:r>
              <a:rPr lang="en-GB" sz="1600" dirty="0" smtClean="0"/>
              <a:t>- not in a deterministic sense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3" grpId="0" build="p"/>
      <p:bldP spid="15" grpId="0" build="p"/>
      <p:bldP spid="11"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267279" y="3153103"/>
            <a:ext cx="8534537" cy="3293209"/>
          </a:xfrm>
          <a:prstGeom prst="rect">
            <a:avLst/>
          </a:prstGeom>
          <a:noFill/>
        </p:spPr>
        <p:txBody>
          <a:bodyPr wrap="square" rtlCol="0">
            <a:spAutoFit/>
          </a:bodyPr>
          <a:lstStyle/>
          <a:p>
            <a:r>
              <a:rPr lang="en-GB" sz="1600" b="1" dirty="0" smtClean="0"/>
              <a:t>Jacques </a:t>
            </a:r>
            <a:r>
              <a:rPr lang="en-GB" sz="1600" b="1" dirty="0" err="1" smtClean="0"/>
              <a:t>Rancière</a:t>
            </a:r>
            <a:r>
              <a:rPr lang="en-GB" sz="1600" dirty="0" smtClean="0"/>
              <a:t> </a:t>
            </a:r>
            <a:r>
              <a:rPr lang="en-GB" sz="1200" dirty="0" smtClean="0"/>
              <a:t>(born Algiers, 1940) is a French philosopher, Professor of Philosophy at European Graduate School in </a:t>
            </a:r>
            <a:r>
              <a:rPr lang="en-GB" sz="1200" dirty="0" err="1" smtClean="0"/>
              <a:t>Saas</a:t>
            </a:r>
            <a:r>
              <a:rPr lang="en-GB" sz="1200" dirty="0" smtClean="0"/>
              <a:t>-Fee and Emeritus Professor of Philosophy at the University of Paris (St. Denis) </a:t>
            </a:r>
          </a:p>
          <a:p>
            <a:endParaRPr lang="en-GB" sz="1200" b="1" dirty="0" smtClean="0"/>
          </a:p>
          <a:p>
            <a:r>
              <a:rPr lang="en-GB" sz="1200" b="1" dirty="0" smtClean="0"/>
              <a:t>Publications, English translations:</a:t>
            </a:r>
          </a:p>
          <a:p>
            <a:r>
              <a:rPr lang="en-GB" sz="1200" i="1" dirty="0" smtClean="0"/>
              <a:t>The Nights of </a:t>
            </a:r>
            <a:r>
              <a:rPr lang="en-GB" sz="1200" i="1" dirty="0" err="1" smtClean="0"/>
              <a:t>Labor</a:t>
            </a:r>
            <a:r>
              <a:rPr lang="en-GB" sz="1200" i="1" dirty="0" smtClean="0"/>
              <a:t>: The Workers' Dream in Nineteenth-Century France</a:t>
            </a:r>
            <a:r>
              <a:rPr lang="en-GB" sz="1200" dirty="0" smtClean="0"/>
              <a:t> (1989)</a:t>
            </a:r>
          </a:p>
          <a:p>
            <a:r>
              <a:rPr lang="en-GB" sz="1200" i="1" dirty="0" smtClean="0"/>
              <a:t>The Ignorant Schoolmaster: Five Lessons in Intellectual Emancipation</a:t>
            </a:r>
            <a:r>
              <a:rPr lang="en-GB" sz="1200" dirty="0" smtClean="0"/>
              <a:t> (1991) </a:t>
            </a:r>
          </a:p>
          <a:p>
            <a:r>
              <a:rPr lang="en-GB" sz="1200" i="1" dirty="0" smtClean="0"/>
              <a:t>On the Shores of Politics</a:t>
            </a:r>
            <a:r>
              <a:rPr lang="en-GB" sz="1200" dirty="0" smtClean="0"/>
              <a:t> (1995)</a:t>
            </a:r>
          </a:p>
          <a:p>
            <a:r>
              <a:rPr lang="en-GB" sz="1200" i="1" dirty="0" smtClean="0"/>
              <a:t>Disagreement: Politics and Philosophy</a:t>
            </a:r>
            <a:r>
              <a:rPr lang="en-GB" sz="1200" dirty="0" smtClean="0"/>
              <a:t> (1998)</a:t>
            </a:r>
          </a:p>
          <a:p>
            <a:r>
              <a:rPr lang="en-GB" sz="1200" i="1" dirty="0" smtClean="0"/>
              <a:t>The Politics of Aesthetics: The Distribution of the Sensible</a:t>
            </a:r>
            <a:r>
              <a:rPr lang="en-GB" sz="1200" dirty="0" smtClean="0"/>
              <a:t> (2004)</a:t>
            </a:r>
          </a:p>
          <a:p>
            <a:r>
              <a:rPr lang="en-GB" sz="1200" i="1" dirty="0" smtClean="0"/>
              <a:t>The Future of the Image</a:t>
            </a:r>
            <a:r>
              <a:rPr lang="en-GB" sz="1200" dirty="0" smtClean="0"/>
              <a:t> (2007)</a:t>
            </a:r>
          </a:p>
          <a:p>
            <a:r>
              <a:rPr lang="en-GB" sz="1200" i="1" dirty="0" smtClean="0"/>
              <a:t>Hatred of Democracy</a:t>
            </a:r>
            <a:r>
              <a:rPr lang="en-GB" sz="1200" dirty="0" smtClean="0"/>
              <a:t> (2007)</a:t>
            </a:r>
          </a:p>
          <a:p>
            <a:r>
              <a:rPr lang="en-GB" sz="1200" i="1" dirty="0" smtClean="0"/>
              <a:t>The Aesthetic Unconscious</a:t>
            </a:r>
            <a:r>
              <a:rPr lang="en-GB" sz="1200" dirty="0" smtClean="0"/>
              <a:t> (2009)</a:t>
            </a:r>
          </a:p>
          <a:p>
            <a:r>
              <a:rPr lang="en-GB" sz="1200" i="1" dirty="0" smtClean="0"/>
              <a:t>The Emancipated Spectator</a:t>
            </a:r>
            <a:r>
              <a:rPr lang="en-GB" sz="1200" dirty="0" smtClean="0"/>
              <a:t> (2010)</a:t>
            </a:r>
          </a:p>
          <a:p>
            <a:r>
              <a:rPr lang="en-GB" sz="1200" i="1" dirty="0" err="1" smtClean="0"/>
              <a:t>Dissensus</a:t>
            </a:r>
            <a:r>
              <a:rPr lang="en-GB" sz="1200" i="1" dirty="0" smtClean="0"/>
              <a:t>: On Politics and Aesthetics</a:t>
            </a:r>
            <a:r>
              <a:rPr lang="en-GB" sz="1200" dirty="0" smtClean="0"/>
              <a:t> (2010)</a:t>
            </a:r>
          </a:p>
          <a:p>
            <a:r>
              <a:rPr lang="en-GB" sz="1200" i="1" dirty="0" smtClean="0"/>
              <a:t>Chronicles of Consensual Times</a:t>
            </a:r>
            <a:r>
              <a:rPr lang="en-GB" sz="1200" dirty="0" smtClean="0"/>
              <a:t> (2010)</a:t>
            </a:r>
          </a:p>
          <a:p>
            <a:r>
              <a:rPr lang="en-GB" sz="1200" i="1" dirty="0" smtClean="0"/>
              <a:t>The Politics of Literature</a:t>
            </a:r>
            <a:r>
              <a:rPr lang="en-GB" sz="1200" dirty="0" smtClean="0"/>
              <a:t> (2011)</a:t>
            </a:r>
          </a:p>
          <a:p>
            <a:r>
              <a:rPr lang="en-GB" sz="1200" i="1" dirty="0" smtClean="0"/>
              <a:t>Staging the People: The Proletarian and His Double</a:t>
            </a:r>
            <a:r>
              <a:rPr lang="en-GB" sz="1200" dirty="0" smtClean="0"/>
              <a:t> (2011)</a:t>
            </a:r>
          </a:p>
        </p:txBody>
      </p:sp>
      <p:sp>
        <p:nvSpPr>
          <p:cNvPr id="7" name="textruta 6"/>
          <p:cNvSpPr txBox="1"/>
          <p:nvPr/>
        </p:nvSpPr>
        <p:spPr>
          <a:xfrm>
            <a:off x="267279" y="257536"/>
            <a:ext cx="8534537" cy="2739211"/>
          </a:xfrm>
          <a:prstGeom prst="rect">
            <a:avLst/>
          </a:prstGeom>
          <a:noFill/>
        </p:spPr>
        <p:txBody>
          <a:bodyPr wrap="square" rtlCol="0">
            <a:spAutoFit/>
          </a:bodyPr>
          <a:lstStyle/>
          <a:p>
            <a:r>
              <a:rPr lang="en-GB" sz="1600" b="1" dirty="0" smtClean="0"/>
              <a:t>Hannah Arendt</a:t>
            </a:r>
            <a:r>
              <a:rPr lang="en-GB" sz="1600" dirty="0" smtClean="0"/>
              <a:t> </a:t>
            </a:r>
            <a:r>
              <a:rPr lang="en-GB" sz="1200" dirty="0" smtClean="0"/>
              <a:t>(1906–75) was a German American political theorist. She described herself as a political theorist because her work </a:t>
            </a:r>
            <a:r>
              <a:rPr lang="en-GB" sz="1200" dirty="0" err="1" smtClean="0"/>
              <a:t>centers</a:t>
            </a:r>
            <a:r>
              <a:rPr lang="en-GB" sz="1200" dirty="0" smtClean="0"/>
              <a:t> on the fact that "men, not Man, live on the earth and inhabit the world”. Inn 1950, she became a naturalized citizen of the United States. Arendt served as a visiting scholar at the University of California, Berkeley, Princeton University and </a:t>
            </a:r>
            <a:r>
              <a:rPr lang="en-GB" sz="1200" dirty="0" err="1" smtClean="0"/>
              <a:t>Northwestern</a:t>
            </a:r>
            <a:r>
              <a:rPr lang="en-GB" sz="1200" dirty="0" smtClean="0"/>
              <a:t> University, a professor on the Committee on Social Thought at the University of Chicago, as well as at The New School in New York.</a:t>
            </a:r>
          </a:p>
          <a:p>
            <a:endParaRPr lang="en-GB" sz="1200" dirty="0" smtClean="0"/>
          </a:p>
          <a:p>
            <a:r>
              <a:rPr lang="en-GB" sz="1200" b="1" dirty="0" smtClean="0"/>
              <a:t>Publications</a:t>
            </a:r>
          </a:p>
          <a:p>
            <a:r>
              <a:rPr lang="en-GB" sz="1200" i="1" dirty="0" smtClean="0"/>
              <a:t>The Origins of Totalitarianism</a:t>
            </a:r>
            <a:r>
              <a:rPr lang="en-GB" sz="1200" dirty="0" smtClean="0"/>
              <a:t> (1951). </a:t>
            </a:r>
          </a:p>
          <a:p>
            <a:r>
              <a:rPr lang="en-GB" sz="1200" i="1" dirty="0" smtClean="0"/>
              <a:t>The Human Condition</a:t>
            </a:r>
            <a:r>
              <a:rPr lang="en-GB" sz="1200" dirty="0" smtClean="0"/>
              <a:t> (1958).</a:t>
            </a:r>
          </a:p>
          <a:p>
            <a:r>
              <a:rPr lang="en-GB" sz="1200" i="1" dirty="0" smtClean="0"/>
              <a:t>Between Past and Future: Six exercises in political thought</a:t>
            </a:r>
            <a:r>
              <a:rPr lang="en-GB" sz="1200" dirty="0" smtClean="0"/>
              <a:t> (1961)</a:t>
            </a:r>
          </a:p>
          <a:p>
            <a:r>
              <a:rPr lang="en-GB" sz="1200" i="1" dirty="0" smtClean="0"/>
              <a:t>On Revolution</a:t>
            </a:r>
            <a:r>
              <a:rPr lang="en-GB" sz="1200" dirty="0" smtClean="0"/>
              <a:t> (New York: Viking, 1963).</a:t>
            </a:r>
          </a:p>
          <a:p>
            <a:r>
              <a:rPr lang="en-GB" sz="1200" i="1" dirty="0" smtClean="0"/>
              <a:t>Eichmann in Jerusalem: A Report on the Banality of Evil</a:t>
            </a:r>
            <a:r>
              <a:rPr lang="en-GB" sz="1200" dirty="0" smtClean="0"/>
              <a:t> (1963). </a:t>
            </a:r>
          </a:p>
          <a:p>
            <a:r>
              <a:rPr lang="en-GB" sz="1200" i="1" dirty="0" smtClean="0"/>
              <a:t>Men in Dark Times</a:t>
            </a:r>
            <a:r>
              <a:rPr lang="en-GB" sz="1200" dirty="0" smtClean="0"/>
              <a:t> (1968).</a:t>
            </a:r>
          </a:p>
          <a:p>
            <a:r>
              <a:rPr lang="en-GB" sz="1200" i="1" dirty="0" smtClean="0"/>
              <a:t>Crises of the Republic: Lying in Politics; Civil Disobedience; On Violence; Thoughts on Politics and Revolution</a:t>
            </a:r>
            <a:r>
              <a:rPr lang="en-GB" sz="1200" dirty="0" smtClean="0"/>
              <a:t> (1972).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4">
                                            <p:txEl>
                                              <p:pRg st="11" end="1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4">
                                            <p:txEl>
                                              <p:pRg st="12" end="1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4">
                                            <p:txEl>
                                              <p:pRg st="13" end="13"/>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4">
                                            <p:txEl>
                                              <p:pRg st="14" end="14"/>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7"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4462761"/>
          </a:xfrm>
          <a:prstGeom prst="rect">
            <a:avLst/>
          </a:prstGeom>
          <a:noFill/>
        </p:spPr>
        <p:txBody>
          <a:bodyPr wrap="square" rtlCol="0">
            <a:spAutoFit/>
          </a:bodyPr>
          <a:lstStyle/>
          <a:p>
            <a:r>
              <a:rPr lang="en-GB" b="1" dirty="0" smtClean="0"/>
              <a:t>Hannah Arendt on plurality, equality and politics</a:t>
            </a:r>
          </a:p>
          <a:p>
            <a:endParaRPr lang="en-GB" b="1" dirty="0" smtClean="0"/>
          </a:p>
          <a:p>
            <a:r>
              <a:rPr lang="en-GB" sz="1600" b="1" dirty="0" smtClean="0"/>
              <a:t>• diagnostic starting point </a:t>
            </a:r>
            <a:r>
              <a:rPr lang="en-GB" sz="1600" dirty="0" smtClean="0"/>
              <a:t>(</a:t>
            </a:r>
            <a:r>
              <a:rPr lang="en-GB" sz="1600" i="1" dirty="0" smtClean="0"/>
              <a:t>The Human Condition)</a:t>
            </a:r>
          </a:p>
          <a:p>
            <a:endParaRPr lang="en-GB" sz="1600" b="1" i="1" dirty="0" smtClean="0"/>
          </a:p>
          <a:p>
            <a:r>
              <a:rPr lang="en-GB" sz="1400" dirty="0" smtClean="0"/>
              <a:t>”The earth is the very quintessence of the human condition”</a:t>
            </a:r>
          </a:p>
          <a:p>
            <a:endParaRPr lang="en-GB" sz="1400" dirty="0" smtClean="0"/>
          </a:p>
          <a:p>
            <a:r>
              <a:rPr lang="en-GB" sz="1400" dirty="0" smtClean="0"/>
              <a:t>“What I propose in the following is a reconsideration of the human condition from the vantage point of our newest experiences and our most recent fears ... What I propose, therefore, is very simple: it is nothing more than to think what we are doing ... It deals only with the most elementary articulations of the human condition, with those activities that traditionally, as well as according to current opinion, are within the range of every human being” (</a:t>
            </a:r>
            <a:r>
              <a:rPr lang="en-GB" sz="1400" dirty="0" err="1" smtClean="0"/>
              <a:t>p</a:t>
            </a:r>
            <a:r>
              <a:rPr lang="en-GB" sz="1400" dirty="0" smtClean="0"/>
              <a:t>. 5)</a:t>
            </a:r>
          </a:p>
          <a:p>
            <a:endParaRPr lang="en-GB" sz="1400" dirty="0" smtClean="0"/>
          </a:p>
          <a:p>
            <a:r>
              <a:rPr lang="en-GB" sz="1400" dirty="0" smtClean="0"/>
              <a:t>”The human condition comprehends more than the conditions under which life has been given to man. Men are conditioned beings because everything they come into contact with turns immediately into a condition of their existence” (</a:t>
            </a:r>
            <a:r>
              <a:rPr lang="en-GB" sz="1400" dirty="0" err="1" smtClean="0"/>
              <a:t>p</a:t>
            </a:r>
            <a:r>
              <a:rPr lang="en-GB" sz="1400" dirty="0" smtClean="0"/>
              <a:t>. 9)</a:t>
            </a:r>
          </a:p>
          <a:p>
            <a:endParaRPr lang="en-GB" sz="1600" b="1" dirty="0" smtClean="0"/>
          </a:p>
          <a:p>
            <a:endParaRPr lang="en-GB" sz="1600" b="1" dirty="0" smtClean="0"/>
          </a:p>
          <a:p>
            <a:endParaRPr lang="en-GB" sz="1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2616101"/>
          </a:xfrm>
          <a:prstGeom prst="rect">
            <a:avLst/>
          </a:prstGeom>
          <a:noFill/>
        </p:spPr>
        <p:txBody>
          <a:bodyPr wrap="square" rtlCol="0">
            <a:spAutoFit/>
          </a:bodyPr>
          <a:lstStyle/>
          <a:p>
            <a:r>
              <a:rPr lang="en-GB" b="1" dirty="0" smtClean="0"/>
              <a:t>Arendt diagnosis of the social and the political</a:t>
            </a:r>
          </a:p>
          <a:p>
            <a:endParaRPr lang="en-GB" b="1" dirty="0" smtClean="0"/>
          </a:p>
          <a:p>
            <a:r>
              <a:rPr lang="en-GB" sz="1600" b="1" dirty="0" smtClean="0"/>
              <a:t>• the contemporary pre-dominance of the issues of the social</a:t>
            </a:r>
          </a:p>
          <a:p>
            <a:r>
              <a:rPr lang="en-GB" sz="1600" dirty="0" smtClean="0"/>
              <a:t>- the social: management of the whole </a:t>
            </a:r>
          </a:p>
          <a:p>
            <a:r>
              <a:rPr lang="en-GB" sz="1600" dirty="0" smtClean="0"/>
              <a:t>(the dimensions of </a:t>
            </a:r>
            <a:r>
              <a:rPr lang="en-GB" sz="1600" dirty="0" err="1" smtClean="0"/>
              <a:t>labor</a:t>
            </a:r>
            <a:r>
              <a:rPr lang="en-GB" sz="1600" dirty="0" smtClean="0"/>
              <a:t> and work, the conditions of life and worldliness)</a:t>
            </a:r>
          </a:p>
          <a:p>
            <a:r>
              <a:rPr lang="en-GB" sz="1600" dirty="0" smtClean="0"/>
              <a:t>including the economy, the construction of the welfare state</a:t>
            </a:r>
          </a:p>
          <a:p>
            <a:endParaRPr lang="en-GB" sz="1600" dirty="0" smtClean="0"/>
          </a:p>
          <a:p>
            <a:r>
              <a:rPr lang="en-GB" sz="1600" b="1" dirty="0" smtClean="0"/>
              <a:t>over that of the political</a:t>
            </a:r>
          </a:p>
          <a:p>
            <a:r>
              <a:rPr lang="en-GB" sz="1600" dirty="0" smtClean="0"/>
              <a:t>- the political: the creative, communicative making of the new, acting in concert</a:t>
            </a:r>
          </a:p>
          <a:p>
            <a:r>
              <a:rPr lang="en-GB" sz="1600" dirty="0" smtClean="0"/>
              <a:t>(the dimension of action, plurality and </a:t>
            </a:r>
            <a:r>
              <a:rPr lang="en-GB" sz="1600" dirty="0" err="1" smtClean="0"/>
              <a:t>natality</a:t>
            </a:r>
            <a:r>
              <a:rPr lang="en-GB" sz="16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369332"/>
          </a:xfrm>
          <a:prstGeom prst="rect">
            <a:avLst/>
          </a:prstGeom>
          <a:noFill/>
        </p:spPr>
        <p:txBody>
          <a:bodyPr wrap="square" rtlCol="0">
            <a:spAutoFit/>
          </a:bodyPr>
          <a:lstStyle/>
          <a:p>
            <a:r>
              <a:rPr lang="en-GB" b="1" dirty="0" smtClean="0"/>
              <a:t>Jacques </a:t>
            </a:r>
            <a:r>
              <a:rPr lang="en-GB" b="1" dirty="0" err="1" smtClean="0"/>
              <a:t>Rancière</a:t>
            </a:r>
            <a:r>
              <a:rPr lang="en-GB" b="1" dirty="0" smtClean="0"/>
              <a:t> and contemporary philosophy</a:t>
            </a:r>
          </a:p>
        </p:txBody>
      </p:sp>
      <p:cxnSp>
        <p:nvCxnSpPr>
          <p:cNvPr id="3" name="Rak pil 2"/>
          <p:cNvCxnSpPr/>
          <p:nvPr/>
        </p:nvCxnSpPr>
        <p:spPr>
          <a:xfrm rot="10800000" flipV="1">
            <a:off x="1182411" y="782328"/>
            <a:ext cx="1086069" cy="276846"/>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4" name="Rak pil 3"/>
          <p:cNvCxnSpPr/>
          <p:nvPr/>
        </p:nvCxnSpPr>
        <p:spPr>
          <a:xfrm>
            <a:off x="2924930" y="782328"/>
            <a:ext cx="946384" cy="276847"/>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5" name="textruta 4"/>
          <p:cNvSpPr txBox="1"/>
          <p:nvPr/>
        </p:nvSpPr>
        <p:spPr>
          <a:xfrm>
            <a:off x="486839" y="1199922"/>
            <a:ext cx="3244329" cy="3385542"/>
          </a:xfrm>
          <a:prstGeom prst="rect">
            <a:avLst/>
          </a:prstGeom>
          <a:noFill/>
        </p:spPr>
        <p:txBody>
          <a:bodyPr wrap="square" rtlCol="0">
            <a:spAutoFit/>
          </a:bodyPr>
          <a:lstStyle/>
          <a:p>
            <a:r>
              <a:rPr lang="en-GB" sz="1600" b="1" dirty="0" smtClean="0"/>
              <a:t>conception of politics as disagreement (</a:t>
            </a:r>
            <a:r>
              <a:rPr lang="en-GB" sz="1600" b="1" dirty="0" err="1" smtClean="0"/>
              <a:t>mésentente</a:t>
            </a:r>
            <a:r>
              <a:rPr lang="en-GB" sz="1600" b="1" dirty="0" smtClean="0"/>
              <a:t>)</a:t>
            </a:r>
          </a:p>
          <a:p>
            <a:endParaRPr lang="en-GB" sz="1400" b="1" dirty="0" smtClean="0"/>
          </a:p>
          <a:p>
            <a:r>
              <a:rPr lang="en-GB" sz="1400" b="1" dirty="0" smtClean="0"/>
              <a:t>• </a:t>
            </a:r>
            <a:r>
              <a:rPr lang="en-GB" sz="1400" b="1" dirty="0" err="1" smtClean="0"/>
              <a:t>mésentente</a:t>
            </a:r>
            <a:r>
              <a:rPr lang="en-GB" sz="1400" b="1" dirty="0" smtClean="0"/>
              <a:t>:</a:t>
            </a:r>
          </a:p>
          <a:p>
            <a:r>
              <a:rPr lang="en-GB" sz="1400" dirty="0" smtClean="0"/>
              <a:t>- dissension, </a:t>
            </a:r>
            <a:r>
              <a:rPr lang="en-GB" sz="1400" dirty="0" err="1" smtClean="0"/>
              <a:t>dissensus</a:t>
            </a:r>
            <a:endParaRPr lang="en-GB" sz="1400" dirty="0" smtClean="0"/>
          </a:p>
          <a:p>
            <a:r>
              <a:rPr lang="en-GB" sz="1400" dirty="0" smtClean="0"/>
              <a:t>- disagreement</a:t>
            </a:r>
          </a:p>
          <a:p>
            <a:endParaRPr lang="en-GB" sz="1400" dirty="0" smtClean="0"/>
          </a:p>
          <a:p>
            <a:r>
              <a:rPr lang="en-GB" sz="1400" dirty="0" smtClean="0"/>
              <a:t>• </a:t>
            </a:r>
            <a:r>
              <a:rPr lang="en-GB" sz="1400" b="1" dirty="0" smtClean="0"/>
              <a:t>compare: </a:t>
            </a:r>
            <a:r>
              <a:rPr lang="en-GB" sz="1400" dirty="0" err="1" smtClean="0"/>
              <a:t>Lefort</a:t>
            </a:r>
            <a:r>
              <a:rPr lang="en-GB" sz="1400" dirty="0" smtClean="0"/>
              <a:t> on the formation of the political as both concerned with sense and staging</a:t>
            </a:r>
          </a:p>
          <a:p>
            <a:endParaRPr lang="en-GB" sz="1400" dirty="0" smtClean="0"/>
          </a:p>
          <a:p>
            <a:r>
              <a:rPr lang="en-GB" sz="1400" dirty="0" smtClean="0"/>
              <a:t>• (genuine?) politics as rooted in the logic of </a:t>
            </a:r>
            <a:r>
              <a:rPr lang="en-GB" sz="1400" b="1" dirty="0" smtClean="0"/>
              <a:t>equality</a:t>
            </a:r>
          </a:p>
          <a:p>
            <a:endParaRPr lang="en-GB" sz="1400" b="1" dirty="0" smtClean="0"/>
          </a:p>
          <a:p>
            <a:r>
              <a:rPr lang="en-GB" sz="1400" b="1" dirty="0" smtClean="0"/>
              <a:t>• politics ≈ democratic politics</a:t>
            </a:r>
          </a:p>
        </p:txBody>
      </p:sp>
      <p:sp>
        <p:nvSpPr>
          <p:cNvPr id="6" name="textruta 5"/>
          <p:cNvSpPr txBox="1"/>
          <p:nvPr/>
        </p:nvSpPr>
        <p:spPr>
          <a:xfrm>
            <a:off x="3871314" y="1199922"/>
            <a:ext cx="5071238" cy="4462760"/>
          </a:xfrm>
          <a:prstGeom prst="rect">
            <a:avLst/>
          </a:prstGeom>
          <a:noFill/>
        </p:spPr>
        <p:txBody>
          <a:bodyPr wrap="square" rtlCol="0">
            <a:spAutoFit/>
          </a:bodyPr>
          <a:lstStyle/>
          <a:p>
            <a:r>
              <a:rPr lang="en-GB" sz="1600" b="1" dirty="0" smtClean="0"/>
              <a:t>aesthetics</a:t>
            </a:r>
          </a:p>
          <a:p>
            <a:endParaRPr lang="en-GB" sz="1600" b="1" dirty="0" smtClean="0"/>
          </a:p>
          <a:p>
            <a:r>
              <a:rPr lang="en-GB" sz="1400" b="1" dirty="0" smtClean="0"/>
              <a:t>• the concept of partition </a:t>
            </a:r>
            <a:r>
              <a:rPr lang="en-GB" sz="1400" dirty="0" smtClean="0"/>
              <a:t>(Fr. </a:t>
            </a:r>
            <a:r>
              <a:rPr lang="en-GB" sz="1400" dirty="0" err="1" smtClean="0"/>
              <a:t>partage</a:t>
            </a:r>
            <a:r>
              <a:rPr lang="en-GB" sz="1400" dirty="0" smtClean="0"/>
              <a:t>) </a:t>
            </a:r>
            <a:r>
              <a:rPr lang="en-GB" sz="1400" b="1" dirty="0" smtClean="0"/>
              <a:t>of the sensible</a:t>
            </a:r>
          </a:p>
          <a:p>
            <a:endParaRPr lang="en-GB" sz="1400" dirty="0" smtClean="0"/>
          </a:p>
          <a:p>
            <a:r>
              <a:rPr lang="en-GB" sz="1400" dirty="0" smtClean="0"/>
              <a:t>- those divisions on the level of perception through which we construct a conception of the situation, the world etc.</a:t>
            </a:r>
          </a:p>
          <a:p>
            <a:r>
              <a:rPr lang="en-GB" sz="1400" dirty="0" smtClean="0"/>
              <a:t>- conceptual, discursive, but having a direct effect on perception</a:t>
            </a:r>
          </a:p>
          <a:p>
            <a:r>
              <a:rPr lang="en-GB" sz="1400" dirty="0" smtClean="0"/>
              <a:t>- perception is always already both ‘seeing things’ and a ‘how they are seen’</a:t>
            </a:r>
          </a:p>
          <a:p>
            <a:endParaRPr lang="en-GB" sz="1400" dirty="0" smtClean="0"/>
          </a:p>
          <a:p>
            <a:r>
              <a:rPr lang="en-GB" sz="1400" b="1" dirty="0" smtClean="0"/>
              <a:t>• </a:t>
            </a:r>
            <a:r>
              <a:rPr lang="en-GB" sz="1400" b="1" dirty="0" err="1" smtClean="0"/>
              <a:t>aisthesis</a:t>
            </a:r>
            <a:r>
              <a:rPr lang="en-GB" sz="1400" b="1" dirty="0" smtClean="0"/>
              <a:t> </a:t>
            </a:r>
            <a:r>
              <a:rPr lang="en-GB" sz="1400" dirty="0" smtClean="0"/>
              <a:t>≈ sensual perception, perception containing both sensual awareness and intellectual meaning, organised perceptions containing sense or meanings</a:t>
            </a:r>
          </a:p>
          <a:p>
            <a:endParaRPr lang="en-GB" sz="1400" dirty="0" smtClean="0"/>
          </a:p>
          <a:p>
            <a:r>
              <a:rPr lang="en-GB" sz="1400" b="1" dirty="0" smtClean="0"/>
              <a:t>• politics and aesthetics</a:t>
            </a:r>
          </a:p>
          <a:p>
            <a:r>
              <a:rPr lang="en-GB" sz="1400" dirty="0" smtClean="0"/>
              <a:t>- the presence and relevance of partitions of the sensible in politics</a:t>
            </a:r>
          </a:p>
          <a:p>
            <a:r>
              <a:rPr lang="en-GB" sz="1400" dirty="0" smtClean="0"/>
              <a:t>- the presence of political meanings in the arts (art, literature, theatre, cinema)</a:t>
            </a:r>
            <a:endParaRPr lang="en-GB"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build="p"/>
      <p:bldP spid="6"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1631216"/>
          </a:xfrm>
          <a:prstGeom prst="rect">
            <a:avLst/>
          </a:prstGeom>
          <a:noFill/>
        </p:spPr>
        <p:txBody>
          <a:bodyPr wrap="square" rtlCol="0">
            <a:spAutoFit/>
          </a:bodyPr>
          <a:lstStyle/>
          <a:p>
            <a:r>
              <a:rPr lang="en-GB" b="1" dirty="0" err="1" smtClean="0"/>
              <a:t>Rancière</a:t>
            </a:r>
            <a:r>
              <a:rPr lang="en-GB" b="1" dirty="0" smtClean="0"/>
              <a:t> on politics/the political</a:t>
            </a:r>
          </a:p>
          <a:p>
            <a:endParaRPr lang="en-GB" b="1" dirty="0" smtClean="0"/>
          </a:p>
          <a:p>
            <a:r>
              <a:rPr lang="en-GB" sz="1600" b="1" dirty="0" smtClean="0"/>
              <a:t>• takes place on the level of action at the meeting point of two heterogeneous logics</a:t>
            </a:r>
          </a:p>
          <a:p>
            <a:r>
              <a:rPr lang="en-GB" sz="1600" dirty="0" smtClean="0"/>
              <a:t>- action? </a:t>
            </a:r>
            <a:r>
              <a:rPr lang="en-GB" sz="1600" dirty="0" err="1" smtClean="0">
                <a:sym typeface="Wingdings"/>
              </a:rPr>
              <a:t></a:t>
            </a:r>
            <a:r>
              <a:rPr lang="en-GB" sz="1600" dirty="0" smtClean="0">
                <a:sym typeface="Wingdings"/>
              </a:rPr>
              <a:t> does not take place without ’human initiative</a:t>
            </a:r>
            <a:r>
              <a:rPr lang="en-GB" sz="1600" b="1" dirty="0" smtClean="0">
                <a:sym typeface="Wingdings"/>
              </a:rPr>
              <a:t>’</a:t>
            </a:r>
          </a:p>
          <a:p>
            <a:r>
              <a:rPr lang="en-GB" sz="1600" dirty="0" err="1" smtClean="0">
                <a:sym typeface="Wingdings"/>
              </a:rPr>
              <a:t></a:t>
            </a:r>
            <a:r>
              <a:rPr lang="en-GB" sz="1600" dirty="0" smtClean="0">
                <a:sym typeface="Wingdings"/>
              </a:rPr>
              <a:t> does not necessarily take place at all (politics is rare)</a:t>
            </a:r>
            <a:endParaRPr lang="en-GB" sz="1600" dirty="0" smtClean="0"/>
          </a:p>
        </p:txBody>
      </p:sp>
      <p:cxnSp>
        <p:nvCxnSpPr>
          <p:cNvPr id="3" name="Rak pil 2"/>
          <p:cNvCxnSpPr/>
          <p:nvPr/>
        </p:nvCxnSpPr>
        <p:spPr>
          <a:xfrm rot="10800000" flipV="1">
            <a:off x="1383859" y="2007837"/>
            <a:ext cx="1086069" cy="276846"/>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4" name="Rak pil 3"/>
          <p:cNvCxnSpPr/>
          <p:nvPr/>
        </p:nvCxnSpPr>
        <p:spPr>
          <a:xfrm>
            <a:off x="3126378" y="2007837"/>
            <a:ext cx="1524450" cy="276847"/>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5" name="textruta 4"/>
          <p:cNvSpPr txBox="1"/>
          <p:nvPr/>
        </p:nvSpPr>
        <p:spPr>
          <a:xfrm>
            <a:off x="688287" y="2425431"/>
            <a:ext cx="3244329" cy="2277547"/>
          </a:xfrm>
          <a:prstGeom prst="rect">
            <a:avLst/>
          </a:prstGeom>
          <a:noFill/>
        </p:spPr>
        <p:txBody>
          <a:bodyPr wrap="square" rtlCol="0">
            <a:spAutoFit/>
          </a:bodyPr>
          <a:lstStyle/>
          <a:p>
            <a:r>
              <a:rPr lang="en-GB" sz="1600" b="1" dirty="0" smtClean="0"/>
              <a:t>logic of politics</a:t>
            </a:r>
          </a:p>
          <a:p>
            <a:endParaRPr lang="en-GB" sz="1400" b="1" dirty="0" smtClean="0"/>
          </a:p>
          <a:p>
            <a:r>
              <a:rPr lang="en-GB" sz="1400" dirty="0" smtClean="0"/>
              <a:t>• the interruption of police logics in the name of the equality of everyone and anyone</a:t>
            </a:r>
          </a:p>
          <a:p>
            <a:r>
              <a:rPr lang="en-GB" sz="1400" dirty="0" smtClean="0"/>
              <a:t>- the act of raising claim of equality in a manner that interrupts with the police logic of </a:t>
            </a:r>
            <a:r>
              <a:rPr lang="en-GB" sz="1400" dirty="0" err="1" smtClean="0"/>
              <a:t>governmentality</a:t>
            </a:r>
            <a:endParaRPr lang="en-GB" sz="1400" dirty="0" smtClean="0"/>
          </a:p>
          <a:p>
            <a:endParaRPr lang="en-GB" sz="1400" dirty="0" smtClean="0"/>
          </a:p>
          <a:p>
            <a:endParaRPr lang="en-GB" sz="1400" dirty="0" smtClean="0"/>
          </a:p>
        </p:txBody>
      </p:sp>
      <p:sp>
        <p:nvSpPr>
          <p:cNvPr id="6" name="textruta 5"/>
          <p:cNvSpPr txBox="1"/>
          <p:nvPr/>
        </p:nvSpPr>
        <p:spPr>
          <a:xfrm>
            <a:off x="4072762" y="2425431"/>
            <a:ext cx="4869790" cy="4031873"/>
          </a:xfrm>
          <a:prstGeom prst="rect">
            <a:avLst/>
          </a:prstGeom>
          <a:noFill/>
        </p:spPr>
        <p:txBody>
          <a:bodyPr wrap="square" rtlCol="0">
            <a:spAutoFit/>
          </a:bodyPr>
          <a:lstStyle/>
          <a:p>
            <a:r>
              <a:rPr lang="en-GB" sz="1600" b="1" dirty="0" smtClean="0"/>
              <a:t>logic of the police</a:t>
            </a:r>
          </a:p>
          <a:p>
            <a:endParaRPr lang="en-GB" sz="1600" b="1" dirty="0" smtClean="0"/>
          </a:p>
          <a:p>
            <a:r>
              <a:rPr lang="en-GB" sz="1400" dirty="0" smtClean="0"/>
              <a:t>• roughly: governmental rule and administrative practices, including the established practices of social life (culture)</a:t>
            </a:r>
          </a:p>
          <a:p>
            <a:endParaRPr lang="en-GB" sz="1400" dirty="0" smtClean="0"/>
          </a:p>
          <a:p>
            <a:r>
              <a:rPr lang="en-GB" sz="1400" dirty="0" smtClean="0"/>
              <a:t>• compare: Foucault’s studies of the 18</a:t>
            </a:r>
            <a:r>
              <a:rPr lang="en-GB" sz="1400" baseline="30000" dirty="0" smtClean="0"/>
              <a:t>th</a:t>
            </a:r>
            <a:r>
              <a:rPr lang="en-GB" sz="1400" dirty="0" smtClean="0"/>
              <a:t> and 19</a:t>
            </a:r>
            <a:r>
              <a:rPr lang="en-GB" sz="1400" baseline="30000" dirty="0" smtClean="0"/>
              <a:t>th</a:t>
            </a:r>
            <a:r>
              <a:rPr lang="en-GB" sz="1400" dirty="0" smtClean="0"/>
              <a:t> century European discipline of the ‘science of the police’</a:t>
            </a:r>
          </a:p>
          <a:p>
            <a:r>
              <a:rPr lang="en-GB" sz="1400" dirty="0" smtClean="0"/>
              <a:t>- management of the whole, the welfare of the whole: health, education, security etc.  </a:t>
            </a:r>
          </a:p>
          <a:p>
            <a:r>
              <a:rPr lang="en-GB" sz="1400" dirty="0" smtClean="0"/>
              <a:t>- </a:t>
            </a:r>
            <a:r>
              <a:rPr lang="en-GB" sz="1400" dirty="0" err="1" smtClean="0"/>
              <a:t>governmentality</a:t>
            </a:r>
            <a:endParaRPr lang="en-GB" sz="1400" dirty="0" smtClean="0"/>
          </a:p>
          <a:p>
            <a:endParaRPr lang="en-GB" sz="1400" dirty="0" smtClean="0"/>
          </a:p>
          <a:p>
            <a:r>
              <a:rPr lang="en-GB" sz="1400" dirty="0" smtClean="0"/>
              <a:t>• legitimate inequality</a:t>
            </a:r>
          </a:p>
          <a:p>
            <a:r>
              <a:rPr lang="en-GB" sz="1400" dirty="0" smtClean="0"/>
              <a:t>- the combination in actual societal life of equality of basic rights, opportunity etc. with the actual inequalities in social position, wealth etc.</a:t>
            </a:r>
          </a:p>
          <a:p>
            <a:r>
              <a:rPr lang="en-GB" sz="1400" dirty="0" smtClean="0"/>
              <a:t>- compare: Rawls difference principle</a:t>
            </a:r>
            <a:endParaRPr lang="en-GB"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5" grpId="0" build="p"/>
      <p:bldP spid="6"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5262980"/>
          </a:xfrm>
          <a:prstGeom prst="rect">
            <a:avLst/>
          </a:prstGeom>
          <a:noFill/>
        </p:spPr>
        <p:txBody>
          <a:bodyPr wrap="square" rtlCol="0">
            <a:spAutoFit/>
          </a:bodyPr>
          <a:lstStyle/>
          <a:p>
            <a:r>
              <a:rPr lang="en-GB" b="1" dirty="0" err="1" smtClean="0"/>
              <a:t>Lefort</a:t>
            </a:r>
            <a:r>
              <a:rPr lang="en-GB" b="1" dirty="0" smtClean="0"/>
              <a:t>, some major claims</a:t>
            </a:r>
          </a:p>
          <a:p>
            <a:endParaRPr lang="en-GB" sz="1000" dirty="0" smtClean="0"/>
          </a:p>
          <a:p>
            <a:r>
              <a:rPr lang="en-GB" sz="1600" dirty="0" smtClean="0"/>
              <a:t>• the </a:t>
            </a:r>
            <a:r>
              <a:rPr lang="en-GB" sz="1600" b="1" dirty="0" smtClean="0"/>
              <a:t>uniqueness of democratic society </a:t>
            </a:r>
            <a:r>
              <a:rPr lang="en-GB" sz="1600" dirty="0" smtClean="0"/>
              <a:t>to other forms</a:t>
            </a:r>
          </a:p>
          <a:p>
            <a:r>
              <a:rPr lang="en-GB" sz="1600" dirty="0" smtClean="0"/>
              <a:t>“… democracy … inaugurates a history which abolishes the place of the referent from which the law once derived its transcendence” (</a:t>
            </a:r>
            <a:r>
              <a:rPr lang="en-GB" sz="1600" i="1" dirty="0" smtClean="0"/>
              <a:t>Democracy and Political </a:t>
            </a:r>
            <a:r>
              <a:rPr lang="en-GB" sz="1600" dirty="0" smtClean="0"/>
              <a:t>Theory, </a:t>
            </a:r>
            <a:r>
              <a:rPr lang="en-GB" sz="1600" dirty="0" err="1" smtClean="0"/>
              <a:t>p</a:t>
            </a:r>
            <a:r>
              <a:rPr lang="en-GB" sz="1600" dirty="0" smtClean="0"/>
              <a:t>. 39)</a:t>
            </a:r>
          </a:p>
          <a:p>
            <a:r>
              <a:rPr lang="en-GB" sz="1600" dirty="0" smtClean="0"/>
              <a:t>- in other words: lack of a secure foundation</a:t>
            </a:r>
          </a:p>
          <a:p>
            <a:endParaRPr lang="en-GB" sz="1000" dirty="0" smtClean="0"/>
          </a:p>
          <a:p>
            <a:r>
              <a:rPr lang="en-GB" sz="1600" dirty="0" smtClean="0"/>
              <a:t>• compare: the social contract-tradition</a:t>
            </a:r>
          </a:p>
          <a:p>
            <a:r>
              <a:rPr lang="en-GB" sz="1600" dirty="0" smtClean="0"/>
              <a:t>- lack of religious or hereditary foundation -&gt; search for the establishment of a foundation outside of society</a:t>
            </a:r>
          </a:p>
          <a:p>
            <a:r>
              <a:rPr lang="en-GB" sz="1600" dirty="0" err="1" smtClean="0">
                <a:sym typeface="Wingdings"/>
              </a:rPr>
              <a:t></a:t>
            </a:r>
            <a:r>
              <a:rPr lang="en-GB" sz="1600" dirty="0" smtClean="0">
                <a:sym typeface="Wingdings"/>
              </a:rPr>
              <a:t> natural law, basic rights (≈ moral foundation): Hobbes, Locke</a:t>
            </a:r>
          </a:p>
          <a:p>
            <a:r>
              <a:rPr lang="en-GB" sz="1600" dirty="0" err="1" smtClean="0">
                <a:sym typeface="Wingdings"/>
              </a:rPr>
              <a:t></a:t>
            </a:r>
            <a:r>
              <a:rPr lang="en-GB" sz="1600" dirty="0" smtClean="0">
                <a:sym typeface="Wingdings"/>
              </a:rPr>
              <a:t> reason: Rousseau, Kant</a:t>
            </a:r>
          </a:p>
          <a:p>
            <a:r>
              <a:rPr lang="en-GB" sz="1600" dirty="0" err="1" smtClean="0">
                <a:sym typeface="Wingdings"/>
              </a:rPr>
              <a:t></a:t>
            </a:r>
            <a:r>
              <a:rPr lang="en-GB" sz="1600" dirty="0" smtClean="0">
                <a:sym typeface="Wingdings"/>
              </a:rPr>
              <a:t> will to co-operation, conception of the person, basic conception of justice, reasonable pluralism: Rawls</a:t>
            </a:r>
            <a:endParaRPr lang="en-GB" sz="1600" dirty="0" smtClean="0"/>
          </a:p>
          <a:p>
            <a:endParaRPr lang="en-GB" sz="1000" b="1" dirty="0" smtClean="0"/>
          </a:p>
          <a:p>
            <a:r>
              <a:rPr lang="en-GB" sz="1600" dirty="0" smtClean="0"/>
              <a:t>• </a:t>
            </a:r>
            <a:r>
              <a:rPr lang="en-GB" sz="1600" dirty="0" err="1" smtClean="0"/>
              <a:t>Lefort</a:t>
            </a:r>
            <a:r>
              <a:rPr lang="en-GB" sz="1600" dirty="0" smtClean="0"/>
              <a:t>:</a:t>
            </a:r>
          </a:p>
          <a:p>
            <a:r>
              <a:rPr lang="en-GB" sz="1600" dirty="0" smtClean="0"/>
              <a:t>- the constitutive/institutive process (the political) neither outside nor inside of society</a:t>
            </a:r>
          </a:p>
          <a:p>
            <a:r>
              <a:rPr lang="en-GB" sz="1600" dirty="0" smtClean="0"/>
              <a:t>- co-foundational: the foundation and the institutionalisation of a certain regime is one and the same thing (≈ the foundation is created in the act itself)</a:t>
            </a:r>
          </a:p>
          <a:p>
            <a:r>
              <a:rPr lang="en-GB" sz="1600" dirty="0" smtClean="0"/>
              <a:t>- post-metaphysical thinking, post-</a:t>
            </a:r>
            <a:r>
              <a:rPr lang="en-GB" sz="1600" dirty="0" err="1" smtClean="0"/>
              <a:t>foundationalism</a:t>
            </a:r>
            <a:endParaRPr lang="en-GB"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5262980"/>
          </a:xfrm>
          <a:prstGeom prst="rect">
            <a:avLst/>
          </a:prstGeom>
          <a:noFill/>
        </p:spPr>
        <p:txBody>
          <a:bodyPr wrap="square" rtlCol="0">
            <a:spAutoFit/>
          </a:bodyPr>
          <a:lstStyle/>
          <a:p>
            <a:r>
              <a:rPr lang="en-GB" b="1" dirty="0" err="1" smtClean="0"/>
              <a:t>Lefort</a:t>
            </a:r>
            <a:r>
              <a:rPr lang="en-GB" b="1" dirty="0" smtClean="0"/>
              <a:t>, some major claims</a:t>
            </a:r>
          </a:p>
          <a:p>
            <a:endParaRPr lang="en-GB" sz="1000" dirty="0" smtClean="0"/>
          </a:p>
          <a:p>
            <a:r>
              <a:rPr lang="en-GB" sz="1600" dirty="0" smtClean="0"/>
              <a:t>• </a:t>
            </a:r>
            <a:r>
              <a:rPr lang="en-GB" sz="1600" dirty="0" err="1" smtClean="0"/>
              <a:t>Lefort</a:t>
            </a:r>
            <a:r>
              <a:rPr lang="en-GB" sz="1600" dirty="0" smtClean="0"/>
              <a:t> on (modern) democracy: </a:t>
            </a:r>
          </a:p>
          <a:p>
            <a:r>
              <a:rPr lang="en-GB" sz="1600" dirty="0" smtClean="0"/>
              <a:t>- a form for whom the lack of a secure foundation is self-consciously taken to be its very foundation</a:t>
            </a:r>
          </a:p>
          <a:p>
            <a:r>
              <a:rPr lang="en-GB" sz="1600" dirty="0" smtClean="0"/>
              <a:t>- “the disappearance of markers of certainty”</a:t>
            </a:r>
          </a:p>
          <a:p>
            <a:r>
              <a:rPr lang="en-GB" sz="1600" dirty="0" smtClean="0"/>
              <a:t>“.. the division between legitimate and illegitimate … is simply removed from the realm of certainty” (</a:t>
            </a:r>
            <a:r>
              <a:rPr lang="en-GB" sz="1600" dirty="0" err="1" smtClean="0"/>
              <a:t>p</a:t>
            </a:r>
            <a:r>
              <a:rPr lang="en-GB" sz="1600" dirty="0" smtClean="0"/>
              <a:t>. 39)</a:t>
            </a:r>
          </a:p>
          <a:p>
            <a:r>
              <a:rPr lang="en-GB" sz="1600" dirty="0" smtClean="0"/>
              <a:t>- compare </a:t>
            </a:r>
            <a:r>
              <a:rPr lang="en-GB" sz="1600" dirty="0" err="1" smtClean="0"/>
              <a:t>Mouffe</a:t>
            </a:r>
            <a:r>
              <a:rPr lang="en-GB" sz="1600" dirty="0" smtClean="0"/>
              <a:t> ≈ pluralism</a:t>
            </a:r>
          </a:p>
          <a:p>
            <a:endParaRPr lang="en-GB" sz="1600" dirty="0" smtClean="0"/>
          </a:p>
          <a:p>
            <a:r>
              <a:rPr lang="en-GB" sz="1600" dirty="0" smtClean="0"/>
              <a:t>-”the locus of power </a:t>
            </a:r>
            <a:r>
              <a:rPr lang="en-GB" sz="1600" i="1" dirty="0" smtClean="0"/>
              <a:t>becomes an empty place</a:t>
            </a:r>
            <a:r>
              <a:rPr lang="en-GB" sz="1600" dirty="0" smtClean="0"/>
              <a:t>”</a:t>
            </a:r>
          </a:p>
          <a:p>
            <a:r>
              <a:rPr lang="en-GB" sz="1600" dirty="0" err="1" smtClean="0">
                <a:sym typeface="Wingdings"/>
              </a:rPr>
              <a:t></a:t>
            </a:r>
            <a:r>
              <a:rPr lang="en-GB" sz="1600" dirty="0" smtClean="0">
                <a:sym typeface="Wingdings"/>
              </a:rPr>
              <a:t> no one can embody power in any full or final sense</a:t>
            </a:r>
          </a:p>
          <a:p>
            <a:r>
              <a:rPr lang="en-GB" sz="1600" dirty="0" smtClean="0">
                <a:sym typeface="Wingdings"/>
              </a:rPr>
              <a:t>- compare </a:t>
            </a:r>
            <a:r>
              <a:rPr lang="en-GB" sz="1600" dirty="0" err="1" smtClean="0">
                <a:sym typeface="Wingdings"/>
              </a:rPr>
              <a:t>Mouffe</a:t>
            </a:r>
            <a:r>
              <a:rPr lang="en-GB" sz="1600" dirty="0" smtClean="0">
                <a:sym typeface="Wingdings"/>
              </a:rPr>
              <a:t>: power as hegemony (a temporary dominance that contains exclusions (of views, of groups), thereby never being able to embody the people as a whole)</a:t>
            </a:r>
            <a:endParaRPr lang="en-GB" sz="1600" dirty="0" smtClean="0"/>
          </a:p>
          <a:p>
            <a:endParaRPr lang="en-GB" sz="1600" dirty="0" smtClean="0"/>
          </a:p>
          <a:p>
            <a:r>
              <a:rPr lang="en-GB" sz="1600" dirty="0" smtClean="0"/>
              <a:t>- diagnostic thesis: the importance of concealing this lack of foundation</a:t>
            </a:r>
          </a:p>
          <a:p>
            <a:r>
              <a:rPr lang="en-GB" sz="1600" dirty="0" smtClean="0"/>
              <a:t>- democracy is inherently haunted by </a:t>
            </a:r>
            <a:r>
              <a:rPr lang="en-GB" sz="1600" i="1" dirty="0" smtClean="0"/>
              <a:t>insecurity</a:t>
            </a:r>
            <a:r>
              <a:rPr lang="en-GB" sz="1600" dirty="0" smtClean="0"/>
              <a:t> (already on the level of principles)</a:t>
            </a:r>
          </a:p>
          <a:p>
            <a:r>
              <a:rPr lang="en-GB" sz="1600" dirty="0" err="1" smtClean="0">
                <a:sym typeface="Wingdings"/>
              </a:rPr>
              <a:t></a:t>
            </a:r>
            <a:r>
              <a:rPr lang="en-GB" sz="1600" dirty="0" smtClean="0">
                <a:sym typeface="Wingdings"/>
              </a:rPr>
              <a:t> threat: the risk of the appearance of ’fulfillers’ of the foundation: appeal to a return to a transcendent origin or foundation (historic people, morality, religion, charismatic authority etc.)</a:t>
            </a:r>
            <a:endParaRPr lang="en-GB"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861774"/>
          </a:xfrm>
          <a:prstGeom prst="rect">
            <a:avLst/>
          </a:prstGeom>
          <a:noFill/>
        </p:spPr>
        <p:txBody>
          <a:bodyPr wrap="square" rtlCol="0">
            <a:spAutoFit/>
          </a:bodyPr>
          <a:lstStyle/>
          <a:p>
            <a:r>
              <a:rPr lang="en-GB" b="1" dirty="0" err="1" smtClean="0"/>
              <a:t>Lefort</a:t>
            </a:r>
            <a:r>
              <a:rPr lang="en-GB" b="1" dirty="0" smtClean="0"/>
              <a:t>, some major claims</a:t>
            </a:r>
          </a:p>
          <a:p>
            <a:endParaRPr lang="en-GB" sz="1600" dirty="0" smtClean="0"/>
          </a:p>
          <a:p>
            <a:r>
              <a:rPr lang="en-GB" sz="1600" dirty="0" smtClean="0"/>
              <a:t>• two central dimensions of the democratic form (staging &amp; sense-content):</a:t>
            </a:r>
          </a:p>
        </p:txBody>
      </p:sp>
      <p:cxnSp>
        <p:nvCxnSpPr>
          <p:cNvPr id="3" name="Rak pil 2"/>
          <p:cNvCxnSpPr/>
          <p:nvPr/>
        </p:nvCxnSpPr>
        <p:spPr>
          <a:xfrm rot="10800000" flipV="1">
            <a:off x="1138622" y="1238395"/>
            <a:ext cx="1086069" cy="276846"/>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4" name="Rak pil 3"/>
          <p:cNvCxnSpPr/>
          <p:nvPr/>
        </p:nvCxnSpPr>
        <p:spPr>
          <a:xfrm>
            <a:off x="2881141" y="1238395"/>
            <a:ext cx="2146307" cy="276847"/>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5" name="textruta 4"/>
          <p:cNvSpPr txBox="1"/>
          <p:nvPr/>
        </p:nvSpPr>
        <p:spPr>
          <a:xfrm>
            <a:off x="496787" y="1515242"/>
            <a:ext cx="4101495" cy="4647426"/>
          </a:xfrm>
          <a:prstGeom prst="rect">
            <a:avLst/>
          </a:prstGeom>
          <a:noFill/>
        </p:spPr>
        <p:txBody>
          <a:bodyPr wrap="square" rtlCol="0">
            <a:spAutoFit/>
          </a:bodyPr>
          <a:lstStyle/>
          <a:p>
            <a:r>
              <a:rPr lang="en-GB" sz="1600" b="1" dirty="0" smtClean="0"/>
              <a:t>human rights</a:t>
            </a:r>
            <a:endParaRPr lang="en-GB" sz="1600" dirty="0" smtClean="0"/>
          </a:p>
          <a:p>
            <a:r>
              <a:rPr lang="en-GB" sz="1400" dirty="0" smtClean="0"/>
              <a:t>- similar foundation as that of democracy</a:t>
            </a:r>
          </a:p>
          <a:p>
            <a:r>
              <a:rPr lang="en-GB" sz="1400" dirty="0" smtClean="0"/>
              <a:t>- neither inside nor outside of society</a:t>
            </a:r>
          </a:p>
          <a:p>
            <a:r>
              <a:rPr lang="en-GB" sz="1400" dirty="0" smtClean="0"/>
              <a:t>- co-foundational of democracy</a:t>
            </a:r>
          </a:p>
          <a:p>
            <a:r>
              <a:rPr lang="en-GB" sz="1400" dirty="0" smtClean="0"/>
              <a:t>- lack foundation outside of the act of instituting them</a:t>
            </a:r>
          </a:p>
          <a:p>
            <a:endParaRPr lang="en-GB" sz="1400" dirty="0" smtClean="0"/>
          </a:p>
          <a:p>
            <a:r>
              <a:rPr lang="en-GB" sz="1400" dirty="0" smtClean="0"/>
              <a:t>• Arendt: human rights ≈ “a right to have rights”</a:t>
            </a:r>
          </a:p>
          <a:p>
            <a:r>
              <a:rPr lang="en-GB" sz="1400" dirty="0" smtClean="0"/>
              <a:t>- rights are rights of the citizen (things that ought to be protected by the state)</a:t>
            </a:r>
          </a:p>
          <a:p>
            <a:r>
              <a:rPr lang="en-GB" sz="1400" dirty="0" smtClean="0"/>
              <a:t>- human rights are rights to have those rights, irrespective if you have the protection of any state or not</a:t>
            </a:r>
          </a:p>
          <a:p>
            <a:endParaRPr lang="en-GB" sz="1400" dirty="0" smtClean="0"/>
          </a:p>
          <a:p>
            <a:r>
              <a:rPr lang="en-GB" sz="1400" dirty="0" smtClean="0"/>
              <a:t>“the singular thing about the freedoms proclaimed at the end of the eighteenth century is that they are in effect </a:t>
            </a:r>
            <a:r>
              <a:rPr lang="en-GB" sz="1400" dirty="0" err="1" smtClean="0"/>
              <a:t>indissociable</a:t>
            </a:r>
            <a:r>
              <a:rPr lang="en-GB" sz="1400" dirty="0" smtClean="0"/>
              <a:t> from the birth of the democratic debate. Indeed, they generate it.” (</a:t>
            </a:r>
            <a:r>
              <a:rPr lang="en-GB" sz="1400" dirty="0" err="1" smtClean="0"/>
              <a:t>p</a:t>
            </a:r>
            <a:r>
              <a:rPr lang="en-GB" sz="1400" dirty="0" smtClean="0"/>
              <a:t>. 39)</a:t>
            </a:r>
          </a:p>
          <a:p>
            <a:endParaRPr lang="en-GB" sz="1400" dirty="0" smtClean="0"/>
          </a:p>
        </p:txBody>
      </p:sp>
      <p:sp>
        <p:nvSpPr>
          <p:cNvPr id="6" name="textruta 5"/>
          <p:cNvSpPr txBox="1"/>
          <p:nvPr/>
        </p:nvSpPr>
        <p:spPr>
          <a:xfrm>
            <a:off x="4598283" y="1515242"/>
            <a:ext cx="4186613" cy="3785652"/>
          </a:xfrm>
          <a:prstGeom prst="rect">
            <a:avLst/>
          </a:prstGeom>
          <a:noFill/>
        </p:spPr>
        <p:txBody>
          <a:bodyPr wrap="square" rtlCol="0">
            <a:spAutoFit/>
          </a:bodyPr>
          <a:lstStyle/>
          <a:p>
            <a:r>
              <a:rPr lang="en-GB" sz="1600" b="1" dirty="0" smtClean="0"/>
              <a:t>public space</a:t>
            </a:r>
            <a:endParaRPr lang="en-GB" sz="1600" dirty="0" smtClean="0"/>
          </a:p>
          <a:p>
            <a:r>
              <a:rPr lang="en-GB" sz="1400" dirty="0" smtClean="0"/>
              <a:t>- the creation of a public space is co-foundational with democracy/an inherent consequence of it:</a:t>
            </a:r>
          </a:p>
          <a:p>
            <a:endParaRPr lang="en-GB" sz="1400" dirty="0" smtClean="0"/>
          </a:p>
          <a:p>
            <a:r>
              <a:rPr lang="en-GB" sz="1400" dirty="0" smtClean="0"/>
              <a:t>“a regime founded upon </a:t>
            </a:r>
            <a:r>
              <a:rPr lang="en-GB" sz="1400" i="1" dirty="0" smtClean="0"/>
              <a:t>the legitimacy of a debate as to what is legitimate and what is illegitimate</a:t>
            </a:r>
            <a:r>
              <a:rPr lang="en-GB" sz="1400" dirty="0" smtClean="0"/>
              <a:t> – a debate which is necessarily without any guarantor and without any end” (</a:t>
            </a:r>
            <a:r>
              <a:rPr lang="en-GB" sz="1400" dirty="0" err="1" smtClean="0"/>
              <a:t>p</a:t>
            </a:r>
            <a:r>
              <a:rPr lang="en-GB" sz="1400" dirty="0" smtClean="0"/>
              <a:t>. 39)</a:t>
            </a:r>
          </a:p>
          <a:p>
            <a:endParaRPr lang="en-GB" sz="1400" dirty="0" smtClean="0"/>
          </a:p>
          <a:p>
            <a:r>
              <a:rPr lang="en-GB" sz="1400" dirty="0" smtClean="0"/>
              <a:t>“The negative is effective: it does away with the judge, but it also relates justice to the existence of a public space – a space which is so constituted that everyone is encouraged to speak and to listen without being subject to the authority of an another” (</a:t>
            </a:r>
            <a:r>
              <a:rPr lang="en-GB" sz="1400" dirty="0" err="1" smtClean="0"/>
              <a:t>p</a:t>
            </a:r>
            <a:r>
              <a:rPr lang="en-GB" sz="1400" dirty="0" smtClean="0"/>
              <a:t>. 41)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5" grpId="0" build="p"/>
      <p:bldP spid="6"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254260" cy="5324534"/>
          </a:xfrm>
          <a:prstGeom prst="rect">
            <a:avLst/>
          </a:prstGeom>
          <a:noFill/>
        </p:spPr>
        <p:txBody>
          <a:bodyPr wrap="square" rtlCol="0">
            <a:spAutoFit/>
          </a:bodyPr>
          <a:lstStyle/>
          <a:p>
            <a:r>
              <a:rPr lang="en-GB" b="1" dirty="0" smtClean="0"/>
              <a:t>Chantal </a:t>
            </a:r>
            <a:r>
              <a:rPr lang="en-GB" b="1" dirty="0" err="1" smtClean="0"/>
              <a:t>Mouffe</a:t>
            </a:r>
            <a:r>
              <a:rPr lang="en-GB" b="1" dirty="0" smtClean="0"/>
              <a:t>, some major claims</a:t>
            </a:r>
          </a:p>
          <a:p>
            <a:endParaRPr lang="en-GB" sz="1600" dirty="0" smtClean="0"/>
          </a:p>
          <a:p>
            <a:r>
              <a:rPr lang="en-GB" b="1" dirty="0" smtClean="0"/>
              <a:t>• democracy as agonistic pluralism</a:t>
            </a:r>
          </a:p>
          <a:p>
            <a:endParaRPr lang="en-GB" sz="1600" b="1" dirty="0" smtClean="0"/>
          </a:p>
          <a:p>
            <a:r>
              <a:rPr lang="en-GB" sz="1600" b="1" dirty="0" smtClean="0"/>
              <a:t>• diagnostic background:</a:t>
            </a:r>
          </a:p>
          <a:p>
            <a:r>
              <a:rPr lang="en-GB" sz="1600" dirty="0" smtClean="0"/>
              <a:t>- the reduction of politics and democracy to some form of ‘co-operative consensus formation’ is a threat to democracy</a:t>
            </a:r>
          </a:p>
          <a:p>
            <a:endParaRPr lang="en-GB" sz="1600" dirty="0" smtClean="0"/>
          </a:p>
          <a:p>
            <a:r>
              <a:rPr lang="en-GB" sz="1600" dirty="0" smtClean="0"/>
              <a:t>- </a:t>
            </a:r>
            <a:r>
              <a:rPr lang="en-GB" sz="1600" b="1" dirty="0" smtClean="0"/>
              <a:t>too rationalistic</a:t>
            </a:r>
            <a:r>
              <a:rPr lang="en-GB" sz="1600" dirty="0" smtClean="0"/>
              <a:t>: removes, marginalises or hides the real and necessary moments of </a:t>
            </a:r>
            <a:r>
              <a:rPr lang="en-GB" sz="1600" i="1" dirty="0" smtClean="0"/>
              <a:t>real antagonism </a:t>
            </a:r>
            <a:r>
              <a:rPr lang="en-GB" sz="1600" dirty="0" smtClean="0"/>
              <a:t>present in any pluralistic society, the presence of </a:t>
            </a:r>
            <a:r>
              <a:rPr lang="en-GB" sz="1600" i="1" dirty="0" smtClean="0"/>
              <a:t>exclusions </a:t>
            </a:r>
            <a:r>
              <a:rPr lang="en-GB" sz="1600" dirty="0" smtClean="0"/>
              <a:t>(of views and groups), and the presence of </a:t>
            </a:r>
            <a:r>
              <a:rPr lang="en-GB" sz="1600" i="1" dirty="0" smtClean="0"/>
              <a:t>hegemonic power</a:t>
            </a:r>
            <a:endParaRPr lang="en-GB" sz="1600" dirty="0" smtClean="0"/>
          </a:p>
          <a:p>
            <a:r>
              <a:rPr lang="en-GB" sz="1600" dirty="0" smtClean="0"/>
              <a:t>- in other words: it removes, marginalises or hides the moment of the political</a:t>
            </a:r>
          </a:p>
          <a:p>
            <a:endParaRPr lang="en-GB" sz="1400" dirty="0" smtClean="0"/>
          </a:p>
          <a:p>
            <a:r>
              <a:rPr lang="en-GB" sz="1400" dirty="0" smtClean="0"/>
              <a:t>“A well-functioning democracy calls for a vibrant clash of democratic political positions. If this is missing there is the danger that this democratic confrontation will be replaced by a confrontation among other forms of collective identification, as is the case with identity politics</a:t>
            </a:r>
          </a:p>
          <a:p>
            <a:r>
              <a:rPr lang="en-GB" sz="1400" dirty="0" smtClean="0"/>
              <a:t>… the result  can be the crystallization of collective passions around issues which cannot be managed by the democratic process and an explosion of antagonisms that can tear up the  very basis of civility” (</a:t>
            </a:r>
            <a:r>
              <a:rPr lang="en-GB" sz="1400" i="1" dirty="0" smtClean="0"/>
              <a:t>The Democratic Paradox</a:t>
            </a:r>
            <a:r>
              <a:rPr lang="en-GB" sz="1400" dirty="0" smtClean="0"/>
              <a:t>, </a:t>
            </a:r>
            <a:r>
              <a:rPr lang="en-GB" sz="1400" dirty="0" err="1" smtClean="0"/>
              <a:t>p</a:t>
            </a:r>
            <a:r>
              <a:rPr lang="en-GB" sz="1400" dirty="0" smtClean="0"/>
              <a:t>. 104)</a:t>
            </a:r>
          </a:p>
          <a:p>
            <a:endParaRPr lang="en-GB" sz="1400" dirty="0" smtClean="0"/>
          </a:p>
          <a:p>
            <a:r>
              <a:rPr lang="en-GB" sz="1600" dirty="0" smtClean="0"/>
              <a:t>- </a:t>
            </a:r>
            <a:r>
              <a:rPr lang="en-GB" sz="1600" b="1" dirty="0" smtClean="0"/>
              <a:t>risks: </a:t>
            </a:r>
            <a:r>
              <a:rPr lang="en-GB" sz="1600" dirty="0" smtClean="0"/>
              <a:t>collective counter-movements (identity politics), the tearing up of democratic society into open antagonisms, the normalisation of specific exclusions</a:t>
            </a:r>
            <a:endParaRPr lang="en-GB" sz="1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254260" cy="861774"/>
          </a:xfrm>
          <a:prstGeom prst="rect">
            <a:avLst/>
          </a:prstGeom>
          <a:noFill/>
        </p:spPr>
        <p:txBody>
          <a:bodyPr wrap="square" rtlCol="0">
            <a:spAutoFit/>
          </a:bodyPr>
          <a:lstStyle/>
          <a:p>
            <a:r>
              <a:rPr lang="en-GB" b="1" dirty="0" err="1" smtClean="0"/>
              <a:t>Mouffe</a:t>
            </a:r>
            <a:r>
              <a:rPr lang="en-GB" b="1" dirty="0" smtClean="0"/>
              <a:t>, some major claims</a:t>
            </a:r>
          </a:p>
          <a:p>
            <a:endParaRPr lang="en-GB" sz="1600" dirty="0" smtClean="0"/>
          </a:p>
          <a:p>
            <a:r>
              <a:rPr lang="en-GB" sz="1600" b="1" dirty="0" smtClean="0"/>
              <a:t>• politics vs. the political</a:t>
            </a:r>
            <a:endParaRPr lang="en-GB" sz="1400" dirty="0" smtClean="0"/>
          </a:p>
        </p:txBody>
      </p:sp>
      <p:cxnSp>
        <p:nvCxnSpPr>
          <p:cNvPr id="3" name="Rak pil 2"/>
          <p:cNvCxnSpPr/>
          <p:nvPr/>
        </p:nvCxnSpPr>
        <p:spPr>
          <a:xfrm rot="5400000">
            <a:off x="965162" y="1289231"/>
            <a:ext cx="276846" cy="175175"/>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4" name="Rak pil 3"/>
          <p:cNvCxnSpPr/>
          <p:nvPr/>
        </p:nvCxnSpPr>
        <p:spPr>
          <a:xfrm>
            <a:off x="2758515" y="1238395"/>
            <a:ext cx="1524445" cy="276847"/>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5" name="textruta 4"/>
          <p:cNvSpPr txBox="1"/>
          <p:nvPr/>
        </p:nvSpPr>
        <p:spPr>
          <a:xfrm>
            <a:off x="460562" y="1515242"/>
            <a:ext cx="3822398" cy="2246769"/>
          </a:xfrm>
          <a:prstGeom prst="rect">
            <a:avLst/>
          </a:prstGeom>
          <a:noFill/>
        </p:spPr>
        <p:txBody>
          <a:bodyPr wrap="square" rtlCol="0">
            <a:spAutoFit/>
          </a:bodyPr>
          <a:lstStyle/>
          <a:p>
            <a:r>
              <a:rPr lang="en-GB" sz="1400" dirty="0" smtClean="0"/>
              <a:t>• “the ensemble of practices, discourses and institutions which seek to establish a certain order and organize human coexistence”</a:t>
            </a:r>
          </a:p>
          <a:p>
            <a:endParaRPr lang="en-GB" sz="1400" dirty="0" smtClean="0"/>
          </a:p>
          <a:p>
            <a:r>
              <a:rPr lang="en-GB" sz="1400" dirty="0" smtClean="0"/>
              <a:t>“in conditions that are always potentially </a:t>
            </a:r>
            <a:r>
              <a:rPr lang="en-GB" sz="1400" dirty="0" err="1" smtClean="0"/>
              <a:t>conflictual</a:t>
            </a:r>
            <a:r>
              <a:rPr lang="en-GB" sz="1400" dirty="0" smtClean="0"/>
              <a:t> because they are affected by the dimension of the ‘political’” </a:t>
            </a:r>
          </a:p>
          <a:p>
            <a:r>
              <a:rPr lang="en-GB" sz="1400" dirty="0" smtClean="0"/>
              <a:t>(</a:t>
            </a:r>
            <a:r>
              <a:rPr lang="en-GB" sz="1400" i="1" dirty="0" smtClean="0"/>
              <a:t>The Democratic Paradox, </a:t>
            </a:r>
            <a:r>
              <a:rPr lang="en-GB" sz="1400" dirty="0" err="1" smtClean="0"/>
              <a:t>p</a:t>
            </a:r>
            <a:r>
              <a:rPr lang="en-GB" sz="1400" dirty="0" smtClean="0"/>
              <a:t>. 101)</a:t>
            </a:r>
          </a:p>
          <a:p>
            <a:endParaRPr lang="en-GB" sz="1400" dirty="0" smtClean="0"/>
          </a:p>
        </p:txBody>
      </p:sp>
      <p:sp>
        <p:nvSpPr>
          <p:cNvPr id="6" name="textruta 5"/>
          <p:cNvSpPr txBox="1"/>
          <p:nvPr/>
        </p:nvSpPr>
        <p:spPr>
          <a:xfrm>
            <a:off x="4475657" y="1515242"/>
            <a:ext cx="4186613" cy="738664"/>
          </a:xfrm>
          <a:prstGeom prst="rect">
            <a:avLst/>
          </a:prstGeom>
          <a:noFill/>
        </p:spPr>
        <p:txBody>
          <a:bodyPr wrap="square" rtlCol="0">
            <a:spAutoFit/>
          </a:bodyPr>
          <a:lstStyle/>
          <a:p>
            <a:r>
              <a:rPr lang="en-GB" sz="1400" dirty="0" smtClean="0"/>
              <a:t>• “the dimension of antagonism that is inherent in human relations”</a:t>
            </a:r>
          </a:p>
          <a:p>
            <a:r>
              <a:rPr lang="en-GB" sz="1400" dirty="0" smtClean="0"/>
              <a:t>(</a:t>
            </a:r>
            <a:r>
              <a:rPr lang="en-GB" sz="1400" i="1" dirty="0" smtClean="0"/>
              <a:t>The Democratic Paradox, </a:t>
            </a:r>
            <a:r>
              <a:rPr lang="en-GB" sz="1400" dirty="0" err="1" smtClean="0"/>
              <a:t>p</a:t>
            </a:r>
            <a:r>
              <a:rPr lang="en-GB" sz="1400" dirty="0" smtClean="0"/>
              <a:t>. 101)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5" grpId="0" build="p"/>
      <p:bldP spid="6"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254260" cy="4370428"/>
          </a:xfrm>
          <a:prstGeom prst="rect">
            <a:avLst/>
          </a:prstGeom>
          <a:noFill/>
        </p:spPr>
        <p:txBody>
          <a:bodyPr wrap="square" rtlCol="0">
            <a:spAutoFit/>
          </a:bodyPr>
          <a:lstStyle/>
          <a:p>
            <a:r>
              <a:rPr lang="en-GB" b="1" dirty="0" err="1" smtClean="0"/>
              <a:t>Mouffe</a:t>
            </a:r>
            <a:r>
              <a:rPr lang="en-GB" b="1" dirty="0" smtClean="0"/>
              <a:t>, some major claims</a:t>
            </a:r>
          </a:p>
          <a:p>
            <a:endParaRPr lang="en-GB" sz="1000" dirty="0" smtClean="0"/>
          </a:p>
          <a:p>
            <a:r>
              <a:rPr lang="en-GB" b="1" dirty="0" smtClean="0"/>
              <a:t>• the theory of hegemony </a:t>
            </a:r>
            <a:r>
              <a:rPr lang="en-GB" dirty="0" smtClean="0"/>
              <a:t>(</a:t>
            </a:r>
            <a:r>
              <a:rPr lang="en-GB" dirty="0" err="1" smtClean="0"/>
              <a:t>Laclau</a:t>
            </a:r>
            <a:r>
              <a:rPr lang="en-GB" dirty="0" smtClean="0"/>
              <a:t> and </a:t>
            </a:r>
            <a:r>
              <a:rPr lang="en-GB" dirty="0" err="1" smtClean="0"/>
              <a:t>Mouffe</a:t>
            </a:r>
            <a:r>
              <a:rPr lang="en-GB" dirty="0" smtClean="0"/>
              <a:t>)</a:t>
            </a:r>
          </a:p>
          <a:p>
            <a:r>
              <a:rPr lang="en-GB" sz="1600" dirty="0" smtClean="0"/>
              <a:t>- inspired by Antonio </a:t>
            </a:r>
            <a:r>
              <a:rPr lang="en-GB" sz="1600" dirty="0" err="1" smtClean="0"/>
              <a:t>Gramsci</a:t>
            </a:r>
            <a:endParaRPr lang="en-GB" sz="1600" dirty="0" smtClean="0"/>
          </a:p>
          <a:p>
            <a:endParaRPr lang="en-GB" sz="1400" dirty="0" smtClean="0"/>
          </a:p>
          <a:p>
            <a:r>
              <a:rPr lang="en-GB" sz="1600" dirty="0" smtClean="0"/>
              <a:t>• the power inherent in any </a:t>
            </a:r>
            <a:r>
              <a:rPr lang="en-GB" sz="1600" b="1" dirty="0" smtClean="0"/>
              <a:t>socio-political order</a:t>
            </a:r>
            <a:r>
              <a:rPr lang="en-GB" sz="1600" dirty="0" smtClean="0"/>
              <a:t> constitutes a </a:t>
            </a:r>
            <a:r>
              <a:rPr lang="en-GB" sz="1600" b="1" dirty="0" smtClean="0"/>
              <a:t>hegemony</a:t>
            </a:r>
            <a:endParaRPr lang="en-GB" sz="1600" dirty="0" smtClean="0"/>
          </a:p>
          <a:p>
            <a:r>
              <a:rPr lang="en-GB" sz="1600" dirty="0" smtClean="0"/>
              <a:t>≈ the temporary power of a certain socio-political regime or group</a:t>
            </a:r>
          </a:p>
          <a:p>
            <a:r>
              <a:rPr lang="en-GB" sz="1600" dirty="0" smtClean="0"/>
              <a:t>- compare </a:t>
            </a:r>
            <a:r>
              <a:rPr lang="en-GB" sz="1600" b="1" dirty="0" err="1" smtClean="0"/>
              <a:t>Lefort</a:t>
            </a:r>
            <a:r>
              <a:rPr lang="en-GB" sz="1600" dirty="0" smtClean="0"/>
              <a:t>: staging</a:t>
            </a:r>
          </a:p>
          <a:p>
            <a:r>
              <a:rPr lang="en-GB" sz="1600" dirty="0" smtClean="0"/>
              <a:t>- based on inclusions and exclusions</a:t>
            </a:r>
          </a:p>
          <a:p>
            <a:r>
              <a:rPr lang="en-GB" sz="1600" dirty="0" smtClean="0"/>
              <a:t>- may aim to contain the whole only be means of exclusions</a:t>
            </a:r>
          </a:p>
          <a:p>
            <a:r>
              <a:rPr lang="en-GB" sz="1600" dirty="0" smtClean="0"/>
              <a:t>- the excluded form the constitutive outside</a:t>
            </a:r>
          </a:p>
          <a:p>
            <a:r>
              <a:rPr lang="en-GB" sz="1600" dirty="0" err="1" smtClean="0">
                <a:sym typeface="Wingdings"/>
              </a:rPr>
              <a:t></a:t>
            </a:r>
            <a:r>
              <a:rPr lang="en-GB" sz="1600" dirty="0" smtClean="0">
                <a:sym typeface="Wingdings"/>
              </a:rPr>
              <a:t> the presence of constitutive antagonisms is unavoidable</a:t>
            </a:r>
            <a:endParaRPr lang="en-GB" sz="1600" dirty="0" smtClean="0"/>
          </a:p>
          <a:p>
            <a:endParaRPr lang="en-GB" sz="1000" dirty="0" smtClean="0"/>
          </a:p>
          <a:p>
            <a:r>
              <a:rPr lang="en-GB" sz="1600" dirty="0" smtClean="0"/>
              <a:t>• defines a </a:t>
            </a:r>
            <a:r>
              <a:rPr lang="en-GB" sz="1600" b="1" dirty="0" smtClean="0"/>
              <a:t>social objectivity: </a:t>
            </a:r>
            <a:r>
              <a:rPr lang="en-GB" sz="1600" dirty="0" smtClean="0"/>
              <a:t>the</a:t>
            </a:r>
            <a:r>
              <a:rPr lang="en-GB" sz="1600" b="1" dirty="0" smtClean="0"/>
              <a:t> </a:t>
            </a:r>
            <a:r>
              <a:rPr lang="en-GB" sz="1600" dirty="0" smtClean="0"/>
              <a:t>unity of organisation and practices that defines a ‘hierarchy of relevance’</a:t>
            </a:r>
          </a:p>
          <a:p>
            <a:r>
              <a:rPr lang="en-GB" sz="1600" dirty="0" smtClean="0"/>
              <a:t>- what counts as objectively important issues, defines objectives (goals), ideological back-up: values etc.</a:t>
            </a:r>
          </a:p>
          <a:p>
            <a:r>
              <a:rPr lang="en-GB" sz="1600" dirty="0" smtClean="0"/>
              <a:t>compare </a:t>
            </a:r>
            <a:r>
              <a:rPr lang="en-GB" sz="1600" b="1" dirty="0" err="1" smtClean="0"/>
              <a:t>Lefort</a:t>
            </a:r>
            <a:r>
              <a:rPr lang="en-GB" sz="1600" dirty="0" smtClean="0"/>
              <a:t>: space of intelligibility, sense-content</a:t>
            </a:r>
          </a:p>
        </p:txBody>
      </p:sp>
      <p:sp>
        <p:nvSpPr>
          <p:cNvPr id="3" name="textruta 2"/>
          <p:cNvSpPr txBox="1"/>
          <p:nvPr/>
        </p:nvSpPr>
        <p:spPr>
          <a:xfrm>
            <a:off x="1036615" y="4843814"/>
            <a:ext cx="7800833" cy="1107996"/>
          </a:xfrm>
          <a:prstGeom prst="rect">
            <a:avLst/>
          </a:prstGeom>
          <a:noFill/>
        </p:spPr>
        <p:txBody>
          <a:bodyPr wrap="square" rtlCol="0">
            <a:spAutoFit/>
          </a:bodyPr>
          <a:lstStyle/>
          <a:p>
            <a:r>
              <a:rPr lang="en-GB" b="1" dirty="0" smtClean="0"/>
              <a:t>the political?</a:t>
            </a:r>
            <a:endParaRPr lang="en-GB" dirty="0" smtClean="0"/>
          </a:p>
          <a:p>
            <a:r>
              <a:rPr lang="en-GB" sz="1600" dirty="0" smtClean="0"/>
              <a:t>- a principal and necessary feature of this mode of being is the presence of antagonisms</a:t>
            </a:r>
          </a:p>
          <a:p>
            <a:r>
              <a:rPr lang="en-GB" sz="1600" dirty="0" smtClean="0"/>
              <a:t>- these comes to define the political according to </a:t>
            </a:r>
            <a:r>
              <a:rPr lang="en-GB" sz="1600" dirty="0" err="1" smtClean="0"/>
              <a:t>Mouffe</a:t>
            </a:r>
            <a:endParaRPr lang="en-GB"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369332"/>
          </a:xfrm>
          <a:prstGeom prst="rect">
            <a:avLst/>
          </a:prstGeom>
          <a:noFill/>
        </p:spPr>
        <p:txBody>
          <a:bodyPr wrap="square" rtlCol="0">
            <a:spAutoFit/>
          </a:bodyPr>
          <a:lstStyle/>
          <a:p>
            <a:r>
              <a:rPr lang="en-GB" b="1" dirty="0" err="1" smtClean="0"/>
              <a:t>Mouffe</a:t>
            </a:r>
            <a:r>
              <a:rPr lang="en-GB" b="1" dirty="0" smtClean="0"/>
              <a:t>, some major claims</a:t>
            </a:r>
          </a:p>
        </p:txBody>
      </p:sp>
      <p:cxnSp>
        <p:nvCxnSpPr>
          <p:cNvPr id="3" name="Rak pil 2"/>
          <p:cNvCxnSpPr/>
          <p:nvPr/>
        </p:nvCxnSpPr>
        <p:spPr>
          <a:xfrm rot="10800000" flipV="1">
            <a:off x="1182411" y="782328"/>
            <a:ext cx="1086069" cy="276846"/>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4" name="Rak pil 3"/>
          <p:cNvCxnSpPr/>
          <p:nvPr/>
        </p:nvCxnSpPr>
        <p:spPr>
          <a:xfrm>
            <a:off x="2924930" y="782328"/>
            <a:ext cx="2146307" cy="276847"/>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5" name="textruta 4"/>
          <p:cNvSpPr txBox="1"/>
          <p:nvPr/>
        </p:nvSpPr>
        <p:spPr>
          <a:xfrm>
            <a:off x="426359" y="1130802"/>
            <a:ext cx="3244329" cy="3293209"/>
          </a:xfrm>
          <a:prstGeom prst="rect">
            <a:avLst/>
          </a:prstGeom>
          <a:noFill/>
        </p:spPr>
        <p:txBody>
          <a:bodyPr wrap="square" rtlCol="0">
            <a:spAutoFit/>
          </a:bodyPr>
          <a:lstStyle/>
          <a:p>
            <a:r>
              <a:rPr lang="en-GB" sz="1600" b="1" dirty="0" smtClean="0"/>
              <a:t>rationalist solutions:</a:t>
            </a:r>
          </a:p>
          <a:p>
            <a:endParaRPr lang="en-GB" sz="1000" dirty="0" smtClean="0"/>
          </a:p>
          <a:p>
            <a:r>
              <a:rPr lang="en-GB" sz="1600" dirty="0" smtClean="0"/>
              <a:t>• to strive for a reasonable </a:t>
            </a:r>
            <a:r>
              <a:rPr lang="en-GB" sz="1600" b="1" dirty="0" smtClean="0"/>
              <a:t>background consensus</a:t>
            </a:r>
            <a:r>
              <a:rPr lang="en-GB" sz="1600" dirty="0" smtClean="0"/>
              <a:t>, securing individual rights and peaceful co-operation (liberal, Rawls)</a:t>
            </a:r>
          </a:p>
          <a:p>
            <a:endParaRPr lang="en-GB" sz="1600" dirty="0" smtClean="0"/>
          </a:p>
          <a:p>
            <a:r>
              <a:rPr lang="en-GB" sz="1600" dirty="0" smtClean="0"/>
              <a:t>• to strive for rational processes of </a:t>
            </a:r>
            <a:r>
              <a:rPr lang="en-GB" sz="1600" b="1" dirty="0" smtClean="0"/>
              <a:t>democratic legitimacy</a:t>
            </a:r>
            <a:r>
              <a:rPr lang="en-GB" sz="1600" dirty="0" smtClean="0"/>
              <a:t>, securing both unity and democracy (deliberative democracy, </a:t>
            </a:r>
            <a:r>
              <a:rPr lang="en-GB" sz="1600" dirty="0" err="1" smtClean="0"/>
              <a:t>Habermas</a:t>
            </a:r>
            <a:r>
              <a:rPr lang="en-GB" sz="1600" dirty="0" smtClean="0"/>
              <a:t>)</a:t>
            </a:r>
          </a:p>
        </p:txBody>
      </p:sp>
      <p:sp>
        <p:nvSpPr>
          <p:cNvPr id="6" name="textruta 5"/>
          <p:cNvSpPr txBox="1"/>
          <p:nvPr/>
        </p:nvSpPr>
        <p:spPr>
          <a:xfrm>
            <a:off x="3776273" y="1130802"/>
            <a:ext cx="5191693" cy="4739758"/>
          </a:xfrm>
          <a:prstGeom prst="rect">
            <a:avLst/>
          </a:prstGeom>
          <a:noFill/>
        </p:spPr>
        <p:txBody>
          <a:bodyPr wrap="square" rtlCol="0">
            <a:spAutoFit/>
          </a:bodyPr>
          <a:lstStyle/>
          <a:p>
            <a:r>
              <a:rPr lang="en-GB" sz="1600" b="1" dirty="0" smtClean="0"/>
              <a:t>agonistic pluralism</a:t>
            </a:r>
          </a:p>
          <a:p>
            <a:endParaRPr lang="en-GB" sz="1000" dirty="0" smtClean="0"/>
          </a:p>
          <a:p>
            <a:r>
              <a:rPr lang="en-GB" sz="1400" dirty="0" smtClean="0"/>
              <a:t>“… envisaged from the perspective of ‘</a:t>
            </a:r>
            <a:r>
              <a:rPr lang="en-GB" sz="1400" dirty="0" err="1" smtClean="0"/>
              <a:t>agonstic</a:t>
            </a:r>
            <a:r>
              <a:rPr lang="en-GB" sz="1400" dirty="0" smtClean="0"/>
              <a:t> pluralism’ the aim of democratic politics is to transform </a:t>
            </a:r>
            <a:r>
              <a:rPr lang="en-GB" sz="1400" i="1" dirty="0" smtClean="0"/>
              <a:t>antagonism</a:t>
            </a:r>
            <a:r>
              <a:rPr lang="en-GB" sz="1400" dirty="0" smtClean="0"/>
              <a:t> into </a:t>
            </a:r>
            <a:r>
              <a:rPr lang="en-GB" sz="1400" i="1" dirty="0" err="1" smtClean="0"/>
              <a:t>agonism</a:t>
            </a:r>
            <a:r>
              <a:rPr lang="en-GB" sz="1400" i="1" dirty="0" smtClean="0"/>
              <a:t>” </a:t>
            </a:r>
            <a:r>
              <a:rPr lang="en-GB" sz="1400" dirty="0" smtClean="0"/>
              <a:t>(</a:t>
            </a:r>
            <a:r>
              <a:rPr lang="en-GB" sz="1400" dirty="0" err="1" smtClean="0"/>
              <a:t>p</a:t>
            </a:r>
            <a:r>
              <a:rPr lang="en-GB" sz="1400" dirty="0" smtClean="0"/>
              <a:t>. 103)</a:t>
            </a:r>
          </a:p>
          <a:p>
            <a:endParaRPr lang="en-GB" sz="1000" dirty="0" smtClean="0"/>
          </a:p>
          <a:p>
            <a:r>
              <a:rPr lang="en-GB" sz="1600" dirty="0" smtClean="0"/>
              <a:t>• turning antagonism into </a:t>
            </a:r>
            <a:r>
              <a:rPr lang="en-GB" sz="1600" b="1" dirty="0" err="1" smtClean="0"/>
              <a:t>agonism</a:t>
            </a:r>
            <a:r>
              <a:rPr lang="en-GB" sz="1600" dirty="0" smtClean="0"/>
              <a:t>: </a:t>
            </a:r>
          </a:p>
          <a:p>
            <a:r>
              <a:rPr lang="en-GB" sz="1600" dirty="0" smtClean="0"/>
              <a:t>- preserving the moments of real conflict, while keeping them peaceful (destruction of the enemy vs. respect for your adversary)</a:t>
            </a:r>
          </a:p>
          <a:p>
            <a:r>
              <a:rPr lang="en-GB" sz="1600" dirty="0" smtClean="0"/>
              <a:t>- accepting the presence of power (that rule is always temporary hegemony), </a:t>
            </a:r>
          </a:p>
          <a:p>
            <a:r>
              <a:rPr lang="en-GB" sz="1600" dirty="0" smtClean="0"/>
              <a:t>- keeping exclusions visible (in order to make possible their removal)</a:t>
            </a:r>
          </a:p>
          <a:p>
            <a:endParaRPr lang="en-GB" sz="1000" dirty="0" smtClean="0"/>
          </a:p>
          <a:p>
            <a:r>
              <a:rPr lang="en-GB" sz="1600" b="1" dirty="0" smtClean="0"/>
              <a:t>• democratic citizenship</a:t>
            </a:r>
            <a:endParaRPr lang="en-GB" sz="1000" b="1" dirty="0" smtClean="0"/>
          </a:p>
          <a:p>
            <a:r>
              <a:rPr lang="en-GB" sz="1400" dirty="0" smtClean="0"/>
              <a:t>“what is really at stake in the allegiance to democratic institutions is the constitution of an ensemble of practices that make possible the creation of democratic citizens. This is not a matter of </a:t>
            </a:r>
            <a:r>
              <a:rPr lang="en-GB" sz="1400" i="1" dirty="0" smtClean="0"/>
              <a:t>rational justification</a:t>
            </a:r>
            <a:r>
              <a:rPr lang="en-GB" sz="1400" dirty="0" smtClean="0"/>
              <a:t> but of </a:t>
            </a:r>
            <a:r>
              <a:rPr lang="en-GB" sz="1400" i="1" dirty="0" smtClean="0"/>
              <a:t>availability</a:t>
            </a:r>
            <a:r>
              <a:rPr lang="en-GB" sz="1400" dirty="0" smtClean="0"/>
              <a:t> of democratic forms of individuality and subjectivity”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254260" cy="2431435"/>
          </a:xfrm>
          <a:prstGeom prst="rect">
            <a:avLst/>
          </a:prstGeom>
          <a:noFill/>
        </p:spPr>
        <p:txBody>
          <a:bodyPr wrap="square" rtlCol="0">
            <a:spAutoFit/>
          </a:bodyPr>
          <a:lstStyle/>
          <a:p>
            <a:r>
              <a:rPr lang="en-GB" b="1" dirty="0" err="1" smtClean="0"/>
              <a:t>Mouffe</a:t>
            </a:r>
            <a:r>
              <a:rPr lang="en-GB" b="1" dirty="0" smtClean="0"/>
              <a:t>, some major claims</a:t>
            </a:r>
          </a:p>
          <a:p>
            <a:endParaRPr lang="en-GB" dirty="0" smtClean="0"/>
          </a:p>
          <a:p>
            <a:r>
              <a:rPr lang="en-GB" b="1" dirty="0" smtClean="0"/>
              <a:t>• politics of the left: striving for the hegemony of democracy</a:t>
            </a:r>
          </a:p>
          <a:p>
            <a:endParaRPr lang="en-GB" sz="1400" dirty="0" smtClean="0"/>
          </a:p>
          <a:p>
            <a:r>
              <a:rPr lang="en-GB" sz="1400" dirty="0" smtClean="0"/>
              <a:t>- logic of equality and self-determination (popular sovereignty)</a:t>
            </a:r>
          </a:p>
          <a:p>
            <a:r>
              <a:rPr lang="en-GB" sz="1400" dirty="0" smtClean="0"/>
              <a:t>- to foster a democratic culture, the ethical state</a:t>
            </a:r>
          </a:p>
          <a:p>
            <a:r>
              <a:rPr lang="en-GB" sz="1400" dirty="0" smtClean="0"/>
              <a:t>- giving space to agonistic conflicts</a:t>
            </a:r>
          </a:p>
          <a:p>
            <a:r>
              <a:rPr lang="en-GB" sz="1400" dirty="0" smtClean="0"/>
              <a:t>- keeping exclusions visible</a:t>
            </a:r>
          </a:p>
          <a:p>
            <a:r>
              <a:rPr lang="en-GB" sz="1400" dirty="0" smtClean="0"/>
              <a:t>- politics as a mode of action aiming at hegemony (vs. the establishment of a unified mode of government on the basis of moral or rationalist principles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
  <a:themeElements>
    <a:clrScheme name="Bris">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s">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is">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Bris.thmx</Template>
  <TotalTime>3013</TotalTime>
  <Words>2522</Words>
  <Application>Microsoft Macintosh PowerPoint</Application>
  <PresentationFormat>Bildspel på skärmen (4:3)</PresentationFormat>
  <Paragraphs>230</Paragraphs>
  <Slides>14</Slides>
  <Notes>0</Notes>
  <HiddenSlides>0</HiddenSlides>
  <MMClips>0</MMClips>
  <ScaleCrop>false</ScaleCrop>
  <HeadingPairs>
    <vt:vector size="4" baseType="variant">
      <vt:variant>
        <vt:lpstr>Formgivningsmall</vt:lpstr>
      </vt:variant>
      <vt:variant>
        <vt:i4>1</vt:i4>
      </vt:variant>
      <vt:variant>
        <vt:lpstr>Bildrubriker</vt:lpstr>
      </vt:variant>
      <vt:variant>
        <vt:i4>14</vt:i4>
      </vt:variant>
    </vt:vector>
  </HeadingPairs>
  <TitlesOfParts>
    <vt:vector size="15" baseType="lpstr">
      <vt:lpstr>Bris</vt:lpstr>
      <vt:lpstr>Bild 1</vt:lpstr>
      <vt:lpstr>Bild 2</vt:lpstr>
      <vt:lpstr>Bild 3</vt:lpstr>
      <vt:lpstr>Bild 4</vt:lpstr>
      <vt:lpstr>Bild 5</vt:lpstr>
      <vt:lpstr>Bild 6</vt:lpstr>
      <vt:lpstr>Bild 7</vt:lpstr>
      <vt:lpstr>Bild 8</vt:lpstr>
      <vt:lpstr>Bild 9</vt:lpstr>
      <vt:lpstr>Bild 10</vt:lpstr>
      <vt:lpstr>Bild 11</vt:lpstr>
      <vt:lpstr>Bild 12</vt:lpstr>
      <vt:lpstr>Bild 13</vt:lpstr>
      <vt:lpstr>Bild 14</vt:lpstr>
    </vt:vector>
  </TitlesOfParts>
  <Company>Institutionen för praktisk filosofi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Kristian Klockars</dc:creator>
  <cp:lastModifiedBy>Kristian Klockars</cp:lastModifiedBy>
  <cp:revision>374</cp:revision>
  <dcterms:created xsi:type="dcterms:W3CDTF">2011-11-17T12:12:41Z</dcterms:created>
  <dcterms:modified xsi:type="dcterms:W3CDTF">2011-11-17T12:13:23Z</dcterms:modified>
</cp:coreProperties>
</file>