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75" r:id="rId1"/>
  </p:sldMasterIdLst>
  <p:notesMasterIdLst>
    <p:notesMasterId r:id="rId12"/>
  </p:notesMasterIdLst>
  <p:sldIdLst>
    <p:sldId id="364" r:id="rId2"/>
    <p:sldId id="355" r:id="rId3"/>
    <p:sldId id="357" r:id="rId4"/>
    <p:sldId id="360" r:id="rId5"/>
    <p:sldId id="361" r:id="rId6"/>
    <p:sldId id="341" r:id="rId7"/>
    <p:sldId id="362" r:id="rId8"/>
    <p:sldId id="336" r:id="rId9"/>
    <p:sldId id="365" r:id="rId10"/>
    <p:sldId id="366" r:id="rId11"/>
  </p:sldIdLst>
  <p:sldSz cx="9144000" cy="6858000" type="screen4x3"/>
  <p:notesSz cx="6858000" cy="9144000"/>
  <p:defaultText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091" autoAdjust="0"/>
  </p:normalViewPr>
  <p:slideViewPr>
    <p:cSldViewPr snapToGrid="0" snapToObjects="1">
      <p:cViewPr varScale="1">
        <p:scale>
          <a:sx n="147" d="100"/>
          <a:sy n="147" d="100"/>
        </p:scale>
        <p:origin x="-110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7F4B6F-D090-9D48-8831-9305A74CC303}" type="datetimeFigureOut">
              <a:rPr lang="sv-SE" smtClean="0"/>
              <a:pPr/>
              <a:t>11-11-25</a:t>
            </a:fld>
            <a:endParaRPr lang="en-GB"/>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GB"/>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FE18E8-24B8-4E4A-A4F4-3D6D603AF44D}" type="slidenum">
              <a:rPr lang="en-GB" smtClean="0"/>
              <a:pPr/>
              <a:t>‹Nr.›</a:t>
            </a:fld>
            <a:endParaRPr lang="en-GB"/>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DDF740-8C90-7F48-8134-6CAF5F567563}" type="slidenum">
              <a:rPr lang="en-GB"/>
              <a:pPr/>
              <a:t>8</a:t>
            </a:fld>
            <a:endParaRPr lang="en-GB"/>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Rubrikbild">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sv-SE" smtClean="0"/>
              <a:t>Klicka här för att ändra format</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a:p>
        </p:txBody>
      </p:sp>
      <p:sp>
        <p:nvSpPr>
          <p:cNvPr id="4" name="Date Placeholder 3"/>
          <p:cNvSpPr>
            <a:spLocks noGrp="1"/>
          </p:cNvSpPr>
          <p:nvPr>
            <p:ph type="dt" sz="half" idx="10"/>
          </p:nvPr>
        </p:nvSpPr>
        <p:spPr/>
        <p:txBody>
          <a:bodyPr/>
          <a:lstStyle/>
          <a:p>
            <a:fld id="{24A8894A-0C5D-0C45-8509-7EF52A36E53B}" type="datetimeFigureOut">
              <a:rPr lang="sv-SE" smtClean="0"/>
              <a:pPr/>
              <a:t>11-11-25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DF85F5-FB5E-4F79-A561-97039C58DE01}" type="slidenum">
              <a:rPr/>
              <a:pPr/>
              <a:t>‹Nr.›</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sv-SE" smtClean="0"/>
              <a:t>Klicka här för att ändra format</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Date Placeholder 4"/>
          <p:cNvSpPr>
            <a:spLocks noGrp="1"/>
          </p:cNvSpPr>
          <p:nvPr>
            <p:ph type="dt" sz="half" idx="10"/>
          </p:nvPr>
        </p:nvSpPr>
        <p:spPr/>
        <p:txBody>
          <a:bodyPr/>
          <a:lstStyle/>
          <a:p>
            <a:fld id="{24A8894A-0C5D-0C45-8509-7EF52A36E53B}" type="datetimeFigureOut">
              <a:rPr lang="sv-SE" smtClean="0"/>
              <a:pPr/>
              <a:t>11-11-25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B5A8120-89D1-A340-BBAE-B339F287E381}" type="slidenum">
              <a:rPr lang="en-GB" smtClean="0"/>
              <a:pPr/>
              <a:t>‹Nr.›</a:t>
            </a:fld>
            <a:endParaRPr lang="en-GB"/>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a:p>
        </p:txBody>
      </p:sp>
      <p:sp>
        <p:nvSpPr>
          <p:cNvPr id="3" name="Vertical Text Placeholder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a:p>
        </p:txBody>
      </p:sp>
      <p:sp>
        <p:nvSpPr>
          <p:cNvPr id="4" name="Date Placeholder 3"/>
          <p:cNvSpPr>
            <a:spLocks noGrp="1"/>
          </p:cNvSpPr>
          <p:nvPr>
            <p:ph type="dt" sz="half" idx="10"/>
          </p:nvPr>
        </p:nvSpPr>
        <p:spPr/>
        <p:txBody>
          <a:bodyPr/>
          <a:lstStyle/>
          <a:p>
            <a:fld id="{24A8894A-0C5D-0C45-8509-7EF52A36E53B}" type="datetimeFigureOut">
              <a:rPr lang="sv-SE" smtClean="0"/>
              <a:pPr/>
              <a:t>11-11-25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5A8120-89D1-A340-BBAE-B339F287E381}" type="slidenum">
              <a:rPr lang="en-GB" smtClean="0"/>
              <a:pPr/>
              <a:t>‹Nr.›</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sv-SE" smtClean="0"/>
              <a:t>Klicka här för att ändra format</a:t>
            </a:r>
            <a:endParaRPr/>
          </a:p>
        </p:txBody>
      </p:sp>
      <p:sp>
        <p:nvSpPr>
          <p:cNvPr id="3" name="Vertical Text Placeholder 2"/>
          <p:cNvSpPr>
            <a:spLocks noGrp="1"/>
          </p:cNvSpPr>
          <p:nvPr>
            <p:ph type="body" orient="vert" idx="1"/>
          </p:nvPr>
        </p:nvSpPr>
        <p:spPr>
          <a:xfrm>
            <a:off x="549274" y="368301"/>
            <a:ext cx="6689726" cy="5575300"/>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a:p>
        </p:txBody>
      </p:sp>
      <p:sp>
        <p:nvSpPr>
          <p:cNvPr id="4" name="Date Placeholder 3"/>
          <p:cNvSpPr>
            <a:spLocks noGrp="1"/>
          </p:cNvSpPr>
          <p:nvPr>
            <p:ph type="dt" sz="half" idx="10"/>
          </p:nvPr>
        </p:nvSpPr>
        <p:spPr/>
        <p:txBody>
          <a:bodyPr/>
          <a:lstStyle/>
          <a:p>
            <a:fld id="{24A8894A-0C5D-0C45-8509-7EF52A36E53B}" type="datetimeFigureOut">
              <a:rPr lang="sv-SE" smtClean="0"/>
              <a:pPr/>
              <a:t>11-11-25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5A8120-89D1-A340-BBAE-B339F287E381}" type="slidenum">
              <a:rPr lang="en-GB" smtClean="0"/>
              <a:pPr/>
              <a:t>‹Nr.›</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a:p>
        </p:txBody>
      </p:sp>
      <p:sp>
        <p:nvSpPr>
          <p:cNvPr id="3" name="Content Placeholder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a:p>
        </p:txBody>
      </p:sp>
      <p:sp>
        <p:nvSpPr>
          <p:cNvPr id="4" name="Date Placeholder 3"/>
          <p:cNvSpPr>
            <a:spLocks noGrp="1"/>
          </p:cNvSpPr>
          <p:nvPr>
            <p:ph type="dt" sz="half" idx="10"/>
          </p:nvPr>
        </p:nvSpPr>
        <p:spPr/>
        <p:txBody>
          <a:bodyPr/>
          <a:lstStyle/>
          <a:p>
            <a:fld id="{24A8894A-0C5D-0C45-8509-7EF52A36E53B}" type="datetimeFigureOut">
              <a:rPr lang="sv-SE" smtClean="0"/>
              <a:pPr/>
              <a:t>11-11-25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5A8120-89D1-A340-BBAE-B339F287E381}" type="slidenum">
              <a:rPr lang="en-GB" smtClean="0"/>
              <a:pPr/>
              <a:t>‹Nr.›</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Rubrikbild med bildobjekt">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sv-SE" smtClean="0"/>
              <a:t>Klicka här för att ändra format</a:t>
            </a:r>
            <a:endParaRPr/>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a:p>
        </p:txBody>
      </p:sp>
      <p:sp>
        <p:nvSpPr>
          <p:cNvPr id="4" name="Date Placeholder 3"/>
          <p:cNvSpPr>
            <a:spLocks noGrp="1"/>
          </p:cNvSpPr>
          <p:nvPr>
            <p:ph type="dt" sz="half" idx="10"/>
          </p:nvPr>
        </p:nvSpPr>
        <p:spPr/>
        <p:txBody>
          <a:bodyPr/>
          <a:lstStyle/>
          <a:p>
            <a:fld id="{24A8894A-0C5D-0C45-8509-7EF52A36E53B}" type="datetimeFigureOut">
              <a:rPr lang="sv-SE" smtClean="0"/>
              <a:pPr/>
              <a:t>11-11-25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AA4845-A08A-4DF4-8D99-E2E7B6D41C67}" type="slidenum">
              <a:rPr/>
              <a:pPr/>
              <a:t>‹Nr.›</a:t>
            </a:fld>
            <a:endParaRPr/>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sv-SE" smtClean="0"/>
              <a:t>Klicka här för att ändra format</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Date Placeholder 3"/>
          <p:cNvSpPr>
            <a:spLocks noGrp="1"/>
          </p:cNvSpPr>
          <p:nvPr>
            <p:ph type="dt" sz="half" idx="10"/>
          </p:nvPr>
        </p:nvSpPr>
        <p:spPr/>
        <p:txBody>
          <a:bodyPr/>
          <a:lstStyle/>
          <a:p>
            <a:fld id="{24A8894A-0C5D-0C45-8509-7EF52A36E53B}" type="datetimeFigureOut">
              <a:rPr lang="sv-SE" smtClean="0"/>
              <a:pPr/>
              <a:t>11-11-25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AA4845-A08A-4DF4-8D99-E2E7B6D41C67}" type="slidenum">
              <a:rPr/>
              <a:pPr/>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vå innehållsdelar">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sv-SE" smtClean="0"/>
              <a:t>Klicka här för att ändra format</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a:p>
        </p:txBody>
      </p:sp>
      <p:sp>
        <p:nvSpPr>
          <p:cNvPr id="5" name="Date Placeholder 4"/>
          <p:cNvSpPr>
            <a:spLocks noGrp="1"/>
          </p:cNvSpPr>
          <p:nvPr>
            <p:ph type="dt" sz="half" idx="10"/>
          </p:nvPr>
        </p:nvSpPr>
        <p:spPr/>
        <p:txBody>
          <a:bodyPr/>
          <a:lstStyle/>
          <a:p>
            <a:fld id="{24A8894A-0C5D-0C45-8509-7EF52A36E53B}" type="datetimeFigureOut">
              <a:rPr lang="sv-SE" smtClean="0"/>
              <a:pPr/>
              <a:t>11-11-25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B5A8120-89D1-A340-BBAE-B339F287E381}" type="slidenum">
              <a:rPr lang="en-GB" smtClean="0"/>
              <a:pPr/>
              <a:t>‹Nr.›</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sv-SE" smtClean="0"/>
              <a:t>Klicka här för att ändra format</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a:p>
        </p:txBody>
      </p:sp>
      <p:sp>
        <p:nvSpPr>
          <p:cNvPr id="7" name="Date Placeholder 6"/>
          <p:cNvSpPr>
            <a:spLocks noGrp="1"/>
          </p:cNvSpPr>
          <p:nvPr>
            <p:ph type="dt" sz="half" idx="10"/>
          </p:nvPr>
        </p:nvSpPr>
        <p:spPr/>
        <p:txBody>
          <a:bodyPr/>
          <a:lstStyle/>
          <a:p>
            <a:fld id="{24A8894A-0C5D-0C45-8509-7EF52A36E53B}" type="datetimeFigureOut">
              <a:rPr lang="sv-SE" smtClean="0"/>
              <a:pPr/>
              <a:t>11-11-25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B5A8120-89D1-A340-BBAE-B339F287E381}" type="slidenum">
              <a:rPr lang="en-GB" smtClean="0"/>
              <a:pPr/>
              <a:t>‹Nr.›</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a:p>
        </p:txBody>
      </p:sp>
      <p:sp>
        <p:nvSpPr>
          <p:cNvPr id="3" name="Date Placeholder 2"/>
          <p:cNvSpPr>
            <a:spLocks noGrp="1"/>
          </p:cNvSpPr>
          <p:nvPr>
            <p:ph type="dt" sz="half" idx="10"/>
          </p:nvPr>
        </p:nvSpPr>
        <p:spPr/>
        <p:txBody>
          <a:bodyPr/>
          <a:lstStyle/>
          <a:p>
            <a:fld id="{24A8894A-0C5D-0C45-8509-7EF52A36E53B}" type="datetimeFigureOut">
              <a:rPr lang="sv-SE" smtClean="0"/>
              <a:pPr/>
              <a:t>11-11-25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B5A8120-89D1-A340-BBAE-B339F287E381}" type="slidenum">
              <a:rPr lang="en-GB" smtClean="0"/>
              <a:pPr/>
              <a:t>‹Nr.›</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A8894A-0C5D-0C45-8509-7EF52A36E53B}" type="datetimeFigureOut">
              <a:rPr lang="sv-SE" smtClean="0"/>
              <a:pPr/>
              <a:t>11-11-25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B5A8120-89D1-A340-BBAE-B339F287E381}" type="slidenum">
              <a:rPr lang="en-GB" smtClean="0"/>
              <a:pPr/>
              <a:t>‹Nr.›</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Innehåll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sv-SE" smtClean="0"/>
              <a:t>Klicka här för att ändra format</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Date Placeholder 4"/>
          <p:cNvSpPr>
            <a:spLocks noGrp="1"/>
          </p:cNvSpPr>
          <p:nvPr>
            <p:ph type="dt" sz="half" idx="10"/>
          </p:nvPr>
        </p:nvSpPr>
        <p:spPr/>
        <p:txBody>
          <a:bodyPr/>
          <a:lstStyle/>
          <a:p>
            <a:fld id="{24A8894A-0C5D-0C45-8509-7EF52A36E53B}" type="datetimeFigureOut">
              <a:rPr lang="sv-SE" smtClean="0"/>
              <a:pPr/>
              <a:t>11-11-25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B5A8120-89D1-A340-BBAE-B339F287E381}" type="slidenum">
              <a:rPr lang="en-GB" smtClean="0"/>
              <a:pPr/>
              <a:t>‹Nr.›</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sv-SE" smtClean="0"/>
              <a:t>Klicka här för att ändra format</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24A8894A-0C5D-0C45-8509-7EF52A36E53B}" type="datetimeFigureOut">
              <a:rPr lang="sv-SE" smtClean="0"/>
              <a:pPr/>
              <a:t>11-11-25</a:t>
            </a:fld>
            <a:endParaRPr lang="en-GB"/>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GB"/>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FB5A8120-89D1-A340-BBAE-B339F287E381}" type="slidenum">
              <a:rPr lang="en-GB" smtClean="0"/>
              <a:pPr/>
              <a:t>‹Nr.›</a:t>
            </a:fld>
            <a:endParaRPr lang="en-GB"/>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 name="textruta 13"/>
          <p:cNvSpPr txBox="1"/>
          <p:nvPr/>
        </p:nvSpPr>
        <p:spPr>
          <a:xfrm>
            <a:off x="583188" y="376621"/>
            <a:ext cx="8096606" cy="369332"/>
          </a:xfrm>
          <a:prstGeom prst="rect">
            <a:avLst/>
          </a:prstGeom>
          <a:noFill/>
        </p:spPr>
        <p:txBody>
          <a:bodyPr wrap="square" rtlCol="0">
            <a:spAutoFit/>
          </a:bodyPr>
          <a:lstStyle/>
          <a:p>
            <a:r>
              <a:rPr lang="en-GB" b="1" dirty="0" err="1" smtClean="0"/>
              <a:t>Rancière</a:t>
            </a:r>
            <a:r>
              <a:rPr lang="en-GB" b="1" dirty="0" smtClean="0"/>
              <a:t> on the partition of the sensible </a:t>
            </a:r>
            <a:r>
              <a:rPr lang="en-GB" dirty="0" smtClean="0"/>
              <a:t>(in politics)</a:t>
            </a:r>
          </a:p>
        </p:txBody>
      </p:sp>
      <p:cxnSp>
        <p:nvCxnSpPr>
          <p:cNvPr id="3" name="Rak pil 2"/>
          <p:cNvCxnSpPr/>
          <p:nvPr/>
        </p:nvCxnSpPr>
        <p:spPr>
          <a:xfrm rot="10800000" flipV="1">
            <a:off x="1676095" y="745953"/>
            <a:ext cx="1734135" cy="406262"/>
          </a:xfrm>
          <a:prstGeom prst="straightConnector1">
            <a:avLst/>
          </a:prstGeom>
          <a:ln w="38100" cap="flat" cmpd="dbl" algn="ctr">
            <a:solidFill>
              <a:schemeClr val="accent1"/>
            </a:solidFill>
            <a:prstDash val="solid"/>
            <a:round/>
            <a:headEnd type="none" w="med" len="med"/>
            <a:tailEnd type="arrow" w="med" len="med"/>
          </a:ln>
        </p:spPr>
        <p:style>
          <a:lnRef idx="3">
            <a:schemeClr val="accent1"/>
          </a:lnRef>
          <a:fillRef idx="0">
            <a:schemeClr val="accent1"/>
          </a:fillRef>
          <a:effectRef idx="2">
            <a:schemeClr val="accent1"/>
          </a:effectRef>
          <a:fontRef idx="minor">
            <a:schemeClr val="tx1"/>
          </a:fontRef>
        </p:style>
      </p:cxnSp>
      <p:cxnSp>
        <p:nvCxnSpPr>
          <p:cNvPr id="4" name="Rak pil 3"/>
          <p:cNvCxnSpPr/>
          <p:nvPr/>
        </p:nvCxnSpPr>
        <p:spPr>
          <a:xfrm>
            <a:off x="3573879" y="745953"/>
            <a:ext cx="762225" cy="406263"/>
          </a:xfrm>
          <a:prstGeom prst="straightConnector1">
            <a:avLst/>
          </a:prstGeom>
          <a:ln w="38100" cap="flat" cmpd="dbl" algn="ctr">
            <a:solidFill>
              <a:schemeClr val="accent1"/>
            </a:solidFill>
            <a:prstDash val="solid"/>
            <a:round/>
            <a:headEnd type="none" w="med" len="med"/>
            <a:tailEnd type="arrow" w="med" len="med"/>
          </a:ln>
        </p:spPr>
        <p:style>
          <a:lnRef idx="3">
            <a:schemeClr val="accent1"/>
          </a:lnRef>
          <a:fillRef idx="0">
            <a:schemeClr val="accent1"/>
          </a:fillRef>
          <a:effectRef idx="2">
            <a:schemeClr val="accent1"/>
          </a:effectRef>
          <a:fontRef idx="minor">
            <a:schemeClr val="tx1"/>
          </a:fontRef>
        </p:style>
      </p:cxnSp>
      <p:sp>
        <p:nvSpPr>
          <p:cNvPr id="5" name="textruta 4"/>
          <p:cNvSpPr txBox="1"/>
          <p:nvPr/>
        </p:nvSpPr>
        <p:spPr>
          <a:xfrm>
            <a:off x="649365" y="1192319"/>
            <a:ext cx="3434254" cy="1200328"/>
          </a:xfrm>
          <a:prstGeom prst="rect">
            <a:avLst/>
          </a:prstGeom>
          <a:noFill/>
        </p:spPr>
        <p:txBody>
          <a:bodyPr wrap="square" rtlCol="0">
            <a:spAutoFit/>
          </a:bodyPr>
          <a:lstStyle/>
          <a:p>
            <a:r>
              <a:rPr lang="en-GB" sz="1600" b="1" dirty="0" smtClean="0"/>
              <a:t>phone</a:t>
            </a:r>
          </a:p>
          <a:p>
            <a:endParaRPr lang="en-GB" sz="1400" b="1" dirty="0" smtClean="0"/>
          </a:p>
          <a:p>
            <a:r>
              <a:rPr lang="en-GB" sz="1400" dirty="0" smtClean="0"/>
              <a:t>• the voice that expresses</a:t>
            </a:r>
          </a:p>
          <a:p>
            <a:r>
              <a:rPr lang="en-GB" sz="1400" dirty="0" smtClean="0"/>
              <a:t>- pain</a:t>
            </a:r>
          </a:p>
          <a:p>
            <a:r>
              <a:rPr lang="en-GB" sz="1400" dirty="0" smtClean="0"/>
              <a:t>- pleasure</a:t>
            </a:r>
          </a:p>
        </p:txBody>
      </p:sp>
      <p:sp>
        <p:nvSpPr>
          <p:cNvPr id="6" name="textruta 5"/>
          <p:cNvSpPr txBox="1"/>
          <p:nvPr/>
        </p:nvSpPr>
        <p:spPr>
          <a:xfrm>
            <a:off x="4206509" y="1192319"/>
            <a:ext cx="3206320" cy="1415772"/>
          </a:xfrm>
          <a:prstGeom prst="rect">
            <a:avLst/>
          </a:prstGeom>
          <a:noFill/>
        </p:spPr>
        <p:txBody>
          <a:bodyPr wrap="square" rtlCol="0">
            <a:spAutoFit/>
          </a:bodyPr>
          <a:lstStyle/>
          <a:p>
            <a:r>
              <a:rPr lang="en-GB" sz="1600" b="1" dirty="0" smtClean="0"/>
              <a:t>logos</a:t>
            </a:r>
          </a:p>
          <a:p>
            <a:endParaRPr lang="en-GB" sz="1400" b="1" dirty="0" smtClean="0"/>
          </a:p>
          <a:p>
            <a:r>
              <a:rPr lang="en-GB" sz="1400" dirty="0" smtClean="0"/>
              <a:t>• the speech that reasons</a:t>
            </a:r>
          </a:p>
          <a:p>
            <a:r>
              <a:rPr lang="en-GB" sz="1400" dirty="0" smtClean="0"/>
              <a:t>- higher order distinctions: good-bad, just-unjust</a:t>
            </a:r>
          </a:p>
          <a:p>
            <a:r>
              <a:rPr lang="en-GB" sz="1400" dirty="0" smtClean="0"/>
              <a:t>- justified pain, bad pleasure etc.</a:t>
            </a:r>
          </a:p>
        </p:txBody>
      </p:sp>
      <p:sp>
        <p:nvSpPr>
          <p:cNvPr id="11" name="textruta 10"/>
          <p:cNvSpPr txBox="1"/>
          <p:nvPr/>
        </p:nvSpPr>
        <p:spPr>
          <a:xfrm flipH="1">
            <a:off x="649364" y="2773440"/>
            <a:ext cx="8249485" cy="3170099"/>
          </a:xfrm>
          <a:prstGeom prst="rect">
            <a:avLst/>
          </a:prstGeom>
          <a:noFill/>
        </p:spPr>
        <p:txBody>
          <a:bodyPr wrap="square" rtlCol="0">
            <a:spAutoFit/>
          </a:bodyPr>
          <a:lstStyle/>
          <a:p>
            <a:r>
              <a:rPr lang="en-GB" sz="1600" b="1" dirty="0" smtClean="0"/>
              <a:t>• Aristotle etc.</a:t>
            </a:r>
            <a:endParaRPr lang="en-GB" sz="1400" b="1" dirty="0" smtClean="0"/>
          </a:p>
          <a:p>
            <a:r>
              <a:rPr lang="en-GB" sz="1400" dirty="0" smtClean="0"/>
              <a:t>- the political animal: the animal that has the capacity for logos (rational animal)</a:t>
            </a:r>
          </a:p>
          <a:p>
            <a:endParaRPr lang="en-GB" sz="1400" dirty="0" smtClean="0"/>
          </a:p>
          <a:p>
            <a:r>
              <a:rPr lang="en-GB" sz="1600" b="1" dirty="0" smtClean="0"/>
              <a:t>• </a:t>
            </a:r>
            <a:r>
              <a:rPr lang="en-GB" sz="1600" b="1" dirty="0" err="1" smtClean="0"/>
              <a:t>Rancière</a:t>
            </a:r>
            <a:r>
              <a:rPr lang="en-GB" sz="1600" b="1" dirty="0" smtClean="0"/>
              <a:t>:</a:t>
            </a:r>
          </a:p>
          <a:p>
            <a:r>
              <a:rPr lang="en-GB" sz="1400" dirty="0" smtClean="0"/>
              <a:t>- the </a:t>
            </a:r>
            <a:r>
              <a:rPr lang="en-GB" sz="1400" i="1" dirty="0" smtClean="0"/>
              <a:t>act of making distinctions </a:t>
            </a:r>
            <a:r>
              <a:rPr lang="en-GB" sz="1400" dirty="0" smtClean="0"/>
              <a:t>between ‘mere expression’ (emotionality) and rational, political speech makes up a primary partition of the sensible, and this partition foundational for political community</a:t>
            </a:r>
          </a:p>
          <a:p>
            <a:r>
              <a:rPr lang="en-GB" sz="1400" dirty="0" smtClean="0"/>
              <a:t>- this act not only distinguishes between those that belong and do not belong to the political community (the people)</a:t>
            </a:r>
          </a:p>
          <a:p>
            <a:r>
              <a:rPr lang="en-GB" sz="1400" dirty="0" smtClean="0"/>
              <a:t>- but may also create distinctions within the political community itself: the establishments of legitimate rights to speak and obligations to stay silent</a:t>
            </a:r>
          </a:p>
          <a:p>
            <a:r>
              <a:rPr lang="en-GB" sz="1400" dirty="0" smtClean="0"/>
              <a:t>- thus: today converted into a distinction between non-legitimate speech and legitimate speech</a:t>
            </a:r>
          </a:p>
          <a:p>
            <a:r>
              <a:rPr lang="en-GB" sz="1400" dirty="0" smtClean="0"/>
              <a:t>- through which in turn further partitions are made and established: legitimate speaker + legitimate further partitions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1">
                                            <p:txEl>
                                              <p:pRg st="7" end="7"/>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P spid="5" grpId="0" build="p"/>
      <p:bldP spid="6" grpId="0" build="p"/>
      <p:bldP spid="11" grpId="0" build="p"/>
    </p:bld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 name="textruta 13"/>
          <p:cNvSpPr txBox="1"/>
          <p:nvPr/>
        </p:nvSpPr>
        <p:spPr>
          <a:xfrm>
            <a:off x="583188" y="376621"/>
            <a:ext cx="8096606" cy="369332"/>
          </a:xfrm>
          <a:prstGeom prst="rect">
            <a:avLst/>
          </a:prstGeom>
          <a:noFill/>
        </p:spPr>
        <p:txBody>
          <a:bodyPr wrap="square" rtlCol="0">
            <a:spAutoFit/>
          </a:bodyPr>
          <a:lstStyle/>
          <a:p>
            <a:r>
              <a:rPr lang="en-GB" b="1" dirty="0" err="1" smtClean="0"/>
              <a:t>Rancière</a:t>
            </a:r>
            <a:r>
              <a:rPr lang="en-GB" b="1" dirty="0" smtClean="0"/>
              <a:t> on the political </a:t>
            </a:r>
            <a:r>
              <a:rPr lang="en-GB" dirty="0" smtClean="0"/>
              <a:t>(political ontology)</a:t>
            </a:r>
          </a:p>
        </p:txBody>
      </p:sp>
      <p:sp>
        <p:nvSpPr>
          <p:cNvPr id="7" name="textruta 6"/>
          <p:cNvSpPr txBox="1"/>
          <p:nvPr/>
        </p:nvSpPr>
        <p:spPr>
          <a:xfrm>
            <a:off x="583187" y="817130"/>
            <a:ext cx="8324301" cy="1446550"/>
          </a:xfrm>
          <a:prstGeom prst="rect">
            <a:avLst/>
          </a:prstGeom>
          <a:noFill/>
        </p:spPr>
        <p:txBody>
          <a:bodyPr wrap="square" rtlCol="0">
            <a:spAutoFit/>
          </a:bodyPr>
          <a:lstStyle/>
          <a:p>
            <a:r>
              <a:rPr lang="en-GB" sz="1600" b="1" dirty="0" err="1" smtClean="0"/>
              <a:t>Lefort</a:t>
            </a:r>
            <a:r>
              <a:rPr lang="en-GB" sz="1600" b="1" dirty="0" smtClean="0"/>
              <a:t>: </a:t>
            </a:r>
            <a:r>
              <a:rPr lang="en-GB" sz="1600" dirty="0" smtClean="0"/>
              <a:t> </a:t>
            </a:r>
          </a:p>
          <a:p>
            <a:r>
              <a:rPr lang="en-GB" sz="1400" dirty="0" smtClean="0"/>
              <a:t>• the political is </a:t>
            </a:r>
            <a:r>
              <a:rPr lang="en-GB" sz="1400" i="1" dirty="0" smtClean="0"/>
              <a:t>the form </a:t>
            </a:r>
            <a:r>
              <a:rPr lang="en-GB" sz="1400" dirty="0" smtClean="0"/>
              <a:t>of the staging and the sense-giving that has come to condition the whole of society</a:t>
            </a:r>
          </a:p>
          <a:p>
            <a:r>
              <a:rPr lang="en-GB" sz="1600" b="1" dirty="0" err="1" smtClean="0">
                <a:sym typeface="Wingdings"/>
              </a:rPr>
              <a:t></a:t>
            </a:r>
            <a:r>
              <a:rPr lang="en-GB" sz="1600" b="1" dirty="0" smtClean="0">
                <a:sym typeface="Wingdings"/>
              </a:rPr>
              <a:t> </a:t>
            </a:r>
            <a:r>
              <a:rPr lang="en-GB" sz="1600" dirty="0" smtClean="0">
                <a:sym typeface="Wingdings"/>
              </a:rPr>
              <a:t>neutral and descriptive account</a:t>
            </a:r>
          </a:p>
          <a:p>
            <a:r>
              <a:rPr lang="en-GB" sz="1400" dirty="0" smtClean="0">
                <a:sym typeface="Wingdings"/>
              </a:rPr>
              <a:t>• the staging of democracy is co-foundational with certain normative elements (human rights, public space etc.)</a:t>
            </a:r>
            <a:endParaRPr lang="en-GB" sz="1400" dirty="0" smtClean="0"/>
          </a:p>
        </p:txBody>
      </p:sp>
      <p:cxnSp>
        <p:nvCxnSpPr>
          <p:cNvPr id="11" name="Rak pil 10"/>
          <p:cNvCxnSpPr/>
          <p:nvPr/>
        </p:nvCxnSpPr>
        <p:spPr>
          <a:xfrm rot="5400000">
            <a:off x="2276526" y="2262886"/>
            <a:ext cx="439083" cy="1588"/>
          </a:xfrm>
          <a:prstGeom prst="straightConnector1">
            <a:avLst/>
          </a:prstGeom>
          <a:ln w="38100" cap="flat" cmpd="dbl" algn="ctr">
            <a:solidFill>
              <a:schemeClr val="accent1"/>
            </a:solidFill>
            <a:prstDash val="solid"/>
            <a:round/>
            <a:headEnd type="none" w="med" len="med"/>
            <a:tailEnd type="arrow" w="med" len="med"/>
          </a:ln>
        </p:spPr>
        <p:style>
          <a:lnRef idx="3">
            <a:schemeClr val="accent1"/>
          </a:lnRef>
          <a:fillRef idx="0">
            <a:schemeClr val="accent1"/>
          </a:fillRef>
          <a:effectRef idx="2">
            <a:schemeClr val="accent1"/>
          </a:effectRef>
          <a:fontRef idx="minor">
            <a:schemeClr val="tx1"/>
          </a:fontRef>
        </p:style>
      </p:cxnSp>
      <p:sp>
        <p:nvSpPr>
          <p:cNvPr id="21" name="textruta 20"/>
          <p:cNvSpPr txBox="1"/>
          <p:nvPr/>
        </p:nvSpPr>
        <p:spPr>
          <a:xfrm>
            <a:off x="583188" y="2263680"/>
            <a:ext cx="8324300" cy="1692771"/>
          </a:xfrm>
          <a:prstGeom prst="rect">
            <a:avLst/>
          </a:prstGeom>
          <a:noFill/>
        </p:spPr>
        <p:txBody>
          <a:bodyPr wrap="square" rtlCol="0">
            <a:spAutoFit/>
          </a:bodyPr>
          <a:lstStyle/>
          <a:p>
            <a:r>
              <a:rPr lang="en-GB" sz="1600" b="1" dirty="0" err="1" smtClean="0"/>
              <a:t>Mouffe</a:t>
            </a:r>
            <a:r>
              <a:rPr lang="en-GB" sz="1600" b="1" dirty="0" smtClean="0"/>
              <a:t>: </a:t>
            </a:r>
            <a:r>
              <a:rPr lang="en-GB" sz="1600" dirty="0" smtClean="0"/>
              <a:t> </a:t>
            </a:r>
          </a:p>
          <a:p>
            <a:r>
              <a:rPr lang="en-GB" sz="1400" dirty="0" smtClean="0"/>
              <a:t>• the political is the antagonisms present in the human relations</a:t>
            </a:r>
          </a:p>
          <a:p>
            <a:r>
              <a:rPr lang="en-GB" sz="1400" dirty="0" smtClean="0"/>
              <a:t>- that the form of the staging and sense-giving makes real</a:t>
            </a:r>
          </a:p>
          <a:p>
            <a:r>
              <a:rPr lang="en-GB" sz="1600" dirty="0" err="1" smtClean="0">
                <a:sym typeface="Wingdings"/>
              </a:rPr>
              <a:t></a:t>
            </a:r>
            <a:r>
              <a:rPr lang="en-GB" sz="1600" dirty="0" smtClean="0">
                <a:sym typeface="Wingdings"/>
              </a:rPr>
              <a:t> defines the political in terms of pluralism and a certain non-neutral trait: antagonism (not co-operation)</a:t>
            </a:r>
          </a:p>
          <a:p>
            <a:r>
              <a:rPr lang="en-GB" sz="1400" dirty="0" smtClean="0"/>
              <a:t>• democratic politics consists in turning these antagonistic relations into agonistic</a:t>
            </a:r>
          </a:p>
          <a:p>
            <a:r>
              <a:rPr lang="en-GB" sz="1400" dirty="0" smtClean="0"/>
              <a:t>- instead of a turn towards a process of reaching consensus about common issues</a:t>
            </a:r>
          </a:p>
        </p:txBody>
      </p:sp>
      <p:cxnSp>
        <p:nvCxnSpPr>
          <p:cNvPr id="23" name="Rak pil 22"/>
          <p:cNvCxnSpPr/>
          <p:nvPr/>
        </p:nvCxnSpPr>
        <p:spPr>
          <a:xfrm rot="5400000">
            <a:off x="6668700" y="3904168"/>
            <a:ext cx="555183" cy="1"/>
          </a:xfrm>
          <a:prstGeom prst="straightConnector1">
            <a:avLst/>
          </a:prstGeom>
          <a:ln w="38100" cap="flat" cmpd="dbl" algn="ctr">
            <a:solidFill>
              <a:schemeClr val="accent1"/>
            </a:solidFill>
            <a:prstDash val="solid"/>
            <a:round/>
            <a:headEnd type="none" w="med" len="med"/>
            <a:tailEnd type="arrow" w="med" len="med"/>
          </a:ln>
        </p:spPr>
        <p:style>
          <a:lnRef idx="3">
            <a:schemeClr val="accent1"/>
          </a:lnRef>
          <a:fillRef idx="0">
            <a:schemeClr val="accent1"/>
          </a:fillRef>
          <a:effectRef idx="2">
            <a:schemeClr val="accent1"/>
          </a:effectRef>
          <a:fontRef idx="minor">
            <a:schemeClr val="tx1"/>
          </a:fontRef>
        </p:style>
      </p:cxnSp>
      <p:sp>
        <p:nvSpPr>
          <p:cNvPr id="24" name="textruta 23"/>
          <p:cNvSpPr txBox="1"/>
          <p:nvPr/>
        </p:nvSpPr>
        <p:spPr>
          <a:xfrm>
            <a:off x="583188" y="3987903"/>
            <a:ext cx="8096606" cy="1261884"/>
          </a:xfrm>
          <a:prstGeom prst="rect">
            <a:avLst/>
          </a:prstGeom>
          <a:noFill/>
        </p:spPr>
        <p:txBody>
          <a:bodyPr wrap="square" rtlCol="0">
            <a:spAutoFit/>
          </a:bodyPr>
          <a:lstStyle/>
          <a:p>
            <a:r>
              <a:rPr lang="en-GB" sz="1600" b="1" dirty="0" err="1" smtClean="0"/>
              <a:t>Rancière</a:t>
            </a:r>
            <a:r>
              <a:rPr lang="en-GB" sz="1600" b="1" dirty="0" smtClean="0"/>
              <a:t>: </a:t>
            </a:r>
            <a:r>
              <a:rPr lang="en-GB" sz="1600" dirty="0" smtClean="0"/>
              <a:t> </a:t>
            </a:r>
          </a:p>
          <a:p>
            <a:r>
              <a:rPr lang="en-GB" sz="1400" dirty="0" smtClean="0"/>
              <a:t>• democratic politics is the agonistic interruption of consensus in the name of the equality of anyone and everyone</a:t>
            </a:r>
          </a:p>
          <a:p>
            <a:r>
              <a:rPr lang="en-GB" sz="1600" dirty="0" err="1" smtClean="0">
                <a:sym typeface="Wingdings"/>
              </a:rPr>
              <a:t></a:t>
            </a:r>
            <a:r>
              <a:rPr lang="en-GB" sz="1600" dirty="0" smtClean="0">
                <a:sym typeface="Wingdings"/>
              </a:rPr>
              <a:t> introduces a </a:t>
            </a:r>
            <a:r>
              <a:rPr lang="en-GB" sz="1600" i="1" dirty="0" smtClean="0">
                <a:sym typeface="Wingdings"/>
              </a:rPr>
              <a:t>normative dimension </a:t>
            </a:r>
            <a:r>
              <a:rPr lang="en-GB" sz="1600" dirty="0" smtClean="0">
                <a:sym typeface="Wingdings"/>
              </a:rPr>
              <a:t>as characteristic of democracy: equality, in alignment with freedom and pluralism</a:t>
            </a:r>
            <a:endParaRPr lang="en-GB" sz="16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1">
                                            <p:txEl>
                                              <p:pRg st="0" end="0"/>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1">
                                            <p:txEl>
                                              <p:pRg st="1" end="1"/>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1">
                                            <p:txEl>
                                              <p:pRg st="2" end="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1">
                                            <p:txEl>
                                              <p:pRg st="3" end="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1">
                                            <p:txEl>
                                              <p:pRg st="4" end="4"/>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1">
                                            <p:txEl>
                                              <p:pRg st="5" end="5"/>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23"/>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4">
                                            <p:txEl>
                                              <p:pRg st="0" end="0"/>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4">
                                            <p:txEl>
                                              <p:pRg st="1" end="1"/>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P spid="7" grpId="0" build="p" bldLvl="2"/>
      <p:bldP spid="21" grpId="0" build="p" bldLvl="2"/>
      <p:bldP spid="24" grpId="0" build="p" bldLvl="2"/>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 name="textruta 13"/>
          <p:cNvSpPr txBox="1"/>
          <p:nvPr/>
        </p:nvSpPr>
        <p:spPr>
          <a:xfrm>
            <a:off x="583188" y="376621"/>
            <a:ext cx="8096606" cy="4893646"/>
          </a:xfrm>
          <a:prstGeom prst="rect">
            <a:avLst/>
          </a:prstGeom>
          <a:noFill/>
        </p:spPr>
        <p:txBody>
          <a:bodyPr wrap="square" rtlCol="0">
            <a:spAutoFit/>
          </a:bodyPr>
          <a:lstStyle/>
          <a:p>
            <a:r>
              <a:rPr lang="en-GB" b="1" dirty="0" err="1" smtClean="0"/>
              <a:t>Rancière</a:t>
            </a:r>
            <a:r>
              <a:rPr lang="en-GB" b="1" dirty="0" smtClean="0"/>
              <a:t> on politics and equality</a:t>
            </a:r>
          </a:p>
          <a:p>
            <a:endParaRPr lang="en-GB" sz="1400" b="1" dirty="0" smtClean="0"/>
          </a:p>
          <a:p>
            <a:r>
              <a:rPr lang="en-GB" sz="1400" dirty="0" smtClean="0"/>
              <a:t>“politics exists wherever the count of parts and parties of society is disturbed by the inscription of a part of those who have no part. It begins when the equality of anyone and everyone is inscribed in the liberty of the people. </a:t>
            </a:r>
          </a:p>
          <a:p>
            <a:endParaRPr lang="en-GB" sz="1400" dirty="0" smtClean="0"/>
          </a:p>
          <a:p>
            <a:r>
              <a:rPr lang="en-GB" sz="1400" dirty="0" smtClean="0"/>
              <a:t>This liberty of the people is an empty property, an improper property through which those who are nothing purport that their group is identical to the whole of community. </a:t>
            </a:r>
          </a:p>
          <a:p>
            <a:endParaRPr lang="en-GB" sz="1400" dirty="0" smtClean="0"/>
          </a:p>
          <a:p>
            <a:r>
              <a:rPr lang="en-GB" sz="1400" dirty="0" smtClean="0"/>
              <a:t>Politics exists as long as singular forms of </a:t>
            </a:r>
            <a:r>
              <a:rPr lang="en-GB" sz="1400" dirty="0" err="1" smtClean="0"/>
              <a:t>subjectification</a:t>
            </a:r>
            <a:r>
              <a:rPr lang="en-GB" sz="1400" dirty="0" smtClean="0"/>
              <a:t> repeat the forms of the original inscription of the identity between the whole of the community and the nothing that separates it from itself – in other words the sole count of its parts. </a:t>
            </a:r>
          </a:p>
          <a:p>
            <a:endParaRPr lang="en-GB" sz="1400" dirty="0" smtClean="0"/>
          </a:p>
          <a:p>
            <a:r>
              <a:rPr lang="en-GB" sz="1400" dirty="0" smtClean="0"/>
              <a:t>Politics ceases wherever this gap no longer has any place, wherever the whole of the community is reduced to the sum of its parts with nothing left over” (</a:t>
            </a:r>
            <a:r>
              <a:rPr lang="en-GB" sz="1400" i="1" dirty="0" smtClean="0"/>
              <a:t>Disagreement</a:t>
            </a:r>
            <a:r>
              <a:rPr lang="en-GB" sz="1400" dirty="0" smtClean="0"/>
              <a:t>, </a:t>
            </a:r>
            <a:r>
              <a:rPr lang="en-GB" sz="1400" dirty="0" err="1" smtClean="0"/>
              <a:t>p</a:t>
            </a:r>
            <a:r>
              <a:rPr lang="en-GB" sz="1400" dirty="0" smtClean="0"/>
              <a:t>. 123)</a:t>
            </a:r>
          </a:p>
          <a:p>
            <a:endParaRPr lang="en-GB" sz="1400" dirty="0" smtClean="0"/>
          </a:p>
          <a:p>
            <a:r>
              <a:rPr lang="en-GB" sz="1400" b="1" dirty="0" smtClean="0"/>
              <a:t>• classical: </a:t>
            </a:r>
            <a:r>
              <a:rPr lang="en-GB" sz="1400" dirty="0" smtClean="0"/>
              <a:t>the people as demos: those who have nothing else but/no other quality than freedom</a:t>
            </a:r>
          </a:p>
          <a:p>
            <a:r>
              <a:rPr lang="en-GB" sz="1400" dirty="0" smtClean="0"/>
              <a:t>- the wealthy, the virtuous and the people as </a:t>
            </a:r>
            <a:r>
              <a:rPr lang="en-GB" sz="1400" i="1" dirty="0" smtClean="0"/>
              <a:t>different</a:t>
            </a:r>
            <a:r>
              <a:rPr lang="en-GB" sz="1400" dirty="0" smtClean="0"/>
              <a:t> groups (the people as the mob the poor etc.)</a:t>
            </a:r>
          </a:p>
          <a:p>
            <a:r>
              <a:rPr lang="en-GB" sz="1400" dirty="0" smtClean="0"/>
              <a:t>- </a:t>
            </a:r>
            <a:r>
              <a:rPr lang="en-GB" sz="1400" dirty="0" err="1" smtClean="0"/>
              <a:t>Rancière</a:t>
            </a:r>
            <a:r>
              <a:rPr lang="en-GB" sz="1400" dirty="0" smtClean="0"/>
              <a:t> is playing with this distinction: the people is at the same time both those with nothing else but freedom, and the whole of the people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xEl>
                                              <p:pRg st="11" end="1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 name="textruta 13"/>
          <p:cNvSpPr txBox="1"/>
          <p:nvPr/>
        </p:nvSpPr>
        <p:spPr>
          <a:xfrm>
            <a:off x="583188" y="376621"/>
            <a:ext cx="8096606" cy="369332"/>
          </a:xfrm>
          <a:prstGeom prst="rect">
            <a:avLst/>
          </a:prstGeom>
          <a:noFill/>
        </p:spPr>
        <p:txBody>
          <a:bodyPr wrap="square" rtlCol="0">
            <a:spAutoFit/>
          </a:bodyPr>
          <a:lstStyle/>
          <a:p>
            <a:r>
              <a:rPr lang="en-GB" b="1" dirty="0" err="1" smtClean="0"/>
              <a:t>Rancière</a:t>
            </a:r>
            <a:r>
              <a:rPr lang="en-GB" b="1" dirty="0" smtClean="0"/>
              <a:t> on the political</a:t>
            </a:r>
          </a:p>
        </p:txBody>
      </p:sp>
      <p:sp>
        <p:nvSpPr>
          <p:cNvPr id="5" name="textruta 4"/>
          <p:cNvSpPr txBox="1"/>
          <p:nvPr/>
        </p:nvSpPr>
        <p:spPr>
          <a:xfrm>
            <a:off x="583188" y="1074234"/>
            <a:ext cx="3789743" cy="2308324"/>
          </a:xfrm>
          <a:prstGeom prst="rect">
            <a:avLst/>
          </a:prstGeom>
          <a:noFill/>
        </p:spPr>
        <p:txBody>
          <a:bodyPr wrap="square" rtlCol="0">
            <a:spAutoFit/>
          </a:bodyPr>
          <a:lstStyle/>
          <a:p>
            <a:r>
              <a:rPr lang="en-GB" sz="1600" b="1" dirty="0" smtClean="0"/>
              <a:t>democratic logic of interruption in the name of equality (politics)</a:t>
            </a:r>
          </a:p>
          <a:p>
            <a:endParaRPr lang="en-GB" sz="1400" b="1" dirty="0" smtClean="0"/>
          </a:p>
          <a:p>
            <a:r>
              <a:rPr lang="en-GB" sz="1400" dirty="0" smtClean="0"/>
              <a:t>• to </a:t>
            </a:r>
            <a:r>
              <a:rPr lang="en-GB" sz="1400" dirty="0" err="1" smtClean="0"/>
              <a:t>reinscribe</a:t>
            </a:r>
            <a:r>
              <a:rPr lang="en-GB" sz="1400" dirty="0" smtClean="0"/>
              <a:t> onto the stage</a:t>
            </a:r>
          </a:p>
          <a:p>
            <a:r>
              <a:rPr lang="en-GB" sz="1400" dirty="0" smtClean="0"/>
              <a:t>- the lack of secure foundation of any government, and </a:t>
            </a:r>
          </a:p>
          <a:p>
            <a:r>
              <a:rPr lang="en-GB" sz="1400" dirty="0" smtClean="0"/>
              <a:t>- the equality (without property) of all and everyone</a:t>
            </a:r>
          </a:p>
          <a:p>
            <a:r>
              <a:rPr lang="en-GB" sz="1400" dirty="0" smtClean="0"/>
              <a:t>• as the moment of politics</a:t>
            </a:r>
          </a:p>
          <a:p>
            <a:r>
              <a:rPr lang="en-GB" sz="1400" dirty="0" smtClean="0"/>
              <a:t>• not necessary</a:t>
            </a:r>
          </a:p>
        </p:txBody>
      </p:sp>
      <p:sp>
        <p:nvSpPr>
          <p:cNvPr id="6" name="textruta 5"/>
          <p:cNvSpPr txBox="1"/>
          <p:nvPr/>
        </p:nvSpPr>
        <p:spPr>
          <a:xfrm>
            <a:off x="4545729" y="1074234"/>
            <a:ext cx="4134065" cy="2123658"/>
          </a:xfrm>
          <a:prstGeom prst="rect">
            <a:avLst/>
          </a:prstGeom>
          <a:noFill/>
        </p:spPr>
        <p:txBody>
          <a:bodyPr wrap="square" rtlCol="0">
            <a:spAutoFit/>
          </a:bodyPr>
          <a:lstStyle/>
          <a:p>
            <a:r>
              <a:rPr lang="en-GB" sz="1600" b="1" dirty="0" smtClean="0"/>
              <a:t>oligarchic logic of </a:t>
            </a:r>
            <a:r>
              <a:rPr lang="en-GB" sz="1600" b="1" dirty="0" err="1" smtClean="0"/>
              <a:t>governmentality</a:t>
            </a:r>
            <a:r>
              <a:rPr lang="en-GB" sz="1600" b="1" dirty="0" smtClean="0"/>
              <a:t> (the police)</a:t>
            </a:r>
          </a:p>
          <a:p>
            <a:endParaRPr lang="en-GB" sz="1600" b="1" dirty="0" smtClean="0"/>
          </a:p>
          <a:p>
            <a:r>
              <a:rPr lang="en-GB" sz="1400" dirty="0" smtClean="0"/>
              <a:t>• management of the whole</a:t>
            </a:r>
          </a:p>
          <a:p>
            <a:r>
              <a:rPr lang="en-GB" sz="1400" dirty="0" smtClean="0"/>
              <a:t>- unification of society</a:t>
            </a:r>
          </a:p>
          <a:p>
            <a:r>
              <a:rPr lang="en-GB" sz="1400" dirty="0" smtClean="0"/>
              <a:t>- in the name of some sufficiently well defined common goods</a:t>
            </a:r>
          </a:p>
          <a:p>
            <a:r>
              <a:rPr lang="en-GB" sz="1400" dirty="0" smtClean="0"/>
              <a:t>- hierarchy of goods (partition)</a:t>
            </a:r>
          </a:p>
          <a:p>
            <a:r>
              <a:rPr lang="en-GB" sz="1400" dirty="0" smtClean="0"/>
              <a:t>• necessary for any socio-political order</a:t>
            </a:r>
            <a:endParaRPr lang="en-GB" sz="1400" dirty="0"/>
          </a:p>
        </p:txBody>
      </p:sp>
      <p:sp>
        <p:nvSpPr>
          <p:cNvPr id="8" name="textruta 7"/>
          <p:cNvSpPr txBox="1"/>
          <p:nvPr/>
        </p:nvSpPr>
        <p:spPr>
          <a:xfrm>
            <a:off x="2784279" y="3993092"/>
            <a:ext cx="4016225" cy="830997"/>
          </a:xfrm>
          <a:prstGeom prst="rect">
            <a:avLst/>
          </a:prstGeom>
          <a:noFill/>
        </p:spPr>
        <p:txBody>
          <a:bodyPr wrap="square" rtlCol="0">
            <a:spAutoFit/>
          </a:bodyPr>
          <a:lstStyle/>
          <a:p>
            <a:r>
              <a:rPr lang="en-GB" sz="1600" b="1" dirty="0" smtClean="0"/>
              <a:t>the political</a:t>
            </a:r>
          </a:p>
          <a:p>
            <a:r>
              <a:rPr lang="en-GB" sz="1600" dirty="0" smtClean="0"/>
              <a:t>- the action that sets in motion the interruptive encounter between the two</a:t>
            </a:r>
            <a:endParaRPr lang="en-GB" sz="1400" dirty="0" smtClean="0"/>
          </a:p>
        </p:txBody>
      </p:sp>
      <p:sp>
        <p:nvSpPr>
          <p:cNvPr id="9" name="AutoShape 8"/>
          <p:cNvSpPr>
            <a:spLocks noChangeArrowheads="1"/>
          </p:cNvSpPr>
          <p:nvPr/>
        </p:nvSpPr>
        <p:spPr bwMode="auto">
          <a:xfrm rot="21442040">
            <a:off x="2784279" y="3296157"/>
            <a:ext cx="2706002" cy="696935"/>
          </a:xfrm>
          <a:prstGeom prst="curvedUpArrow">
            <a:avLst>
              <a:gd name="adj1" fmla="val 62688"/>
              <a:gd name="adj2" fmla="val 120864"/>
              <a:gd name="adj3" fmla="val 33248"/>
            </a:avLst>
          </a:prstGeom>
          <a:solidFill>
            <a:schemeClr val="accent1"/>
          </a:solidFill>
          <a:ln w="9525">
            <a:solidFill>
              <a:schemeClr val="tx1"/>
            </a:solidFill>
            <a:miter lim="800000"/>
            <a:headEnd/>
            <a:tailEnd/>
          </a:ln>
        </p:spPr>
        <p:txBody>
          <a:bodyPr wrap="none" anchor="ctr">
            <a:prstTxWarp prst="textNoShape">
              <a:avLst/>
            </a:prstTxWarp>
          </a:bodyPr>
          <a:lstStyle/>
          <a:p>
            <a:endParaRPr lang="en-GB"/>
          </a:p>
        </p:txBody>
      </p:sp>
      <p:cxnSp>
        <p:nvCxnSpPr>
          <p:cNvPr id="10" name="Rak pil 9"/>
          <p:cNvCxnSpPr/>
          <p:nvPr/>
        </p:nvCxnSpPr>
        <p:spPr>
          <a:xfrm rot="16200000" flipV="1">
            <a:off x="3599127" y="4541044"/>
            <a:ext cx="564678" cy="462032"/>
          </a:xfrm>
          <a:prstGeom prst="straightConnector1">
            <a:avLst/>
          </a:prstGeom>
          <a:ln w="38100" cap="flat" cmpd="dbl" algn="ctr">
            <a:solidFill>
              <a:schemeClr val="accent1"/>
            </a:solidFill>
            <a:prstDash val="solid"/>
            <a:round/>
            <a:headEnd type="none" w="med" len="med"/>
            <a:tailEnd type="arrow" w="med" len="med"/>
          </a:ln>
        </p:spPr>
        <p:style>
          <a:lnRef idx="3">
            <a:schemeClr val="accent1"/>
          </a:lnRef>
          <a:fillRef idx="0">
            <a:schemeClr val="accent1"/>
          </a:fillRef>
          <a:effectRef idx="2">
            <a:schemeClr val="accent1"/>
          </a:effectRef>
          <a:fontRef idx="minor">
            <a:schemeClr val="tx1"/>
          </a:fontRef>
        </p:style>
      </p:cxnSp>
      <p:cxnSp>
        <p:nvCxnSpPr>
          <p:cNvPr id="11" name="Rak pil 10"/>
          <p:cNvCxnSpPr/>
          <p:nvPr/>
        </p:nvCxnSpPr>
        <p:spPr>
          <a:xfrm rot="10800000">
            <a:off x="4485251" y="4763609"/>
            <a:ext cx="832231" cy="676806"/>
          </a:xfrm>
          <a:prstGeom prst="straightConnector1">
            <a:avLst/>
          </a:prstGeom>
          <a:ln w="38100" cap="flat" cmpd="dbl" algn="ctr">
            <a:solidFill>
              <a:schemeClr val="accent1"/>
            </a:solidFill>
            <a:prstDash val="solid"/>
            <a:round/>
            <a:headEnd type="none" w="med" len="med"/>
            <a:tailEnd type="arrow" w="med" len="med"/>
          </a:ln>
        </p:spPr>
        <p:style>
          <a:lnRef idx="3">
            <a:schemeClr val="accent1"/>
          </a:lnRef>
          <a:fillRef idx="0">
            <a:schemeClr val="accent1"/>
          </a:fillRef>
          <a:effectRef idx="2">
            <a:schemeClr val="accent1"/>
          </a:effectRef>
          <a:fontRef idx="minor">
            <a:schemeClr val="tx1"/>
          </a:fontRef>
        </p:style>
      </p:cxnSp>
      <p:cxnSp>
        <p:nvCxnSpPr>
          <p:cNvPr id="12" name="Rak pil 11"/>
          <p:cNvCxnSpPr/>
          <p:nvPr/>
        </p:nvCxnSpPr>
        <p:spPr>
          <a:xfrm rot="5400000" flipH="1" flipV="1">
            <a:off x="2604222" y="4802460"/>
            <a:ext cx="792094" cy="656619"/>
          </a:xfrm>
          <a:prstGeom prst="straightConnector1">
            <a:avLst/>
          </a:prstGeom>
          <a:ln w="38100" cap="flat" cmpd="dbl" algn="ctr">
            <a:solidFill>
              <a:schemeClr val="accent1"/>
            </a:solidFill>
            <a:prstDash val="solid"/>
            <a:round/>
            <a:headEnd type="none" w="med" len="med"/>
            <a:tailEnd type="arrow" w="med" len="med"/>
          </a:ln>
        </p:spPr>
        <p:style>
          <a:lnRef idx="3">
            <a:schemeClr val="accent1"/>
          </a:lnRef>
          <a:fillRef idx="0">
            <a:schemeClr val="accent1"/>
          </a:fillRef>
          <a:effectRef idx="2">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10"/>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11"/>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P spid="5" grpId="0" build="p"/>
      <p:bldP spid="6" grpId="0" build="p"/>
      <p:bldP spid="8" grpId="0" build="p"/>
      <p:bldP spid="9" grpId="0" animBg="1"/>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ruta 3"/>
          <p:cNvSpPr txBox="1"/>
          <p:nvPr/>
        </p:nvSpPr>
        <p:spPr>
          <a:xfrm>
            <a:off x="477384" y="2060159"/>
            <a:ext cx="1186753" cy="369332"/>
          </a:xfrm>
          <a:prstGeom prst="rect">
            <a:avLst/>
          </a:prstGeom>
          <a:noFill/>
        </p:spPr>
        <p:txBody>
          <a:bodyPr wrap="square" rtlCol="0">
            <a:spAutoFit/>
          </a:bodyPr>
          <a:lstStyle/>
          <a:p>
            <a:r>
              <a:rPr lang="en-GB" b="1" dirty="0" smtClean="0"/>
              <a:t>equality</a:t>
            </a:r>
          </a:p>
        </p:txBody>
      </p:sp>
      <p:sp>
        <p:nvSpPr>
          <p:cNvPr id="5" name="textruta 4"/>
          <p:cNvSpPr txBox="1"/>
          <p:nvPr/>
        </p:nvSpPr>
        <p:spPr>
          <a:xfrm>
            <a:off x="2458561" y="930152"/>
            <a:ext cx="5888406" cy="923330"/>
          </a:xfrm>
          <a:prstGeom prst="rect">
            <a:avLst/>
          </a:prstGeom>
          <a:noFill/>
        </p:spPr>
        <p:txBody>
          <a:bodyPr wrap="square" rtlCol="0">
            <a:spAutoFit/>
          </a:bodyPr>
          <a:lstStyle/>
          <a:p>
            <a:r>
              <a:rPr lang="en-GB" dirty="0" smtClean="0"/>
              <a:t>an assumption of moral equality between persons, according to which equal weight should be given to each person</a:t>
            </a:r>
          </a:p>
        </p:txBody>
      </p:sp>
      <p:cxnSp>
        <p:nvCxnSpPr>
          <p:cNvPr id="9" name="Rak pil 8"/>
          <p:cNvCxnSpPr/>
          <p:nvPr/>
        </p:nvCxnSpPr>
        <p:spPr>
          <a:xfrm flipV="1">
            <a:off x="1664137" y="1638038"/>
            <a:ext cx="637013" cy="422122"/>
          </a:xfrm>
          <a:prstGeom prst="straightConnector1">
            <a:avLst/>
          </a:prstGeom>
          <a:ln w="38100" cap="flat" cmpd="dbl" algn="ctr">
            <a:solidFill>
              <a:schemeClr val="accent1"/>
            </a:solidFill>
            <a:prstDash val="solid"/>
            <a:round/>
            <a:headEnd type="none" w="med" len="med"/>
            <a:tailEnd type="arrow" w="med" len="med"/>
          </a:ln>
        </p:spPr>
        <p:style>
          <a:lnRef idx="3">
            <a:schemeClr val="accent1"/>
          </a:lnRef>
          <a:fillRef idx="0">
            <a:schemeClr val="accent1"/>
          </a:fillRef>
          <a:effectRef idx="2">
            <a:schemeClr val="accent1"/>
          </a:effectRef>
          <a:fontRef idx="minor">
            <a:schemeClr val="tx1"/>
          </a:fontRef>
        </p:style>
      </p:cxnSp>
      <p:sp>
        <p:nvSpPr>
          <p:cNvPr id="12" name="Rektangel 11"/>
          <p:cNvSpPr/>
          <p:nvPr/>
        </p:nvSpPr>
        <p:spPr>
          <a:xfrm>
            <a:off x="763540" y="2618833"/>
            <a:ext cx="1796323" cy="369332"/>
          </a:xfrm>
          <a:prstGeom prst="rect">
            <a:avLst/>
          </a:prstGeom>
        </p:spPr>
        <p:txBody>
          <a:bodyPr wrap="none">
            <a:spAutoFit/>
          </a:bodyPr>
          <a:lstStyle/>
          <a:p>
            <a:r>
              <a:rPr lang="en-GB" b="1" dirty="0" smtClean="0"/>
              <a:t>egalitarianism</a:t>
            </a:r>
            <a:endParaRPr lang="en-GB" b="1" dirty="0"/>
          </a:p>
        </p:txBody>
      </p:sp>
      <p:cxnSp>
        <p:nvCxnSpPr>
          <p:cNvPr id="13" name="Rak pil 12"/>
          <p:cNvCxnSpPr/>
          <p:nvPr/>
        </p:nvCxnSpPr>
        <p:spPr>
          <a:xfrm>
            <a:off x="1870323" y="3047347"/>
            <a:ext cx="637013" cy="329799"/>
          </a:xfrm>
          <a:prstGeom prst="straightConnector1">
            <a:avLst/>
          </a:prstGeom>
          <a:ln w="38100" cap="flat" cmpd="dbl" algn="ctr">
            <a:solidFill>
              <a:schemeClr val="accent1"/>
            </a:solidFill>
            <a:prstDash val="solid"/>
            <a:round/>
            <a:headEnd type="none" w="med" len="med"/>
            <a:tailEnd type="arrow" w="med" len="med"/>
          </a:ln>
        </p:spPr>
        <p:style>
          <a:lnRef idx="3">
            <a:schemeClr val="accent1"/>
          </a:lnRef>
          <a:fillRef idx="0">
            <a:schemeClr val="accent1"/>
          </a:fillRef>
          <a:effectRef idx="2">
            <a:schemeClr val="accent1"/>
          </a:effectRef>
          <a:fontRef idx="minor">
            <a:schemeClr val="tx1"/>
          </a:fontRef>
        </p:style>
      </p:cxnSp>
      <p:sp>
        <p:nvSpPr>
          <p:cNvPr id="15" name="textruta 14"/>
          <p:cNvSpPr txBox="1"/>
          <p:nvPr/>
        </p:nvSpPr>
        <p:spPr>
          <a:xfrm>
            <a:off x="1870323" y="3527557"/>
            <a:ext cx="5888406" cy="923330"/>
          </a:xfrm>
          <a:prstGeom prst="rect">
            <a:avLst/>
          </a:prstGeom>
          <a:noFill/>
        </p:spPr>
        <p:txBody>
          <a:bodyPr wrap="square" rtlCol="0">
            <a:spAutoFit/>
          </a:bodyPr>
          <a:lstStyle/>
          <a:p>
            <a:r>
              <a:rPr lang="en-GB" dirty="0" smtClean="0"/>
              <a:t>a political ideal, according to which persons should have equal </a:t>
            </a:r>
            <a:r>
              <a:rPr lang="en-GB" i="1" dirty="0" smtClean="0"/>
              <a:t>shares</a:t>
            </a:r>
            <a:r>
              <a:rPr lang="en-GB" dirty="0" smtClean="0"/>
              <a:t> of, </a:t>
            </a:r>
            <a:r>
              <a:rPr lang="en-GB" i="1" dirty="0" smtClean="0"/>
              <a:t>access</a:t>
            </a:r>
            <a:r>
              <a:rPr lang="en-GB" dirty="0" smtClean="0"/>
              <a:t> to or </a:t>
            </a:r>
            <a:r>
              <a:rPr lang="en-GB" i="1" dirty="0" smtClean="0"/>
              <a:t>opportunities</a:t>
            </a:r>
            <a:r>
              <a:rPr lang="en-GB" dirty="0" smtClean="0"/>
              <a:t> to goods such as resources or welfare</a:t>
            </a:r>
          </a:p>
        </p:txBody>
      </p:sp>
      <p:sp>
        <p:nvSpPr>
          <p:cNvPr id="8" name="Rektangel 7"/>
          <p:cNvSpPr/>
          <p:nvPr/>
        </p:nvSpPr>
        <p:spPr>
          <a:xfrm>
            <a:off x="477384" y="4859425"/>
            <a:ext cx="8066188" cy="738664"/>
          </a:xfrm>
          <a:prstGeom prst="rect">
            <a:avLst/>
          </a:prstGeom>
        </p:spPr>
        <p:txBody>
          <a:bodyPr wrap="square">
            <a:spAutoFit/>
          </a:bodyPr>
          <a:lstStyle/>
          <a:p>
            <a:r>
              <a:rPr lang="en-GB" sz="1400" dirty="0" smtClean="0"/>
              <a:t>Thomas Nagel 1979, “Equality” in </a:t>
            </a:r>
            <a:r>
              <a:rPr lang="en-GB" sz="1400" i="1" dirty="0" smtClean="0"/>
              <a:t>Mortal Questions</a:t>
            </a:r>
            <a:r>
              <a:rPr lang="en-GB" sz="1400" dirty="0" smtClean="0"/>
              <a:t>.</a:t>
            </a:r>
          </a:p>
          <a:p>
            <a:r>
              <a:rPr lang="en-GB" sz="1400" dirty="0" smtClean="0"/>
              <a:t>Nils </a:t>
            </a:r>
            <a:r>
              <a:rPr lang="en-GB" sz="1400" dirty="0" err="1" smtClean="0"/>
              <a:t>Holtug</a:t>
            </a:r>
            <a:r>
              <a:rPr lang="en-GB" sz="1400" dirty="0" smtClean="0"/>
              <a:t> &amp; Kasper </a:t>
            </a:r>
            <a:r>
              <a:rPr lang="en-GB" sz="1400" dirty="0" err="1" smtClean="0"/>
              <a:t>Lippert</a:t>
            </a:r>
            <a:r>
              <a:rPr lang="en-GB" sz="1400" dirty="0" smtClean="0"/>
              <a:t>-Rasmussen 2007, “An Introduction to Contemporary Egalitarianism” in </a:t>
            </a:r>
            <a:r>
              <a:rPr lang="en-GB" sz="1400" i="1" dirty="0" smtClean="0"/>
              <a:t>Egalitarianism.</a:t>
            </a:r>
            <a:endParaRPr lang="en-GB" sz="1400" dirty="0"/>
          </a:p>
        </p:txBody>
      </p:sp>
      <p:sp>
        <p:nvSpPr>
          <p:cNvPr id="10" name="textruta 9"/>
          <p:cNvSpPr txBox="1"/>
          <p:nvPr/>
        </p:nvSpPr>
        <p:spPr>
          <a:xfrm>
            <a:off x="477384" y="380160"/>
            <a:ext cx="1186753" cy="369332"/>
          </a:xfrm>
          <a:prstGeom prst="rect">
            <a:avLst/>
          </a:prstGeom>
          <a:noFill/>
        </p:spPr>
        <p:txBody>
          <a:bodyPr wrap="square" rtlCol="0">
            <a:spAutoFit/>
          </a:bodyPr>
          <a:lstStyle/>
          <a:p>
            <a:r>
              <a:rPr lang="en-GB" b="1" dirty="0" smtClean="0"/>
              <a:t>equality?</a:t>
            </a:r>
          </a:p>
        </p:txBody>
      </p:sp>
      <p:sp>
        <p:nvSpPr>
          <p:cNvPr id="11" name="textruta 10"/>
          <p:cNvSpPr txBox="1"/>
          <p:nvPr/>
        </p:nvSpPr>
        <p:spPr>
          <a:xfrm>
            <a:off x="4207189" y="1853482"/>
            <a:ext cx="4622541" cy="1323439"/>
          </a:xfrm>
          <a:prstGeom prst="rect">
            <a:avLst/>
          </a:prstGeom>
          <a:noFill/>
        </p:spPr>
        <p:txBody>
          <a:bodyPr wrap="square" rtlCol="0">
            <a:spAutoFit/>
          </a:bodyPr>
          <a:lstStyle/>
          <a:p>
            <a:r>
              <a:rPr lang="en-GB" sz="1600" dirty="0" smtClean="0"/>
              <a:t>grounded on what?</a:t>
            </a:r>
          </a:p>
          <a:p>
            <a:r>
              <a:rPr lang="en-GB" sz="1600" dirty="0" smtClean="0"/>
              <a:t>- a conception of the person</a:t>
            </a:r>
          </a:p>
          <a:p>
            <a:r>
              <a:rPr lang="en-GB" sz="1600" dirty="0" smtClean="0"/>
              <a:t>- that is to say, a certain ontology</a:t>
            </a:r>
          </a:p>
          <a:p>
            <a:r>
              <a:rPr lang="en-GB" sz="1600" dirty="0" smtClean="0"/>
              <a:t>- a decision?</a:t>
            </a:r>
          </a:p>
          <a:p>
            <a:r>
              <a:rPr lang="en-GB" sz="1600" dirty="0" smtClean="0"/>
              <a:t>- of a political nature (liberal-democratic)</a:t>
            </a:r>
          </a:p>
        </p:txBody>
      </p:sp>
      <p:cxnSp>
        <p:nvCxnSpPr>
          <p:cNvPr id="14" name="Rak pil 13"/>
          <p:cNvCxnSpPr/>
          <p:nvPr/>
        </p:nvCxnSpPr>
        <p:spPr>
          <a:xfrm>
            <a:off x="3440583" y="1894288"/>
            <a:ext cx="637013" cy="151681"/>
          </a:xfrm>
          <a:prstGeom prst="straightConnector1">
            <a:avLst/>
          </a:prstGeom>
          <a:ln w="38100" cap="flat" cmpd="dbl" algn="ctr">
            <a:solidFill>
              <a:schemeClr val="accent1"/>
            </a:solidFill>
            <a:prstDash val="solid"/>
            <a:round/>
            <a:headEnd type="none" w="med" len="med"/>
            <a:tailEnd type="arrow" w="med" len="med"/>
          </a:ln>
        </p:spPr>
        <p:style>
          <a:lnRef idx="3">
            <a:schemeClr val="accent1"/>
          </a:lnRef>
          <a:fillRef idx="0">
            <a:schemeClr val="accent1"/>
          </a:fillRef>
          <a:effectRef idx="2">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bldLvl="2"/>
      <p:bldP spid="12" grpId="0"/>
      <p:bldP spid="15" grpId="0" build="p" bldLvl="2"/>
      <p:bldP spid="8" grpId="0"/>
      <p:bldP spid="10" grpId="0"/>
      <p:bldP spid="11" grpId="0" build="p" bldLvl="2"/>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ruta 3"/>
          <p:cNvSpPr txBox="1"/>
          <p:nvPr/>
        </p:nvSpPr>
        <p:spPr>
          <a:xfrm>
            <a:off x="321604" y="1626809"/>
            <a:ext cx="1186753" cy="369332"/>
          </a:xfrm>
          <a:prstGeom prst="rect">
            <a:avLst/>
          </a:prstGeom>
          <a:noFill/>
        </p:spPr>
        <p:txBody>
          <a:bodyPr wrap="square" rtlCol="0">
            <a:spAutoFit/>
          </a:bodyPr>
          <a:lstStyle/>
          <a:p>
            <a:r>
              <a:rPr lang="en-GB" b="1" dirty="0" smtClean="0"/>
              <a:t>equality</a:t>
            </a:r>
          </a:p>
        </p:txBody>
      </p:sp>
      <p:sp>
        <p:nvSpPr>
          <p:cNvPr id="5" name="textruta 4"/>
          <p:cNvSpPr txBox="1"/>
          <p:nvPr/>
        </p:nvSpPr>
        <p:spPr>
          <a:xfrm>
            <a:off x="2178517" y="603374"/>
            <a:ext cx="6588861" cy="2031325"/>
          </a:xfrm>
          <a:prstGeom prst="rect">
            <a:avLst/>
          </a:prstGeom>
          <a:noFill/>
        </p:spPr>
        <p:txBody>
          <a:bodyPr wrap="square" rtlCol="0">
            <a:spAutoFit/>
          </a:bodyPr>
          <a:lstStyle/>
          <a:p>
            <a:r>
              <a:rPr lang="en-GB" dirty="0" smtClean="0"/>
              <a:t>of What?</a:t>
            </a:r>
          </a:p>
          <a:p>
            <a:endParaRPr lang="en-GB" sz="1000" dirty="0" smtClean="0"/>
          </a:p>
          <a:p>
            <a:r>
              <a:rPr lang="en-GB" sz="1400" dirty="0" smtClean="0"/>
              <a:t>- rights, liberties, formal opportunities (classical liberal equality)</a:t>
            </a:r>
            <a:endParaRPr lang="en-GB" sz="1000" dirty="0" smtClean="0"/>
          </a:p>
          <a:p>
            <a:r>
              <a:rPr lang="en-GB" sz="1400" dirty="0" smtClean="0"/>
              <a:t>- social primary goods (Rawls), e.g. things any rational person is presumed to want, irrespective of plan of life: rights and liberties, powers and opportunities, income and wealth, social base of self-respect</a:t>
            </a:r>
            <a:endParaRPr lang="en-GB" sz="1000" dirty="0" smtClean="0"/>
          </a:p>
          <a:p>
            <a:r>
              <a:rPr lang="en-GB" sz="1400" dirty="0" smtClean="0"/>
              <a:t>- welfare, real (opportunities to) well-being</a:t>
            </a:r>
            <a:endParaRPr lang="en-GB" sz="1000" dirty="0" smtClean="0"/>
          </a:p>
          <a:p>
            <a:r>
              <a:rPr lang="en-GB" sz="1400" dirty="0" smtClean="0"/>
              <a:t>- resources to welfare, opportunities as free possibilities (</a:t>
            </a:r>
            <a:r>
              <a:rPr lang="en-GB" sz="1400" dirty="0" err="1" smtClean="0"/>
              <a:t>Dworkin</a:t>
            </a:r>
            <a:r>
              <a:rPr lang="en-GB" sz="1400" dirty="0" smtClean="0"/>
              <a:t>)</a:t>
            </a:r>
            <a:endParaRPr lang="en-GB" sz="1000" dirty="0" smtClean="0"/>
          </a:p>
          <a:p>
            <a:r>
              <a:rPr lang="en-GB" sz="1400" dirty="0" smtClean="0"/>
              <a:t>- power, participatory influence, political rights (democratic equality)</a:t>
            </a:r>
          </a:p>
        </p:txBody>
      </p:sp>
      <p:cxnSp>
        <p:nvCxnSpPr>
          <p:cNvPr id="9" name="Rak pil 8"/>
          <p:cNvCxnSpPr/>
          <p:nvPr/>
        </p:nvCxnSpPr>
        <p:spPr>
          <a:xfrm flipV="1">
            <a:off x="1189850" y="924480"/>
            <a:ext cx="988667" cy="598650"/>
          </a:xfrm>
          <a:prstGeom prst="straightConnector1">
            <a:avLst/>
          </a:prstGeom>
          <a:ln w="38100" cap="flat" cmpd="dbl" algn="ctr">
            <a:solidFill>
              <a:schemeClr val="accent1"/>
            </a:solidFill>
            <a:prstDash val="solid"/>
            <a:round/>
            <a:headEnd type="none" w="med" len="med"/>
            <a:tailEnd type="arrow" w="med" len="med"/>
          </a:ln>
        </p:spPr>
        <p:style>
          <a:lnRef idx="3">
            <a:schemeClr val="accent1"/>
          </a:lnRef>
          <a:fillRef idx="0">
            <a:schemeClr val="accent1"/>
          </a:fillRef>
          <a:effectRef idx="2">
            <a:schemeClr val="accent1"/>
          </a:effectRef>
          <a:fontRef idx="minor">
            <a:schemeClr val="tx1"/>
          </a:fontRef>
        </p:style>
      </p:cxnSp>
      <p:sp>
        <p:nvSpPr>
          <p:cNvPr id="20" name="textruta 19"/>
          <p:cNvSpPr txBox="1"/>
          <p:nvPr/>
        </p:nvSpPr>
        <p:spPr>
          <a:xfrm>
            <a:off x="723840" y="3179522"/>
            <a:ext cx="4923844" cy="2031325"/>
          </a:xfrm>
          <a:prstGeom prst="rect">
            <a:avLst/>
          </a:prstGeom>
          <a:noFill/>
        </p:spPr>
        <p:txBody>
          <a:bodyPr wrap="square" rtlCol="0">
            <a:spAutoFit/>
          </a:bodyPr>
          <a:lstStyle/>
          <a:p>
            <a:r>
              <a:rPr lang="en-GB" dirty="0" smtClean="0"/>
              <a:t>of Whom?</a:t>
            </a:r>
          </a:p>
          <a:p>
            <a:endParaRPr lang="en-GB" sz="1000" dirty="0" smtClean="0"/>
          </a:p>
          <a:p>
            <a:r>
              <a:rPr lang="en-GB" sz="1400" dirty="0" smtClean="0"/>
              <a:t>- individuals</a:t>
            </a:r>
            <a:endParaRPr lang="en-GB" sz="1000" dirty="0" smtClean="0"/>
          </a:p>
          <a:p>
            <a:r>
              <a:rPr lang="en-GB" sz="1400" dirty="0" smtClean="0"/>
              <a:t>- groups (gender, cultural group)</a:t>
            </a:r>
            <a:endParaRPr lang="en-GB" sz="1000" dirty="0" smtClean="0"/>
          </a:p>
          <a:p>
            <a:r>
              <a:rPr lang="en-GB" sz="1400" dirty="0" smtClean="0"/>
              <a:t>	- priority of the worst off</a:t>
            </a:r>
          </a:p>
          <a:p>
            <a:r>
              <a:rPr lang="en-GB" sz="1400" dirty="0" smtClean="0"/>
              <a:t>	- to the benefit of the least advantaged (Rawls)</a:t>
            </a:r>
            <a:endParaRPr lang="en-GB" sz="1000" dirty="0" smtClean="0"/>
          </a:p>
          <a:p>
            <a:r>
              <a:rPr lang="en-GB" sz="1400" dirty="0" smtClean="0"/>
              <a:t>- citizens (national)</a:t>
            </a:r>
            <a:endParaRPr lang="en-GB" sz="1000" dirty="0" smtClean="0"/>
          </a:p>
          <a:p>
            <a:r>
              <a:rPr lang="en-GB" sz="1400" dirty="0" smtClean="0"/>
              <a:t>- all human beings globally (cosmopolitan)</a:t>
            </a:r>
            <a:endParaRPr lang="en-GB" sz="1000" dirty="0" smtClean="0"/>
          </a:p>
          <a:p>
            <a:r>
              <a:rPr lang="en-GB" sz="1400" dirty="0" smtClean="0"/>
              <a:t>- living beings etc.</a:t>
            </a:r>
            <a:endParaRPr lang="en-GB" sz="1000" dirty="0" smtClean="0"/>
          </a:p>
        </p:txBody>
      </p:sp>
      <p:cxnSp>
        <p:nvCxnSpPr>
          <p:cNvPr id="21" name="Rak pil 20"/>
          <p:cNvCxnSpPr/>
          <p:nvPr/>
        </p:nvCxnSpPr>
        <p:spPr>
          <a:xfrm rot="16200000" flipH="1">
            <a:off x="801542" y="2218958"/>
            <a:ext cx="1027497" cy="755390"/>
          </a:xfrm>
          <a:prstGeom prst="straightConnector1">
            <a:avLst/>
          </a:prstGeom>
          <a:ln w="38100" cap="flat" cmpd="dbl" algn="ctr">
            <a:solidFill>
              <a:schemeClr val="accent1"/>
            </a:solidFill>
            <a:prstDash val="solid"/>
            <a:round/>
            <a:headEnd type="none" w="med" len="med"/>
            <a:tailEnd type="arrow" w="med" len="med"/>
          </a:ln>
        </p:spPr>
        <p:style>
          <a:lnRef idx="3">
            <a:schemeClr val="accent1"/>
          </a:lnRef>
          <a:fillRef idx="0">
            <a:schemeClr val="accent1"/>
          </a:fillRef>
          <a:effectRef idx="2">
            <a:schemeClr val="accent1"/>
          </a:effectRef>
          <a:fontRef idx="minor">
            <a:schemeClr val="tx1"/>
          </a:fontRef>
        </p:style>
      </p:cxnSp>
      <p:sp>
        <p:nvSpPr>
          <p:cNvPr id="28" name="textruta 27"/>
          <p:cNvSpPr txBox="1"/>
          <p:nvPr/>
        </p:nvSpPr>
        <p:spPr>
          <a:xfrm>
            <a:off x="5468127" y="2946240"/>
            <a:ext cx="3119695" cy="1169551"/>
          </a:xfrm>
          <a:prstGeom prst="rect">
            <a:avLst/>
          </a:prstGeom>
          <a:noFill/>
        </p:spPr>
        <p:txBody>
          <a:bodyPr wrap="square" rtlCol="0">
            <a:spAutoFit/>
          </a:bodyPr>
          <a:lstStyle/>
          <a:p>
            <a:r>
              <a:rPr lang="en-GB" dirty="0" smtClean="0"/>
              <a:t>When?</a:t>
            </a:r>
          </a:p>
          <a:p>
            <a:endParaRPr lang="en-GB" sz="1000" dirty="0" smtClean="0"/>
          </a:p>
          <a:p>
            <a:r>
              <a:rPr lang="en-GB" sz="1400" dirty="0" smtClean="0"/>
              <a:t>- instantaneously and all the time</a:t>
            </a:r>
            <a:endParaRPr lang="en-GB" sz="1000" dirty="0" smtClean="0"/>
          </a:p>
          <a:p>
            <a:r>
              <a:rPr lang="en-GB" sz="1400" dirty="0" smtClean="0"/>
              <a:t>- over a life-time</a:t>
            </a:r>
            <a:endParaRPr lang="en-GB" sz="1000" dirty="0" smtClean="0"/>
          </a:p>
          <a:p>
            <a:r>
              <a:rPr lang="en-GB" sz="1400" dirty="0" smtClean="0"/>
              <a:t>- in the long run</a:t>
            </a:r>
            <a:endParaRPr lang="en-GB" sz="1000" dirty="0" smtClean="0"/>
          </a:p>
        </p:txBody>
      </p:sp>
      <p:cxnSp>
        <p:nvCxnSpPr>
          <p:cNvPr id="29" name="Rak pil 28"/>
          <p:cNvCxnSpPr/>
          <p:nvPr/>
        </p:nvCxnSpPr>
        <p:spPr>
          <a:xfrm>
            <a:off x="1361094" y="2146664"/>
            <a:ext cx="4064612" cy="963736"/>
          </a:xfrm>
          <a:prstGeom prst="straightConnector1">
            <a:avLst/>
          </a:prstGeom>
          <a:ln w="38100" cap="flat" cmpd="dbl" algn="ctr">
            <a:solidFill>
              <a:schemeClr val="accent1"/>
            </a:solidFill>
            <a:prstDash val="solid"/>
            <a:round/>
            <a:headEnd type="none" w="med" len="med"/>
            <a:tailEnd type="arrow" w="med" len="med"/>
          </a:ln>
        </p:spPr>
        <p:style>
          <a:lnRef idx="3">
            <a:schemeClr val="accent1"/>
          </a:lnRef>
          <a:fillRef idx="0">
            <a:schemeClr val="accent1"/>
          </a:fillRef>
          <a:effectRef idx="2">
            <a:schemeClr val="accent1"/>
          </a:effectRef>
          <a:fontRef idx="minor">
            <a:schemeClr val="tx1"/>
          </a:fontRef>
        </p:style>
      </p:cxnSp>
      <p:sp>
        <p:nvSpPr>
          <p:cNvPr id="11" name="Rektangel 10"/>
          <p:cNvSpPr/>
          <p:nvPr/>
        </p:nvSpPr>
        <p:spPr>
          <a:xfrm>
            <a:off x="506230" y="5414870"/>
            <a:ext cx="8081592" cy="523220"/>
          </a:xfrm>
          <a:prstGeom prst="rect">
            <a:avLst/>
          </a:prstGeom>
        </p:spPr>
        <p:txBody>
          <a:bodyPr wrap="square">
            <a:spAutoFit/>
          </a:bodyPr>
          <a:lstStyle/>
          <a:p>
            <a:r>
              <a:rPr lang="en-GB" sz="1400" dirty="0" smtClean="0"/>
              <a:t>Nils </a:t>
            </a:r>
            <a:r>
              <a:rPr lang="en-GB" sz="1400" dirty="0" err="1" smtClean="0"/>
              <a:t>Holtug</a:t>
            </a:r>
            <a:r>
              <a:rPr lang="en-GB" sz="1400" dirty="0" smtClean="0"/>
              <a:t> &amp; Kasper </a:t>
            </a:r>
            <a:r>
              <a:rPr lang="en-GB" sz="1400" dirty="0" err="1" smtClean="0"/>
              <a:t>Lippert</a:t>
            </a:r>
            <a:r>
              <a:rPr lang="en-GB" sz="1400" dirty="0" smtClean="0"/>
              <a:t>-Rasmussen 2007, “An Introduction to Contemporary Egalitarianism” in </a:t>
            </a:r>
            <a:r>
              <a:rPr lang="en-GB" sz="1400" i="1" dirty="0" smtClean="0"/>
              <a:t>Egalitarianism.</a:t>
            </a:r>
            <a:endParaRPr lang="en-GB" sz="1400" dirty="0"/>
          </a:p>
        </p:txBody>
      </p:sp>
      <p:sp>
        <p:nvSpPr>
          <p:cNvPr id="13" name="textruta 12"/>
          <p:cNvSpPr txBox="1"/>
          <p:nvPr/>
        </p:nvSpPr>
        <p:spPr>
          <a:xfrm>
            <a:off x="480310" y="373708"/>
            <a:ext cx="1186753" cy="369332"/>
          </a:xfrm>
          <a:prstGeom prst="rect">
            <a:avLst/>
          </a:prstGeom>
          <a:noFill/>
        </p:spPr>
        <p:txBody>
          <a:bodyPr wrap="square" rtlCol="0">
            <a:spAutoFit/>
          </a:bodyPr>
          <a:lstStyle/>
          <a:p>
            <a:r>
              <a:rPr lang="en-GB" b="1" dirty="0" smtClean="0"/>
              <a:t>equality?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1"/>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0">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0">
                                            <p:txEl>
                                              <p:pRg st="2" end="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0">
                                            <p:txEl>
                                              <p:pRg st="3" end="3"/>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0">
                                            <p:txEl>
                                              <p:pRg st="4" end="4"/>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0">
                                            <p:txEl>
                                              <p:pRg st="5" end="5"/>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0">
                                            <p:txEl>
                                              <p:pRg st="6" end="6"/>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0">
                                            <p:txEl>
                                              <p:pRg st="7" end="7"/>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0">
                                            <p:txEl>
                                              <p:pRg st="8" end="8"/>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29"/>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28">
                                            <p:txEl>
                                              <p:pRg st="0" end="0"/>
                                            </p:txEl>
                                          </p:spTgt>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28">
                                            <p:txEl>
                                              <p:pRg st="2" end="2"/>
                                            </p:txEl>
                                          </p:spTgt>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28">
                                            <p:txEl>
                                              <p:pRg st="3" end="3"/>
                                            </p:txEl>
                                          </p:spTgt>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28">
                                            <p:txEl>
                                              <p:pRg st="4" end="4"/>
                                            </p:tx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bldLvl="2"/>
      <p:bldP spid="20" grpId="0" build="p" bldLvl="2"/>
      <p:bldP spid="28" grpId="0" build="p" bldLvl="2"/>
      <p:bldP spid="11" grpId="0"/>
      <p:bldP spid="13" grpId="0"/>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 name="textruta 13"/>
          <p:cNvSpPr txBox="1"/>
          <p:nvPr/>
        </p:nvSpPr>
        <p:spPr>
          <a:xfrm>
            <a:off x="583188" y="376621"/>
            <a:ext cx="8096606" cy="369332"/>
          </a:xfrm>
          <a:prstGeom prst="rect">
            <a:avLst/>
          </a:prstGeom>
          <a:noFill/>
        </p:spPr>
        <p:txBody>
          <a:bodyPr wrap="square" rtlCol="0">
            <a:spAutoFit/>
          </a:bodyPr>
          <a:lstStyle/>
          <a:p>
            <a:r>
              <a:rPr lang="en-GB" b="1" dirty="0" err="1" smtClean="0"/>
              <a:t>Rancière</a:t>
            </a:r>
            <a:r>
              <a:rPr lang="en-GB" b="1" dirty="0" smtClean="0"/>
              <a:t> on equality</a:t>
            </a:r>
          </a:p>
        </p:txBody>
      </p:sp>
      <p:cxnSp>
        <p:nvCxnSpPr>
          <p:cNvPr id="3" name="Rak pil 2"/>
          <p:cNvCxnSpPr/>
          <p:nvPr/>
        </p:nvCxnSpPr>
        <p:spPr>
          <a:xfrm rot="10800000" flipV="1">
            <a:off x="967642" y="768776"/>
            <a:ext cx="1334320" cy="164343"/>
          </a:xfrm>
          <a:prstGeom prst="straightConnector1">
            <a:avLst/>
          </a:prstGeom>
          <a:ln w="38100" cap="flat" cmpd="dbl" algn="ctr">
            <a:solidFill>
              <a:schemeClr val="accent1"/>
            </a:solidFill>
            <a:prstDash val="solid"/>
            <a:round/>
            <a:headEnd type="none" w="med" len="med"/>
            <a:tailEnd type="arrow" w="med" len="med"/>
          </a:ln>
        </p:spPr>
        <p:style>
          <a:lnRef idx="3">
            <a:schemeClr val="accent1"/>
          </a:lnRef>
          <a:fillRef idx="0">
            <a:schemeClr val="accent1"/>
          </a:fillRef>
          <a:effectRef idx="2">
            <a:schemeClr val="accent1"/>
          </a:effectRef>
          <a:fontRef idx="minor">
            <a:schemeClr val="tx1"/>
          </a:fontRef>
        </p:style>
      </p:cxnSp>
      <p:cxnSp>
        <p:nvCxnSpPr>
          <p:cNvPr id="4" name="Rak pil 3"/>
          <p:cNvCxnSpPr/>
          <p:nvPr/>
        </p:nvCxnSpPr>
        <p:spPr>
          <a:xfrm rot="5400000">
            <a:off x="1015215" y="1205818"/>
            <a:ext cx="1838335" cy="965838"/>
          </a:xfrm>
          <a:prstGeom prst="straightConnector1">
            <a:avLst/>
          </a:prstGeom>
          <a:ln w="38100" cap="flat" cmpd="dbl" algn="ctr">
            <a:solidFill>
              <a:schemeClr val="accent1"/>
            </a:solidFill>
            <a:prstDash val="solid"/>
            <a:round/>
            <a:headEnd type="none" w="med" len="med"/>
            <a:tailEnd type="arrow" w="med" len="med"/>
          </a:ln>
        </p:spPr>
        <p:style>
          <a:lnRef idx="3">
            <a:schemeClr val="accent1"/>
          </a:lnRef>
          <a:fillRef idx="0">
            <a:schemeClr val="accent1"/>
          </a:fillRef>
          <a:effectRef idx="2">
            <a:schemeClr val="accent1"/>
          </a:effectRef>
          <a:fontRef idx="minor">
            <a:schemeClr val="tx1"/>
          </a:fontRef>
        </p:style>
      </p:cxnSp>
      <p:sp>
        <p:nvSpPr>
          <p:cNvPr id="5" name="textruta 4"/>
          <p:cNvSpPr txBox="1"/>
          <p:nvPr/>
        </p:nvSpPr>
        <p:spPr>
          <a:xfrm>
            <a:off x="393116" y="976687"/>
            <a:ext cx="6095269" cy="1631218"/>
          </a:xfrm>
          <a:prstGeom prst="rect">
            <a:avLst/>
          </a:prstGeom>
          <a:noFill/>
        </p:spPr>
        <p:txBody>
          <a:bodyPr wrap="square" rtlCol="0">
            <a:spAutoFit/>
          </a:bodyPr>
          <a:lstStyle/>
          <a:p>
            <a:r>
              <a:rPr lang="en-GB" sz="1600" b="1" dirty="0" smtClean="0"/>
              <a:t>arithmetic equality</a:t>
            </a:r>
          </a:p>
          <a:p>
            <a:endParaRPr lang="en-GB" sz="1000" b="1" dirty="0" smtClean="0"/>
          </a:p>
          <a:p>
            <a:r>
              <a:rPr lang="en-GB" sz="1400" dirty="0" smtClean="0"/>
              <a:t>• all are the same and have the same value (like numbers are alike)</a:t>
            </a:r>
          </a:p>
          <a:p>
            <a:r>
              <a:rPr lang="en-GB" sz="1400" dirty="0" smtClean="0"/>
              <a:t>- commercial exchange (all are equal units)</a:t>
            </a:r>
          </a:p>
          <a:p>
            <a:r>
              <a:rPr lang="en-GB" sz="1400" dirty="0" smtClean="0"/>
              <a:t>- juridical sentences (equality before the law)</a:t>
            </a:r>
          </a:p>
          <a:p>
            <a:r>
              <a:rPr lang="en-GB" sz="1400" dirty="0" err="1" smtClean="0">
                <a:sym typeface="Wingdings"/>
              </a:rPr>
              <a:t></a:t>
            </a:r>
            <a:r>
              <a:rPr lang="en-GB" sz="1400" dirty="0" smtClean="0">
                <a:sym typeface="Wingdings"/>
              </a:rPr>
              <a:t> distribution of goods according to what people do ≈ real inequality (I do this and you do that, I get this and you get that etc.)</a:t>
            </a:r>
            <a:endParaRPr lang="en-GB" sz="1400" dirty="0" smtClean="0"/>
          </a:p>
        </p:txBody>
      </p:sp>
      <p:sp>
        <p:nvSpPr>
          <p:cNvPr id="6" name="textruta 5"/>
          <p:cNvSpPr txBox="1"/>
          <p:nvPr/>
        </p:nvSpPr>
        <p:spPr>
          <a:xfrm>
            <a:off x="967642" y="2547427"/>
            <a:ext cx="7674322" cy="1354217"/>
          </a:xfrm>
          <a:prstGeom prst="rect">
            <a:avLst/>
          </a:prstGeom>
          <a:noFill/>
        </p:spPr>
        <p:txBody>
          <a:bodyPr wrap="square" rtlCol="0">
            <a:spAutoFit/>
          </a:bodyPr>
          <a:lstStyle/>
          <a:p>
            <a:r>
              <a:rPr lang="en-GB" sz="1600" b="1" dirty="0" smtClean="0"/>
              <a:t>geometric equality</a:t>
            </a:r>
          </a:p>
          <a:p>
            <a:endParaRPr lang="en-GB" sz="1000" b="1" dirty="0" smtClean="0"/>
          </a:p>
          <a:p>
            <a:r>
              <a:rPr lang="en-GB" sz="1400" dirty="0" smtClean="0"/>
              <a:t>• proportional equality ≈ legitimate inequality</a:t>
            </a:r>
          </a:p>
          <a:p>
            <a:r>
              <a:rPr lang="en-GB" sz="1400" dirty="0" smtClean="0"/>
              <a:t>- according to some criteria of good-bad</a:t>
            </a:r>
          </a:p>
          <a:p>
            <a:r>
              <a:rPr lang="en-GB" sz="1400" dirty="0" smtClean="0"/>
              <a:t>- wealth, capability (virtue), expertise, desert</a:t>
            </a:r>
          </a:p>
          <a:p>
            <a:r>
              <a:rPr lang="en-GB" sz="1400" dirty="0" err="1" smtClean="0">
                <a:sym typeface="Wingdings"/>
              </a:rPr>
              <a:t></a:t>
            </a:r>
            <a:r>
              <a:rPr lang="en-GB" sz="1400" dirty="0" smtClean="0">
                <a:sym typeface="Wingdings"/>
              </a:rPr>
              <a:t> foundation of oligarchic rule  (conception of justice as the ground of political order)</a:t>
            </a:r>
            <a:endParaRPr lang="en-GB" sz="1400" dirty="0"/>
          </a:p>
        </p:txBody>
      </p:sp>
      <p:sp>
        <p:nvSpPr>
          <p:cNvPr id="7" name="textruta 6"/>
          <p:cNvSpPr txBox="1"/>
          <p:nvPr/>
        </p:nvSpPr>
        <p:spPr>
          <a:xfrm>
            <a:off x="1712849" y="3974400"/>
            <a:ext cx="7263758" cy="1785104"/>
          </a:xfrm>
          <a:prstGeom prst="rect">
            <a:avLst/>
          </a:prstGeom>
          <a:noFill/>
        </p:spPr>
        <p:txBody>
          <a:bodyPr wrap="square" rtlCol="0">
            <a:spAutoFit/>
          </a:bodyPr>
          <a:lstStyle/>
          <a:p>
            <a:r>
              <a:rPr lang="en-GB" sz="1600" b="1" dirty="0" smtClean="0"/>
              <a:t>equality as the lack of foundation for inequality</a:t>
            </a:r>
          </a:p>
          <a:p>
            <a:endParaRPr lang="en-GB" sz="1000" dirty="0" smtClean="0"/>
          </a:p>
          <a:p>
            <a:r>
              <a:rPr lang="en-GB" sz="1400" dirty="0" smtClean="0"/>
              <a:t>- grounded in the limitless possibility to assert the freedom of all, everyone and anyone (the demos) as the foundation of society</a:t>
            </a:r>
          </a:p>
          <a:p>
            <a:r>
              <a:rPr lang="en-GB" sz="1400" dirty="0" smtClean="0"/>
              <a:t>- itself grounded in the impossibility to find a secure foundation for the assessment of the quality of a human being as human being</a:t>
            </a:r>
          </a:p>
          <a:p>
            <a:r>
              <a:rPr lang="en-GB" sz="1400" dirty="0" err="1" smtClean="0">
                <a:sym typeface="Wingdings"/>
              </a:rPr>
              <a:t></a:t>
            </a:r>
            <a:r>
              <a:rPr lang="en-GB" sz="1400" dirty="0" smtClean="0">
                <a:sym typeface="Wingdings"/>
              </a:rPr>
              <a:t> no naturally grounded nor secured form of counting right</a:t>
            </a:r>
            <a:endParaRPr lang="en-GB" sz="1400" dirty="0" smtClean="0"/>
          </a:p>
          <a:p>
            <a:r>
              <a:rPr lang="en-GB" sz="1400" dirty="0" err="1" smtClean="0">
                <a:sym typeface="Wingdings"/>
              </a:rPr>
              <a:t></a:t>
            </a:r>
            <a:r>
              <a:rPr lang="en-GB" sz="1400" dirty="0" smtClean="0">
                <a:sym typeface="Wingdings"/>
              </a:rPr>
              <a:t> the abolition or interruption of all qualitative distinctions between human beings</a:t>
            </a:r>
          </a:p>
        </p:txBody>
      </p:sp>
      <p:cxnSp>
        <p:nvCxnSpPr>
          <p:cNvPr id="10" name="Rak pil 9"/>
          <p:cNvCxnSpPr/>
          <p:nvPr/>
        </p:nvCxnSpPr>
        <p:spPr>
          <a:xfrm rot="5400000">
            <a:off x="792675" y="2278856"/>
            <a:ext cx="3273954" cy="255379"/>
          </a:xfrm>
          <a:prstGeom prst="straightConnector1">
            <a:avLst/>
          </a:prstGeom>
          <a:ln w="38100" cap="flat" cmpd="dbl" algn="ctr">
            <a:solidFill>
              <a:schemeClr val="accent1"/>
            </a:solidFill>
            <a:prstDash val="solid"/>
            <a:round/>
            <a:headEnd type="none" w="med" len="med"/>
            <a:tailEnd type="arrow" w="med" len="med"/>
          </a:ln>
        </p:spPr>
        <p:style>
          <a:lnRef idx="3">
            <a:schemeClr val="accent1"/>
          </a:lnRef>
          <a:fillRef idx="0">
            <a:schemeClr val="accent1"/>
          </a:fillRef>
          <a:effectRef idx="2">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0"/>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P spid="5" grpId="0" build="p" bldLvl="2"/>
      <p:bldP spid="6" grpId="0" build="p" bldLvl="2"/>
      <p:bldP spid="7" grpId="0" build="p" bldLvl="2"/>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 name="textruta 13"/>
          <p:cNvSpPr txBox="1"/>
          <p:nvPr/>
        </p:nvSpPr>
        <p:spPr>
          <a:xfrm>
            <a:off x="583188" y="376621"/>
            <a:ext cx="8096606" cy="369332"/>
          </a:xfrm>
          <a:prstGeom prst="rect">
            <a:avLst/>
          </a:prstGeom>
          <a:noFill/>
        </p:spPr>
        <p:txBody>
          <a:bodyPr wrap="square" rtlCol="0">
            <a:spAutoFit/>
          </a:bodyPr>
          <a:lstStyle/>
          <a:p>
            <a:r>
              <a:rPr lang="en-GB" b="1" dirty="0" err="1" smtClean="0"/>
              <a:t>Rancière</a:t>
            </a:r>
            <a:r>
              <a:rPr lang="en-GB" b="1" dirty="0" smtClean="0"/>
              <a:t> on equality</a:t>
            </a:r>
          </a:p>
        </p:txBody>
      </p:sp>
      <p:sp>
        <p:nvSpPr>
          <p:cNvPr id="7" name="textruta 6"/>
          <p:cNvSpPr txBox="1"/>
          <p:nvPr/>
        </p:nvSpPr>
        <p:spPr>
          <a:xfrm>
            <a:off x="583188" y="872640"/>
            <a:ext cx="7263758" cy="338554"/>
          </a:xfrm>
          <a:prstGeom prst="rect">
            <a:avLst/>
          </a:prstGeom>
          <a:noFill/>
        </p:spPr>
        <p:txBody>
          <a:bodyPr wrap="square" rtlCol="0">
            <a:spAutoFit/>
          </a:bodyPr>
          <a:lstStyle/>
          <a:p>
            <a:r>
              <a:rPr lang="en-GB" sz="1600" b="1" dirty="0" smtClean="0"/>
              <a:t>equality as the lack of foundation for inequality</a:t>
            </a:r>
          </a:p>
        </p:txBody>
      </p:sp>
      <p:sp>
        <p:nvSpPr>
          <p:cNvPr id="9" name="textruta 8"/>
          <p:cNvSpPr txBox="1"/>
          <p:nvPr/>
        </p:nvSpPr>
        <p:spPr>
          <a:xfrm>
            <a:off x="2836235" y="1282243"/>
            <a:ext cx="5843559" cy="338554"/>
          </a:xfrm>
          <a:prstGeom prst="rect">
            <a:avLst/>
          </a:prstGeom>
          <a:noFill/>
        </p:spPr>
        <p:txBody>
          <a:bodyPr wrap="square" rtlCol="0">
            <a:spAutoFit/>
          </a:bodyPr>
          <a:lstStyle/>
          <a:p>
            <a:r>
              <a:rPr lang="en-GB" sz="1600" b="1" dirty="0" smtClean="0"/>
              <a:t>foundations for qualitative distinctions (≈inequality)?</a:t>
            </a:r>
          </a:p>
        </p:txBody>
      </p:sp>
      <p:cxnSp>
        <p:nvCxnSpPr>
          <p:cNvPr id="11" name="Rak pil 10"/>
          <p:cNvCxnSpPr/>
          <p:nvPr/>
        </p:nvCxnSpPr>
        <p:spPr>
          <a:xfrm rot="10800000" flipV="1">
            <a:off x="1501915" y="1538624"/>
            <a:ext cx="1334320" cy="301695"/>
          </a:xfrm>
          <a:prstGeom prst="straightConnector1">
            <a:avLst/>
          </a:prstGeom>
          <a:ln w="38100" cap="flat" cmpd="dbl" algn="ctr">
            <a:solidFill>
              <a:schemeClr val="accent1"/>
            </a:solidFill>
            <a:prstDash val="solid"/>
            <a:round/>
            <a:headEnd type="none" w="med" len="med"/>
            <a:tailEnd type="arrow" w="med" len="med"/>
          </a:ln>
        </p:spPr>
        <p:style>
          <a:lnRef idx="3">
            <a:schemeClr val="accent1"/>
          </a:lnRef>
          <a:fillRef idx="0">
            <a:schemeClr val="accent1"/>
          </a:fillRef>
          <a:effectRef idx="2">
            <a:schemeClr val="accent1"/>
          </a:effectRef>
          <a:fontRef idx="minor">
            <a:schemeClr val="tx1"/>
          </a:fontRef>
        </p:style>
      </p:cxnSp>
      <p:cxnSp>
        <p:nvCxnSpPr>
          <p:cNvPr id="12" name="Rak pil 11"/>
          <p:cNvCxnSpPr/>
          <p:nvPr/>
        </p:nvCxnSpPr>
        <p:spPr>
          <a:xfrm rot="10800000" flipV="1">
            <a:off x="1501916" y="1620795"/>
            <a:ext cx="1573907" cy="1360008"/>
          </a:xfrm>
          <a:prstGeom prst="straightConnector1">
            <a:avLst/>
          </a:prstGeom>
          <a:ln w="38100" cap="flat" cmpd="dbl" algn="ctr">
            <a:solidFill>
              <a:schemeClr val="accent1"/>
            </a:solidFill>
            <a:prstDash val="solid"/>
            <a:round/>
            <a:headEnd type="none" w="med" len="med"/>
            <a:tailEnd type="arrow" w="med" len="med"/>
          </a:ln>
        </p:spPr>
        <p:style>
          <a:lnRef idx="3">
            <a:schemeClr val="accent1"/>
          </a:lnRef>
          <a:fillRef idx="0">
            <a:schemeClr val="accent1"/>
          </a:fillRef>
          <a:effectRef idx="2">
            <a:schemeClr val="accent1"/>
          </a:effectRef>
          <a:fontRef idx="minor">
            <a:schemeClr val="tx1"/>
          </a:fontRef>
        </p:style>
      </p:cxnSp>
      <p:cxnSp>
        <p:nvCxnSpPr>
          <p:cNvPr id="13" name="Rak pil 12"/>
          <p:cNvCxnSpPr/>
          <p:nvPr/>
        </p:nvCxnSpPr>
        <p:spPr>
          <a:xfrm rot="5400000">
            <a:off x="1623245" y="2243863"/>
            <a:ext cx="2258565" cy="1012429"/>
          </a:xfrm>
          <a:prstGeom prst="straightConnector1">
            <a:avLst/>
          </a:prstGeom>
          <a:ln w="38100" cap="flat" cmpd="dbl" algn="ctr">
            <a:solidFill>
              <a:schemeClr val="accent1"/>
            </a:solidFill>
            <a:prstDash val="solid"/>
            <a:round/>
            <a:headEnd type="none" w="med" len="med"/>
            <a:tailEnd type="arrow" w="med" len="med"/>
          </a:ln>
        </p:spPr>
        <p:style>
          <a:lnRef idx="3">
            <a:schemeClr val="accent1"/>
          </a:lnRef>
          <a:fillRef idx="0">
            <a:schemeClr val="accent1"/>
          </a:fillRef>
          <a:effectRef idx="2">
            <a:schemeClr val="accent1"/>
          </a:effectRef>
          <a:fontRef idx="minor">
            <a:schemeClr val="tx1"/>
          </a:fontRef>
        </p:style>
      </p:cxnSp>
      <p:sp>
        <p:nvSpPr>
          <p:cNvPr id="15" name="textruta 14"/>
          <p:cNvSpPr txBox="1"/>
          <p:nvPr/>
        </p:nvSpPr>
        <p:spPr>
          <a:xfrm>
            <a:off x="499785" y="1840320"/>
            <a:ext cx="2757368" cy="984885"/>
          </a:xfrm>
          <a:prstGeom prst="rect">
            <a:avLst/>
          </a:prstGeom>
          <a:noFill/>
        </p:spPr>
        <p:txBody>
          <a:bodyPr wrap="square" rtlCol="0">
            <a:spAutoFit/>
          </a:bodyPr>
          <a:lstStyle/>
          <a:p>
            <a:r>
              <a:rPr lang="en-GB" sz="1600" b="1" dirty="0" smtClean="0"/>
              <a:t>wealth</a:t>
            </a:r>
          </a:p>
          <a:p>
            <a:r>
              <a:rPr lang="en-GB" sz="1400" dirty="0" smtClean="0"/>
              <a:t>- some are richer than others</a:t>
            </a:r>
          </a:p>
          <a:p>
            <a:r>
              <a:rPr lang="en-GB" sz="1400" dirty="0" err="1" smtClean="0">
                <a:sym typeface="Wingdings"/>
              </a:rPr>
              <a:t></a:t>
            </a:r>
            <a:r>
              <a:rPr lang="en-GB" sz="1400" dirty="0" smtClean="0">
                <a:sym typeface="Wingdings"/>
              </a:rPr>
              <a:t> some have more economic possibilities than others</a:t>
            </a:r>
            <a:endParaRPr lang="en-GB" sz="1400" dirty="0" smtClean="0"/>
          </a:p>
        </p:txBody>
      </p:sp>
      <p:sp>
        <p:nvSpPr>
          <p:cNvPr id="18" name="textruta 17"/>
          <p:cNvSpPr txBox="1"/>
          <p:nvPr/>
        </p:nvSpPr>
        <p:spPr>
          <a:xfrm>
            <a:off x="790315" y="2980804"/>
            <a:ext cx="2878253" cy="769441"/>
          </a:xfrm>
          <a:prstGeom prst="rect">
            <a:avLst/>
          </a:prstGeom>
          <a:noFill/>
        </p:spPr>
        <p:txBody>
          <a:bodyPr wrap="square" rtlCol="0">
            <a:spAutoFit/>
          </a:bodyPr>
          <a:lstStyle/>
          <a:p>
            <a:r>
              <a:rPr lang="en-GB" sz="1600" b="1" dirty="0" smtClean="0"/>
              <a:t>heritage (natural qualities)</a:t>
            </a:r>
          </a:p>
          <a:p>
            <a:r>
              <a:rPr lang="en-GB" sz="1400" dirty="0" smtClean="0"/>
              <a:t>- some are born more well off (in some respect) than others</a:t>
            </a:r>
          </a:p>
        </p:txBody>
      </p:sp>
      <p:sp>
        <p:nvSpPr>
          <p:cNvPr id="20" name="textruta 19"/>
          <p:cNvSpPr txBox="1"/>
          <p:nvPr/>
        </p:nvSpPr>
        <p:spPr>
          <a:xfrm>
            <a:off x="1505236" y="3879360"/>
            <a:ext cx="3141173" cy="769441"/>
          </a:xfrm>
          <a:prstGeom prst="rect">
            <a:avLst/>
          </a:prstGeom>
          <a:noFill/>
        </p:spPr>
        <p:txBody>
          <a:bodyPr wrap="square" rtlCol="0">
            <a:spAutoFit/>
          </a:bodyPr>
          <a:lstStyle/>
          <a:p>
            <a:r>
              <a:rPr lang="en-GB" sz="1600" b="1" dirty="0" smtClean="0"/>
              <a:t>virtue (inherent goodness)</a:t>
            </a:r>
          </a:p>
          <a:p>
            <a:r>
              <a:rPr lang="en-GB" sz="1400" dirty="0" smtClean="0"/>
              <a:t>- some are better (in some respect) than others</a:t>
            </a:r>
          </a:p>
        </p:txBody>
      </p:sp>
      <p:sp>
        <p:nvSpPr>
          <p:cNvPr id="22" name="textruta 21"/>
          <p:cNvSpPr txBox="1"/>
          <p:nvPr/>
        </p:nvSpPr>
        <p:spPr>
          <a:xfrm>
            <a:off x="3257153" y="4648801"/>
            <a:ext cx="3141173" cy="769441"/>
          </a:xfrm>
          <a:prstGeom prst="rect">
            <a:avLst/>
          </a:prstGeom>
          <a:noFill/>
        </p:spPr>
        <p:txBody>
          <a:bodyPr wrap="square" rtlCol="0">
            <a:spAutoFit/>
          </a:bodyPr>
          <a:lstStyle/>
          <a:p>
            <a:r>
              <a:rPr lang="en-GB" sz="1600" b="1" dirty="0" smtClean="0"/>
              <a:t>desert</a:t>
            </a:r>
          </a:p>
          <a:p>
            <a:r>
              <a:rPr lang="en-GB" sz="1400" dirty="0" smtClean="0"/>
              <a:t>- some deserve to have it better (in some respect) than others</a:t>
            </a:r>
          </a:p>
        </p:txBody>
      </p:sp>
      <p:cxnSp>
        <p:nvCxnSpPr>
          <p:cNvPr id="25" name="Rak pil 24"/>
          <p:cNvCxnSpPr/>
          <p:nvPr/>
        </p:nvCxnSpPr>
        <p:spPr>
          <a:xfrm rot="16200000" flipH="1">
            <a:off x="2106015" y="2918807"/>
            <a:ext cx="3028004" cy="431983"/>
          </a:xfrm>
          <a:prstGeom prst="straightConnector1">
            <a:avLst/>
          </a:prstGeom>
          <a:ln w="38100" cap="flat" cmpd="dbl" algn="ctr">
            <a:solidFill>
              <a:schemeClr val="accent1"/>
            </a:solidFill>
            <a:prstDash val="solid"/>
            <a:round/>
            <a:headEnd type="none" w="med" len="med"/>
            <a:tailEnd type="arrow" w="med" len="med"/>
          </a:ln>
        </p:spPr>
        <p:style>
          <a:lnRef idx="3">
            <a:schemeClr val="accent1"/>
          </a:lnRef>
          <a:fillRef idx="0">
            <a:schemeClr val="accent1"/>
          </a:fillRef>
          <a:effectRef idx="2">
            <a:schemeClr val="accent1"/>
          </a:effectRef>
          <a:fontRef idx="minor">
            <a:schemeClr val="tx1"/>
          </a:fontRef>
        </p:style>
      </p:cxnSp>
      <p:cxnSp>
        <p:nvCxnSpPr>
          <p:cNvPr id="28" name="Rak pil 27"/>
          <p:cNvCxnSpPr/>
          <p:nvPr/>
        </p:nvCxnSpPr>
        <p:spPr>
          <a:xfrm>
            <a:off x="3668569" y="1620799"/>
            <a:ext cx="1791696" cy="573761"/>
          </a:xfrm>
          <a:prstGeom prst="straightConnector1">
            <a:avLst/>
          </a:prstGeom>
          <a:ln w="38100" cap="flat" cmpd="dbl" algn="ctr">
            <a:solidFill>
              <a:schemeClr val="accent1"/>
            </a:solidFill>
            <a:prstDash val="solid"/>
            <a:round/>
            <a:headEnd type="none" w="med" len="med"/>
            <a:tailEnd type="arrow" w="med" len="med"/>
          </a:ln>
        </p:spPr>
        <p:style>
          <a:lnRef idx="3">
            <a:schemeClr val="accent1"/>
          </a:lnRef>
          <a:fillRef idx="0">
            <a:schemeClr val="accent1"/>
          </a:fillRef>
          <a:effectRef idx="2">
            <a:schemeClr val="accent1"/>
          </a:effectRef>
          <a:fontRef idx="minor">
            <a:schemeClr val="tx1"/>
          </a:fontRef>
        </p:style>
      </p:cxnSp>
      <p:sp>
        <p:nvSpPr>
          <p:cNvPr id="31" name="textruta 30"/>
          <p:cNvSpPr txBox="1"/>
          <p:nvPr/>
        </p:nvSpPr>
        <p:spPr>
          <a:xfrm>
            <a:off x="4827738" y="2211363"/>
            <a:ext cx="3976075" cy="1415772"/>
          </a:xfrm>
          <a:prstGeom prst="rect">
            <a:avLst/>
          </a:prstGeom>
          <a:noFill/>
        </p:spPr>
        <p:txBody>
          <a:bodyPr wrap="square" rtlCol="0">
            <a:spAutoFit/>
          </a:bodyPr>
          <a:lstStyle/>
          <a:p>
            <a:r>
              <a:rPr lang="en-GB" sz="1600" b="1" dirty="0" smtClean="0"/>
              <a:t>freedom</a:t>
            </a:r>
          </a:p>
          <a:p>
            <a:r>
              <a:rPr lang="en-GB" sz="1400" dirty="0" smtClean="0"/>
              <a:t>- a </a:t>
            </a:r>
            <a:r>
              <a:rPr lang="en-GB" sz="1400" dirty="0" err="1" smtClean="0"/>
              <a:t>propertyless</a:t>
            </a:r>
            <a:r>
              <a:rPr lang="en-GB" sz="1400" dirty="0" smtClean="0"/>
              <a:t> property (lack of specified content</a:t>
            </a:r>
          </a:p>
          <a:p>
            <a:r>
              <a:rPr lang="en-GB" sz="1400" dirty="0" smtClean="0"/>
              <a:t>- cannot be measured, no foundation for comparison</a:t>
            </a:r>
          </a:p>
          <a:p>
            <a:r>
              <a:rPr lang="en-GB" sz="1400" dirty="0" err="1" smtClean="0">
                <a:sym typeface="Wingdings"/>
              </a:rPr>
              <a:t></a:t>
            </a:r>
            <a:r>
              <a:rPr lang="en-GB" sz="1400" dirty="0" smtClean="0">
                <a:sym typeface="Wingdings"/>
              </a:rPr>
              <a:t> any count is a miscount</a:t>
            </a:r>
            <a:endParaRPr lang="en-GB" sz="1400" dirty="0" smtClean="0"/>
          </a:p>
        </p:txBody>
      </p:sp>
      <p:sp>
        <p:nvSpPr>
          <p:cNvPr id="32" name="Höger klammerparentes 31"/>
          <p:cNvSpPr/>
          <p:nvPr/>
        </p:nvSpPr>
        <p:spPr>
          <a:xfrm rot="5737778">
            <a:off x="2727509" y="3443364"/>
            <a:ext cx="328308" cy="3949755"/>
          </a:xfrm>
          <a:prstGeom prst="rightBrace">
            <a:avLst>
              <a:gd name="adj1" fmla="val 133076"/>
              <a:gd name="adj2" fmla="val 46990"/>
            </a:avLst>
          </a:prstGeom>
          <a:ln w="38100" cap="flat" cmpd="dbl" algn="ctr">
            <a:solidFill>
              <a:schemeClr val="accent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33" name="textruta 32"/>
          <p:cNvSpPr txBox="1"/>
          <p:nvPr/>
        </p:nvSpPr>
        <p:spPr>
          <a:xfrm>
            <a:off x="910207" y="5624640"/>
            <a:ext cx="4550058" cy="307777"/>
          </a:xfrm>
          <a:prstGeom prst="rect">
            <a:avLst/>
          </a:prstGeom>
          <a:noFill/>
        </p:spPr>
        <p:txBody>
          <a:bodyPr wrap="square" rtlCol="0">
            <a:spAutoFit/>
          </a:bodyPr>
          <a:lstStyle/>
          <a:p>
            <a:r>
              <a:rPr lang="en-GB" sz="1400" dirty="0" smtClean="0"/>
              <a:t>imply the possibility of a measuring stick (norm)</a:t>
            </a:r>
          </a:p>
        </p:txBody>
      </p:sp>
      <p:cxnSp>
        <p:nvCxnSpPr>
          <p:cNvPr id="34" name="Rak pil 33"/>
          <p:cNvCxnSpPr/>
          <p:nvPr/>
        </p:nvCxnSpPr>
        <p:spPr>
          <a:xfrm>
            <a:off x="5460265" y="3627135"/>
            <a:ext cx="1676094" cy="252225"/>
          </a:xfrm>
          <a:prstGeom prst="straightConnector1">
            <a:avLst/>
          </a:prstGeom>
          <a:ln w="38100" cap="flat" cmpd="dbl" algn="ctr">
            <a:solidFill>
              <a:schemeClr val="accent1"/>
            </a:solidFill>
            <a:prstDash val="solid"/>
            <a:round/>
            <a:headEnd type="none" w="med" len="med"/>
            <a:tailEnd type="arrow" w="med" len="med"/>
          </a:ln>
        </p:spPr>
        <p:style>
          <a:lnRef idx="3">
            <a:schemeClr val="accent1"/>
          </a:lnRef>
          <a:fillRef idx="0">
            <a:schemeClr val="accent1"/>
          </a:fillRef>
          <a:effectRef idx="2">
            <a:schemeClr val="accent1"/>
          </a:effectRef>
          <a:fontRef idx="minor">
            <a:schemeClr val="tx1"/>
          </a:fontRef>
        </p:style>
      </p:cxnSp>
      <p:sp>
        <p:nvSpPr>
          <p:cNvPr id="36" name="textruta 35"/>
          <p:cNvSpPr txBox="1"/>
          <p:nvPr/>
        </p:nvSpPr>
        <p:spPr>
          <a:xfrm>
            <a:off x="5750022" y="3879360"/>
            <a:ext cx="3183386" cy="523220"/>
          </a:xfrm>
          <a:prstGeom prst="rect">
            <a:avLst/>
          </a:prstGeom>
          <a:noFill/>
        </p:spPr>
        <p:txBody>
          <a:bodyPr wrap="square" rtlCol="0">
            <a:spAutoFit/>
          </a:bodyPr>
          <a:lstStyle/>
          <a:p>
            <a:r>
              <a:rPr lang="en-GB" sz="1400" dirty="0" smtClean="0"/>
              <a:t>the only qualification (property) of the demos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8">
                                            <p:txEl>
                                              <p:pRg st="0" end="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8">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0">
                                            <p:txEl>
                                              <p:pRg st="0" end="0"/>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0">
                                            <p:txEl>
                                              <p:pRg st="1" end="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5"/>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2">
                                            <p:txEl>
                                              <p:pRg st="0" end="0"/>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2">
                                            <p:txEl>
                                              <p:pRg st="1" end="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28"/>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1">
                                            <p:txEl>
                                              <p:pRg st="0" end="0"/>
                                            </p:txEl>
                                          </p:spTgt>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1">
                                            <p:txEl>
                                              <p:pRg st="1" end="1"/>
                                            </p:txEl>
                                          </p:spTgt>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1">
                                            <p:txEl>
                                              <p:pRg st="2" end="2"/>
                                            </p:txEl>
                                          </p:spTgt>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31">
                                            <p:txEl>
                                              <p:pRg st="3" end="3"/>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2"/>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33">
                                            <p:txEl>
                                              <p:pRg st="0" end="0"/>
                                            </p:txEl>
                                          </p:spTgt>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nodeType="clickEffect">
                                  <p:stCondLst>
                                    <p:cond delay="0"/>
                                  </p:stCondLst>
                                  <p:childTnLst>
                                    <p:set>
                                      <p:cBhvr>
                                        <p:cTn id="72" dur="1" fill="hold">
                                          <p:stCondLst>
                                            <p:cond delay="0"/>
                                          </p:stCondLst>
                                        </p:cTn>
                                        <p:tgtEl>
                                          <p:spTgt spid="34"/>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3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P spid="7" grpId="0" build="p" bldLvl="2"/>
      <p:bldP spid="9" grpId="0" build="p" bldLvl="2"/>
      <p:bldP spid="15" grpId="0" build="p"/>
      <p:bldP spid="18" grpId="0" build="p" bldLvl="2"/>
      <p:bldP spid="20" grpId="0" build="p" bldLvl="2"/>
      <p:bldP spid="22" grpId="0" build="p" bldLvl="2"/>
      <p:bldP spid="31" grpId="0" build="p" bldLvl="2"/>
      <p:bldP spid="32" grpId="0" animBg="1"/>
      <p:bldP spid="33" grpId="0" build="p" bldLvl="2"/>
      <p:bldP spid="36" grpId="0" build="p" bldLvl="2"/>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582980" y="388800"/>
            <a:ext cx="8160356" cy="6063199"/>
          </a:xfrm>
          <a:prstGeom prst="rect">
            <a:avLst/>
          </a:prstGeom>
          <a:noFill/>
          <a:ln w="9525">
            <a:noFill/>
            <a:miter lim="800000"/>
            <a:headEnd/>
            <a:tailEnd/>
          </a:ln>
        </p:spPr>
        <p:txBody>
          <a:bodyPr wrap="square">
            <a:prstTxWarp prst="textNoShape">
              <a:avLst/>
            </a:prstTxWarp>
            <a:spAutoFit/>
          </a:bodyPr>
          <a:lstStyle/>
          <a:p>
            <a:pPr indent="-379413"/>
            <a:r>
              <a:rPr lang="en-GB" b="1" dirty="0" err="1" smtClean="0"/>
              <a:t>Rancière</a:t>
            </a:r>
            <a:r>
              <a:rPr lang="en-GB" b="1" dirty="0" smtClean="0"/>
              <a:t> on the history of political philosophy</a:t>
            </a:r>
          </a:p>
          <a:p>
            <a:pPr indent="-379413"/>
            <a:endParaRPr lang="en-GB" sz="1600" b="1" dirty="0" smtClean="0"/>
          </a:p>
          <a:p>
            <a:pPr indent="-379413"/>
            <a:r>
              <a:rPr lang="en-GB" sz="1600" b="1" dirty="0" smtClean="0"/>
              <a:t>• </a:t>
            </a:r>
            <a:r>
              <a:rPr lang="en-GB" sz="1600" b="1" dirty="0" err="1" smtClean="0"/>
              <a:t>arkhi</a:t>
            </a:r>
            <a:r>
              <a:rPr lang="en-GB" sz="1600" b="1" dirty="0"/>
              <a:t>-politics</a:t>
            </a:r>
            <a:r>
              <a:rPr lang="en-GB" sz="1600" dirty="0" smtClean="0"/>
              <a:t>: the establishment of a </a:t>
            </a:r>
            <a:r>
              <a:rPr lang="en-GB" sz="1600" dirty="0"/>
              <a:t>unified, all-encompassing and</a:t>
            </a:r>
            <a:r>
              <a:rPr lang="en-GB" sz="1600" dirty="0" smtClean="0"/>
              <a:t> organised system as a justified (reason-based) ground for the socio-political order. </a:t>
            </a:r>
          </a:p>
          <a:p>
            <a:pPr indent="-379413"/>
            <a:r>
              <a:rPr lang="en-GB" sz="1600" dirty="0" smtClean="0"/>
              <a:t>- government of reason</a:t>
            </a:r>
          </a:p>
          <a:p>
            <a:pPr indent="-379413"/>
            <a:r>
              <a:rPr lang="en-GB" sz="1600" dirty="0" smtClean="0"/>
              <a:t>- Plato’s </a:t>
            </a:r>
            <a:r>
              <a:rPr lang="en-GB" sz="1600" i="1" dirty="0" err="1" smtClean="0"/>
              <a:t>Politeia</a:t>
            </a:r>
            <a:r>
              <a:rPr lang="en-GB" sz="1600" i="1" dirty="0" smtClean="0"/>
              <a:t>.</a:t>
            </a:r>
          </a:p>
          <a:p>
            <a:pPr indent="-379413"/>
            <a:endParaRPr lang="en-GB" sz="1600" dirty="0" smtClean="0"/>
          </a:p>
          <a:p>
            <a:pPr indent="-379413"/>
            <a:r>
              <a:rPr lang="en-GB" sz="1600" dirty="0" smtClean="0"/>
              <a:t>• </a:t>
            </a:r>
            <a:r>
              <a:rPr lang="en-GB" sz="1600" b="1" dirty="0" err="1" smtClean="0"/>
              <a:t>para</a:t>
            </a:r>
            <a:r>
              <a:rPr lang="en-GB" sz="1600" b="1" dirty="0"/>
              <a:t>-politics</a:t>
            </a:r>
            <a:r>
              <a:rPr lang="en-GB" sz="1600" dirty="0"/>
              <a:t>: the establishment of a (rational) balance between </a:t>
            </a:r>
            <a:r>
              <a:rPr lang="en-GB" sz="1600" dirty="0" smtClean="0"/>
              <a:t>different goods. </a:t>
            </a:r>
          </a:p>
          <a:p>
            <a:pPr indent="-379413"/>
            <a:r>
              <a:rPr lang="en-GB" sz="1600" dirty="0" smtClean="0"/>
              <a:t>- mixed government</a:t>
            </a:r>
          </a:p>
          <a:p>
            <a:pPr indent="-379413"/>
            <a:r>
              <a:rPr lang="en-GB" sz="1600" dirty="0" smtClean="0"/>
              <a:t>- Aristotle, the social contract tradition</a:t>
            </a:r>
          </a:p>
          <a:p>
            <a:pPr indent="-379413"/>
            <a:endParaRPr lang="en-GB" sz="1600" dirty="0" smtClean="0"/>
          </a:p>
          <a:p>
            <a:pPr indent="-379413"/>
            <a:r>
              <a:rPr lang="en-GB" sz="1600" b="1" dirty="0" smtClean="0"/>
              <a:t>• meta</a:t>
            </a:r>
            <a:r>
              <a:rPr lang="en-GB" sz="1600" b="1" dirty="0"/>
              <a:t>-politics</a:t>
            </a:r>
            <a:r>
              <a:rPr lang="en-GB" sz="1600" dirty="0"/>
              <a:t>: the dominance of an overarching</a:t>
            </a:r>
            <a:r>
              <a:rPr lang="en-GB" sz="1600" dirty="0" smtClean="0"/>
              <a:t> goal or value </a:t>
            </a:r>
            <a:r>
              <a:rPr lang="en-GB" sz="1600" dirty="0"/>
              <a:t>over politics,</a:t>
            </a:r>
            <a:r>
              <a:rPr lang="en-GB" sz="1600" dirty="0" smtClean="0"/>
              <a:t> </a:t>
            </a:r>
          </a:p>
          <a:p>
            <a:pPr indent="-379413"/>
            <a:r>
              <a:rPr lang="en-GB" sz="1600" dirty="0" smtClean="0"/>
              <a:t>- Marx: the revolution as an overcoming</a:t>
            </a:r>
          </a:p>
          <a:p>
            <a:pPr indent="-379413"/>
            <a:r>
              <a:rPr lang="en-GB" sz="1600" dirty="0" smtClean="0"/>
              <a:t>- of ethics over politics </a:t>
            </a:r>
          </a:p>
          <a:p>
            <a:pPr indent="-379413"/>
            <a:r>
              <a:rPr lang="en-GB" sz="1600" dirty="0" smtClean="0"/>
              <a:t>- war </a:t>
            </a:r>
            <a:r>
              <a:rPr lang="en-GB" sz="1600" dirty="0"/>
              <a:t>against “the axis of evil</a:t>
            </a:r>
            <a:r>
              <a:rPr lang="en-GB" sz="1600" dirty="0" smtClean="0"/>
              <a:t>”</a:t>
            </a:r>
          </a:p>
          <a:p>
            <a:pPr indent="-379413"/>
            <a:endParaRPr lang="en-GB" sz="1600" dirty="0" smtClean="0"/>
          </a:p>
          <a:p>
            <a:pPr indent="-379413"/>
            <a:r>
              <a:rPr lang="en-GB" sz="1600" b="1" dirty="0" smtClean="0"/>
              <a:t>common trait: </a:t>
            </a:r>
            <a:r>
              <a:rPr lang="en-GB" sz="1600" dirty="0" smtClean="0"/>
              <a:t>the removal or overcoming of politics as rooted in the insecure foundation and antagonistic freedom of the multitude (plurality)</a:t>
            </a:r>
          </a:p>
          <a:p>
            <a:pPr indent="-379413"/>
            <a:endParaRPr lang="en-GB" sz="1600" dirty="0" smtClean="0"/>
          </a:p>
          <a:p>
            <a:pPr indent="-379413"/>
            <a:r>
              <a:rPr lang="en-GB" sz="1600" b="1" dirty="0" err="1" smtClean="0"/>
              <a:t>Zizek</a:t>
            </a:r>
            <a:r>
              <a:rPr lang="en-GB" sz="1600" b="1" dirty="0" smtClean="0"/>
              <a:t>: </a:t>
            </a:r>
            <a:r>
              <a:rPr lang="en-GB" sz="1600" dirty="0" err="1" smtClean="0"/>
              <a:t>Ranciére’s</a:t>
            </a:r>
            <a:r>
              <a:rPr lang="en-GB" sz="1600" dirty="0" smtClean="0"/>
              <a:t> </a:t>
            </a:r>
            <a:r>
              <a:rPr lang="en-GB" sz="1600" b="1" dirty="0" smtClean="0"/>
              <a:t>ultra-politics</a:t>
            </a:r>
            <a:r>
              <a:rPr lang="en-GB" sz="1600" dirty="0" smtClean="0"/>
              <a:t>: democracy (politics) as a pure act of interruption</a:t>
            </a:r>
          </a:p>
          <a:p>
            <a:pPr indent="-379413"/>
            <a:r>
              <a:rPr lang="en-GB" sz="1600" b="1" dirty="0" smtClean="0"/>
              <a:t>KK: </a:t>
            </a:r>
            <a:r>
              <a:rPr lang="en-GB" sz="1600" dirty="0" smtClean="0"/>
              <a:t>democracy cannot be reduced to action (a moral ideal?), it is (at best) a process involving action that have a real effect on outcomes (decisions) and manages to establish itself as power. The gap between moral ideal and functional demands remain open.</a:t>
            </a:r>
            <a:endParaRPr lang="en-GB" sz="1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33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33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338">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338">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338">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338">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338">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338">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338">
                                            <p:txEl>
                                              <p:pRg st="12" end="1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4338">
                                            <p:txEl>
                                              <p:pRg st="13" end="1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4338">
                                            <p:txEl>
                                              <p:pRg st="15" end="15"/>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4338">
                                            <p:txEl>
                                              <p:pRg st="17" end="17"/>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4338">
                                            <p:txEl>
                                              <p:pRg st="18" end="1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build="p"/>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 name="textruta 13"/>
          <p:cNvSpPr txBox="1"/>
          <p:nvPr/>
        </p:nvSpPr>
        <p:spPr>
          <a:xfrm>
            <a:off x="583188" y="376621"/>
            <a:ext cx="8096606" cy="369332"/>
          </a:xfrm>
          <a:prstGeom prst="rect">
            <a:avLst/>
          </a:prstGeom>
          <a:noFill/>
        </p:spPr>
        <p:txBody>
          <a:bodyPr wrap="square" rtlCol="0">
            <a:spAutoFit/>
          </a:bodyPr>
          <a:lstStyle/>
          <a:p>
            <a:r>
              <a:rPr lang="en-GB" b="1" dirty="0" err="1" smtClean="0"/>
              <a:t>Rancière</a:t>
            </a:r>
            <a:r>
              <a:rPr lang="en-GB" b="1" dirty="0" smtClean="0"/>
              <a:t> on the political</a:t>
            </a:r>
          </a:p>
        </p:txBody>
      </p:sp>
      <p:sp>
        <p:nvSpPr>
          <p:cNvPr id="13" name="textruta 12"/>
          <p:cNvSpPr txBox="1"/>
          <p:nvPr/>
        </p:nvSpPr>
        <p:spPr>
          <a:xfrm>
            <a:off x="583188" y="967680"/>
            <a:ext cx="8096606" cy="3293209"/>
          </a:xfrm>
          <a:prstGeom prst="rect">
            <a:avLst/>
          </a:prstGeom>
          <a:noFill/>
        </p:spPr>
        <p:txBody>
          <a:bodyPr wrap="square" rtlCol="0">
            <a:spAutoFit/>
          </a:bodyPr>
          <a:lstStyle/>
          <a:p>
            <a:r>
              <a:rPr lang="en-GB" sz="1600" b="1" dirty="0" smtClean="0"/>
              <a:t>• </a:t>
            </a:r>
            <a:r>
              <a:rPr lang="en-GB" sz="1600" b="1" dirty="0" err="1" smtClean="0"/>
              <a:t>Rancière</a:t>
            </a:r>
            <a:r>
              <a:rPr lang="en-GB" sz="1600" b="1" dirty="0" smtClean="0"/>
              <a:t> vs. </a:t>
            </a:r>
            <a:r>
              <a:rPr lang="en-GB" sz="1600" b="1" dirty="0" err="1" smtClean="0"/>
              <a:t>Lefort</a:t>
            </a:r>
            <a:r>
              <a:rPr lang="en-GB" sz="1600" b="1" dirty="0" smtClean="0"/>
              <a:t>: </a:t>
            </a:r>
            <a:r>
              <a:rPr lang="en-GB" sz="1600" dirty="0" smtClean="0"/>
              <a:t>the political is an </a:t>
            </a:r>
            <a:r>
              <a:rPr lang="en-GB" sz="1600" i="1" dirty="0" smtClean="0"/>
              <a:t>action</a:t>
            </a:r>
            <a:r>
              <a:rPr lang="en-GB" sz="1600" dirty="0" smtClean="0"/>
              <a:t> that interrupts the staging and the partitions in place (not only the form of the staging and the meanings distributed)</a:t>
            </a:r>
          </a:p>
          <a:p>
            <a:endParaRPr lang="en-GB" sz="1600" dirty="0" smtClean="0"/>
          </a:p>
          <a:p>
            <a:r>
              <a:rPr lang="en-GB" sz="1600" dirty="0" smtClean="0"/>
              <a:t>• </a:t>
            </a:r>
            <a:r>
              <a:rPr lang="en-GB" sz="1600" b="1" dirty="0" err="1" smtClean="0"/>
              <a:t>Rancière</a:t>
            </a:r>
            <a:r>
              <a:rPr lang="en-GB" sz="1600" b="1" dirty="0" smtClean="0"/>
              <a:t> vs. </a:t>
            </a:r>
            <a:r>
              <a:rPr lang="en-GB" sz="1600" b="1" dirty="0" err="1" smtClean="0"/>
              <a:t>Mouffe</a:t>
            </a:r>
            <a:r>
              <a:rPr lang="en-GB" sz="1600" b="1" dirty="0" smtClean="0"/>
              <a:t>: </a:t>
            </a:r>
            <a:r>
              <a:rPr lang="en-GB" sz="1600" dirty="0" smtClean="0"/>
              <a:t>democratic politics is an act of interruption (that is to say, an antagonistic/agonistic act) that interrupts in the name of </a:t>
            </a:r>
            <a:r>
              <a:rPr lang="en-GB" sz="1600" i="1" dirty="0" smtClean="0"/>
              <a:t>equality, </a:t>
            </a:r>
            <a:r>
              <a:rPr lang="en-GB" sz="1600" dirty="0" smtClean="0"/>
              <a:t>not a struggle for democratic hegemony as management.</a:t>
            </a:r>
          </a:p>
          <a:p>
            <a:endParaRPr lang="en-GB" sz="1600" i="1" dirty="0" smtClean="0"/>
          </a:p>
          <a:p>
            <a:r>
              <a:rPr lang="en-GB" sz="1600" b="1" dirty="0" smtClean="0"/>
              <a:t>• </a:t>
            </a:r>
            <a:r>
              <a:rPr lang="en-GB" sz="1600" b="1" dirty="0" err="1" smtClean="0"/>
              <a:t>Rancière</a:t>
            </a:r>
            <a:r>
              <a:rPr lang="en-GB" sz="1600" b="1" dirty="0" smtClean="0"/>
              <a:t> vs. Arendt: </a:t>
            </a:r>
            <a:r>
              <a:rPr lang="en-GB" sz="1600" dirty="0" smtClean="0"/>
              <a:t>the political/democratic politics is </a:t>
            </a:r>
            <a:r>
              <a:rPr lang="en-GB" sz="1600" i="1" dirty="0" smtClean="0"/>
              <a:t>not to rise above the level of the social </a:t>
            </a:r>
            <a:r>
              <a:rPr lang="en-GB" sz="1600" dirty="0" smtClean="0"/>
              <a:t>onto the creative level of beginning something new or </a:t>
            </a:r>
            <a:r>
              <a:rPr lang="en-GB" sz="1600" smtClean="0"/>
              <a:t>of disclosing </a:t>
            </a:r>
            <a:r>
              <a:rPr lang="en-GB" sz="1600" dirty="0" smtClean="0"/>
              <a:t>one’s own identity in communication with others, but is the act whereby the (</a:t>
            </a:r>
            <a:r>
              <a:rPr lang="en-GB" sz="1600" dirty="0" err="1" smtClean="0"/>
              <a:t>policeing</a:t>
            </a:r>
            <a:r>
              <a:rPr lang="en-GB" sz="1600" dirty="0" smtClean="0"/>
              <a:t>) logic of managing the whole is interrupted in the name of the equality of everyone and anyone. Politics may well concern exactly the social, the main distinction is whether that is made in the name of management or in the name of equality.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P spid="1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is">
  <a:themeElements>
    <a:clrScheme name="Bris">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is">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Bris">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Bris.thmx</Template>
  <TotalTime>3353</TotalTime>
  <Words>1704</Words>
  <Application>Microsoft Macintosh PowerPoint</Application>
  <PresentationFormat>Bildspel på skärmen (4:3)</PresentationFormat>
  <Paragraphs>163</Paragraphs>
  <Slides>10</Slides>
  <Notes>1</Notes>
  <HiddenSlides>0</HiddenSlides>
  <MMClips>0</MMClips>
  <ScaleCrop>false</ScaleCrop>
  <HeadingPairs>
    <vt:vector size="4" baseType="variant">
      <vt:variant>
        <vt:lpstr>Formgivningsmall</vt:lpstr>
      </vt:variant>
      <vt:variant>
        <vt:i4>1</vt:i4>
      </vt:variant>
      <vt:variant>
        <vt:lpstr>Bildrubriker</vt:lpstr>
      </vt:variant>
      <vt:variant>
        <vt:i4>10</vt:i4>
      </vt:variant>
    </vt:vector>
  </HeadingPairs>
  <TitlesOfParts>
    <vt:vector size="11" baseType="lpstr">
      <vt:lpstr>Bris</vt:lpstr>
      <vt:lpstr>Bild 1</vt:lpstr>
      <vt:lpstr>Bild 2</vt:lpstr>
      <vt:lpstr>Bild 3</vt:lpstr>
      <vt:lpstr>Bild 4</vt:lpstr>
      <vt:lpstr>Bild 5</vt:lpstr>
      <vt:lpstr>Bild 6</vt:lpstr>
      <vt:lpstr>Bild 7</vt:lpstr>
      <vt:lpstr>Bild 8</vt:lpstr>
      <vt:lpstr>Bild 9</vt:lpstr>
      <vt:lpstr>Bild 10</vt:lpstr>
    </vt:vector>
  </TitlesOfParts>
  <Company>Institutionen för praktisk filosofi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Bild 1</dc:title>
  <dc:creator>Kristian Klockars</dc:creator>
  <cp:lastModifiedBy>Kristian Klockars</cp:lastModifiedBy>
  <cp:revision>460</cp:revision>
  <dcterms:created xsi:type="dcterms:W3CDTF">2011-11-25T09:53:38Z</dcterms:created>
  <dcterms:modified xsi:type="dcterms:W3CDTF">2011-11-25T09:54:22Z</dcterms:modified>
</cp:coreProperties>
</file>