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9" r:id="rId3"/>
    <p:sldId id="387" r:id="rId4"/>
    <p:sldId id="371" r:id="rId5"/>
    <p:sldId id="372" r:id="rId6"/>
    <p:sldId id="378" r:id="rId7"/>
    <p:sldId id="380" r:id="rId8"/>
    <p:sldId id="381" r:id="rId9"/>
    <p:sldId id="379" r:id="rId10"/>
    <p:sldId id="361" r:id="rId11"/>
    <p:sldId id="368" r:id="rId12"/>
    <p:sldId id="384" r:id="rId13"/>
    <p:sldId id="389" r:id="rId14"/>
    <p:sldId id="390" r:id="rId15"/>
    <p:sldId id="391" r:id="rId16"/>
    <p:sldId id="394" r:id="rId17"/>
    <p:sldId id="395" r:id="rId18"/>
    <p:sldId id="397" r:id="rId19"/>
    <p:sldId id="398" r:id="rId20"/>
    <p:sldId id="385" r:id="rId21"/>
    <p:sldId id="393" r:id="rId22"/>
    <p:sldId id="386" r:id="rId23"/>
    <p:sldId id="396" r:id="rId24"/>
    <p:sldId id="392" r:id="rId25"/>
    <p:sldId id="399" r:id="rId26"/>
  </p:sldIdLst>
  <p:sldSz cx="9144000" cy="6858000" type="screen4x3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7" autoAdjust="0"/>
    <p:restoredTop sz="86410"/>
  </p:normalViewPr>
  <p:slideViewPr>
    <p:cSldViewPr>
      <p:cViewPr varScale="1">
        <p:scale>
          <a:sx n="86" d="100"/>
          <a:sy n="86" d="100"/>
        </p:scale>
        <p:origin x="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61E8-68DA-4539-881E-87E5791D0C7E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9F51-8407-4522-A62E-1BD5E92EF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6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F4FAA-4F9B-4340-AEB4-02A9D67B69E4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BE58-8C20-4A5B-B721-6742D5A74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BE58-8C20-4A5B-B721-6742D5A74D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0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8BE58-8C20-4A5B-B721-6742D5A74D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8BE58-8C20-4A5B-B721-6742D5A74DA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1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1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1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0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2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6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4267-1F71-4FAA-BCF4-594A058CD2E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EAFA-ECB5-4F73-A991-CA91E00A0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86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iemajeure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847331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 </a:t>
            </a: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sz="6000" b="1" dirty="0" err="1"/>
              <a:t>The</a:t>
            </a:r>
            <a:r>
              <a:rPr lang="fi-FI" sz="6000" b="1" dirty="0"/>
              <a:t> </a:t>
            </a:r>
            <a:r>
              <a:rPr lang="fi-FI" sz="6000" b="1" dirty="0" err="1"/>
              <a:t>Ewenic</a:t>
            </a:r>
            <a:r>
              <a:rPr lang="fi-FI" sz="6000" b="1" dirty="0"/>
              <a:t> </a:t>
            </a:r>
            <a:r>
              <a:rPr lang="fi-FI" sz="6000" b="1" dirty="0" err="1"/>
              <a:t>expansion</a:t>
            </a:r>
            <a:br>
              <a:rPr lang="fi-FI" sz="6000" b="1" dirty="0"/>
            </a:br>
            <a:r>
              <a:rPr lang="fi-FI" sz="6000" b="1" dirty="0"/>
              <a:t>in </a:t>
            </a:r>
            <a:r>
              <a:rPr lang="fi-FI" sz="6000" b="1" dirty="0" err="1"/>
              <a:t>Siberia</a:t>
            </a:r>
            <a:r>
              <a:rPr lang="fi-FI" sz="5300" b="1" dirty="0"/>
              <a:t> </a:t>
            </a:r>
            <a:br>
              <a:rPr lang="fi-FI" b="1" dirty="0"/>
            </a:br>
            <a:br>
              <a:rPr lang="fi-FI" b="1" dirty="0"/>
            </a:br>
            <a:br>
              <a:rPr lang="fi-FI" sz="1300" b="1" dirty="0"/>
            </a:br>
            <a:br>
              <a:rPr lang="fi-FI" b="1" dirty="0"/>
            </a:b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 fontScale="92500" lnSpcReduction="10000"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SLE 56 </a:t>
            </a:r>
            <a:r>
              <a:rPr lang="fi-FI" sz="2400" b="1" dirty="0" err="1">
                <a:solidFill>
                  <a:schemeClr val="tx1"/>
                </a:solidFill>
              </a:rPr>
              <a:t>Athens</a:t>
            </a:r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b="1" dirty="0">
                <a:solidFill>
                  <a:schemeClr val="tx1"/>
                </a:solidFill>
              </a:rPr>
              <a:t>Juha Janhunen </a:t>
            </a:r>
          </a:p>
          <a:p>
            <a:r>
              <a:rPr lang="fi-FI" sz="2400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asiemajeure@yahoo.com</a:t>
            </a:r>
            <a:endParaRPr lang="fi-FI" sz="2400" b="1" dirty="0">
              <a:solidFill>
                <a:srgbClr val="FFC000"/>
              </a:solidFill>
            </a:endParaRPr>
          </a:p>
          <a:p>
            <a:r>
              <a:rPr lang="fi-FI" sz="2400" b="1" dirty="0" err="1">
                <a:solidFill>
                  <a:srgbClr val="FFC000"/>
                </a:solidFill>
              </a:rPr>
              <a:t>asiemajeure@yandex.ru</a:t>
            </a:r>
            <a:endParaRPr lang="fi-FI" sz="2400" b="1" dirty="0">
              <a:solidFill>
                <a:srgbClr val="FFC000"/>
              </a:solidFill>
            </a:endParaRPr>
          </a:p>
          <a:p>
            <a:r>
              <a:rPr lang="fi-FI" sz="2400" b="1" dirty="0">
                <a:solidFill>
                  <a:schemeClr val="tx1"/>
                </a:solidFill>
              </a:rPr>
              <a:t>ILS RAS, St. Petersburg</a:t>
            </a:r>
          </a:p>
        </p:txBody>
      </p:sp>
    </p:spTree>
    <p:extLst>
      <p:ext uri="{BB962C8B-B14F-4D97-AF65-F5344CB8AC3E}">
        <p14:creationId xmlns:p14="http://schemas.microsoft.com/office/powerpoint/2010/main" val="20856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0892-50F0-8142-B93A-AFC16613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Proto-</a:t>
            </a:r>
            <a:r>
              <a:rPr lang="fi-FI" b="1" dirty="0" err="1"/>
              <a:t>Tungusic</a:t>
            </a:r>
            <a:endParaRPr lang="en-FI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7FD353-F9F0-CD4C-AA7D-4F7DE810C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37E97-F95B-7E45-B32A-D91DE749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92" y="1541763"/>
            <a:ext cx="6775215" cy="531478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669C4D4-8E31-F947-A2C5-367277E93950}"/>
              </a:ext>
            </a:extLst>
          </p:cNvPr>
          <p:cNvSpPr>
            <a:spLocks noChangeAspect="1"/>
          </p:cNvSpPr>
          <p:nvPr/>
        </p:nvSpPr>
        <p:spPr>
          <a:xfrm>
            <a:off x="6804248" y="3573016"/>
            <a:ext cx="36000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450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0892-50F0-8142-B93A-AFC16613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Proto-</a:t>
            </a:r>
            <a:r>
              <a:rPr lang="fi-FI" b="1" dirty="0" err="1"/>
              <a:t>Ewenic</a:t>
            </a:r>
            <a:endParaRPr lang="en-FI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7FD353-F9F0-CD4C-AA7D-4F7DE810C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37E97-F95B-7E45-B32A-D91DE749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92" y="1541763"/>
            <a:ext cx="6775215" cy="531478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669C4D4-8E31-F947-A2C5-367277E93950}"/>
              </a:ext>
            </a:extLst>
          </p:cNvPr>
          <p:cNvSpPr>
            <a:spLocks noChangeAspect="1"/>
          </p:cNvSpPr>
          <p:nvPr/>
        </p:nvSpPr>
        <p:spPr>
          <a:xfrm>
            <a:off x="6588224" y="3068960"/>
            <a:ext cx="36000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493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837-B0B2-E52A-01AB-6243200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Neighbouring</a:t>
            </a:r>
            <a:r>
              <a:rPr lang="fi-FI" b="1" dirty="0"/>
              <a:t> </a:t>
            </a:r>
            <a:r>
              <a:rPr lang="fi-FI" b="1" dirty="0" err="1"/>
              <a:t>languages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98E9-F637-00BC-1467-BFCE365B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b="1" dirty="0"/>
              <a:t>N 		Taimyr		Nganasan</a:t>
            </a:r>
          </a:p>
          <a:p>
            <a:r>
              <a:rPr lang="en-FI" b="1" dirty="0"/>
              <a:t>NW 	Katanga		Nenets, Enets</a:t>
            </a:r>
          </a:p>
          <a:p>
            <a:r>
              <a:rPr lang="en-FI" b="1" dirty="0"/>
              <a:t>W		Sym 			Selkup, Khanty</a:t>
            </a:r>
          </a:p>
          <a:p>
            <a:r>
              <a:rPr lang="en-FI" b="1" dirty="0"/>
              <a:t>SW 	Tunguska 		Ket, Kott  </a:t>
            </a:r>
          </a:p>
          <a:p>
            <a:r>
              <a:rPr lang="en-FI" b="1" dirty="0"/>
              <a:t>C		Lena 			Yakut </a:t>
            </a:r>
          </a:p>
          <a:p>
            <a:r>
              <a:rPr lang="en-FI" b="1" dirty="0"/>
              <a:t>S		Baikalia 		Buryat </a:t>
            </a:r>
          </a:p>
          <a:p>
            <a:r>
              <a:rPr lang="en-FI" b="1" dirty="0"/>
              <a:t>SE		Dauria 		Khamnigan Mongol </a:t>
            </a:r>
          </a:p>
          <a:p>
            <a:r>
              <a:rPr lang="en-FI" b="1" dirty="0"/>
              <a:t>E		Amur 		Ghilyak </a:t>
            </a:r>
          </a:p>
          <a:p>
            <a:r>
              <a:rPr lang="en-FI" b="1" dirty="0"/>
              <a:t>NE		Okhotsk 		Yukaghir, Koryak</a:t>
            </a:r>
          </a:p>
        </p:txBody>
      </p:sp>
    </p:spTree>
    <p:extLst>
      <p:ext uri="{BB962C8B-B14F-4D97-AF65-F5344CB8AC3E}">
        <p14:creationId xmlns:p14="http://schemas.microsoft.com/office/powerpoint/2010/main" val="192076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837-B0B2-E52A-01AB-6243200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Language </a:t>
            </a:r>
            <a:r>
              <a:rPr lang="fi-FI" b="1" dirty="0" err="1"/>
              <a:t>shift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Ewenic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98E9-F637-00BC-1467-BFCE365B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b="1" dirty="0"/>
              <a:t>N 		Taimyr		</a:t>
            </a:r>
          </a:p>
          <a:p>
            <a:r>
              <a:rPr lang="en-FI" b="1" dirty="0"/>
              <a:t>NW 	Katanga	</a:t>
            </a:r>
          </a:p>
          <a:p>
            <a:r>
              <a:rPr lang="en-FI" b="1" dirty="0"/>
              <a:t>W		Sym 			</a:t>
            </a:r>
          </a:p>
          <a:p>
            <a:r>
              <a:rPr lang="en-FI" b="1" dirty="0"/>
              <a:t>SW 	Tunguska 		</a:t>
            </a:r>
          </a:p>
          <a:p>
            <a:r>
              <a:rPr lang="en-FI" b="1" dirty="0"/>
              <a:t>C		Lena 			Yakut </a:t>
            </a:r>
          </a:p>
          <a:p>
            <a:r>
              <a:rPr lang="en-FI" b="1" dirty="0"/>
              <a:t>S		Baikalia 		Buryat </a:t>
            </a:r>
          </a:p>
          <a:p>
            <a:r>
              <a:rPr lang="en-FI" b="1" dirty="0"/>
              <a:t>SE		Dauria 		Khamnigan Mongol </a:t>
            </a:r>
          </a:p>
          <a:p>
            <a:r>
              <a:rPr lang="en-FI" b="1" dirty="0"/>
              <a:t>E		Amur 		</a:t>
            </a:r>
          </a:p>
          <a:p>
            <a:r>
              <a:rPr lang="en-FI" b="1" dirty="0"/>
              <a:t>NE		Okhotsk 		</a:t>
            </a:r>
          </a:p>
        </p:txBody>
      </p:sp>
    </p:spTree>
    <p:extLst>
      <p:ext uri="{BB962C8B-B14F-4D97-AF65-F5344CB8AC3E}">
        <p14:creationId xmlns:p14="http://schemas.microsoft.com/office/powerpoint/2010/main" val="28625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837-B0B2-E52A-01AB-6243200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Language </a:t>
            </a:r>
            <a:r>
              <a:rPr lang="fi-FI" b="1" dirty="0" err="1"/>
              <a:t>shift</a:t>
            </a:r>
            <a:r>
              <a:rPr lang="fi-FI" b="1" dirty="0"/>
              <a:t> to </a:t>
            </a:r>
            <a:r>
              <a:rPr lang="fi-FI" b="1" dirty="0" err="1"/>
              <a:t>Ewenic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98E9-F637-00BC-1467-BFCE365B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b="1" dirty="0"/>
              <a:t>N 		Taimyr		</a:t>
            </a:r>
          </a:p>
          <a:p>
            <a:r>
              <a:rPr lang="en-FI" b="1" dirty="0"/>
              <a:t>NW 	Katanga	</a:t>
            </a:r>
          </a:p>
          <a:p>
            <a:r>
              <a:rPr lang="en-FI" b="1" dirty="0"/>
              <a:t>W		Sym 			</a:t>
            </a:r>
          </a:p>
          <a:p>
            <a:r>
              <a:rPr lang="en-FI" b="1" dirty="0"/>
              <a:t>SW 	Tunguska 		</a:t>
            </a:r>
          </a:p>
          <a:p>
            <a:r>
              <a:rPr lang="en-FI" b="1" dirty="0"/>
              <a:t>C		Lena 			</a:t>
            </a:r>
          </a:p>
          <a:p>
            <a:r>
              <a:rPr lang="en-FI" b="1" dirty="0"/>
              <a:t>S		Baikalia  		</a:t>
            </a:r>
          </a:p>
          <a:p>
            <a:r>
              <a:rPr lang="en-FI" b="1" dirty="0"/>
              <a:t>SE		Dauria 	</a:t>
            </a:r>
          </a:p>
          <a:p>
            <a:r>
              <a:rPr lang="en-FI" b="1" dirty="0"/>
              <a:t>E		Amur 		Ghilyak </a:t>
            </a:r>
          </a:p>
          <a:p>
            <a:r>
              <a:rPr lang="en-FI" b="1" dirty="0"/>
              <a:t>NE		Okhotsk 		Yukaghir </a:t>
            </a:r>
          </a:p>
        </p:txBody>
      </p:sp>
    </p:spTree>
    <p:extLst>
      <p:ext uri="{BB962C8B-B14F-4D97-AF65-F5344CB8AC3E}">
        <p14:creationId xmlns:p14="http://schemas.microsoft.com/office/powerpoint/2010/main" val="72930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6E8B-2CBD-54F8-7ECB-A2FCA527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Regional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16CD-FC01-0B43-F68E-CA31DAD2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b="1" dirty="0"/>
              <a:t>Western Ewenki 		Ob-Yenisei</a:t>
            </a:r>
          </a:p>
          <a:p>
            <a:r>
              <a:rPr lang="en-FI" b="1" dirty="0"/>
              <a:t>Southern Ewenki  		Baikalia</a:t>
            </a:r>
          </a:p>
          <a:p>
            <a:r>
              <a:rPr lang="en-FI" b="1" dirty="0"/>
              <a:t>Northern Ewenki 		Arctic </a:t>
            </a:r>
          </a:p>
          <a:p>
            <a:r>
              <a:rPr lang="en-FI" b="1" dirty="0"/>
              <a:t>Eastern Ewenki  		Okhotsk</a:t>
            </a:r>
          </a:p>
          <a:p>
            <a:endParaRPr lang="en-FI" b="1" dirty="0"/>
          </a:p>
          <a:p>
            <a:r>
              <a:rPr lang="en-FI" b="1" dirty="0"/>
              <a:t>Ewen 				NE Siberia </a:t>
            </a:r>
          </a:p>
        </p:txBody>
      </p:sp>
    </p:spTree>
    <p:extLst>
      <p:ext uri="{BB962C8B-B14F-4D97-AF65-F5344CB8AC3E}">
        <p14:creationId xmlns:p14="http://schemas.microsoft.com/office/powerpoint/2010/main" val="780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B1BD-FD4D-C138-0CE9-EEBAB7D1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b="1" dirty="0"/>
              <a:t>Ewenki</a:t>
            </a:r>
            <a:br>
              <a:rPr lang="en-FI" b="1" dirty="0"/>
            </a:br>
            <a:r>
              <a:rPr lang="en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F4AE-FD22-14FD-BDB7-BC0CEA16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5301"/>
            <a:ext cx="8229600" cy="5228035"/>
          </a:xfrm>
        </p:spPr>
        <p:txBody>
          <a:bodyPr/>
          <a:lstStyle/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pPr marL="0" indent="0">
              <a:buNone/>
            </a:pPr>
            <a:r>
              <a:rPr lang="en-FI" sz="1800" dirty="0"/>
              <a:t>					                       </a:t>
            </a:r>
          </a:p>
          <a:p>
            <a:pPr marL="0" indent="0">
              <a:buNone/>
            </a:pPr>
            <a:endParaRPr lang="en-FI" sz="1800" b="1" dirty="0"/>
          </a:p>
          <a:p>
            <a:pPr marL="0" indent="0">
              <a:buNone/>
            </a:pPr>
            <a:r>
              <a:rPr lang="en-FI" sz="1800" b="1" dirty="0"/>
              <a:t>						            </a:t>
            </a:r>
            <a:r>
              <a:rPr lang="en-FI" sz="1600" b="1" dirty="0"/>
              <a:t>Vasilevich 1958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E722B-E25B-136F-5A78-455C6E8F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4" y="1056673"/>
            <a:ext cx="6694512" cy="47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9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B1BD-FD4D-C138-0CE9-EEBAB7D1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b="1" dirty="0"/>
              <a:t>Ewen</a:t>
            </a:r>
            <a:br>
              <a:rPr lang="en-FI" b="1" dirty="0"/>
            </a:br>
            <a:r>
              <a:rPr lang="en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F4AE-FD22-14FD-BDB7-BC0CEA16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5301"/>
            <a:ext cx="8229600" cy="5228035"/>
          </a:xfrm>
        </p:spPr>
        <p:txBody>
          <a:bodyPr/>
          <a:lstStyle/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pPr marL="0" indent="0">
              <a:buNone/>
            </a:pPr>
            <a:r>
              <a:rPr lang="en-FI" sz="1800" dirty="0"/>
              <a:t>					                       </a:t>
            </a:r>
          </a:p>
          <a:p>
            <a:pPr marL="0" indent="0">
              <a:buNone/>
            </a:pPr>
            <a:endParaRPr lang="en-FI" sz="1800" b="1" dirty="0"/>
          </a:p>
          <a:p>
            <a:pPr marL="0" indent="0">
              <a:buNone/>
            </a:pPr>
            <a:r>
              <a:rPr lang="en-FI" sz="1800" b="1" dirty="0"/>
              <a:t>						</a:t>
            </a:r>
            <a:r>
              <a:rPr lang="en-FI" sz="1600" b="1" dirty="0"/>
              <a:t>Novikova 1960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EB5DA-1ACB-7577-EFFE-89964C2C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067536"/>
            <a:ext cx="5400600" cy="47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1A9A-9FEE-4CC9-4CCC-5F864EAC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6273"/>
            <a:ext cx="8229600" cy="1143000"/>
          </a:xfrm>
        </p:spPr>
        <p:txBody>
          <a:bodyPr/>
          <a:lstStyle/>
          <a:p>
            <a:r>
              <a:rPr lang="en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1D87E-2E17-21B0-94D9-7E0E9A09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sz="1600" b="1" dirty="0"/>
          </a:p>
          <a:p>
            <a:pPr marL="0" indent="0">
              <a:buNone/>
            </a:pPr>
            <a:endParaRPr lang="en-FI" sz="1600" b="1" dirty="0"/>
          </a:p>
          <a:p>
            <a:pPr marL="0" indent="0">
              <a:buNone/>
            </a:pPr>
            <a:r>
              <a:rPr lang="en-FI" sz="1600" b="1" dirty="0"/>
              <a:t>						      Doerfer 1985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984B1-ECDA-0EF6-EDF8-F31A8C0D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2" y="260648"/>
            <a:ext cx="5638997" cy="52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8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57D5-0E8B-BF00-DDE3-FDC8156D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BE75-E729-E2C2-2056-A1EE120C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BBB5-70BA-DA16-8718-BC9AB904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2847" y="1452682"/>
            <a:ext cx="3384376" cy="647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C8E81-9469-C504-2D11-72FE850D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5408906"/>
            <a:ext cx="6184900" cy="1365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2CCA8-DF68-8774-5DB1-02DCD18E0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2" y="84065"/>
            <a:ext cx="61849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6693-1B3A-F45C-E984-5705FA5A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23F01-D370-A947-36C3-9F7C07970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18" y="179807"/>
            <a:ext cx="4778564" cy="6498386"/>
          </a:xfrm>
        </p:spPr>
      </p:pic>
    </p:spTree>
    <p:extLst>
      <p:ext uri="{BB962C8B-B14F-4D97-AF65-F5344CB8AC3E}">
        <p14:creationId xmlns:p14="http://schemas.microsoft.com/office/powerpoint/2010/main" val="184709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C3F5-4545-C6A6-AF8F-18DAC4D9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Specific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D31E-DE79-E55E-9736-DEED9EDFF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b="1" dirty="0"/>
              <a:t>Rapid expansion over wide area  </a:t>
            </a:r>
          </a:p>
          <a:p>
            <a:r>
              <a:rPr lang="en-FI" b="1" dirty="0"/>
              <a:t>Dating: 1000–1500–1900 AZ </a:t>
            </a:r>
          </a:p>
          <a:p>
            <a:r>
              <a:rPr lang="en-FI" b="1" dirty="0"/>
              <a:t>Average annual expansion: 5000 km</a:t>
            </a:r>
            <a:r>
              <a:rPr lang="en-FI" b="1" baseline="30000" dirty="0"/>
              <a:t>2 </a:t>
            </a:r>
            <a:endParaRPr lang="en-FI" b="1" dirty="0"/>
          </a:p>
          <a:p>
            <a:r>
              <a:rPr lang="en-FI" b="1" dirty="0"/>
              <a:t>Using S/N and E/W rivers as routes </a:t>
            </a:r>
          </a:p>
          <a:p>
            <a:r>
              <a:rPr lang="en-FI" b="1" dirty="0"/>
              <a:t>Covering an unknown number of languages </a:t>
            </a:r>
          </a:p>
          <a:p>
            <a:r>
              <a:rPr lang="en-FI" b="1" dirty="0"/>
              <a:t>By absorption and assimilation </a:t>
            </a:r>
          </a:p>
          <a:p>
            <a:r>
              <a:rPr lang="en-FI" b="1" dirty="0"/>
              <a:t>With few traces of substratal influence</a:t>
            </a:r>
          </a:p>
          <a:p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148315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0187-4C6F-893D-A70A-1EAB3456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A substratal areal feature?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3D07-2CD6-DCB4-E77D-F40B1BF1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I" b="1" dirty="0"/>
              <a:t>[s] &gt; [h] &gt; Ø 			#_V		V_V</a:t>
            </a:r>
          </a:p>
          <a:p>
            <a:pPr marL="0" indent="0">
              <a:buNone/>
            </a:pPr>
            <a:r>
              <a:rPr lang="en-FI" b="1" dirty="0"/>
              <a:t>	F Nenets 			  +  </a:t>
            </a:r>
          </a:p>
          <a:p>
            <a:pPr marL="0" indent="0">
              <a:buNone/>
            </a:pPr>
            <a:r>
              <a:rPr lang="en-FI" b="1" dirty="0"/>
              <a:t>	N Ewenki			  + 		 (+)</a:t>
            </a:r>
          </a:p>
          <a:p>
            <a:pPr marL="0" indent="0">
              <a:buNone/>
            </a:pPr>
            <a:r>
              <a:rPr lang="en-FI" b="1" dirty="0"/>
              <a:t>	Ewen 		 	  + 		 (+)</a:t>
            </a:r>
          </a:p>
          <a:p>
            <a:pPr marL="0" indent="0">
              <a:buNone/>
            </a:pPr>
            <a:r>
              <a:rPr lang="en-FI" b="1" dirty="0"/>
              <a:t>	E Ewenki 			   		  +</a:t>
            </a:r>
          </a:p>
          <a:p>
            <a:pPr marL="0" indent="0">
              <a:buNone/>
            </a:pPr>
            <a:r>
              <a:rPr lang="en-FI" b="1" dirty="0"/>
              <a:t>	Udihe 					  +</a:t>
            </a:r>
          </a:p>
          <a:p>
            <a:pPr marL="0" indent="0">
              <a:buNone/>
            </a:pPr>
            <a:r>
              <a:rPr lang="en-FI" b="1" dirty="0"/>
              <a:t>	Buryat 			  + 		  + </a:t>
            </a:r>
          </a:p>
          <a:p>
            <a:pPr marL="0" indent="0">
              <a:buNone/>
            </a:pPr>
            <a:r>
              <a:rPr lang="en-FI" b="1" dirty="0"/>
              <a:t>	Yakut 			  Ø 		  + </a:t>
            </a:r>
          </a:p>
        </p:txBody>
      </p:sp>
    </p:spTree>
    <p:extLst>
      <p:ext uri="{BB962C8B-B14F-4D97-AF65-F5344CB8AC3E}">
        <p14:creationId xmlns:p14="http://schemas.microsoft.com/office/powerpoint/2010/main" val="289412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9539-0507-E001-8C91-6905CF18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Underlying mechanisms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31F9-A868-3399-CE21-E999D3E4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400" b="1" dirty="0"/>
              <a:t>PUSH factors</a:t>
            </a:r>
          </a:p>
          <a:p>
            <a:r>
              <a:rPr lang="en-FI" sz="2000" b="1" dirty="0"/>
              <a:t>Demographic edge? – larger population base? </a:t>
            </a:r>
          </a:p>
          <a:p>
            <a:r>
              <a:rPr lang="en-FI" sz="2000" b="1" dirty="0"/>
              <a:t>Cultural edge? – new technologies? </a:t>
            </a:r>
            <a:r>
              <a:rPr lang="en-GB" sz="2000" b="1" dirty="0"/>
              <a:t>R</a:t>
            </a:r>
            <a:r>
              <a:rPr lang="en-FI" sz="2000" b="1" dirty="0"/>
              <a:t>eindeer herding? </a:t>
            </a:r>
          </a:p>
          <a:p>
            <a:r>
              <a:rPr lang="en-FI" sz="2000" b="1" dirty="0"/>
              <a:t>Political edge?  – higher social organization? </a:t>
            </a:r>
            <a:endParaRPr lang="en-FI" sz="2400" b="1" dirty="0"/>
          </a:p>
          <a:p>
            <a:endParaRPr lang="en-FI" sz="2400" b="1" dirty="0"/>
          </a:p>
          <a:p>
            <a:pPr marL="0" indent="0">
              <a:buNone/>
            </a:pPr>
            <a:r>
              <a:rPr lang="en-FI" sz="2400" b="1" dirty="0"/>
              <a:t>PULL FACTORS</a:t>
            </a:r>
          </a:p>
          <a:p>
            <a:r>
              <a:rPr lang="en-FI" sz="2000" b="1" dirty="0"/>
              <a:t>Epidemics? – population decrease in target areas?</a:t>
            </a:r>
          </a:p>
          <a:p>
            <a:r>
              <a:rPr lang="en-FI" sz="2000" b="1" dirty="0"/>
              <a:t>Wars? – political disunity among target populations?</a:t>
            </a:r>
            <a:r>
              <a:rPr lang="en-FI" sz="2400" b="1" dirty="0"/>
              <a:t> </a:t>
            </a:r>
          </a:p>
          <a:p>
            <a:pPr marL="0" indent="0">
              <a:buNone/>
            </a:pPr>
            <a:endParaRPr lang="en-FI" sz="2400" b="1" dirty="0"/>
          </a:p>
          <a:p>
            <a:pPr marL="0" indent="0">
              <a:buNone/>
            </a:pPr>
            <a:r>
              <a:rPr lang="en-FI" sz="2400" b="1" dirty="0"/>
              <a:t>PHYSICAL CONTEXT </a:t>
            </a:r>
          </a:p>
          <a:p>
            <a:r>
              <a:rPr lang="en-GB" sz="2000" b="1" dirty="0"/>
              <a:t>M</a:t>
            </a:r>
            <a:r>
              <a:rPr lang="en-FI" sz="2000" b="1" dirty="0"/>
              <a:t>ovements along E/W tributaries of major S/N rivers </a:t>
            </a:r>
            <a:endParaRPr lang="en-FI" sz="2400" b="1" dirty="0"/>
          </a:p>
          <a:p>
            <a:endParaRPr lang="en-FI" b="1" dirty="0"/>
          </a:p>
          <a:p>
            <a:endParaRPr lang="en-FI" b="1" dirty="0"/>
          </a:p>
          <a:p>
            <a:endParaRPr lang="en-FI" b="1" dirty="0"/>
          </a:p>
          <a:p>
            <a:endParaRPr lang="en-FI" b="1" dirty="0"/>
          </a:p>
          <a:p>
            <a:endParaRPr lang="en-FI" b="1" dirty="0"/>
          </a:p>
          <a:p>
            <a:endParaRPr lang="en-FI" b="1" dirty="0"/>
          </a:p>
          <a:p>
            <a:endParaRPr lang="en-FI" b="1" dirty="0"/>
          </a:p>
          <a:p>
            <a:pPr marL="0" indent="0">
              <a:buNone/>
            </a:pPr>
            <a:endParaRPr lang="en-FI" b="1" dirty="0"/>
          </a:p>
          <a:p>
            <a:pPr marL="0" indent="0">
              <a:buNone/>
            </a:pPr>
            <a:endParaRPr lang="en-FI" b="1" dirty="0"/>
          </a:p>
          <a:p>
            <a:pPr marL="0" indent="0">
              <a:buNone/>
            </a:pP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173006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E76F-F420-E6EC-1AC7-8773834F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Unsolved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8800-DAEE-14EA-D6D4-5DCB00A0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I" sz="2800" b="1" dirty="0"/>
              <a:t>Which and how many languages were replaced?</a:t>
            </a:r>
          </a:p>
          <a:p>
            <a:pPr marL="0" indent="0">
              <a:buNone/>
            </a:pPr>
            <a:r>
              <a:rPr lang="en-FI" sz="2800" b="1" dirty="0"/>
              <a:t> 	- Kolymic (Yukaghir: Odul and Wadul)</a:t>
            </a:r>
          </a:p>
          <a:p>
            <a:pPr marL="0" indent="0">
              <a:buNone/>
            </a:pPr>
            <a:r>
              <a:rPr lang="en-FI" sz="2800" b="1" dirty="0"/>
              <a:t>	- Para-Samoyedic? </a:t>
            </a:r>
          </a:p>
          <a:p>
            <a:pPr marL="0" indent="0">
              <a:buNone/>
            </a:pPr>
            <a:r>
              <a:rPr lang="en-FI" sz="2800" b="1" dirty="0"/>
              <a:t>	- Para-Uralic? </a:t>
            </a:r>
          </a:p>
          <a:p>
            <a:pPr marL="0" indent="0">
              <a:buNone/>
            </a:pPr>
            <a:r>
              <a:rPr lang="en-FI" sz="2800" b="1" dirty="0"/>
              <a:t>	- Para-Amuric? </a:t>
            </a:r>
          </a:p>
          <a:p>
            <a:pPr marL="0" indent="0">
              <a:buNone/>
            </a:pPr>
            <a:r>
              <a:rPr lang="en-FI" sz="2800" b="1" dirty="0"/>
              <a:t>	- other Palaeosiberian </a:t>
            </a:r>
          </a:p>
          <a:p>
            <a:pPr marL="0" indent="0">
              <a:buNone/>
            </a:pPr>
            <a:endParaRPr lang="en-FI" sz="2800" b="1" dirty="0"/>
          </a:p>
          <a:p>
            <a:r>
              <a:rPr lang="en-FI" sz="2800" b="1" dirty="0"/>
              <a:t>Did the Ewenic expansion have predecessors? 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2883044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F646-822C-45BA-CD81-568B3F1F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FI" b="1" dirty="0"/>
              <a:t>f.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9545-CB06-8AAE-3CD3-F544BF42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dirty="0"/>
              <a:t> 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endParaRPr lang="en-FI" sz="2000" b="1" dirty="0"/>
          </a:p>
          <a:p>
            <a:pPr marL="0" indent="0">
              <a:buNone/>
            </a:pPr>
            <a:r>
              <a:rPr lang="en-FI" sz="2000" b="1" dirty="0"/>
              <a:t>						</a:t>
            </a:r>
          </a:p>
          <a:p>
            <a:pPr marL="0" indent="0">
              <a:buNone/>
            </a:pPr>
            <a:r>
              <a:rPr lang="en-FI" sz="2000" b="1" dirty="0"/>
              <a:t>					              </a:t>
            </a:r>
            <a:r>
              <a:rPr lang="en-FI" sz="1600" b="1" dirty="0"/>
              <a:t>Voegelin &amp; Voegelin 1966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DC400-1EDC-C7EA-765A-E372DE34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9" y="1416557"/>
            <a:ext cx="6945682" cy="47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8092-4121-9A3D-9CFF-C52C3766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DB3B-9E92-1465-148C-76B91D82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FI" dirty="0"/>
              <a:t> </a:t>
            </a:r>
          </a:p>
          <a:p>
            <a:pPr marL="0" indent="0">
              <a:buNone/>
            </a:pPr>
            <a:endParaRPr lang="en-FI" sz="1800" dirty="0"/>
          </a:p>
          <a:p>
            <a:pPr marL="0" indent="0" algn="ctr">
              <a:buNone/>
            </a:pPr>
            <a:r>
              <a:rPr lang="el-GR" sz="6000" dirty="0" err="1">
                <a:latin typeface="+mj-lt"/>
                <a:cs typeface="Times New Roman" panose="02020603050405020304" pitchFamily="18" charset="0"/>
              </a:rPr>
              <a:t>εὐχαριστῶ</a:t>
            </a:r>
            <a:endParaRPr lang="en-FI" sz="6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F638-37A4-41D9-6B35-CDEAFBFC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Two extremes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1874-7F6C-0A1F-645E-BFB3E239E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I" sz="2400" b="1" dirty="0"/>
              <a:t>Jurchen-Manchu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FI" sz="2000" b="1" dirty="0"/>
              <a:t>imperial language of the Jin (1115-1234) and Qing (1616-1911)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FI" sz="2000" b="1" dirty="0"/>
              <a:t>official language of “China” during the Qing (1644-1911)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w</a:t>
            </a:r>
            <a:r>
              <a:rPr lang="en-FI" sz="2000" b="1" dirty="0"/>
              <a:t>ritten language since 1120 (Jurchen) / 1599 (Manchu)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s</a:t>
            </a:r>
            <a:r>
              <a:rPr lang="en-FI" sz="2000" b="1" dirty="0"/>
              <a:t>peaker population decreased from millions to max 10 000 (Sibe) </a:t>
            </a:r>
          </a:p>
          <a:p>
            <a:pPr marL="0" indent="0">
              <a:buNone/>
            </a:pPr>
            <a:endParaRPr lang="en-FI" sz="2400" b="1" dirty="0"/>
          </a:p>
          <a:p>
            <a:r>
              <a:rPr lang="en-FI" sz="2400" b="1" dirty="0"/>
              <a:t>Ewenki-Ewen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the most widespread language(s) in North Asia / Siberia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covering a territory of c. 5-6 million km</a:t>
            </a:r>
            <a:r>
              <a:rPr lang="en-GB" sz="2000" b="1" baseline="30000" dirty="0"/>
              <a:t>2</a:t>
            </a:r>
            <a:r>
              <a:rPr lang="en-GB" sz="2000" b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historical speaker population never more than max 50 000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today rapidly declining and seriously endangered</a:t>
            </a:r>
            <a:endParaRPr lang="en-FI" sz="2000" b="1" dirty="0"/>
          </a:p>
        </p:txBody>
      </p:sp>
    </p:spTree>
    <p:extLst>
      <p:ext uri="{BB962C8B-B14F-4D97-AF65-F5344CB8AC3E}">
        <p14:creationId xmlns:p14="http://schemas.microsoft.com/office/powerpoint/2010/main" val="75384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195B-E017-0DB6-110A-267FB165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940C-6EEA-62C1-972C-CB31666C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82AA1-1612-9727-D494-75331DD9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" y="2071164"/>
            <a:ext cx="8429667" cy="43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BF0D-8EF7-64CE-7462-5D2E94C0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7F3D-0233-BD9A-399D-79E8FC24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240B9-814F-CFBA-CF9B-179B29D3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79" y="1285070"/>
            <a:ext cx="5148242" cy="55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6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4C26-290D-4E12-66C4-003114A0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17th to 18th cc.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7288-4574-AA2E-D157-4370AF14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 algn="ctr">
              <a:buNone/>
            </a:pPr>
            <a:endParaRPr lang="fi-FI" sz="2000" b="1" dirty="0"/>
          </a:p>
          <a:p>
            <a:pPr marL="0" indent="0" algn="ctr">
              <a:buNone/>
            </a:pPr>
            <a:endParaRPr lang="fi-FI" sz="2000" b="1" dirty="0"/>
          </a:p>
          <a:p>
            <a:pPr marL="0" indent="0" algn="ctr">
              <a:buNone/>
            </a:pPr>
            <a:r>
              <a:rPr lang="fi-FI" sz="2000" b="1" dirty="0"/>
              <a:t>                                                                                                </a:t>
            </a:r>
            <a:r>
              <a:rPr lang="ru-RU" sz="1600" b="1" dirty="0"/>
              <a:t>Б. О. Долгих 1960</a:t>
            </a:r>
            <a:endParaRPr lang="en-FI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1A520-0BD3-723F-86B5-EF7CC60F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9" y="1323949"/>
            <a:ext cx="7295863" cy="50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4C26-290D-4E12-66C4-003114A0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21</a:t>
            </a:r>
            <a:r>
              <a:rPr lang="fi-FI" b="1" dirty="0"/>
              <a:t>st</a:t>
            </a:r>
            <a:r>
              <a:rPr lang="en-FI" b="1" dirty="0"/>
              <a:t> 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7288-4574-AA2E-D157-4370AF14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 algn="ctr">
              <a:buNone/>
            </a:pPr>
            <a:endParaRPr lang="fi-FI" sz="2000" b="1" dirty="0"/>
          </a:p>
          <a:p>
            <a:pPr marL="0" indent="0" algn="ctr">
              <a:buNone/>
            </a:pPr>
            <a:endParaRPr lang="fi-FI" sz="2000" b="1" dirty="0"/>
          </a:p>
          <a:p>
            <a:pPr marL="0" indent="0" algn="ctr">
              <a:buNone/>
            </a:pPr>
            <a:r>
              <a:rPr lang="fi-FI" sz="2000" b="1" dirty="0"/>
              <a:t>                                                                                                </a:t>
            </a:r>
            <a:endParaRPr lang="en-FI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532FE-3163-CB3C-81A2-D9142EE2B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1268760"/>
            <a:ext cx="733197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837-B0B2-E52A-01AB-6243200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Reasons of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98E9-F637-00BC-1467-BFCE365B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I" b="1" dirty="0"/>
              <a:t>14th- cc. 	</a:t>
            </a:r>
            <a:r>
              <a:rPr lang="en-GB" b="1" dirty="0"/>
              <a:t>E</a:t>
            </a:r>
            <a:r>
              <a:rPr lang="en-FI" b="1" dirty="0"/>
              <a:t>xpansion of Yakut </a:t>
            </a:r>
          </a:p>
          <a:p>
            <a:pPr marL="0" indent="0">
              <a:buNone/>
            </a:pPr>
            <a:r>
              <a:rPr lang="en-FI" b="1" dirty="0"/>
              <a:t>			- to the Middle Lena </a:t>
            </a:r>
          </a:p>
          <a:p>
            <a:pPr marL="0" indent="0">
              <a:buNone/>
            </a:pPr>
            <a:r>
              <a:rPr lang="en-FI" b="1" dirty="0"/>
              <a:t>			- to Taimyr: Dolgan </a:t>
            </a:r>
          </a:p>
          <a:p>
            <a:endParaRPr lang="en-FI" b="1" dirty="0"/>
          </a:p>
          <a:p>
            <a:r>
              <a:rPr lang="en-FI" b="1" dirty="0"/>
              <a:t>16th- cc.		</a:t>
            </a:r>
            <a:r>
              <a:rPr lang="en-GB" b="1" dirty="0"/>
              <a:t>E</a:t>
            </a:r>
            <a:r>
              <a:rPr lang="en-FI" b="1" dirty="0"/>
              <a:t>xpansion of Russian </a:t>
            </a:r>
          </a:p>
          <a:p>
            <a:pPr marL="0" indent="0">
              <a:buNone/>
            </a:pPr>
            <a:r>
              <a:rPr lang="en-FI" b="1" dirty="0"/>
              <a:t>			- across the Yenisei </a:t>
            </a:r>
          </a:p>
          <a:p>
            <a:pPr marL="0" indent="0">
              <a:buNone/>
            </a:pPr>
            <a:r>
              <a:rPr lang="en-FI" b="1" dirty="0"/>
              <a:t>	 		- to the Pacific coast</a:t>
            </a:r>
          </a:p>
          <a:p>
            <a:pPr marL="0" indent="0">
              <a:buNone/>
            </a:pPr>
            <a:r>
              <a:rPr lang="en-FI" b="1" dirty="0"/>
              <a:t>			- in Transbaikalia  </a:t>
            </a:r>
          </a:p>
        </p:txBody>
      </p:sp>
    </p:spTree>
    <p:extLst>
      <p:ext uri="{BB962C8B-B14F-4D97-AF65-F5344CB8AC3E}">
        <p14:creationId xmlns:p14="http://schemas.microsoft.com/office/powerpoint/2010/main" val="87635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7837-B0B2-E52A-01AB-6243200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Stages of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98E9-F637-00BC-1467-BFCE365B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b="1" dirty="0"/>
              <a:t>19th c. 		Kamchatka, Sakhalin </a:t>
            </a:r>
          </a:p>
          <a:p>
            <a:r>
              <a:rPr lang="en-FI" b="1" dirty="0"/>
              <a:t>17th-18th cc.	Kolyma, Anadyr, Taimyr </a:t>
            </a:r>
          </a:p>
          <a:p>
            <a:r>
              <a:rPr lang="en-FI" b="1" dirty="0"/>
              <a:t>15th-17th cc. 	Yenisei, Angara, Tunguska </a:t>
            </a:r>
          </a:p>
          <a:p>
            <a:endParaRPr lang="en-FI" b="1" dirty="0"/>
          </a:p>
          <a:p>
            <a:r>
              <a:rPr lang="en-FI" b="1" dirty="0"/>
              <a:t>11th-14th cc. 	Lena basin, Baikal region</a:t>
            </a:r>
          </a:p>
          <a:p>
            <a:endParaRPr lang="en-FI" b="1" dirty="0"/>
          </a:p>
          <a:p>
            <a:r>
              <a:rPr lang="en-FI" b="1" dirty="0"/>
              <a:t>-10th c. 		Middle Amur, Zeya </a:t>
            </a:r>
          </a:p>
        </p:txBody>
      </p:sp>
    </p:spTree>
    <p:extLst>
      <p:ext uri="{BB962C8B-B14F-4D97-AF65-F5344CB8AC3E}">
        <p14:creationId xmlns:p14="http://schemas.microsoft.com/office/powerpoint/2010/main" val="25851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807</Words>
  <Application>Microsoft Macintosh PowerPoint</Application>
  <PresentationFormat>On-screen Show (4:3)</PresentationFormat>
  <Paragraphs>205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Office Theme</vt:lpstr>
      <vt:lpstr>    The Ewenic expansion in Siberia     </vt:lpstr>
      <vt:lpstr> </vt:lpstr>
      <vt:lpstr>Two extremes</vt:lpstr>
      <vt:lpstr>Taxonomy</vt:lpstr>
      <vt:lpstr>Distribution</vt:lpstr>
      <vt:lpstr>17th to 18th cc. </vt:lpstr>
      <vt:lpstr>21st c. </vt:lpstr>
      <vt:lpstr>Reasons of regression</vt:lpstr>
      <vt:lpstr>Stages of expansion</vt:lpstr>
      <vt:lpstr>Proto-Tungusic</vt:lpstr>
      <vt:lpstr>Proto-Ewenic</vt:lpstr>
      <vt:lpstr>Neighbouring languages</vt:lpstr>
      <vt:lpstr>Language shift from Ewenic</vt:lpstr>
      <vt:lpstr>Language shift to Ewenic</vt:lpstr>
      <vt:lpstr>Regional groups</vt:lpstr>
      <vt:lpstr>Ewenki  </vt:lpstr>
      <vt:lpstr>Ewen  </vt:lpstr>
      <vt:lpstr> </vt:lpstr>
      <vt:lpstr> </vt:lpstr>
      <vt:lpstr>Specific features</vt:lpstr>
      <vt:lpstr>A substratal areal feature?</vt:lpstr>
      <vt:lpstr>Underlying mechanisms </vt:lpstr>
      <vt:lpstr>Unsolved questions</vt:lpstr>
      <vt:lpstr>Cf. North America</vt:lpstr>
      <vt:lpstr> 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Singapore tp Khabarovsk The Far Eastern Dimensions of a Eurasian Wanderwort</dc:title>
  <dc:creator>Janhunen, Juha A</dc:creator>
  <cp:lastModifiedBy>Ekaterina Gruzdeva</cp:lastModifiedBy>
  <cp:revision>1127</cp:revision>
  <cp:lastPrinted>2015-03-12T17:28:37Z</cp:lastPrinted>
  <dcterms:created xsi:type="dcterms:W3CDTF">2014-07-29T18:39:15Z</dcterms:created>
  <dcterms:modified xsi:type="dcterms:W3CDTF">2023-09-05T14:28:00Z</dcterms:modified>
</cp:coreProperties>
</file>