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321" r:id="rId3"/>
    <p:sldId id="318" r:id="rId4"/>
    <p:sldId id="320" r:id="rId5"/>
    <p:sldId id="257" r:id="rId6"/>
    <p:sldId id="319" r:id="rId7"/>
    <p:sldId id="322" r:id="rId8"/>
    <p:sldId id="262" r:id="rId9"/>
    <p:sldId id="325" r:id="rId10"/>
    <p:sldId id="333" r:id="rId11"/>
    <p:sldId id="326" r:id="rId12"/>
    <p:sldId id="328" r:id="rId13"/>
    <p:sldId id="330" r:id="rId14"/>
    <p:sldId id="329" r:id="rId15"/>
    <p:sldId id="332" r:id="rId16"/>
    <p:sldId id="302" r:id="rId17"/>
    <p:sldId id="341" r:id="rId18"/>
    <p:sldId id="342" r:id="rId19"/>
    <p:sldId id="343" r:id="rId20"/>
    <p:sldId id="344" r:id="rId21"/>
    <p:sldId id="345" r:id="rId22"/>
    <p:sldId id="346" r:id="rId23"/>
    <p:sldId id="347" r:id="rId24"/>
    <p:sldId id="348" r:id="rId25"/>
    <p:sldId id="349" r:id="rId26"/>
    <p:sldId id="351" r:id="rId27"/>
    <p:sldId id="350" r:id="rId28"/>
    <p:sldId id="356" r:id="rId29"/>
    <p:sldId id="352" r:id="rId30"/>
    <p:sldId id="357" r:id="rId31"/>
    <p:sldId id="355" r:id="rId32"/>
    <p:sldId id="360" r:id="rId33"/>
    <p:sldId id="359" r:id="rId34"/>
    <p:sldId id="358" r:id="rId35"/>
    <p:sldId id="362" r:id="rId36"/>
    <p:sldId id="364" r:id="rId37"/>
    <p:sldId id="324" r:id="rId38"/>
    <p:sldId id="306" r:id="rId39"/>
    <p:sldId id="307" r:id="rId40"/>
    <p:sldId id="304" r:id="rId41"/>
    <p:sldId id="366" r:id="rId4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AEE8"/>
    <a:srgbClr val="E2CFF1"/>
    <a:srgbClr val="FFFF99"/>
    <a:srgbClr val="5B9BD5"/>
    <a:srgbClr val="EAEFF7"/>
    <a:srgbClr val="D2DEEF"/>
    <a:srgbClr val="DCD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9524FA-474B-4040-9395-A75A52921F54}" v="59" dt="2022-09-29T13:50:42.273"/>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048" autoAdjust="0"/>
    <p:restoredTop sz="71007" autoAdjust="0"/>
  </p:normalViewPr>
  <p:slideViewPr>
    <p:cSldViewPr snapToGrid="0">
      <p:cViewPr varScale="1">
        <p:scale>
          <a:sx n="90" d="100"/>
          <a:sy n="90" d="100"/>
        </p:scale>
        <p:origin x="90"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1B7D32-4F10-435B-A1FA-9653F284F365}" type="datetimeFigureOut">
              <a:rPr lang="de-DE" smtClean="0"/>
              <a:t>06.09.2023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ED2C43-EAAE-4B68-90A5-CE714150722A}" type="slidenum">
              <a:rPr lang="de-DE" smtClean="0"/>
              <a:t>‹#›</a:t>
            </a:fld>
            <a:endParaRPr lang="de-DE"/>
          </a:p>
        </p:txBody>
      </p:sp>
    </p:spTree>
    <p:extLst>
      <p:ext uri="{BB962C8B-B14F-4D97-AF65-F5344CB8AC3E}">
        <p14:creationId xmlns:p14="http://schemas.microsoft.com/office/powerpoint/2010/main" val="1935439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DED2C43-EAAE-4B68-90A5-CE714150722A}" type="slidenum">
              <a:rPr lang="de-DE" smtClean="0"/>
              <a:t>8</a:t>
            </a:fld>
            <a:endParaRPr lang="de-DE"/>
          </a:p>
        </p:txBody>
      </p:sp>
    </p:spTree>
    <p:extLst>
      <p:ext uri="{BB962C8B-B14F-4D97-AF65-F5344CB8AC3E}">
        <p14:creationId xmlns:p14="http://schemas.microsoft.com/office/powerpoint/2010/main" val="2209256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DED2C43-EAAE-4B68-90A5-CE714150722A}" type="slidenum">
              <a:rPr lang="de-DE" smtClean="0"/>
              <a:t>14</a:t>
            </a:fld>
            <a:endParaRPr lang="de-DE"/>
          </a:p>
        </p:txBody>
      </p:sp>
    </p:spTree>
    <p:extLst>
      <p:ext uri="{BB962C8B-B14F-4D97-AF65-F5344CB8AC3E}">
        <p14:creationId xmlns:p14="http://schemas.microsoft.com/office/powerpoint/2010/main" val="1789994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DED2C43-EAAE-4B68-90A5-CE714150722A}" type="slidenum">
              <a:rPr lang="de-DE" smtClean="0"/>
              <a:t>17</a:t>
            </a:fld>
            <a:endParaRPr lang="de-DE"/>
          </a:p>
        </p:txBody>
      </p:sp>
    </p:spTree>
    <p:extLst>
      <p:ext uri="{BB962C8B-B14F-4D97-AF65-F5344CB8AC3E}">
        <p14:creationId xmlns:p14="http://schemas.microsoft.com/office/powerpoint/2010/main" val="3786460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4FD246CB-9D95-4347-A647-C737DBAEE3F0}" type="datetimeFigureOut">
              <a:rPr lang="de-DE" smtClean="0"/>
              <a:t>06.09.2023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59ADCD-4490-4758-96B2-CE0EEDC4D025}" type="slidenum">
              <a:rPr lang="de-DE" smtClean="0"/>
              <a:t>‹#›</a:t>
            </a:fld>
            <a:endParaRPr lang="de-DE"/>
          </a:p>
        </p:txBody>
      </p:sp>
    </p:spTree>
    <p:extLst>
      <p:ext uri="{BB962C8B-B14F-4D97-AF65-F5344CB8AC3E}">
        <p14:creationId xmlns:p14="http://schemas.microsoft.com/office/powerpoint/2010/main" val="2667043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FD246CB-9D95-4347-A647-C737DBAEE3F0}" type="datetimeFigureOut">
              <a:rPr lang="de-DE" smtClean="0"/>
              <a:t>06.09.2023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59ADCD-4490-4758-96B2-CE0EEDC4D025}" type="slidenum">
              <a:rPr lang="de-DE" smtClean="0"/>
              <a:t>‹#›</a:t>
            </a:fld>
            <a:endParaRPr lang="de-DE"/>
          </a:p>
        </p:txBody>
      </p:sp>
    </p:spTree>
    <p:extLst>
      <p:ext uri="{BB962C8B-B14F-4D97-AF65-F5344CB8AC3E}">
        <p14:creationId xmlns:p14="http://schemas.microsoft.com/office/powerpoint/2010/main" val="916782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FD246CB-9D95-4347-A647-C737DBAEE3F0}" type="datetimeFigureOut">
              <a:rPr lang="de-DE" smtClean="0"/>
              <a:t>06.09.2023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59ADCD-4490-4758-96B2-CE0EEDC4D025}" type="slidenum">
              <a:rPr lang="de-DE" smtClean="0"/>
              <a:t>‹#›</a:t>
            </a:fld>
            <a:endParaRPr lang="de-DE"/>
          </a:p>
        </p:txBody>
      </p:sp>
    </p:spTree>
    <p:extLst>
      <p:ext uri="{BB962C8B-B14F-4D97-AF65-F5344CB8AC3E}">
        <p14:creationId xmlns:p14="http://schemas.microsoft.com/office/powerpoint/2010/main" val="2015040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FD246CB-9D95-4347-A647-C737DBAEE3F0}" type="datetimeFigureOut">
              <a:rPr lang="de-DE" smtClean="0"/>
              <a:t>06.09.2023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59ADCD-4490-4758-96B2-CE0EEDC4D025}" type="slidenum">
              <a:rPr lang="de-DE" smtClean="0"/>
              <a:t>‹#›</a:t>
            </a:fld>
            <a:endParaRPr lang="de-DE"/>
          </a:p>
        </p:txBody>
      </p:sp>
    </p:spTree>
    <p:extLst>
      <p:ext uri="{BB962C8B-B14F-4D97-AF65-F5344CB8AC3E}">
        <p14:creationId xmlns:p14="http://schemas.microsoft.com/office/powerpoint/2010/main" val="4111057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4FD246CB-9D95-4347-A647-C737DBAEE3F0}" type="datetimeFigureOut">
              <a:rPr lang="de-DE" smtClean="0"/>
              <a:t>06.09.2023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59ADCD-4490-4758-96B2-CE0EEDC4D025}" type="slidenum">
              <a:rPr lang="de-DE" smtClean="0"/>
              <a:t>‹#›</a:t>
            </a:fld>
            <a:endParaRPr lang="de-DE"/>
          </a:p>
        </p:txBody>
      </p:sp>
    </p:spTree>
    <p:extLst>
      <p:ext uri="{BB962C8B-B14F-4D97-AF65-F5344CB8AC3E}">
        <p14:creationId xmlns:p14="http://schemas.microsoft.com/office/powerpoint/2010/main" val="234750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FD246CB-9D95-4347-A647-C737DBAEE3F0}" type="datetimeFigureOut">
              <a:rPr lang="de-DE" smtClean="0"/>
              <a:t>06.09.2023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059ADCD-4490-4758-96B2-CE0EEDC4D025}" type="slidenum">
              <a:rPr lang="de-DE" smtClean="0"/>
              <a:t>‹#›</a:t>
            </a:fld>
            <a:endParaRPr lang="de-DE"/>
          </a:p>
        </p:txBody>
      </p:sp>
    </p:spTree>
    <p:extLst>
      <p:ext uri="{BB962C8B-B14F-4D97-AF65-F5344CB8AC3E}">
        <p14:creationId xmlns:p14="http://schemas.microsoft.com/office/powerpoint/2010/main" val="2750852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4FD246CB-9D95-4347-A647-C737DBAEE3F0}" type="datetimeFigureOut">
              <a:rPr lang="de-DE" smtClean="0"/>
              <a:t>06.09.2023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059ADCD-4490-4758-96B2-CE0EEDC4D025}" type="slidenum">
              <a:rPr lang="de-DE" smtClean="0"/>
              <a:t>‹#›</a:t>
            </a:fld>
            <a:endParaRPr lang="de-DE"/>
          </a:p>
        </p:txBody>
      </p:sp>
    </p:spTree>
    <p:extLst>
      <p:ext uri="{BB962C8B-B14F-4D97-AF65-F5344CB8AC3E}">
        <p14:creationId xmlns:p14="http://schemas.microsoft.com/office/powerpoint/2010/main" val="395913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4FD246CB-9D95-4347-A647-C737DBAEE3F0}" type="datetimeFigureOut">
              <a:rPr lang="de-DE" smtClean="0"/>
              <a:t>06.09.2023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059ADCD-4490-4758-96B2-CE0EEDC4D025}" type="slidenum">
              <a:rPr lang="de-DE" smtClean="0"/>
              <a:t>‹#›</a:t>
            </a:fld>
            <a:endParaRPr lang="de-DE"/>
          </a:p>
        </p:txBody>
      </p:sp>
    </p:spTree>
    <p:extLst>
      <p:ext uri="{BB962C8B-B14F-4D97-AF65-F5344CB8AC3E}">
        <p14:creationId xmlns:p14="http://schemas.microsoft.com/office/powerpoint/2010/main" val="128209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FD246CB-9D95-4347-A647-C737DBAEE3F0}" type="datetimeFigureOut">
              <a:rPr lang="de-DE" smtClean="0"/>
              <a:t>06.09.2023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059ADCD-4490-4758-96B2-CE0EEDC4D025}" type="slidenum">
              <a:rPr lang="de-DE" smtClean="0"/>
              <a:t>‹#›</a:t>
            </a:fld>
            <a:endParaRPr lang="de-DE"/>
          </a:p>
        </p:txBody>
      </p:sp>
    </p:spTree>
    <p:extLst>
      <p:ext uri="{BB962C8B-B14F-4D97-AF65-F5344CB8AC3E}">
        <p14:creationId xmlns:p14="http://schemas.microsoft.com/office/powerpoint/2010/main" val="1679527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FD246CB-9D95-4347-A647-C737DBAEE3F0}" type="datetimeFigureOut">
              <a:rPr lang="de-DE" smtClean="0"/>
              <a:t>06.09.2023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059ADCD-4490-4758-96B2-CE0EEDC4D025}" type="slidenum">
              <a:rPr lang="de-DE" smtClean="0"/>
              <a:t>‹#›</a:t>
            </a:fld>
            <a:endParaRPr lang="de-DE"/>
          </a:p>
        </p:txBody>
      </p:sp>
    </p:spTree>
    <p:extLst>
      <p:ext uri="{BB962C8B-B14F-4D97-AF65-F5344CB8AC3E}">
        <p14:creationId xmlns:p14="http://schemas.microsoft.com/office/powerpoint/2010/main" val="3399600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FD246CB-9D95-4347-A647-C737DBAEE3F0}" type="datetimeFigureOut">
              <a:rPr lang="de-DE" smtClean="0"/>
              <a:t>06.09.2023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059ADCD-4490-4758-96B2-CE0EEDC4D025}" type="slidenum">
              <a:rPr lang="de-DE" smtClean="0"/>
              <a:t>‹#›</a:t>
            </a:fld>
            <a:endParaRPr lang="de-DE"/>
          </a:p>
        </p:txBody>
      </p:sp>
    </p:spTree>
    <p:extLst>
      <p:ext uri="{BB962C8B-B14F-4D97-AF65-F5344CB8AC3E}">
        <p14:creationId xmlns:p14="http://schemas.microsoft.com/office/powerpoint/2010/main" val="3708383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D246CB-9D95-4347-A647-C737DBAEE3F0}" type="datetimeFigureOut">
              <a:rPr lang="de-DE" smtClean="0"/>
              <a:t>06.09.2023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9ADCD-4490-4758-96B2-CE0EEDC4D025}" type="slidenum">
              <a:rPr lang="de-DE" smtClean="0"/>
              <a:t>‹#›</a:t>
            </a:fld>
            <a:endParaRPr lang="de-DE"/>
          </a:p>
        </p:txBody>
      </p:sp>
    </p:spTree>
    <p:extLst>
      <p:ext uri="{BB962C8B-B14F-4D97-AF65-F5344CB8AC3E}">
        <p14:creationId xmlns:p14="http://schemas.microsoft.com/office/powerpoint/2010/main" val="1711852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jpe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en-GB" b="1" dirty="0"/>
              <a:t>Rapid linguistic change in Tundra Yukaghir and language contact</a:t>
            </a:r>
            <a:endParaRPr lang="de-DE" dirty="0"/>
          </a:p>
        </p:txBody>
      </p:sp>
      <p:sp>
        <p:nvSpPr>
          <p:cNvPr id="3" name="Untertitel 2"/>
          <p:cNvSpPr>
            <a:spLocks noGrp="1"/>
          </p:cNvSpPr>
          <p:nvPr>
            <p:ph type="subTitle" idx="1"/>
          </p:nvPr>
        </p:nvSpPr>
        <p:spPr/>
        <p:txBody>
          <a:bodyPr>
            <a:normAutofit lnSpcReduction="10000"/>
          </a:bodyPr>
          <a:lstStyle/>
          <a:p>
            <a:r>
              <a:rPr lang="sr-Latn-RS" dirty="0"/>
              <a:t>Dejan Matić</a:t>
            </a:r>
            <a:r>
              <a:rPr lang="en-GB" dirty="0"/>
              <a:t>; </a:t>
            </a:r>
            <a:r>
              <a:rPr lang="sr-Latn-RS" dirty="0"/>
              <a:t>matic@uni-muenster.de</a:t>
            </a:r>
          </a:p>
          <a:p>
            <a:r>
              <a:rPr lang="sr-Latn-RS" dirty="0"/>
              <a:t>Irina Nikolaeva</a:t>
            </a:r>
            <a:r>
              <a:rPr lang="en-GB" dirty="0"/>
              <a:t>; in3@soas.ac.uk</a:t>
            </a:r>
            <a:endParaRPr lang="de-DE" dirty="0"/>
          </a:p>
          <a:p>
            <a:endParaRPr lang="de-DE" dirty="0"/>
          </a:p>
          <a:p>
            <a:r>
              <a:rPr lang="de-DE" dirty="0"/>
              <a:t>University of Münster</a:t>
            </a:r>
          </a:p>
        </p:txBody>
      </p:sp>
    </p:spTree>
    <p:extLst>
      <p:ext uri="{BB962C8B-B14F-4D97-AF65-F5344CB8AC3E}">
        <p14:creationId xmlns:p14="http://schemas.microsoft.com/office/powerpoint/2010/main" val="3214743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n-GB" dirty="0"/>
              <a:t>Morphosyntax</a:t>
            </a:r>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446028"/>
            <a:ext cx="10515600" cy="5135525"/>
          </a:xfrm>
        </p:spPr>
        <p:txBody>
          <a:bodyPr>
            <a:normAutofit fontScale="92500" lnSpcReduction="20000"/>
          </a:bodyPr>
          <a:lstStyle/>
          <a:p>
            <a:r>
              <a:rPr lang="en-GB" sz="2600" dirty="0"/>
              <a:t>Necessitative</a:t>
            </a:r>
          </a:p>
          <a:p>
            <a:pPr>
              <a:lnSpc>
                <a:spcPct val="120000"/>
              </a:lnSpc>
              <a:spcBef>
                <a:spcPts val="0"/>
              </a:spcBef>
            </a:pPr>
            <a:endParaRPr lang="en-GB" sz="2600" dirty="0"/>
          </a:p>
          <a:p>
            <a:pPr marL="0" indent="0">
              <a:lnSpc>
                <a:spcPct val="120000"/>
              </a:lnSpc>
              <a:spcBef>
                <a:spcPts val="0"/>
              </a:spcBef>
              <a:buNone/>
            </a:pPr>
            <a:r>
              <a:rPr lang="en-GB" sz="2600" dirty="0"/>
              <a:t>TY: </a:t>
            </a:r>
            <a:r>
              <a:rPr lang="en-GB" sz="2600" i="1" dirty="0"/>
              <a:t>-o</a:t>
            </a:r>
            <a:r>
              <a:rPr lang="et-EE" sz="2600" i="1" dirty="0"/>
              <a:t>ː</a:t>
            </a:r>
            <a:r>
              <a:rPr lang="en-GB" sz="2600" i="1" dirty="0"/>
              <a:t>l</a:t>
            </a:r>
            <a:r>
              <a:rPr lang="et-EE" sz="2600" i="1" dirty="0"/>
              <a:t>morau </a:t>
            </a:r>
            <a:r>
              <a:rPr lang="et-EE" sz="2600" dirty="0"/>
              <a:t>(</a:t>
            </a:r>
            <a:r>
              <a:rPr lang="et-EE" sz="2600" dirty="0">
                <a:solidFill>
                  <a:srgbClr val="C00000"/>
                </a:solidFill>
              </a:rPr>
              <a:t>prospective nominalization</a:t>
            </a:r>
            <a:r>
              <a:rPr lang="et-EE" sz="2600" dirty="0"/>
              <a:t>) + </a:t>
            </a:r>
            <a:r>
              <a:rPr lang="et-EE" sz="2600" i="1" dirty="0"/>
              <a:t>-ń(ə)</a:t>
            </a:r>
            <a:r>
              <a:rPr lang="en-GB" sz="2600" i="1" dirty="0"/>
              <a:t>-</a:t>
            </a:r>
            <a:r>
              <a:rPr lang="et-EE" sz="2600" dirty="0"/>
              <a:t> (</a:t>
            </a:r>
            <a:r>
              <a:rPr lang="et-EE" sz="2600" dirty="0">
                <a:solidFill>
                  <a:srgbClr val="C00000"/>
                </a:solidFill>
              </a:rPr>
              <a:t>proprietive</a:t>
            </a:r>
            <a:r>
              <a:rPr lang="et-EE" sz="2600" dirty="0"/>
              <a:t>) + </a:t>
            </a:r>
            <a:r>
              <a:rPr lang="en-GB" sz="2600" dirty="0">
                <a:solidFill>
                  <a:srgbClr val="C00000"/>
                </a:solidFill>
              </a:rPr>
              <a:t>subject marker</a:t>
            </a:r>
          </a:p>
          <a:p>
            <a:pPr marL="0" indent="0">
              <a:lnSpc>
                <a:spcPct val="120000"/>
              </a:lnSpc>
              <a:spcBef>
                <a:spcPts val="0"/>
              </a:spcBef>
              <a:buNone/>
            </a:pPr>
            <a:endParaRPr lang="en-GB" sz="2600" dirty="0">
              <a:effectLst/>
              <a:ea typeface="Calibri" panose="020F0502020204030204" pitchFamily="34" charset="0"/>
              <a:cs typeface="Arial" panose="020B0604020202020204" pitchFamily="34" charset="0"/>
            </a:endParaRPr>
          </a:p>
          <a:p>
            <a:pPr marL="0" indent="0">
              <a:lnSpc>
                <a:spcPct val="120000"/>
              </a:lnSpc>
              <a:spcBef>
                <a:spcPts val="0"/>
              </a:spcBef>
              <a:buNone/>
            </a:pPr>
            <a:r>
              <a:rPr lang="en-GB" sz="2600" dirty="0">
                <a:effectLst/>
                <a:ea typeface="Calibri" panose="020F0502020204030204" pitchFamily="34" charset="0"/>
                <a:cs typeface="Arial" panose="020B0604020202020204" pitchFamily="34" charset="0"/>
              </a:rPr>
              <a:t>	</a:t>
            </a:r>
            <a:r>
              <a:rPr lang="en-GB" sz="2600" dirty="0" err="1">
                <a:effectLst/>
                <a:ea typeface="Calibri" panose="020F0502020204030204" pitchFamily="34" charset="0"/>
                <a:cs typeface="Arial" panose="020B0604020202020204" pitchFamily="34" charset="0"/>
              </a:rPr>
              <a:t>Aːwa</a:t>
            </a:r>
            <a:r>
              <a:rPr lang="en-GB" sz="2600" dirty="0">
                <a:effectLst/>
                <a:ea typeface="Calibri" panose="020F0502020204030204" pitchFamily="34" charset="0"/>
                <a:cs typeface="Arial" panose="020B0604020202020204" pitchFamily="34" charset="0"/>
              </a:rPr>
              <a:t>ː-</a:t>
            </a:r>
            <a:r>
              <a:rPr lang="en-GB" sz="2600" dirty="0" err="1">
                <a:effectLst/>
                <a:ea typeface="Calibri" panose="020F0502020204030204" pitchFamily="34" charset="0"/>
                <a:cs typeface="Arial" panose="020B0604020202020204" pitchFamily="34" charset="0"/>
              </a:rPr>
              <a:t>j-oːlmorau-ńə-ŋi</a:t>
            </a:r>
            <a:r>
              <a:rPr lang="en-GB" sz="2600" dirty="0">
                <a:effectLst/>
                <a:ea typeface="Calibri" panose="020F0502020204030204" pitchFamily="34" charset="0"/>
                <a:cs typeface="Arial" panose="020B0604020202020204" pitchFamily="34" charset="0"/>
              </a:rPr>
              <a:t>.	</a:t>
            </a:r>
          </a:p>
          <a:p>
            <a:pPr marL="0" indent="0">
              <a:lnSpc>
                <a:spcPct val="120000"/>
              </a:lnSpc>
              <a:spcBef>
                <a:spcPts val="0"/>
              </a:spcBef>
              <a:buNone/>
            </a:pPr>
            <a:r>
              <a:rPr lang="en-GB" sz="2600" dirty="0">
                <a:effectLst/>
                <a:ea typeface="Calibri" panose="020F0502020204030204" pitchFamily="34" charset="0"/>
                <a:cs typeface="Arial" panose="020B0604020202020204" pitchFamily="34" charset="0"/>
              </a:rPr>
              <a:t>	sleep.INCH</a:t>
            </a:r>
            <a:r>
              <a:rPr lang="en-GB" sz="2600" cap="all" dirty="0">
                <a:effectLst/>
                <a:ea typeface="Calibri" panose="020F0502020204030204" pitchFamily="34" charset="0"/>
                <a:cs typeface="Arial" panose="020B0604020202020204" pitchFamily="34" charset="0"/>
              </a:rPr>
              <a:t>-0-</a:t>
            </a:r>
            <a:r>
              <a:rPr lang="en-GB" sz="2600" cap="all" dirty="0">
                <a:solidFill>
                  <a:srgbClr val="0070C0"/>
                </a:solidFill>
                <a:effectLst/>
                <a:ea typeface="Calibri" panose="020F0502020204030204" pitchFamily="34" charset="0"/>
                <a:cs typeface="Arial" panose="020B0604020202020204" pitchFamily="34" charset="0"/>
              </a:rPr>
              <a:t>prosp.NMLZ-propr-</a:t>
            </a:r>
            <a:r>
              <a:rPr lang="en-GB" sz="2600" cap="all" dirty="0">
                <a:effectLst/>
                <a:ea typeface="Calibri" panose="020F0502020204030204" pitchFamily="34" charset="0"/>
                <a:cs typeface="Arial" panose="020B0604020202020204" pitchFamily="34" charset="0"/>
              </a:rPr>
              <a:t>intr.3pl</a:t>
            </a:r>
            <a:endParaRPr lang="en-GB" sz="2600" dirty="0">
              <a:effectLst/>
              <a:ea typeface="Calibri" panose="020F0502020204030204" pitchFamily="34" charset="0"/>
              <a:cs typeface="Arial" panose="020B0604020202020204" pitchFamily="34" charset="0"/>
            </a:endParaRPr>
          </a:p>
          <a:p>
            <a:pPr marL="0" indent="0">
              <a:lnSpc>
                <a:spcPct val="120000"/>
              </a:lnSpc>
              <a:spcBef>
                <a:spcPts val="0"/>
              </a:spcBef>
              <a:buNone/>
            </a:pPr>
            <a:r>
              <a:rPr lang="en-GB" sz="2600" cap="small" dirty="0">
                <a:effectLst/>
                <a:ea typeface="Calibri" panose="020F0502020204030204" pitchFamily="34" charset="0"/>
                <a:cs typeface="Arial" panose="020B0604020202020204" pitchFamily="34" charset="0"/>
              </a:rPr>
              <a:t>	‘</a:t>
            </a:r>
            <a:r>
              <a:rPr lang="en-GB" sz="2600" dirty="0">
                <a:effectLst/>
                <a:ea typeface="Calibri" panose="020F0502020204030204" pitchFamily="34" charset="0"/>
                <a:cs typeface="Arial" panose="020B0604020202020204" pitchFamily="34" charset="0"/>
              </a:rPr>
              <a:t>They had to sleep.’ (TY2012)</a:t>
            </a:r>
          </a:p>
          <a:p>
            <a:pPr marL="0" indent="0" algn="just">
              <a:lnSpc>
                <a:spcPct val="120000"/>
              </a:lnSpc>
              <a:spcBef>
                <a:spcPts val="0"/>
              </a:spcBef>
              <a:buNone/>
            </a:pPr>
            <a:r>
              <a:rPr lang="pt-PT" sz="2600" dirty="0">
                <a:effectLst/>
                <a:ea typeface="Calibri" panose="020F0502020204030204" pitchFamily="34" charset="0"/>
                <a:cs typeface="Arial" panose="020B0604020202020204" pitchFamily="34" charset="0"/>
              </a:rPr>
              <a:t>	</a:t>
            </a:r>
            <a:endParaRPr lang="en-GB" sz="2600" dirty="0"/>
          </a:p>
          <a:p>
            <a:pPr marL="0" indent="0">
              <a:lnSpc>
                <a:spcPct val="120000"/>
              </a:lnSpc>
              <a:spcBef>
                <a:spcPts val="0"/>
              </a:spcBef>
              <a:buNone/>
            </a:pPr>
            <a:r>
              <a:rPr lang="en-GB" sz="2600" dirty="0"/>
              <a:t>Sakha: </a:t>
            </a:r>
            <a:r>
              <a:rPr lang="en-GB" sz="2600" i="1" dirty="0"/>
              <a:t>-</a:t>
            </a:r>
            <a:r>
              <a:rPr lang="en-GB" sz="2600" i="1" dirty="0" err="1">
                <a:ea typeface="Calibri" panose="020F0502020204030204" pitchFamily="34" charset="0"/>
              </a:rPr>
              <a:t>Iaχ</a:t>
            </a:r>
            <a:r>
              <a:rPr lang="en-GB" sz="2600" i="1" dirty="0">
                <a:ea typeface="Calibri" panose="020F0502020204030204" pitchFamily="34" charset="0"/>
              </a:rPr>
              <a:t> </a:t>
            </a:r>
            <a:r>
              <a:rPr lang="en-GB" sz="2600" dirty="0">
                <a:ea typeface="Calibri" panose="020F0502020204030204" pitchFamily="34" charset="0"/>
              </a:rPr>
              <a:t>(</a:t>
            </a:r>
            <a:r>
              <a:rPr lang="en-GB" sz="2600" dirty="0">
                <a:solidFill>
                  <a:srgbClr val="C00000"/>
                </a:solidFill>
              </a:rPr>
              <a:t>future participle</a:t>
            </a:r>
            <a:r>
              <a:rPr lang="en-GB" sz="2600" dirty="0"/>
              <a:t>) </a:t>
            </a:r>
            <a:r>
              <a:rPr lang="en-GB" sz="2600" dirty="0">
                <a:ea typeface="Calibri" panose="020F0502020204030204" pitchFamily="34" charset="0"/>
              </a:rPr>
              <a:t>+ -</a:t>
            </a:r>
            <a:r>
              <a:rPr lang="en-GB" sz="2600" i="1" dirty="0" err="1">
                <a:ea typeface="Calibri" panose="020F0502020204030204" pitchFamily="34" charset="0"/>
              </a:rPr>
              <a:t>Laːχ</a:t>
            </a:r>
            <a:r>
              <a:rPr lang="en-GB" sz="2600" i="1" dirty="0">
                <a:ea typeface="Calibri" panose="020F0502020204030204" pitchFamily="34" charset="0"/>
              </a:rPr>
              <a:t> </a:t>
            </a:r>
            <a:r>
              <a:rPr lang="en-GB" sz="2600" dirty="0">
                <a:ea typeface="Calibri" panose="020F0502020204030204" pitchFamily="34" charset="0"/>
              </a:rPr>
              <a:t>(</a:t>
            </a:r>
            <a:r>
              <a:rPr lang="en-GB" sz="2600" dirty="0">
                <a:solidFill>
                  <a:srgbClr val="C00000"/>
                </a:solidFill>
                <a:effectLst/>
                <a:ea typeface="Calibri" panose="020F0502020204030204" pitchFamily="34" charset="0"/>
              </a:rPr>
              <a:t>proprietive</a:t>
            </a:r>
            <a:r>
              <a:rPr lang="en-GB" sz="2600" dirty="0">
                <a:ea typeface="Calibri" panose="020F0502020204030204" pitchFamily="34" charset="0"/>
              </a:rPr>
              <a:t>)</a:t>
            </a:r>
            <a:r>
              <a:rPr lang="en-GB" sz="2600" dirty="0">
                <a:effectLst/>
                <a:ea typeface="Calibri" panose="020F0502020204030204" pitchFamily="34" charset="0"/>
              </a:rPr>
              <a:t> + </a:t>
            </a:r>
            <a:r>
              <a:rPr lang="en-GB" sz="2600" dirty="0">
                <a:solidFill>
                  <a:srgbClr val="C00000"/>
                </a:solidFill>
                <a:effectLst/>
                <a:ea typeface="Calibri" panose="020F0502020204030204" pitchFamily="34" charset="0"/>
              </a:rPr>
              <a:t>subject marker</a:t>
            </a:r>
            <a:endParaRPr lang="et-EE" sz="2600" dirty="0">
              <a:solidFill>
                <a:srgbClr val="C00000"/>
              </a:solidFill>
            </a:endParaRPr>
          </a:p>
          <a:p>
            <a:pPr marL="0" indent="0">
              <a:lnSpc>
                <a:spcPct val="120000"/>
              </a:lnSpc>
              <a:spcBef>
                <a:spcPts val="0"/>
              </a:spcBef>
              <a:buNone/>
            </a:pPr>
            <a:endParaRPr lang="en-GB" sz="2400" dirty="0">
              <a:effectLst/>
              <a:ea typeface="Calibri" panose="020F0502020204030204" pitchFamily="34" charset="0"/>
              <a:cs typeface="Arial" panose="020B0604020202020204" pitchFamily="34" charset="0"/>
            </a:endParaRPr>
          </a:p>
          <a:p>
            <a:pPr marL="0" indent="0">
              <a:lnSpc>
                <a:spcPct val="120000"/>
              </a:lnSpc>
              <a:spcBef>
                <a:spcPts val="0"/>
              </a:spcBef>
              <a:buNone/>
            </a:pPr>
            <a:r>
              <a:rPr lang="en-GB" sz="2400" dirty="0">
                <a:effectLst/>
                <a:ea typeface="Calibri" panose="020F0502020204030204" pitchFamily="34" charset="0"/>
                <a:cs typeface="Arial" panose="020B0604020202020204" pitchFamily="34" charset="0"/>
              </a:rPr>
              <a:t>	</a:t>
            </a:r>
            <a:r>
              <a:rPr lang="en-GB" sz="2600" dirty="0">
                <a:effectLst/>
                <a:ea typeface="Calibri" panose="020F0502020204030204" pitchFamily="34" charset="0"/>
                <a:cs typeface="Arial" panose="020B0604020202020204" pitchFamily="34" charset="0"/>
              </a:rPr>
              <a:t>Bier-bit	</a:t>
            </a:r>
            <a:r>
              <a:rPr lang="en-GB" sz="2600" dirty="0" err="1">
                <a:effectLst/>
                <a:ea typeface="Calibri" panose="020F0502020204030204" pitchFamily="34" charset="0"/>
                <a:cs typeface="Arial" panose="020B0604020202020204" pitchFamily="34" charset="0"/>
              </a:rPr>
              <a:t>tïl-gïn</a:t>
            </a:r>
            <a:r>
              <a:rPr lang="en-GB" sz="2600" dirty="0">
                <a:effectLst/>
                <a:ea typeface="Calibri" panose="020F0502020204030204" pitchFamily="34" charset="0"/>
                <a:cs typeface="Arial" panose="020B0604020202020204" pitchFamily="34" charset="0"/>
              </a:rPr>
              <a:t>			</a:t>
            </a:r>
            <a:r>
              <a:rPr lang="en-GB" sz="2600" dirty="0" err="1">
                <a:effectLst/>
                <a:ea typeface="Calibri" panose="020F0502020204030204" pitchFamily="34" charset="0"/>
                <a:cs typeface="Arial" panose="020B0604020202020204" pitchFamily="34" charset="0"/>
              </a:rPr>
              <a:t>en</a:t>
            </a:r>
            <a:r>
              <a:rPr lang="en-GB" sz="2600" dirty="0">
                <a:ea typeface="Calibri" panose="020F0502020204030204" pitchFamily="34" charset="0"/>
                <a:cs typeface="Arial" panose="020B0604020202020204" pitchFamily="34" charset="0"/>
              </a:rPr>
              <a:t>	</a:t>
            </a:r>
            <a:r>
              <a:rPr lang="en-GB" sz="2600" dirty="0" err="1">
                <a:ea typeface="Calibri" panose="020F0502020204030204" pitchFamily="34" charset="0"/>
                <a:cs typeface="Arial" panose="020B0604020202020204" pitchFamily="34" charset="0"/>
              </a:rPr>
              <a:t>tolor-uoχ-ta:χ-χïn</a:t>
            </a:r>
            <a:r>
              <a:rPr lang="en-GB" sz="2600" dirty="0">
                <a:ea typeface="Calibri" panose="020F0502020204030204" pitchFamily="34" charset="0"/>
                <a:cs typeface="Arial" panose="020B0604020202020204" pitchFamily="34" charset="0"/>
              </a:rPr>
              <a:t>.</a:t>
            </a:r>
          </a:p>
          <a:p>
            <a:pPr marL="0" indent="0">
              <a:lnSpc>
                <a:spcPct val="120000"/>
              </a:lnSpc>
              <a:spcBef>
                <a:spcPts val="0"/>
              </a:spcBef>
              <a:buNone/>
            </a:pPr>
            <a:r>
              <a:rPr lang="en-GB" sz="2600" dirty="0">
                <a:effectLst/>
                <a:ea typeface="Calibri" panose="020F0502020204030204" pitchFamily="34" charset="0"/>
                <a:cs typeface="Arial" panose="020B0604020202020204" pitchFamily="34" charset="0"/>
              </a:rPr>
              <a:t>	give-PST.PTCP	word-ACC.POSS.2SG	2SG</a:t>
            </a:r>
            <a:r>
              <a:rPr lang="en-GB" sz="2600" dirty="0">
                <a:ea typeface="Calibri" panose="020F0502020204030204" pitchFamily="34" charset="0"/>
                <a:cs typeface="Arial" panose="020B0604020202020204" pitchFamily="34" charset="0"/>
              </a:rPr>
              <a:t>	fulfil-</a:t>
            </a:r>
            <a:r>
              <a:rPr lang="en-GB" sz="2600" dirty="0">
                <a:solidFill>
                  <a:srgbClr val="0070C0"/>
                </a:solidFill>
                <a:ea typeface="Calibri" panose="020F0502020204030204" pitchFamily="34" charset="0"/>
                <a:cs typeface="Arial" panose="020B0604020202020204" pitchFamily="34" charset="0"/>
              </a:rPr>
              <a:t>FUT.PTCP-PROPR-</a:t>
            </a:r>
            <a:r>
              <a:rPr lang="en-GB" sz="2600" dirty="0">
                <a:ea typeface="Calibri" panose="020F0502020204030204" pitchFamily="34" charset="0"/>
                <a:cs typeface="Arial" panose="020B0604020202020204" pitchFamily="34" charset="0"/>
              </a:rPr>
              <a:t>2SG</a:t>
            </a:r>
          </a:p>
          <a:p>
            <a:pPr marL="0" indent="0">
              <a:lnSpc>
                <a:spcPct val="120000"/>
              </a:lnSpc>
              <a:spcBef>
                <a:spcPts val="0"/>
              </a:spcBef>
              <a:buNone/>
            </a:pPr>
            <a:r>
              <a:rPr lang="en-GB" sz="2600" dirty="0">
                <a:effectLst/>
                <a:ea typeface="Calibri" panose="020F0502020204030204" pitchFamily="34" charset="0"/>
                <a:cs typeface="Arial" panose="020B0604020202020204" pitchFamily="34" charset="0"/>
              </a:rPr>
              <a:t>	‘You must keep the word you gave.’ (</a:t>
            </a:r>
            <a:r>
              <a:rPr lang="en-GB" sz="2600" dirty="0" err="1">
                <a:effectLst/>
                <a:ea typeface="Calibri" panose="020F0502020204030204" pitchFamily="34" charset="0"/>
                <a:cs typeface="Arial" panose="020B0604020202020204" pitchFamily="34" charset="0"/>
              </a:rPr>
              <a:t>Ubrjatova</a:t>
            </a:r>
            <a:r>
              <a:rPr lang="en-GB" sz="2600" dirty="0">
                <a:effectLst/>
                <a:ea typeface="Calibri" panose="020F0502020204030204" pitchFamily="34" charset="0"/>
                <a:cs typeface="Arial" panose="020B0604020202020204" pitchFamily="34" charset="0"/>
              </a:rPr>
              <a:t> 1982: 330)</a:t>
            </a:r>
          </a:p>
          <a:p>
            <a:pPr marL="0" indent="0" algn="just">
              <a:lnSpc>
                <a:spcPct val="100000"/>
              </a:lnSpc>
              <a:spcBef>
                <a:spcPts val="0"/>
              </a:spcBef>
              <a:buNone/>
            </a:pPr>
            <a:endParaRPr lang="en-GB" sz="2400" dirty="0"/>
          </a:p>
        </p:txBody>
      </p:sp>
    </p:spTree>
    <p:extLst>
      <p:ext uri="{BB962C8B-B14F-4D97-AF65-F5344CB8AC3E}">
        <p14:creationId xmlns:p14="http://schemas.microsoft.com/office/powerpoint/2010/main" val="2959066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n-GB" dirty="0"/>
              <a:t>Morphosyntax</a:t>
            </a:r>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446028"/>
            <a:ext cx="10515600" cy="5135525"/>
          </a:xfrm>
        </p:spPr>
        <p:txBody>
          <a:bodyPr>
            <a:normAutofit fontScale="92500" lnSpcReduction="10000"/>
          </a:bodyPr>
          <a:lstStyle/>
          <a:p>
            <a:r>
              <a:rPr lang="en-GB" sz="2600" dirty="0"/>
              <a:t>Impersonal necessitative</a:t>
            </a:r>
          </a:p>
          <a:p>
            <a:endParaRPr lang="en-GB" sz="2400" dirty="0"/>
          </a:p>
          <a:p>
            <a:pPr marL="0" indent="0">
              <a:buNone/>
            </a:pPr>
            <a:r>
              <a:rPr lang="en-GB" sz="2600" dirty="0"/>
              <a:t>TY:  </a:t>
            </a:r>
            <a:r>
              <a:rPr lang="en-GB" sz="2600" i="1" dirty="0"/>
              <a:t>-o</a:t>
            </a:r>
            <a:r>
              <a:rPr lang="et-EE" sz="2600" i="1" dirty="0"/>
              <a:t>ː</a:t>
            </a:r>
            <a:r>
              <a:rPr lang="en-GB" sz="2600" i="1" dirty="0"/>
              <a:t>l</a:t>
            </a:r>
            <a:r>
              <a:rPr lang="et-EE" sz="2600" i="1" dirty="0"/>
              <a:t>morau </a:t>
            </a:r>
            <a:r>
              <a:rPr lang="et-EE" sz="2600" dirty="0"/>
              <a:t>(</a:t>
            </a:r>
            <a:r>
              <a:rPr lang="et-EE" sz="2600" dirty="0">
                <a:solidFill>
                  <a:srgbClr val="C00000"/>
                </a:solidFill>
              </a:rPr>
              <a:t>prospective nominalization</a:t>
            </a:r>
            <a:r>
              <a:rPr lang="et-EE" sz="2600" dirty="0"/>
              <a:t>) </a:t>
            </a:r>
            <a:r>
              <a:rPr lang="en-GB" sz="2600" dirty="0"/>
              <a:t>+ </a:t>
            </a:r>
            <a:r>
              <a:rPr lang="en-GB" sz="2600" dirty="0">
                <a:solidFill>
                  <a:srgbClr val="C00000"/>
                </a:solidFill>
              </a:rPr>
              <a:t>copula</a:t>
            </a:r>
          </a:p>
          <a:p>
            <a:pPr marL="0" indent="0">
              <a:lnSpc>
                <a:spcPct val="100000"/>
              </a:lnSpc>
              <a:spcBef>
                <a:spcPts val="0"/>
              </a:spcBef>
              <a:buNone/>
            </a:pPr>
            <a:endParaRPr lang="en-GB" sz="2600" dirty="0"/>
          </a:p>
          <a:p>
            <a:pPr marL="0" indent="0" algn="just">
              <a:lnSpc>
                <a:spcPct val="100000"/>
              </a:lnSpc>
              <a:spcBef>
                <a:spcPts val="0"/>
              </a:spcBef>
              <a:buNone/>
            </a:pPr>
            <a:r>
              <a:rPr lang="pt-PT" sz="2600" dirty="0">
                <a:effectLst/>
                <a:ea typeface="Calibri" panose="020F0502020204030204" pitchFamily="34" charset="0"/>
                <a:cs typeface="Arial" panose="020B0604020202020204" pitchFamily="34" charset="0"/>
              </a:rPr>
              <a:t>	</a:t>
            </a:r>
            <a:r>
              <a:rPr lang="pt-PT" sz="2600" dirty="0" err="1">
                <a:effectLst/>
                <a:ea typeface="Calibri" panose="020F0502020204030204" pitchFamily="34" charset="0"/>
                <a:cs typeface="Arial" panose="020B0604020202020204" pitchFamily="34" charset="0"/>
              </a:rPr>
              <a:t>Pojo:l</a:t>
            </a:r>
            <a:r>
              <a:rPr lang="pt-PT" sz="2600" dirty="0">
                <a:effectLst/>
                <a:ea typeface="Calibri" panose="020F0502020204030204" pitchFamily="34" charset="0"/>
                <a:cs typeface="Arial" panose="020B0604020202020204" pitchFamily="34" charset="0"/>
              </a:rPr>
              <a:t>		a:w</a:t>
            </a:r>
            <a:r>
              <a:rPr lang="pt-PT" sz="2600" dirty="0">
                <a:effectLst/>
                <a:ea typeface="Times New Roman" panose="02020603050405020304" pitchFamily="18" charset="0"/>
                <a:cs typeface="Arial" panose="020B0604020202020204" pitchFamily="34" charset="0"/>
              </a:rPr>
              <a:t>ə</a:t>
            </a:r>
            <a:r>
              <a:rPr lang="pt-PT" sz="2600" dirty="0">
                <a:effectLst/>
                <a:ea typeface="Calibri" panose="020F0502020204030204" pitchFamily="34" charset="0"/>
                <a:cs typeface="Arial" panose="020B0604020202020204" pitchFamily="34" charset="0"/>
              </a:rPr>
              <a:t>-j-o:lmorau-k. </a:t>
            </a:r>
            <a:endParaRPr lang="en-GB" sz="2600" dirty="0">
              <a:effectLst/>
              <a:ea typeface="Calibri" panose="020F0502020204030204" pitchFamily="34" charset="0"/>
              <a:cs typeface="Arial" panose="020B0604020202020204" pitchFamily="34" charset="0"/>
            </a:endParaRPr>
          </a:p>
          <a:p>
            <a:pPr marL="0" indent="0" algn="just">
              <a:lnSpc>
                <a:spcPct val="100000"/>
              </a:lnSpc>
              <a:spcBef>
                <a:spcPts val="0"/>
              </a:spcBef>
              <a:buNone/>
            </a:pPr>
            <a:r>
              <a:rPr lang="pt-PT" sz="2600" dirty="0">
                <a:effectLst/>
                <a:ea typeface="Calibri" panose="020F0502020204030204" pitchFamily="34" charset="0"/>
                <a:cs typeface="Arial" panose="020B0604020202020204" pitchFamily="34" charset="0"/>
              </a:rPr>
              <a:t>	</a:t>
            </a:r>
            <a:r>
              <a:rPr lang="pt-PT" sz="2600" dirty="0" err="1">
                <a:effectLst/>
                <a:ea typeface="Calibri" panose="020F0502020204030204" pitchFamily="34" charset="0"/>
                <a:cs typeface="Arial" panose="020B0604020202020204" pitchFamily="34" charset="0"/>
              </a:rPr>
              <a:t>a.lot</a:t>
            </a:r>
            <a:r>
              <a:rPr lang="pt-PT" sz="2600" dirty="0">
                <a:effectLst/>
                <a:ea typeface="Calibri" panose="020F0502020204030204" pitchFamily="34" charset="0"/>
                <a:cs typeface="Arial" panose="020B0604020202020204" pitchFamily="34" charset="0"/>
              </a:rPr>
              <a:t>		sleep-0-</a:t>
            </a:r>
            <a:r>
              <a:rPr lang="pt-PT" sz="2600" dirty="0">
                <a:solidFill>
                  <a:srgbClr val="0070C0"/>
                </a:solidFill>
                <a:effectLst/>
                <a:ea typeface="Calibri" panose="020F0502020204030204" pitchFamily="34" charset="0"/>
                <a:cs typeface="Arial" panose="020B0604020202020204" pitchFamily="34" charset="0"/>
              </a:rPr>
              <a:t>PROSP.NMLZ-COP</a:t>
            </a:r>
            <a:r>
              <a:rPr lang="pt-PT" sz="2600" dirty="0">
                <a:effectLst/>
                <a:ea typeface="Calibri" panose="020F0502020204030204" pitchFamily="34" charset="0"/>
                <a:cs typeface="Arial" panose="020B0604020202020204" pitchFamily="34" charset="0"/>
              </a:rPr>
              <a:t>		</a:t>
            </a:r>
          </a:p>
          <a:p>
            <a:pPr marL="0" indent="0" algn="just">
              <a:lnSpc>
                <a:spcPct val="100000"/>
              </a:lnSpc>
              <a:spcBef>
                <a:spcPts val="0"/>
              </a:spcBef>
              <a:buNone/>
            </a:pPr>
            <a:r>
              <a:rPr lang="en-GB" sz="2600" dirty="0">
                <a:effectLst/>
                <a:ea typeface="Calibri" panose="020F0502020204030204" pitchFamily="34" charset="0"/>
                <a:cs typeface="Arial" panose="020B0604020202020204" pitchFamily="34" charset="0"/>
              </a:rPr>
              <a:t>	‘One should sleep a lot.’ </a:t>
            </a:r>
          </a:p>
          <a:p>
            <a:pPr marL="0" indent="0" algn="just">
              <a:lnSpc>
                <a:spcPct val="100000"/>
              </a:lnSpc>
              <a:spcBef>
                <a:spcPts val="0"/>
              </a:spcBef>
              <a:buNone/>
            </a:pPr>
            <a:endParaRPr lang="en-GB" sz="2400" dirty="0"/>
          </a:p>
          <a:p>
            <a:pPr marL="0" indent="0" algn="just">
              <a:lnSpc>
                <a:spcPct val="100000"/>
              </a:lnSpc>
              <a:spcBef>
                <a:spcPts val="0"/>
              </a:spcBef>
              <a:buNone/>
            </a:pPr>
            <a:r>
              <a:rPr lang="en-GB" sz="2600" dirty="0"/>
              <a:t>Sakha: </a:t>
            </a:r>
            <a:r>
              <a:rPr lang="en-GB" sz="2600" i="1" dirty="0"/>
              <a:t>-</a:t>
            </a:r>
            <a:r>
              <a:rPr lang="en-GB" sz="2600" i="1" dirty="0" err="1">
                <a:ea typeface="Calibri" panose="020F0502020204030204" pitchFamily="34" charset="0"/>
              </a:rPr>
              <a:t>Iaχ</a:t>
            </a:r>
            <a:r>
              <a:rPr lang="en-GB" sz="2600" i="1" dirty="0">
                <a:ea typeface="Calibri" panose="020F0502020204030204" pitchFamily="34" charset="0"/>
              </a:rPr>
              <a:t> </a:t>
            </a:r>
            <a:r>
              <a:rPr lang="en-GB" sz="2600" dirty="0">
                <a:ea typeface="Calibri" panose="020F0502020204030204" pitchFamily="34" charset="0"/>
              </a:rPr>
              <a:t>(</a:t>
            </a:r>
            <a:r>
              <a:rPr lang="en-GB" sz="2600" dirty="0">
                <a:solidFill>
                  <a:srgbClr val="C00000"/>
                </a:solidFill>
              </a:rPr>
              <a:t>future participle</a:t>
            </a:r>
            <a:r>
              <a:rPr lang="en-GB" sz="2600" dirty="0"/>
              <a:t>) + </a:t>
            </a:r>
            <a:r>
              <a:rPr lang="en-GB" sz="2600" dirty="0">
                <a:solidFill>
                  <a:srgbClr val="C00000"/>
                </a:solidFill>
              </a:rPr>
              <a:t>copula</a:t>
            </a:r>
          </a:p>
          <a:p>
            <a:pPr indent="0">
              <a:lnSpc>
                <a:spcPct val="120000"/>
              </a:lnSpc>
              <a:spcBef>
                <a:spcPts val="0"/>
              </a:spcBef>
              <a:spcAft>
                <a:spcPts val="800"/>
              </a:spcAft>
              <a:buNone/>
            </a:pPr>
            <a:endParaRPr lang="pt-PT" cap="all" dirty="0">
              <a:effectLst/>
              <a:ea typeface="Calibri" panose="020F0502020204030204" pitchFamily="34" charset="0"/>
              <a:cs typeface="Arial" panose="020B0604020202020204" pitchFamily="34" charset="0"/>
            </a:endParaRPr>
          </a:p>
          <a:p>
            <a:pPr indent="0">
              <a:lnSpc>
                <a:spcPct val="110000"/>
              </a:lnSpc>
              <a:spcBef>
                <a:spcPts val="0"/>
              </a:spcBef>
              <a:buNone/>
            </a:pPr>
            <a:r>
              <a:rPr lang="pt-PT" cap="all" dirty="0">
                <a:effectLst/>
                <a:ea typeface="Calibri" panose="020F0502020204030204" pitchFamily="34" charset="0"/>
                <a:cs typeface="Arial" panose="020B0604020202020204" pitchFamily="34" charset="0"/>
              </a:rPr>
              <a:t>	</a:t>
            </a:r>
            <a:r>
              <a:rPr lang="pt-PT" sz="2600" cap="all" dirty="0" err="1">
                <a:effectLst/>
                <a:ea typeface="Calibri" panose="020F0502020204030204" pitchFamily="34" charset="0"/>
                <a:cs typeface="Arial" panose="020B0604020202020204" pitchFamily="34" charset="0"/>
              </a:rPr>
              <a:t>ï</a:t>
            </a:r>
            <a:r>
              <a:rPr lang="pt-PT" sz="2600" dirty="0" err="1">
                <a:effectLst/>
                <a:ea typeface="Calibri" panose="020F0502020204030204" pitchFamily="34" charset="0"/>
                <a:cs typeface="Arial" panose="020B0604020202020204" pitchFamily="34" charset="0"/>
              </a:rPr>
              <a:t>jït-ïa</a:t>
            </a:r>
            <a:r>
              <a:rPr lang="en-GB" sz="2600" dirty="0">
                <a:effectLst/>
                <a:ea typeface="Calibri" panose="020F0502020204030204" pitchFamily="34" charset="0"/>
                <a:cs typeface="Arial" panose="020B0604020202020204" pitchFamily="34" charset="0"/>
              </a:rPr>
              <a:t>χ </a:t>
            </a:r>
            <a:r>
              <a:rPr lang="pt-PT" sz="2600" dirty="0">
                <a:effectLst/>
                <a:ea typeface="Calibri" panose="020F0502020204030204" pitchFamily="34" charset="0"/>
                <a:cs typeface="Arial" panose="020B0604020202020204" pitchFamily="34" charset="0"/>
              </a:rPr>
              <a:t>			</a:t>
            </a:r>
            <a:r>
              <a:rPr lang="pt-PT" sz="2600" dirty="0" err="1">
                <a:effectLst/>
                <a:ea typeface="Calibri" panose="020F0502020204030204" pitchFamily="34" charset="0"/>
                <a:cs typeface="Arial" panose="020B0604020202020204" pitchFamily="34" charset="0"/>
              </a:rPr>
              <a:t>ba:r</a:t>
            </a:r>
            <a:r>
              <a:rPr lang="pt-PT" sz="2600" dirty="0">
                <a:effectLst/>
                <a:ea typeface="Calibri" panose="020F0502020204030204" pitchFamily="34" charset="0"/>
                <a:cs typeface="Arial" panose="020B0604020202020204" pitchFamily="34" charset="0"/>
              </a:rPr>
              <a:t>.</a:t>
            </a:r>
            <a:endParaRPr lang="en-GB" sz="2600" dirty="0">
              <a:effectLst/>
              <a:ea typeface="Calibri" panose="020F0502020204030204" pitchFamily="34" charset="0"/>
              <a:cs typeface="Arial" panose="020B0604020202020204" pitchFamily="34" charset="0"/>
            </a:endParaRPr>
          </a:p>
          <a:p>
            <a:pPr marL="449580" indent="0">
              <a:lnSpc>
                <a:spcPct val="110000"/>
              </a:lnSpc>
              <a:spcBef>
                <a:spcPts val="0"/>
              </a:spcBef>
              <a:buNone/>
            </a:pPr>
            <a:r>
              <a:rPr lang="en-GB" sz="2600" dirty="0">
                <a:effectLst/>
                <a:ea typeface="Calibri" panose="020F0502020204030204" pitchFamily="34" charset="0"/>
                <a:cs typeface="Arial" panose="020B0604020202020204" pitchFamily="34" charset="0"/>
              </a:rPr>
              <a:t>	ask-</a:t>
            </a:r>
            <a:r>
              <a:rPr lang="en-GB" sz="2600" dirty="0">
                <a:solidFill>
                  <a:srgbClr val="0070C0"/>
                </a:solidFill>
                <a:effectLst/>
                <a:ea typeface="Calibri" panose="020F0502020204030204" pitchFamily="34" charset="0"/>
                <a:cs typeface="Arial" panose="020B0604020202020204" pitchFamily="34" charset="0"/>
              </a:rPr>
              <a:t>FUT.PTCP		there.is</a:t>
            </a:r>
          </a:p>
          <a:p>
            <a:pPr marL="449580" indent="0">
              <a:lnSpc>
                <a:spcPct val="110000"/>
              </a:lnSpc>
              <a:spcBef>
                <a:spcPts val="0"/>
              </a:spcBef>
              <a:buNone/>
            </a:pPr>
            <a:r>
              <a:rPr lang="en-GB" sz="2600" dirty="0">
                <a:effectLst/>
                <a:ea typeface="Calibri" panose="020F0502020204030204" pitchFamily="34" charset="0"/>
                <a:cs typeface="Arial" panose="020B0604020202020204" pitchFamily="34" charset="0"/>
              </a:rPr>
              <a:t>	‘One should ask.’ (</a:t>
            </a:r>
            <a:r>
              <a:rPr lang="en-GB" sz="2600" dirty="0" err="1">
                <a:effectLst/>
                <a:ea typeface="Calibri" panose="020F0502020204030204" pitchFamily="34" charset="0"/>
                <a:cs typeface="Arial" panose="020B0604020202020204" pitchFamily="34" charset="0"/>
              </a:rPr>
              <a:t>Slepcov</a:t>
            </a:r>
            <a:r>
              <a:rPr lang="en-GB" sz="2600" dirty="0">
                <a:effectLst/>
                <a:ea typeface="Calibri" panose="020F0502020204030204" pitchFamily="34" charset="0"/>
                <a:cs typeface="Arial" panose="020B0604020202020204" pitchFamily="34" charset="0"/>
              </a:rPr>
              <a:t> 1972: 56)</a:t>
            </a:r>
          </a:p>
          <a:p>
            <a:pPr marL="0" indent="0">
              <a:buNone/>
            </a:pPr>
            <a:endParaRPr lang="en-GB" sz="2400" dirty="0"/>
          </a:p>
        </p:txBody>
      </p:sp>
    </p:spTree>
    <p:extLst>
      <p:ext uri="{BB962C8B-B14F-4D97-AF65-F5344CB8AC3E}">
        <p14:creationId xmlns:p14="http://schemas.microsoft.com/office/powerpoint/2010/main" val="3040314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n-GB" dirty="0"/>
              <a:t>Morphosyntax</a:t>
            </a:r>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690688"/>
            <a:ext cx="10515600" cy="4890865"/>
          </a:xfrm>
        </p:spPr>
        <p:txBody>
          <a:bodyPr>
            <a:normAutofit/>
          </a:bodyPr>
          <a:lstStyle/>
          <a:p>
            <a:r>
              <a:rPr lang="et-EE" sz="2400" dirty="0"/>
              <a:t>Future imperative</a:t>
            </a:r>
            <a:r>
              <a:rPr lang="en-GB" sz="2400" dirty="0"/>
              <a:t> (2</a:t>
            </a:r>
            <a:r>
              <a:rPr lang="en-GB" sz="2400" baseline="30000" dirty="0"/>
              <a:t>nd</a:t>
            </a:r>
            <a:r>
              <a:rPr lang="en-GB" sz="2400" dirty="0"/>
              <a:t> person)</a:t>
            </a:r>
          </a:p>
          <a:p>
            <a:pPr marL="0" indent="0">
              <a:buNone/>
            </a:pPr>
            <a:endParaRPr lang="en-GB" sz="2400" dirty="0"/>
          </a:p>
          <a:p>
            <a:pPr marL="0" indent="0">
              <a:buNone/>
            </a:pPr>
            <a:r>
              <a:rPr lang="en-GB" sz="2400" dirty="0"/>
              <a:t>TY:  </a:t>
            </a:r>
            <a:r>
              <a:rPr lang="et-EE" sz="2400" dirty="0"/>
              <a:t>-</a:t>
            </a:r>
            <a:r>
              <a:rPr lang="et-EE" sz="2400" i="1" dirty="0"/>
              <a:t>təγənəŋ</a:t>
            </a:r>
            <a:r>
              <a:rPr lang="et-EE" sz="2400" dirty="0"/>
              <a:t> </a:t>
            </a:r>
            <a:r>
              <a:rPr lang="de-DE" sz="2400" dirty="0"/>
              <a:t>&lt;</a:t>
            </a:r>
            <a:r>
              <a:rPr lang="et-EE" sz="2400" dirty="0"/>
              <a:t> </a:t>
            </a:r>
            <a:r>
              <a:rPr lang="en-GB" sz="2400" dirty="0"/>
              <a:t>the </a:t>
            </a:r>
            <a:r>
              <a:rPr lang="et-EE" sz="2400" dirty="0"/>
              <a:t>future form of </a:t>
            </a:r>
            <a:r>
              <a:rPr lang="en-GB" sz="2400" dirty="0">
                <a:solidFill>
                  <a:srgbClr val="C00000"/>
                </a:solidFill>
              </a:rPr>
              <a:t>the </a:t>
            </a:r>
            <a:r>
              <a:rPr lang="et-EE" sz="2400" dirty="0">
                <a:solidFill>
                  <a:srgbClr val="C00000"/>
                </a:solidFill>
              </a:rPr>
              <a:t>converb</a:t>
            </a:r>
            <a:r>
              <a:rPr lang="de-DE" sz="2400" dirty="0">
                <a:solidFill>
                  <a:srgbClr val="C00000"/>
                </a:solidFill>
              </a:rPr>
              <a:t> </a:t>
            </a:r>
            <a:r>
              <a:rPr lang="en-GB" sz="2400" dirty="0">
                <a:solidFill>
                  <a:srgbClr val="C00000"/>
                </a:solidFill>
              </a:rPr>
              <a:t>which </a:t>
            </a:r>
            <a:r>
              <a:rPr lang="en-GB" sz="2400" dirty="0">
                <a:solidFill>
                  <a:srgbClr val="C00000"/>
                </a:solidFill>
                <a:effectLst/>
                <a:ea typeface="Calibri" panose="020F0502020204030204" pitchFamily="34" charset="0"/>
              </a:rPr>
              <a:t>expresses future-related and </a:t>
            </a:r>
            <a:r>
              <a:rPr lang="en-GB" sz="2400" dirty="0" err="1">
                <a:solidFill>
                  <a:srgbClr val="C00000"/>
                </a:solidFill>
                <a:effectLst/>
                <a:ea typeface="Calibri" panose="020F0502020204030204" pitchFamily="34" charset="0"/>
              </a:rPr>
              <a:t>irrealis</a:t>
            </a:r>
            <a:r>
              <a:rPr lang="en-GB" sz="2400" dirty="0">
                <a:solidFill>
                  <a:srgbClr val="C00000"/>
                </a:solidFill>
                <a:effectLst/>
                <a:ea typeface="Calibri" panose="020F0502020204030204" pitchFamily="34" charset="0"/>
              </a:rPr>
              <a:t> dependent situations</a:t>
            </a:r>
          </a:p>
          <a:p>
            <a:pPr marL="0" lvl="0" indent="0" rtl="0">
              <a:lnSpc>
                <a:spcPct val="120000"/>
              </a:lnSpc>
              <a:spcBef>
                <a:spcPts val="0"/>
              </a:spcBef>
              <a:buNone/>
            </a:pPr>
            <a:endParaRPr lang="en-GB" sz="2400" dirty="0">
              <a:effectLst/>
              <a:ea typeface="Calibri" panose="020F0502020204030204" pitchFamily="34" charset="0"/>
              <a:cs typeface="Arial" panose="020B0604020202020204" pitchFamily="34" charset="0"/>
            </a:endParaRPr>
          </a:p>
          <a:p>
            <a:pPr marL="0" lvl="0" indent="0" rtl="0">
              <a:lnSpc>
                <a:spcPct val="120000"/>
              </a:lnSpc>
              <a:spcBef>
                <a:spcPts val="0"/>
              </a:spcBef>
              <a:buNone/>
            </a:pPr>
            <a:r>
              <a:rPr lang="en-GB" sz="2400" dirty="0">
                <a:ea typeface="Calibri" panose="020F0502020204030204" pitchFamily="34" charset="0"/>
                <a:cs typeface="Arial" panose="020B0604020202020204" pitchFamily="34" charset="0"/>
              </a:rPr>
              <a:t>	</a:t>
            </a:r>
            <a:r>
              <a:rPr lang="pl-PL" sz="2400" dirty="0">
                <a:effectLst/>
                <a:ea typeface="Calibri" panose="020F0502020204030204" pitchFamily="34" charset="0"/>
                <a:cs typeface="Arial" panose="020B0604020202020204" pitchFamily="34" charset="0"/>
              </a:rPr>
              <a:t>Ego</a:t>
            </a:r>
            <a:r>
              <a:rPr lang="et-EE" sz="2400" dirty="0">
                <a:effectLst/>
                <a:ea typeface="Calibri" panose="020F0502020204030204" pitchFamily="34" charset="0"/>
                <a:cs typeface="Arial" panose="020B0604020202020204" pitchFamily="34" charset="0"/>
              </a:rPr>
              <a:t>ː</a:t>
            </a:r>
            <a:r>
              <a:rPr lang="pl-PL" sz="2400" dirty="0">
                <a:effectLst/>
                <a:ea typeface="Calibri" panose="020F0502020204030204" pitchFamily="34" charset="0"/>
                <a:cs typeface="Arial" panose="020B0604020202020204" pitchFamily="34" charset="0"/>
              </a:rPr>
              <a:t>je</a:t>
            </a:r>
            <a:r>
              <a:rPr lang="et-EE" sz="2400" dirty="0">
                <a:ea typeface="Calibri" panose="020F0502020204030204" pitchFamily="34" charset="0"/>
                <a:cs typeface="Arial" panose="020B0604020202020204" pitchFamily="34" charset="0"/>
              </a:rPr>
              <a:t>ː</a:t>
            </a:r>
            <a:r>
              <a:rPr lang="pl-PL" sz="2400" dirty="0">
                <a:effectLst/>
                <a:ea typeface="Calibri" panose="020F0502020204030204" pitchFamily="34" charset="0"/>
                <a:cs typeface="Arial" panose="020B0604020202020204" pitchFamily="34" charset="0"/>
              </a:rPr>
              <a:t> 	</a:t>
            </a:r>
            <a:r>
              <a:rPr lang="en-GB" sz="2400" dirty="0">
                <a:effectLst/>
                <a:ea typeface="Calibri" panose="020F0502020204030204" pitchFamily="34" charset="0"/>
                <a:cs typeface="Arial" panose="020B0604020202020204" pitchFamily="34" charset="0"/>
              </a:rPr>
              <a:t>	</a:t>
            </a:r>
            <a:r>
              <a:rPr lang="pl-PL" sz="2400" dirty="0">
                <a:effectLst/>
                <a:ea typeface="Calibri" panose="020F0502020204030204" pitchFamily="34" charset="0"/>
                <a:cs typeface="Arial" panose="020B0604020202020204" pitchFamily="34" charset="0"/>
              </a:rPr>
              <a:t>m</a:t>
            </a:r>
            <a:r>
              <a:rPr lang="pl-PL" sz="2400" spc="-5" dirty="0">
                <a:effectLst/>
                <a:ea typeface="Calibri" panose="020F0502020204030204" pitchFamily="34" charset="0"/>
                <a:cs typeface="Arial" panose="020B0604020202020204" pitchFamily="34" charset="0"/>
              </a:rPr>
              <a:t>e</a:t>
            </a:r>
            <a:r>
              <a:rPr lang="pl-PL" sz="2400" dirty="0">
                <a:effectLst/>
                <a:ea typeface="Calibri" panose="020F0502020204030204" pitchFamily="34" charset="0"/>
                <a:cs typeface="Arial" panose="020B0604020202020204" pitchFamily="34" charset="0"/>
              </a:rPr>
              <a:t>t-u-l 	</a:t>
            </a:r>
            <a:r>
              <a:rPr lang="pl-PL" sz="2400" dirty="0" err="1">
                <a:effectLst/>
                <a:ea typeface="Calibri" panose="020F0502020204030204" pitchFamily="34" charset="0"/>
                <a:cs typeface="Arial" panose="020B0604020202020204" pitchFamily="34" charset="0"/>
              </a:rPr>
              <a:t>tilem</a:t>
            </a:r>
            <a:r>
              <a:rPr lang="pl-PL" sz="2400" spc="-5" dirty="0" err="1">
                <a:effectLst/>
                <a:ea typeface="Calibri" panose="020F0502020204030204" pitchFamily="34" charset="0"/>
                <a:cs typeface="Arial" panose="020B0604020202020204" pitchFamily="34" charset="0"/>
              </a:rPr>
              <a:t>ǝ</a:t>
            </a:r>
            <a:r>
              <a:rPr lang="pl-PL" sz="2400" dirty="0">
                <a:effectLst/>
                <a:ea typeface="Calibri" panose="020F0502020204030204" pitchFamily="34" charset="0"/>
                <a:cs typeface="Arial" panose="020B0604020202020204" pitchFamily="34" charset="0"/>
              </a:rPr>
              <a:t> 			ma:-</a:t>
            </a:r>
            <a:r>
              <a:rPr lang="pl-PL" sz="2400" spc="-5" dirty="0" err="1">
                <a:effectLst/>
                <a:ea typeface="Calibri" panose="020F0502020204030204" pitchFamily="34" charset="0"/>
                <a:cs typeface="Arial" panose="020B0604020202020204" pitchFamily="34" charset="0"/>
              </a:rPr>
              <a:t>ŋ</a:t>
            </a:r>
            <a:r>
              <a:rPr lang="pl-PL" sz="2400" dirty="0" err="1">
                <a:effectLst/>
                <a:ea typeface="Calibri" panose="020F0502020204030204" pitchFamily="34" charset="0"/>
                <a:cs typeface="Arial" panose="020B0604020202020204" pitchFamily="34" charset="0"/>
              </a:rPr>
              <a:t>i-t</a:t>
            </a:r>
            <a:r>
              <a:rPr lang="pl-PL" sz="2400" spc="-5" dirty="0" err="1">
                <a:effectLst/>
                <a:ea typeface="Calibri" panose="020F0502020204030204" pitchFamily="34" charset="0"/>
                <a:cs typeface="Arial" panose="020B0604020202020204" pitchFamily="34" charset="0"/>
              </a:rPr>
              <a:t>ǝ</a:t>
            </a:r>
            <a:r>
              <a:rPr lang="en-GB" sz="2400" spc="-5" dirty="0">
                <a:effectLst/>
                <a:ea typeface="Calibri" panose="020F0502020204030204" pitchFamily="34" charset="0"/>
                <a:cs typeface="Arial" panose="020B0604020202020204" pitchFamily="34" charset="0"/>
              </a:rPr>
              <a:t>γ</a:t>
            </a:r>
            <a:r>
              <a:rPr lang="pl-PL" sz="2400" spc="-5" dirty="0" err="1">
                <a:effectLst/>
                <a:ea typeface="Calibri" panose="020F0502020204030204" pitchFamily="34" charset="0"/>
                <a:cs typeface="Arial" panose="020B0604020202020204" pitchFamily="34" charset="0"/>
              </a:rPr>
              <a:t>ǝ</a:t>
            </a:r>
            <a:r>
              <a:rPr lang="pl-PL" sz="2400" dirty="0" err="1">
                <a:effectLst/>
                <a:ea typeface="Calibri" panose="020F0502020204030204" pitchFamily="34" charset="0"/>
                <a:cs typeface="Arial" panose="020B0604020202020204" pitchFamily="34" charset="0"/>
              </a:rPr>
              <a:t>n</a:t>
            </a:r>
            <a:r>
              <a:rPr lang="pl-PL" sz="2400" spc="-5" dirty="0" err="1">
                <a:effectLst/>
                <a:ea typeface="Calibri" panose="020F0502020204030204" pitchFamily="34" charset="0"/>
                <a:cs typeface="Arial" panose="020B0604020202020204" pitchFamily="34" charset="0"/>
              </a:rPr>
              <a:t>ǝŋ</a:t>
            </a:r>
            <a:r>
              <a:rPr lang="pl-PL" sz="2400" spc="-5" dirty="0">
                <a:effectLst/>
                <a:ea typeface="Calibri" panose="020F0502020204030204" pitchFamily="34" charset="0"/>
                <a:cs typeface="Arial" panose="020B0604020202020204" pitchFamily="34" charset="0"/>
              </a:rPr>
              <a:t>.</a:t>
            </a:r>
            <a:r>
              <a:rPr lang="pl-PL" sz="2400" dirty="0">
                <a:effectLst/>
                <a:ea typeface="Calibri" panose="020F0502020204030204" pitchFamily="34" charset="0"/>
                <a:cs typeface="Arial" panose="020B0604020202020204" pitchFamily="34" charset="0"/>
              </a:rPr>
              <a:t> </a:t>
            </a:r>
            <a:endParaRPr lang="en-GB" sz="2400" dirty="0">
              <a:effectLst/>
              <a:ea typeface="Calibri" panose="020F0502020204030204" pitchFamily="34" charset="0"/>
              <a:cs typeface="Arial" panose="020B0604020202020204" pitchFamily="34" charset="0"/>
            </a:endParaRPr>
          </a:p>
          <a:p>
            <a:pPr marL="441960" indent="0">
              <a:lnSpc>
                <a:spcPct val="120000"/>
              </a:lnSpc>
              <a:spcBef>
                <a:spcPts val="0"/>
              </a:spcBef>
              <a:buNone/>
            </a:pPr>
            <a:r>
              <a:rPr lang="en-GB" sz="2400" dirty="0">
                <a:effectLst/>
                <a:ea typeface="Calibri" panose="020F0502020204030204" pitchFamily="34" charset="0"/>
                <a:cs typeface="Arial" panose="020B0604020202020204" pitchFamily="34" charset="0"/>
              </a:rPr>
              <a:t>	</a:t>
            </a:r>
            <a:r>
              <a:rPr lang="pl-PL" sz="2400" dirty="0" err="1">
                <a:effectLst/>
                <a:ea typeface="Calibri" panose="020F0502020204030204" pitchFamily="34" charset="0"/>
                <a:cs typeface="Arial" panose="020B0604020202020204" pitchFamily="34" charset="0"/>
              </a:rPr>
              <a:t>tomorrow</a:t>
            </a:r>
            <a:r>
              <a:rPr lang="pl-PL" sz="2400" dirty="0">
                <a:effectLst/>
                <a:ea typeface="Calibri" panose="020F0502020204030204" pitchFamily="34" charset="0"/>
                <a:cs typeface="Arial" panose="020B0604020202020204" pitchFamily="34" charset="0"/>
              </a:rPr>
              <a:t>	1SG-0-NOM	</a:t>
            </a:r>
            <a:r>
              <a:rPr lang="pl-PL" sz="2400" dirty="0" err="1">
                <a:effectLst/>
                <a:ea typeface="Calibri" panose="020F0502020204030204" pitchFamily="34" charset="0"/>
                <a:cs typeface="Arial" panose="020B0604020202020204" pitchFamily="34" charset="0"/>
              </a:rPr>
              <a:t>at.the.same.time</a:t>
            </a:r>
            <a:r>
              <a:rPr lang="pl-PL" sz="2400" dirty="0">
                <a:effectLst/>
                <a:ea typeface="Calibri" panose="020F0502020204030204" pitchFamily="34" charset="0"/>
                <a:cs typeface="Arial" panose="020B0604020202020204" pitchFamily="34" charset="0"/>
              </a:rPr>
              <a:t>	</a:t>
            </a:r>
            <a:r>
              <a:rPr lang="pl-PL" sz="2400" dirty="0" err="1">
                <a:effectLst/>
                <a:ea typeface="Calibri" panose="020F0502020204030204" pitchFamily="34" charset="0"/>
                <a:cs typeface="Arial" panose="020B0604020202020204" pitchFamily="34" charset="0"/>
              </a:rPr>
              <a:t>wait</a:t>
            </a:r>
            <a:r>
              <a:rPr lang="pl-PL" sz="2400" dirty="0">
                <a:effectLst/>
                <a:ea typeface="Calibri" panose="020F0502020204030204" pitchFamily="34" charset="0"/>
                <a:cs typeface="Arial" panose="020B0604020202020204" pitchFamily="34" charset="0"/>
              </a:rPr>
              <a:t>-PL-</a:t>
            </a:r>
            <a:r>
              <a:rPr lang="pl-PL" sz="2400" dirty="0">
                <a:solidFill>
                  <a:schemeClr val="accent1"/>
                </a:solidFill>
                <a:effectLst/>
                <a:ea typeface="Calibri" panose="020F0502020204030204" pitchFamily="34" charset="0"/>
                <a:cs typeface="Arial" panose="020B0604020202020204" pitchFamily="34" charset="0"/>
              </a:rPr>
              <a:t>FUT.IMP</a:t>
            </a:r>
            <a:endParaRPr lang="en-GB" sz="2400" dirty="0">
              <a:solidFill>
                <a:schemeClr val="accent1"/>
              </a:solidFill>
              <a:effectLst/>
              <a:ea typeface="Calibri" panose="020F0502020204030204" pitchFamily="34" charset="0"/>
              <a:cs typeface="Arial" panose="020B0604020202020204" pitchFamily="34" charset="0"/>
            </a:endParaRPr>
          </a:p>
          <a:p>
            <a:pPr marL="441960" indent="0">
              <a:lnSpc>
                <a:spcPct val="120000"/>
              </a:lnSpc>
              <a:spcBef>
                <a:spcPts val="0"/>
              </a:spcBef>
              <a:buNone/>
            </a:pPr>
            <a:r>
              <a:rPr lang="en-GB" sz="2400" b="1" dirty="0">
                <a:effectLst/>
                <a:ea typeface="Times New Roman" panose="02020603050405020304" pitchFamily="18" charset="0"/>
                <a:cs typeface="Doulos SIL"/>
              </a:rPr>
              <a:t>	‘</a:t>
            </a:r>
            <a:r>
              <a:rPr lang="en-GB" sz="2400" b="0" dirty="0">
                <a:effectLst/>
                <a:ea typeface="Times New Roman" panose="02020603050405020304" pitchFamily="18" charset="0"/>
                <a:cs typeface="Doulos SIL"/>
              </a:rPr>
              <a:t>Please wait for me tomorrow at the same time.’ </a:t>
            </a:r>
            <a:endParaRPr lang="en-GB" sz="2400" dirty="0"/>
          </a:p>
          <a:p>
            <a:pPr marL="0" indent="0" algn="just">
              <a:lnSpc>
                <a:spcPct val="100000"/>
              </a:lnSpc>
              <a:spcBef>
                <a:spcPts val="0"/>
              </a:spcBef>
              <a:buNone/>
            </a:pPr>
            <a:endParaRPr lang="en-GB" sz="2400" dirty="0"/>
          </a:p>
          <a:p>
            <a:pPr marL="0" indent="0" algn="just">
              <a:lnSpc>
                <a:spcPct val="100000"/>
              </a:lnSpc>
              <a:spcBef>
                <a:spcPts val="0"/>
              </a:spcBef>
              <a:buNone/>
            </a:pPr>
            <a:r>
              <a:rPr lang="en-GB" sz="2400" dirty="0"/>
              <a:t>Sakha: </a:t>
            </a:r>
            <a:r>
              <a:rPr lang="en-GB" sz="2400" i="1" dirty="0">
                <a:effectLst/>
                <a:ea typeface="Calibri" panose="020F0502020204030204" pitchFamily="34" charset="0"/>
              </a:rPr>
              <a:t>-</a:t>
            </a:r>
            <a:r>
              <a:rPr lang="en-GB" sz="2400" i="1" dirty="0" err="1">
                <a:effectLst/>
                <a:ea typeface="Calibri" panose="020F0502020204030204" pitchFamily="34" charset="0"/>
              </a:rPr>
              <a:t>A:r</a:t>
            </a:r>
            <a:r>
              <a:rPr lang="en-GB" sz="2400" i="1" dirty="0">
                <a:effectLst/>
                <a:ea typeface="Calibri" panose="020F0502020204030204" pitchFamily="34" charset="0"/>
              </a:rPr>
              <a:t>,</a:t>
            </a:r>
            <a:r>
              <a:rPr lang="en-GB" sz="2400" dirty="0">
                <a:effectLst/>
                <a:ea typeface="Calibri" panose="020F0502020204030204" pitchFamily="34" charset="0"/>
              </a:rPr>
              <a:t> cf. </a:t>
            </a:r>
            <a:r>
              <a:rPr lang="en-GB" sz="2400" i="1" dirty="0">
                <a:ea typeface="Calibri" panose="020F0502020204030204" pitchFamily="34" charset="0"/>
              </a:rPr>
              <a:t>-</a:t>
            </a:r>
            <a:r>
              <a:rPr lang="en-GB" sz="2400" i="1" dirty="0" err="1">
                <a:ea typeface="Calibri" panose="020F0502020204030204" pitchFamily="34" charset="0"/>
              </a:rPr>
              <a:t>A:rI</a:t>
            </a:r>
            <a:r>
              <a:rPr lang="en-GB" sz="2400" spc="-5" dirty="0">
                <a:ea typeface="Calibri" panose="020F0502020204030204" pitchFamily="34" charset="0"/>
              </a:rPr>
              <a:t> </a:t>
            </a:r>
            <a:r>
              <a:rPr lang="en-GB" sz="2400" dirty="0">
                <a:solidFill>
                  <a:srgbClr val="C00000"/>
                </a:solidFill>
                <a:effectLst/>
                <a:ea typeface="Calibri" panose="020F0502020204030204" pitchFamily="34" charset="0"/>
              </a:rPr>
              <a:t>the </a:t>
            </a:r>
            <a:r>
              <a:rPr lang="en-GB" sz="2400" dirty="0" err="1">
                <a:solidFill>
                  <a:srgbClr val="C00000"/>
                </a:solidFill>
                <a:effectLst/>
                <a:ea typeface="Calibri" panose="020F0502020204030204" pitchFamily="34" charset="0"/>
              </a:rPr>
              <a:t>converb</a:t>
            </a:r>
            <a:r>
              <a:rPr lang="en-GB" sz="2400" dirty="0">
                <a:solidFill>
                  <a:srgbClr val="C00000"/>
                </a:solidFill>
                <a:effectLst/>
                <a:ea typeface="Calibri" panose="020F0502020204030204" pitchFamily="34" charset="0"/>
              </a:rPr>
              <a:t> </a:t>
            </a:r>
            <a:r>
              <a:rPr lang="en-GB" sz="2400" spc="-5" dirty="0">
                <a:solidFill>
                  <a:srgbClr val="C00000"/>
                </a:solidFill>
                <a:effectLst/>
                <a:ea typeface="Calibri" panose="020F0502020204030204" pitchFamily="34" charset="0"/>
              </a:rPr>
              <a:t>with comparable functions </a:t>
            </a:r>
            <a:r>
              <a:rPr lang="en-GB" sz="2400" spc="-5" dirty="0">
                <a:effectLst/>
                <a:ea typeface="Calibri" panose="020F0502020204030204" pitchFamily="34" charset="0"/>
              </a:rPr>
              <a:t>(see </a:t>
            </a:r>
            <a:r>
              <a:rPr lang="en-GB" sz="2400" spc="-5" dirty="0" err="1">
                <a:effectLst/>
                <a:ea typeface="Calibri" panose="020F0502020204030204" pitchFamily="34" charset="0"/>
              </a:rPr>
              <a:t>Pakendorf</a:t>
            </a:r>
            <a:r>
              <a:rPr lang="en-GB" sz="2400" spc="-5" dirty="0">
                <a:effectLst/>
                <a:ea typeface="Calibri" panose="020F0502020204030204" pitchFamily="34" charset="0"/>
              </a:rPr>
              <a:t> 2007)</a:t>
            </a:r>
            <a:endParaRPr lang="pt-PT" sz="2400" cap="all" dirty="0">
              <a:effectLst/>
              <a:ea typeface="Calibri" panose="020F0502020204030204" pitchFamily="34" charset="0"/>
              <a:cs typeface="Arial" panose="020B0604020202020204" pitchFamily="34" charset="0"/>
            </a:endParaRPr>
          </a:p>
          <a:p>
            <a:pPr indent="0">
              <a:lnSpc>
                <a:spcPct val="110000"/>
              </a:lnSpc>
              <a:spcBef>
                <a:spcPts val="0"/>
              </a:spcBef>
              <a:buNone/>
            </a:pPr>
            <a:r>
              <a:rPr lang="pt-PT" sz="2400" cap="all" dirty="0">
                <a:effectLst/>
                <a:ea typeface="Calibri" panose="020F0502020204030204" pitchFamily="34" charset="0"/>
                <a:cs typeface="Arial" panose="020B0604020202020204" pitchFamily="34" charset="0"/>
              </a:rPr>
              <a:t>	</a:t>
            </a:r>
            <a:endParaRPr lang="en-GB" sz="2400" dirty="0"/>
          </a:p>
        </p:txBody>
      </p:sp>
    </p:spTree>
    <p:extLst>
      <p:ext uri="{BB962C8B-B14F-4D97-AF65-F5344CB8AC3E}">
        <p14:creationId xmlns:p14="http://schemas.microsoft.com/office/powerpoint/2010/main" val="1529654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n-GB" dirty="0"/>
              <a:t>Morphosyntax</a:t>
            </a:r>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690688"/>
            <a:ext cx="10515600" cy="4890865"/>
          </a:xfrm>
        </p:spPr>
        <p:txBody>
          <a:bodyPr>
            <a:normAutofit/>
          </a:bodyPr>
          <a:lstStyle/>
          <a:p>
            <a:r>
              <a:rPr lang="en-GB" sz="2400" dirty="0"/>
              <a:t>Nominal pejorative</a:t>
            </a:r>
          </a:p>
          <a:p>
            <a:pPr marL="0" indent="0">
              <a:buNone/>
            </a:pPr>
            <a:endParaRPr lang="en-GB" sz="2400" dirty="0"/>
          </a:p>
          <a:p>
            <a:pPr marL="0" indent="0">
              <a:buNone/>
            </a:pPr>
            <a:r>
              <a:rPr lang="en-GB" sz="2400" dirty="0"/>
              <a:t>TY:  </a:t>
            </a:r>
            <a:r>
              <a:rPr lang="en-GB" sz="2400" dirty="0">
                <a:solidFill>
                  <a:srgbClr val="C00000"/>
                </a:solidFill>
              </a:rPr>
              <a:t>the possessive construction </a:t>
            </a:r>
            <a:r>
              <a:rPr lang="en-GB" sz="2400" dirty="0"/>
              <a:t>- genitive noun + the bound </a:t>
            </a:r>
            <a:r>
              <a:rPr lang="en-GB" sz="2400" dirty="0">
                <a:solidFill>
                  <a:srgbClr val="C00000"/>
                </a:solidFill>
              </a:rPr>
              <a:t>pejorative word </a:t>
            </a:r>
            <a:r>
              <a:rPr lang="en-GB" sz="2400" i="1" dirty="0" err="1"/>
              <a:t>mutil</a:t>
            </a:r>
            <a:r>
              <a:rPr lang="en-GB" sz="2400" dirty="0">
                <a:ea typeface="Calibri" panose="020F0502020204030204" pitchFamily="34" charset="0"/>
                <a:cs typeface="Arial" panose="020B0604020202020204" pitchFamily="34" charset="0"/>
              </a:rPr>
              <a:t> </a:t>
            </a:r>
          </a:p>
          <a:p>
            <a:pPr marL="0" indent="0">
              <a:buNone/>
            </a:pPr>
            <a:endParaRPr lang="pt-PT" sz="2400" dirty="0">
              <a:effectLst/>
              <a:ea typeface="Calibri" panose="020F0502020204030204" pitchFamily="34" charset="0"/>
              <a:cs typeface="Arial" panose="020B0604020202020204" pitchFamily="34" charset="0"/>
            </a:endParaRPr>
          </a:p>
          <a:p>
            <a:pPr marL="0" indent="0">
              <a:lnSpc>
                <a:spcPct val="100000"/>
              </a:lnSpc>
              <a:spcBef>
                <a:spcPts val="0"/>
              </a:spcBef>
              <a:spcAft>
                <a:spcPts val="800"/>
              </a:spcAft>
              <a:buNone/>
            </a:pPr>
            <a:r>
              <a:rPr lang="pt-PT" sz="2400" dirty="0">
                <a:ea typeface="Calibri" panose="020F0502020204030204" pitchFamily="34" charset="0"/>
                <a:cs typeface="Arial" panose="020B0604020202020204" pitchFamily="34" charset="0"/>
              </a:rPr>
              <a:t>	</a:t>
            </a:r>
            <a:r>
              <a:rPr lang="en-GB" sz="2400" i="1" dirty="0" err="1">
                <a:ea typeface="Calibri" panose="020F0502020204030204" pitchFamily="34" charset="0"/>
                <a:cs typeface="Arial" panose="020B0604020202020204" pitchFamily="34" charset="0"/>
              </a:rPr>
              <a:t>k</a:t>
            </a:r>
            <a:r>
              <a:rPr lang="en-GB" sz="2400" i="1" spc="-5" dirty="0" err="1">
                <a:effectLst/>
                <a:ea typeface="Calibri" panose="020F0502020204030204" pitchFamily="34" charset="0"/>
              </a:rPr>
              <a:t>ö</a:t>
            </a:r>
            <a:r>
              <a:rPr lang="en-GB" sz="2400" i="1" dirty="0" err="1">
                <a:effectLst/>
                <a:ea typeface="Calibri" panose="020F0502020204030204" pitchFamily="34" charset="0"/>
              </a:rPr>
              <a:t>de-n~mutil</a:t>
            </a:r>
            <a:r>
              <a:rPr lang="en-GB" sz="2400" i="1" dirty="0">
                <a:ea typeface="Calibri" panose="020F0502020204030204" pitchFamily="34" charset="0"/>
              </a:rPr>
              <a:t>  </a:t>
            </a:r>
            <a:r>
              <a:rPr lang="en-GB" sz="2400" dirty="0">
                <a:ea typeface="Calibri" panose="020F0502020204030204" pitchFamily="34" charset="0"/>
              </a:rPr>
              <a:t>[man-GEN~</a:t>
            </a:r>
            <a:r>
              <a:rPr lang="en-GB" sz="2400" dirty="0">
                <a:solidFill>
                  <a:srgbClr val="0070C0"/>
                </a:solidFill>
                <a:ea typeface="Calibri" panose="020F0502020204030204" pitchFamily="34" charset="0"/>
              </a:rPr>
              <a:t>PEJ</a:t>
            </a:r>
            <a:r>
              <a:rPr lang="en-GB" sz="2400" dirty="0">
                <a:ea typeface="Calibri" panose="020F0502020204030204" pitchFamily="34" charset="0"/>
              </a:rPr>
              <a:t>] </a:t>
            </a:r>
            <a:r>
              <a:rPr lang="en-GB" sz="2400" dirty="0">
                <a:effectLst/>
                <a:ea typeface="Calibri" panose="020F0502020204030204" pitchFamily="34" charset="0"/>
              </a:rPr>
              <a:t>‘good-for-nothing man’</a:t>
            </a:r>
            <a:r>
              <a:rPr lang="pt-PT" sz="2400" cap="all" dirty="0">
                <a:effectLst/>
                <a:ea typeface="Calibri" panose="020F0502020204030204" pitchFamily="34" charset="0"/>
                <a:cs typeface="Arial" panose="020B0604020202020204" pitchFamily="34" charset="0"/>
              </a:rPr>
              <a:t>	</a:t>
            </a:r>
            <a:endParaRPr lang="pt-PT" sz="2400" dirty="0">
              <a:ea typeface="Calibri" panose="020F0502020204030204" pitchFamily="34" charset="0"/>
              <a:cs typeface="Arial" panose="020B0604020202020204" pitchFamily="34" charset="0"/>
            </a:endParaRPr>
          </a:p>
          <a:p>
            <a:pPr marL="0" indent="0">
              <a:lnSpc>
                <a:spcPct val="100000"/>
              </a:lnSpc>
              <a:spcBef>
                <a:spcPts val="0"/>
              </a:spcBef>
              <a:spcAft>
                <a:spcPts val="800"/>
              </a:spcAft>
              <a:buNone/>
            </a:pPr>
            <a:endParaRPr lang="en-GB" sz="2400" dirty="0"/>
          </a:p>
          <a:p>
            <a:pPr marL="0" indent="0" algn="just">
              <a:lnSpc>
                <a:spcPct val="100000"/>
              </a:lnSpc>
              <a:spcBef>
                <a:spcPts val="0"/>
              </a:spcBef>
              <a:buNone/>
            </a:pPr>
            <a:r>
              <a:rPr lang="en-GB" sz="2400" dirty="0"/>
              <a:t>Sakha: </a:t>
            </a:r>
            <a:r>
              <a:rPr lang="en-GB" sz="2400" dirty="0">
                <a:solidFill>
                  <a:srgbClr val="C00000"/>
                </a:solidFill>
              </a:rPr>
              <a:t>the possessive construction </a:t>
            </a:r>
            <a:r>
              <a:rPr lang="en-GB" sz="2400" dirty="0"/>
              <a:t>- noun + </a:t>
            </a:r>
            <a:r>
              <a:rPr lang="en-GB" sz="2400" i="1" dirty="0"/>
              <a:t>duom</a:t>
            </a:r>
            <a:r>
              <a:rPr lang="en-GB" sz="2400" dirty="0"/>
              <a:t>-POSS.3SG</a:t>
            </a:r>
          </a:p>
          <a:p>
            <a:pPr marL="0" indent="0" algn="just">
              <a:lnSpc>
                <a:spcPct val="100000"/>
              </a:lnSpc>
              <a:spcBef>
                <a:spcPts val="0"/>
              </a:spcBef>
              <a:buNone/>
            </a:pPr>
            <a:endParaRPr lang="en-GB" sz="2400" dirty="0"/>
          </a:p>
          <a:p>
            <a:pPr marL="0" indent="0" algn="just">
              <a:lnSpc>
                <a:spcPct val="100000"/>
              </a:lnSpc>
              <a:spcBef>
                <a:spcPts val="0"/>
              </a:spcBef>
              <a:buNone/>
            </a:pPr>
            <a:r>
              <a:rPr lang="en-GB" sz="2400" dirty="0"/>
              <a:t>	 </a:t>
            </a:r>
            <a:r>
              <a:rPr lang="en-GB" sz="2400" i="1" dirty="0" err="1">
                <a:effectLst/>
                <a:ea typeface="Calibri" panose="020F0502020204030204" pitchFamily="34" charset="0"/>
              </a:rPr>
              <a:t>kihi</a:t>
            </a:r>
            <a:r>
              <a:rPr lang="en-GB" sz="2400" i="1" dirty="0">
                <a:effectLst/>
                <a:ea typeface="Calibri" panose="020F0502020204030204" pitchFamily="34" charset="0"/>
              </a:rPr>
              <a:t> </a:t>
            </a:r>
            <a:r>
              <a:rPr lang="en-GB" sz="2400" i="1" dirty="0" err="1">
                <a:effectLst/>
                <a:ea typeface="Calibri" panose="020F0502020204030204" pitchFamily="34" charset="0"/>
              </a:rPr>
              <a:t>duom</a:t>
            </a:r>
            <a:r>
              <a:rPr lang="en-GB" sz="2400" i="1" dirty="0">
                <a:effectLst/>
                <a:ea typeface="Calibri" panose="020F0502020204030204" pitchFamily="34" charset="0"/>
              </a:rPr>
              <a:t>-a</a:t>
            </a:r>
            <a:r>
              <a:rPr lang="en-GB" sz="2400" dirty="0">
                <a:effectLst/>
                <a:ea typeface="Calibri" panose="020F0502020204030204" pitchFamily="34" charset="0"/>
              </a:rPr>
              <a:t> [man </a:t>
            </a:r>
            <a:r>
              <a:rPr lang="en-GB" sz="2400" dirty="0">
                <a:solidFill>
                  <a:srgbClr val="0070C0"/>
                </a:solidFill>
                <a:effectLst/>
                <a:ea typeface="Calibri" panose="020F0502020204030204" pitchFamily="34" charset="0"/>
              </a:rPr>
              <a:t>PEJ</a:t>
            </a:r>
            <a:r>
              <a:rPr lang="en-GB" sz="2400" dirty="0">
                <a:effectLst/>
                <a:ea typeface="Calibri" panose="020F0502020204030204" pitchFamily="34" charset="0"/>
              </a:rPr>
              <a:t>-POSS.3SG] ‘good-for-nothing man’</a:t>
            </a:r>
            <a:r>
              <a:rPr lang="pt-PT" sz="2400" cap="all" dirty="0">
                <a:effectLst/>
                <a:ea typeface="Calibri" panose="020F0502020204030204" pitchFamily="34" charset="0"/>
                <a:cs typeface="Arial" panose="020B0604020202020204" pitchFamily="34" charset="0"/>
              </a:rPr>
              <a:t>	</a:t>
            </a:r>
            <a:endParaRPr lang="en-GB" sz="2400" dirty="0"/>
          </a:p>
        </p:txBody>
      </p:sp>
    </p:spTree>
    <p:extLst>
      <p:ext uri="{BB962C8B-B14F-4D97-AF65-F5344CB8AC3E}">
        <p14:creationId xmlns:p14="http://schemas.microsoft.com/office/powerpoint/2010/main" val="1379644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n-GB" dirty="0"/>
              <a:t>Morphosyntax</a:t>
            </a:r>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446028"/>
            <a:ext cx="10515600" cy="5305646"/>
          </a:xfrm>
        </p:spPr>
        <p:txBody>
          <a:bodyPr>
            <a:normAutofit lnSpcReduction="10000"/>
          </a:bodyPr>
          <a:lstStyle/>
          <a:p>
            <a:pPr>
              <a:lnSpc>
                <a:spcPct val="110000"/>
              </a:lnSpc>
              <a:spcBef>
                <a:spcPts val="0"/>
              </a:spcBef>
            </a:pPr>
            <a:r>
              <a:rPr lang="en-GB" sz="2400" dirty="0"/>
              <a:t>Verbal pejorative (‘pretense construction’)</a:t>
            </a:r>
          </a:p>
          <a:p>
            <a:pPr marL="0" indent="0">
              <a:lnSpc>
                <a:spcPct val="110000"/>
              </a:lnSpc>
              <a:spcBef>
                <a:spcPts val="0"/>
              </a:spcBef>
              <a:buNone/>
            </a:pPr>
            <a:endParaRPr lang="en-GB" sz="2400" dirty="0"/>
          </a:p>
          <a:p>
            <a:pPr marL="0" indent="0">
              <a:lnSpc>
                <a:spcPct val="110000"/>
              </a:lnSpc>
              <a:spcBef>
                <a:spcPts val="0"/>
              </a:spcBef>
              <a:buNone/>
            </a:pPr>
            <a:r>
              <a:rPr lang="en-GB" sz="2400" dirty="0"/>
              <a:t>TY:  the genitive form of the action nominal + </a:t>
            </a:r>
            <a:r>
              <a:rPr lang="en-GB" sz="2400" dirty="0">
                <a:solidFill>
                  <a:srgbClr val="C00000"/>
                </a:solidFill>
              </a:rPr>
              <a:t>aux.</a:t>
            </a:r>
            <a:r>
              <a:rPr lang="en-GB" sz="2400" dirty="0">
                <a:solidFill>
                  <a:schemeClr val="accent1"/>
                </a:solidFill>
              </a:rPr>
              <a:t> </a:t>
            </a:r>
            <a:r>
              <a:rPr lang="en-GB" sz="2400" i="1" dirty="0"/>
              <a:t>muti</a:t>
            </a:r>
            <a:r>
              <a:rPr lang="en-GB" sz="2400" dirty="0"/>
              <a:t>-</a:t>
            </a:r>
            <a:r>
              <a:rPr lang="en-GB" sz="2400" dirty="0">
                <a:ea typeface="Calibri" panose="020F0502020204030204" pitchFamily="34" charset="0"/>
                <a:cs typeface="Arial" panose="020B0604020202020204" pitchFamily="34" charset="0"/>
              </a:rPr>
              <a:t> ‘pretend’ + subject marker</a:t>
            </a:r>
          </a:p>
          <a:p>
            <a:pPr marL="0" indent="0">
              <a:lnSpc>
                <a:spcPct val="110000"/>
              </a:lnSpc>
              <a:spcBef>
                <a:spcPts val="0"/>
              </a:spcBef>
              <a:buNone/>
            </a:pPr>
            <a:endParaRPr lang="pt-PT" sz="2400" dirty="0">
              <a:effectLst/>
              <a:ea typeface="Calibri" panose="020F0502020204030204" pitchFamily="34" charset="0"/>
              <a:cs typeface="Arial" panose="020B0604020202020204" pitchFamily="34" charset="0"/>
            </a:endParaRPr>
          </a:p>
          <a:p>
            <a:pPr marL="0" indent="0">
              <a:lnSpc>
                <a:spcPct val="110000"/>
              </a:lnSpc>
              <a:spcBef>
                <a:spcPts val="0"/>
              </a:spcBef>
              <a:buNone/>
            </a:pPr>
            <a:r>
              <a:rPr lang="pt-PT" sz="2400" dirty="0">
                <a:ea typeface="Calibri" panose="020F0502020204030204" pitchFamily="34" charset="0"/>
                <a:cs typeface="Arial" panose="020B0604020202020204" pitchFamily="34" charset="0"/>
              </a:rPr>
              <a:t>	</a:t>
            </a:r>
            <a:r>
              <a:rPr lang="pt-PT" sz="2400" dirty="0" err="1">
                <a:effectLst/>
                <a:ea typeface="Calibri" panose="020F0502020204030204" pitchFamily="34" charset="0"/>
                <a:cs typeface="Arial" panose="020B0604020202020204" pitchFamily="34" charset="0"/>
              </a:rPr>
              <a:t>Tude-l</a:t>
            </a:r>
            <a:r>
              <a:rPr lang="pt-PT" sz="2400" dirty="0">
                <a:effectLst/>
                <a:ea typeface="Calibri" panose="020F0502020204030204" pitchFamily="34" charset="0"/>
                <a:cs typeface="Arial" panose="020B0604020202020204" pitchFamily="34" charset="0"/>
              </a:rPr>
              <a:t> 		a:wə-n 		muti-j.</a:t>
            </a:r>
            <a:endParaRPr lang="en-GB" sz="2400" dirty="0">
              <a:effectLst/>
              <a:ea typeface="Calibri" panose="020F0502020204030204" pitchFamily="34" charset="0"/>
              <a:cs typeface="Arial" panose="020B0604020202020204" pitchFamily="34" charset="0"/>
            </a:endParaRPr>
          </a:p>
          <a:p>
            <a:pPr marL="457200" indent="0">
              <a:lnSpc>
                <a:spcPct val="110000"/>
              </a:lnSpc>
              <a:spcBef>
                <a:spcPts val="0"/>
              </a:spcBef>
              <a:buNone/>
            </a:pPr>
            <a:r>
              <a:rPr lang="pt-PT" sz="2400" dirty="0">
                <a:effectLst/>
                <a:ea typeface="Calibri" panose="020F0502020204030204" pitchFamily="34" charset="0"/>
                <a:cs typeface="Arial" panose="020B0604020202020204" pitchFamily="34" charset="0"/>
              </a:rPr>
              <a:t>	3SG-NOM	</a:t>
            </a:r>
            <a:r>
              <a:rPr lang="pt-PT" sz="2400" dirty="0" err="1">
                <a:effectLst/>
                <a:ea typeface="Calibri" panose="020F0502020204030204" pitchFamily="34" charset="0"/>
                <a:cs typeface="Arial" panose="020B0604020202020204" pitchFamily="34" charset="0"/>
              </a:rPr>
              <a:t>sleep</a:t>
            </a:r>
            <a:r>
              <a:rPr lang="pt-PT" sz="2400" dirty="0">
                <a:effectLst/>
                <a:ea typeface="Calibri" panose="020F0502020204030204" pitchFamily="34" charset="0"/>
                <a:cs typeface="Arial" panose="020B0604020202020204" pitchFamily="34" charset="0"/>
              </a:rPr>
              <a:t>-GEN(NMLZ)	</a:t>
            </a:r>
            <a:r>
              <a:rPr lang="pt-PT" sz="2400" dirty="0">
                <a:solidFill>
                  <a:srgbClr val="C00000"/>
                </a:solidFill>
                <a:effectLst/>
                <a:ea typeface="Calibri" panose="020F0502020204030204" pitchFamily="34" charset="0"/>
                <a:cs typeface="Arial" panose="020B0604020202020204" pitchFamily="34" charset="0"/>
              </a:rPr>
              <a:t>AUX</a:t>
            </a:r>
            <a:r>
              <a:rPr lang="pt-PT" sz="2400" dirty="0">
                <a:effectLst/>
                <a:ea typeface="Calibri" panose="020F0502020204030204" pitchFamily="34" charset="0"/>
                <a:cs typeface="Arial" panose="020B0604020202020204" pitchFamily="34" charset="0"/>
              </a:rPr>
              <a:t>-INTR.3SG</a:t>
            </a:r>
            <a:endParaRPr lang="en-GB" sz="2400" dirty="0">
              <a:effectLst/>
              <a:ea typeface="Calibri" panose="020F0502020204030204" pitchFamily="34" charset="0"/>
              <a:cs typeface="Arial" panose="020B0604020202020204" pitchFamily="34" charset="0"/>
            </a:endParaRPr>
          </a:p>
          <a:p>
            <a:pPr marL="457200" indent="0">
              <a:lnSpc>
                <a:spcPct val="110000"/>
              </a:lnSpc>
              <a:spcBef>
                <a:spcPts val="0"/>
              </a:spcBef>
              <a:buNone/>
            </a:pPr>
            <a:r>
              <a:rPr lang="pt-PT" sz="2400" dirty="0">
                <a:effectLst/>
                <a:ea typeface="Calibri" panose="020F0502020204030204" pitchFamily="34" charset="0"/>
                <a:cs typeface="Arial" panose="020B0604020202020204" pitchFamily="34" charset="0"/>
              </a:rPr>
              <a:t>	‘</a:t>
            </a:r>
            <a:r>
              <a:rPr lang="pt-PT" sz="2400" dirty="0" err="1">
                <a:effectLst/>
                <a:ea typeface="Calibri" panose="020F0502020204030204" pitchFamily="34" charset="0"/>
                <a:cs typeface="Arial" panose="020B0604020202020204" pitchFamily="34" charset="0"/>
              </a:rPr>
              <a:t>He</a:t>
            </a:r>
            <a:r>
              <a:rPr lang="pt-PT" sz="2400" dirty="0">
                <a:effectLst/>
                <a:ea typeface="Calibri" panose="020F0502020204030204" pitchFamily="34" charset="0"/>
                <a:cs typeface="Arial" panose="020B0604020202020204" pitchFamily="34" charset="0"/>
              </a:rPr>
              <a:t> </a:t>
            </a:r>
            <a:r>
              <a:rPr lang="pt-PT" sz="2400" dirty="0" err="1">
                <a:effectLst/>
                <a:ea typeface="Calibri" panose="020F0502020204030204" pitchFamily="34" charset="0"/>
                <a:cs typeface="Arial" panose="020B0604020202020204" pitchFamily="34" charset="0"/>
              </a:rPr>
              <a:t>is</a:t>
            </a:r>
            <a:r>
              <a:rPr lang="pt-PT" sz="2400" dirty="0">
                <a:effectLst/>
                <a:ea typeface="Calibri" panose="020F0502020204030204" pitchFamily="34" charset="0"/>
                <a:cs typeface="Arial" panose="020B0604020202020204" pitchFamily="34" charset="0"/>
              </a:rPr>
              <a:t> </a:t>
            </a:r>
            <a:r>
              <a:rPr lang="pt-PT" sz="2400" dirty="0" err="1">
                <a:effectLst/>
                <a:ea typeface="Calibri" panose="020F0502020204030204" pitchFamily="34" charset="0"/>
                <a:cs typeface="Arial" panose="020B0604020202020204" pitchFamily="34" charset="0"/>
              </a:rPr>
              <a:t>pretending</a:t>
            </a:r>
            <a:r>
              <a:rPr lang="pt-PT" sz="2400" dirty="0">
                <a:effectLst/>
                <a:ea typeface="Calibri" panose="020F0502020204030204" pitchFamily="34" charset="0"/>
                <a:cs typeface="Arial" panose="020B0604020202020204" pitchFamily="34" charset="0"/>
              </a:rPr>
              <a:t> to </a:t>
            </a:r>
            <a:r>
              <a:rPr lang="pt-PT" sz="2400" dirty="0" err="1">
                <a:effectLst/>
                <a:ea typeface="Calibri" panose="020F0502020204030204" pitchFamily="34" charset="0"/>
                <a:cs typeface="Arial" panose="020B0604020202020204" pitchFamily="34" charset="0"/>
              </a:rPr>
              <a:t>sleep</a:t>
            </a:r>
            <a:r>
              <a:rPr lang="pt-PT" sz="2400" dirty="0">
                <a:effectLst/>
                <a:ea typeface="Calibri" panose="020F0502020204030204" pitchFamily="34" charset="0"/>
                <a:cs typeface="Arial" panose="020B0604020202020204" pitchFamily="34" charset="0"/>
              </a:rPr>
              <a:t>.’</a:t>
            </a:r>
            <a:endParaRPr lang="en-GB" sz="2400" dirty="0">
              <a:effectLst/>
              <a:ea typeface="Calibri" panose="020F0502020204030204" pitchFamily="34" charset="0"/>
              <a:cs typeface="Arial" panose="020B0604020202020204" pitchFamily="34" charset="0"/>
            </a:endParaRPr>
          </a:p>
          <a:p>
            <a:pPr marL="0" indent="0">
              <a:lnSpc>
                <a:spcPct val="110000"/>
              </a:lnSpc>
              <a:spcBef>
                <a:spcPts val="0"/>
              </a:spcBef>
              <a:buNone/>
            </a:pPr>
            <a:endParaRPr lang="en-GB" sz="2400" dirty="0"/>
          </a:p>
          <a:p>
            <a:pPr marL="0" indent="0" algn="just">
              <a:lnSpc>
                <a:spcPct val="110000"/>
              </a:lnSpc>
              <a:spcBef>
                <a:spcPts val="0"/>
              </a:spcBef>
              <a:buNone/>
            </a:pPr>
            <a:r>
              <a:rPr lang="en-GB" sz="2400" dirty="0"/>
              <a:t>Sakha: </a:t>
            </a:r>
            <a:r>
              <a:rPr lang="pt-PT" sz="2400" cap="all" dirty="0">
                <a:effectLst/>
                <a:ea typeface="Calibri" panose="020F0502020204030204" pitchFamily="34" charset="0"/>
                <a:cs typeface="Arial" panose="020B0604020202020204" pitchFamily="34" charset="0"/>
              </a:rPr>
              <a:t>	SS </a:t>
            </a:r>
            <a:r>
              <a:rPr lang="pt-PT" sz="2400" dirty="0" err="1">
                <a:effectLst/>
                <a:ea typeface="Calibri" panose="020F0502020204030204" pitchFamily="34" charset="0"/>
                <a:cs typeface="Arial" panose="020B0604020202020204" pitchFamily="34" charset="0"/>
              </a:rPr>
              <a:t>converb</a:t>
            </a:r>
            <a:r>
              <a:rPr lang="pt-PT" sz="2400" dirty="0">
                <a:effectLst/>
                <a:ea typeface="Calibri" panose="020F0502020204030204" pitchFamily="34" charset="0"/>
                <a:cs typeface="Arial" panose="020B0604020202020204" pitchFamily="34" charset="0"/>
              </a:rPr>
              <a:t> + </a:t>
            </a:r>
            <a:r>
              <a:rPr lang="pt-PT" sz="2400" dirty="0" err="1">
                <a:solidFill>
                  <a:srgbClr val="C00000"/>
                </a:solidFill>
                <a:effectLst/>
                <a:ea typeface="Calibri" panose="020F0502020204030204" pitchFamily="34" charset="0"/>
                <a:cs typeface="Arial" panose="020B0604020202020204" pitchFamily="34" charset="0"/>
              </a:rPr>
              <a:t>aux</a:t>
            </a:r>
            <a:r>
              <a:rPr lang="pt-PT" sz="2400" dirty="0">
                <a:solidFill>
                  <a:srgbClr val="C00000"/>
                </a:solidFill>
                <a:effectLst/>
                <a:ea typeface="Calibri" panose="020F0502020204030204" pitchFamily="34" charset="0"/>
                <a:cs typeface="Arial" panose="020B0604020202020204" pitchFamily="34" charset="0"/>
              </a:rPr>
              <a:t>.</a:t>
            </a:r>
            <a:r>
              <a:rPr lang="pt-PT" sz="2400" dirty="0">
                <a:effectLst/>
                <a:ea typeface="Calibri" panose="020F0502020204030204" pitchFamily="34" charset="0"/>
                <a:cs typeface="Arial" panose="020B0604020202020204" pitchFamily="34" charset="0"/>
              </a:rPr>
              <a:t> </a:t>
            </a:r>
            <a:r>
              <a:rPr lang="pt-PT" sz="2400" i="1" dirty="0" err="1">
                <a:effectLst/>
                <a:ea typeface="Calibri" panose="020F0502020204030204" pitchFamily="34" charset="0"/>
                <a:cs typeface="Arial" panose="020B0604020202020204" pitchFamily="34" charset="0"/>
              </a:rPr>
              <a:t>duomna</a:t>
            </a:r>
            <a:r>
              <a:rPr lang="pt-PT" sz="2400" i="1" dirty="0">
                <a:effectLst/>
                <a:ea typeface="Calibri" panose="020F0502020204030204" pitchFamily="34" charset="0"/>
                <a:cs typeface="Arial" panose="020B0604020202020204" pitchFamily="34" charset="0"/>
              </a:rPr>
              <a:t>:- </a:t>
            </a:r>
            <a:r>
              <a:rPr lang="pt-PT" sz="2400" dirty="0">
                <a:effectLst/>
                <a:ea typeface="Calibri" panose="020F0502020204030204" pitchFamily="34" charset="0"/>
                <a:cs typeface="Arial" panose="020B0604020202020204" pitchFamily="34" charset="0"/>
              </a:rPr>
              <a:t>‘</a:t>
            </a:r>
            <a:r>
              <a:rPr lang="pt-PT" sz="2400" dirty="0" err="1">
                <a:effectLst/>
                <a:ea typeface="Calibri" panose="020F0502020204030204" pitchFamily="34" charset="0"/>
                <a:cs typeface="Arial" panose="020B0604020202020204" pitchFamily="34" charset="0"/>
              </a:rPr>
              <a:t>pretend</a:t>
            </a:r>
            <a:r>
              <a:rPr lang="pt-PT" sz="2400" dirty="0">
                <a:ea typeface="Calibri" panose="020F0502020204030204" pitchFamily="34" charset="0"/>
                <a:cs typeface="Arial" panose="020B0604020202020204" pitchFamily="34" charset="0"/>
              </a:rPr>
              <a:t>’ + </a:t>
            </a:r>
            <a:r>
              <a:rPr lang="pt-PT" sz="2400" dirty="0" err="1">
                <a:ea typeface="Calibri" panose="020F0502020204030204" pitchFamily="34" charset="0"/>
                <a:cs typeface="Arial" panose="020B0604020202020204" pitchFamily="34" charset="0"/>
              </a:rPr>
              <a:t>subject</a:t>
            </a:r>
            <a:r>
              <a:rPr lang="pt-PT" sz="2400" dirty="0">
                <a:ea typeface="Calibri" panose="020F0502020204030204" pitchFamily="34" charset="0"/>
                <a:cs typeface="Arial" panose="020B0604020202020204" pitchFamily="34" charset="0"/>
              </a:rPr>
              <a:t> </a:t>
            </a:r>
            <a:r>
              <a:rPr lang="pt-PT" sz="2400" dirty="0" err="1">
                <a:ea typeface="Calibri" panose="020F0502020204030204" pitchFamily="34" charset="0"/>
                <a:cs typeface="Arial" panose="020B0604020202020204" pitchFamily="34" charset="0"/>
              </a:rPr>
              <a:t>marker</a:t>
            </a:r>
            <a:endParaRPr lang="pt-PT" sz="2400" cap="all" dirty="0">
              <a:effectLst/>
              <a:ea typeface="Calibri" panose="020F0502020204030204" pitchFamily="34" charset="0"/>
              <a:cs typeface="Arial" panose="020B0604020202020204" pitchFamily="34" charset="0"/>
            </a:endParaRPr>
          </a:p>
          <a:p>
            <a:pPr marL="0" indent="0" algn="just">
              <a:lnSpc>
                <a:spcPct val="110000"/>
              </a:lnSpc>
              <a:spcBef>
                <a:spcPts val="0"/>
              </a:spcBef>
              <a:buNone/>
            </a:pPr>
            <a:endParaRPr lang="pt-PT" sz="2400" cap="all" dirty="0">
              <a:ea typeface="Calibri" panose="020F0502020204030204" pitchFamily="34" charset="0"/>
              <a:cs typeface="Arial" panose="020B0604020202020204" pitchFamily="34" charset="0"/>
            </a:endParaRPr>
          </a:p>
          <a:p>
            <a:pPr marL="0" indent="0">
              <a:lnSpc>
                <a:spcPct val="110000"/>
              </a:lnSpc>
              <a:spcBef>
                <a:spcPts val="0"/>
              </a:spcBef>
              <a:buNone/>
            </a:pPr>
            <a:r>
              <a:rPr lang="en-GB"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Oŋor</a:t>
            </a:r>
            <a:r>
              <a:rPr lang="en-GB" sz="2400" kern="100" dirty="0">
                <a:effectLst/>
                <a:ea typeface="Calibri" panose="020F0502020204030204" pitchFamily="34" charset="0"/>
                <a:cs typeface="Arial" panose="020B0604020202020204" pitchFamily="34" charset="0"/>
              </a:rPr>
              <a:t>-on 		</a:t>
            </a:r>
            <a:r>
              <a:rPr lang="en-GB" sz="2400" kern="100" dirty="0" err="1">
                <a:effectLst/>
                <a:ea typeface="Calibri" panose="020F0502020204030204" pitchFamily="34" charset="0"/>
                <a:cs typeface="Arial" panose="020B0604020202020204" pitchFamily="34" charset="0"/>
              </a:rPr>
              <a:t>duomna</a:t>
            </a:r>
            <a:r>
              <a:rPr lang="en-GB" sz="2400" kern="100" dirty="0">
                <a:effectLst/>
                <a:ea typeface="Calibri" panose="020F0502020204030204" pitchFamily="34" charset="0"/>
                <a:cs typeface="Arial" panose="020B0604020202020204" pitchFamily="34" charset="0"/>
              </a:rPr>
              <a:t>ː!</a:t>
            </a:r>
          </a:p>
          <a:p>
            <a:pPr marL="0" indent="0">
              <a:lnSpc>
                <a:spcPct val="110000"/>
              </a:lnSpc>
              <a:spcBef>
                <a:spcPts val="0"/>
              </a:spcBef>
              <a:buNone/>
            </a:pPr>
            <a:r>
              <a:rPr lang="en-GB" sz="2400" kern="100" dirty="0">
                <a:effectLst/>
                <a:ea typeface="Calibri" panose="020F0502020204030204" pitchFamily="34" charset="0"/>
                <a:cs typeface="Arial" panose="020B0604020202020204" pitchFamily="34" charset="0"/>
              </a:rPr>
              <a:t>	do-SEQ.SS.CVB	</a:t>
            </a:r>
            <a:r>
              <a:rPr lang="en-GB" sz="2400" kern="100" dirty="0">
                <a:solidFill>
                  <a:srgbClr val="C00000"/>
                </a:solidFill>
                <a:effectLst/>
                <a:ea typeface="Calibri" panose="020F0502020204030204" pitchFamily="34" charset="0"/>
                <a:cs typeface="Arial" panose="020B0604020202020204" pitchFamily="34" charset="0"/>
              </a:rPr>
              <a:t>AUX</a:t>
            </a:r>
            <a:r>
              <a:rPr lang="en-GB" sz="2400" kern="100" dirty="0">
                <a:effectLst/>
                <a:ea typeface="Calibri" panose="020F0502020204030204" pitchFamily="34" charset="0"/>
                <a:cs typeface="Arial" panose="020B0604020202020204" pitchFamily="34" charset="0"/>
              </a:rPr>
              <a:t>(IMP.2SG)</a:t>
            </a:r>
          </a:p>
          <a:p>
            <a:pPr marL="0" indent="0">
              <a:lnSpc>
                <a:spcPct val="110000"/>
              </a:lnSpc>
              <a:spcBef>
                <a:spcPts val="0"/>
              </a:spcBef>
              <a:buNone/>
            </a:pPr>
            <a:r>
              <a:rPr lang="en-GB" sz="2400" kern="100" dirty="0">
                <a:effectLst/>
                <a:ea typeface="Calibri" panose="020F0502020204030204" pitchFamily="34" charset="0"/>
                <a:cs typeface="Arial" panose="020B0604020202020204" pitchFamily="34" charset="0"/>
              </a:rPr>
              <a:t>	‘Do something like that!’</a:t>
            </a:r>
          </a:p>
          <a:p>
            <a:pPr marL="0" indent="0" algn="just">
              <a:lnSpc>
                <a:spcPct val="100000"/>
              </a:lnSpc>
              <a:spcBef>
                <a:spcPts val="0"/>
              </a:spcBef>
              <a:buNone/>
            </a:pPr>
            <a:endParaRPr lang="en-GB" sz="2400" dirty="0"/>
          </a:p>
        </p:txBody>
      </p:sp>
    </p:spTree>
    <p:extLst>
      <p:ext uri="{BB962C8B-B14F-4D97-AF65-F5344CB8AC3E}">
        <p14:creationId xmlns:p14="http://schemas.microsoft.com/office/powerpoint/2010/main" val="3038511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n-GB" dirty="0"/>
              <a:t>Morphosyntax</a:t>
            </a:r>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446028"/>
            <a:ext cx="10515600" cy="5305646"/>
          </a:xfrm>
        </p:spPr>
        <p:txBody>
          <a:bodyPr>
            <a:normAutofit lnSpcReduction="10000"/>
          </a:bodyPr>
          <a:lstStyle/>
          <a:p>
            <a:pPr>
              <a:lnSpc>
                <a:spcPct val="110000"/>
              </a:lnSpc>
              <a:spcBef>
                <a:spcPts val="0"/>
              </a:spcBef>
            </a:pPr>
            <a:r>
              <a:rPr lang="en-GB" sz="2400" dirty="0"/>
              <a:t>Contrastive/referential switch/topicalizing particles</a:t>
            </a:r>
          </a:p>
          <a:p>
            <a:pPr marL="0" indent="0">
              <a:lnSpc>
                <a:spcPct val="110000"/>
              </a:lnSpc>
              <a:spcBef>
                <a:spcPts val="0"/>
              </a:spcBef>
              <a:buNone/>
            </a:pPr>
            <a:endParaRPr lang="en-GB" sz="2400" dirty="0"/>
          </a:p>
          <a:p>
            <a:pPr marL="0" indent="0">
              <a:lnSpc>
                <a:spcPct val="110000"/>
              </a:lnSpc>
              <a:spcBef>
                <a:spcPts val="0"/>
              </a:spcBef>
              <a:buNone/>
            </a:pPr>
            <a:r>
              <a:rPr lang="en-GB" sz="2400" dirty="0"/>
              <a:t>TY:  </a:t>
            </a:r>
            <a:r>
              <a:rPr lang="en-GB" sz="2400" dirty="0">
                <a:effectLst/>
                <a:ea typeface="Calibri" panose="020F0502020204030204" pitchFamily="34" charset="0"/>
              </a:rPr>
              <a:t>(</a:t>
            </a:r>
            <a:r>
              <a:rPr lang="en-GB" sz="2400" i="1" dirty="0">
                <a:effectLst/>
                <a:ea typeface="Calibri" panose="020F0502020204030204" pitchFamily="34" charset="0"/>
              </a:rPr>
              <a:t>ŋ)</a:t>
            </a:r>
            <a:r>
              <a:rPr lang="en-GB" sz="2400" i="1" dirty="0" err="1">
                <a:effectLst/>
                <a:ea typeface="Calibri" panose="020F0502020204030204" pitchFamily="34" charset="0"/>
              </a:rPr>
              <a:t>oldə</a:t>
            </a:r>
            <a:r>
              <a:rPr lang="en-GB" sz="2400" i="1" dirty="0">
                <a:effectLst/>
                <a:ea typeface="Calibri" panose="020F0502020204030204" pitchFamily="34" charset="0"/>
              </a:rPr>
              <a:t> </a:t>
            </a:r>
            <a:r>
              <a:rPr lang="en-GB" sz="2400" dirty="0">
                <a:effectLst/>
                <a:ea typeface="Calibri" panose="020F0502020204030204" pitchFamily="34" charset="0"/>
              </a:rPr>
              <a:t>and (</a:t>
            </a:r>
            <a:r>
              <a:rPr lang="en-GB" sz="2400" i="1" dirty="0">
                <a:effectLst/>
                <a:ea typeface="Calibri" panose="020F0502020204030204" pitchFamily="34" charset="0"/>
              </a:rPr>
              <a:t>ŋ)</a:t>
            </a:r>
            <a:r>
              <a:rPr lang="en-GB" sz="2400" i="1" dirty="0" err="1">
                <a:effectLst/>
                <a:ea typeface="Calibri" panose="020F0502020204030204" pitchFamily="34" charset="0"/>
              </a:rPr>
              <a:t>oldəγənə</a:t>
            </a:r>
            <a:r>
              <a:rPr lang="en-GB" sz="2400" i="1" dirty="0">
                <a:ea typeface="Calibri" panose="020F0502020204030204" pitchFamily="34" charset="0"/>
              </a:rPr>
              <a:t>,</a:t>
            </a:r>
            <a:r>
              <a:rPr lang="en-GB" sz="2400" dirty="0">
                <a:effectLst/>
                <a:ea typeface="Calibri" panose="020F0502020204030204" pitchFamily="34" charset="0"/>
              </a:rPr>
              <a:t> </a:t>
            </a:r>
            <a:r>
              <a:rPr lang="en-GB" sz="2400" dirty="0">
                <a:solidFill>
                  <a:srgbClr val="C00000"/>
                </a:solidFill>
              </a:rPr>
              <a:t>grammaticalized converbs of the copula verb ‘be’</a:t>
            </a:r>
          </a:p>
          <a:p>
            <a:pPr marL="0" indent="0">
              <a:lnSpc>
                <a:spcPct val="110000"/>
              </a:lnSpc>
              <a:spcBef>
                <a:spcPts val="0"/>
              </a:spcBef>
              <a:buNone/>
            </a:pPr>
            <a:endParaRPr lang="en-GB" sz="2400" dirty="0"/>
          </a:p>
          <a:p>
            <a:pPr marL="445770" indent="0">
              <a:lnSpc>
                <a:spcPct val="110000"/>
              </a:lnSpc>
              <a:spcBef>
                <a:spcPts val="0"/>
              </a:spcBef>
              <a:buNone/>
            </a:pPr>
            <a:r>
              <a:rPr lang="en-GB" sz="2400" dirty="0">
                <a:ea typeface="Calibri" panose="020F0502020204030204" pitchFamily="34" charset="0"/>
                <a:cs typeface="Arial" panose="020B0604020202020204" pitchFamily="34" charset="0"/>
              </a:rPr>
              <a:t>t</a:t>
            </a:r>
            <a:r>
              <a:rPr lang="en-GB" sz="2400" dirty="0">
                <a:effectLst/>
                <a:ea typeface="Calibri" panose="020F0502020204030204" pitchFamily="34" charset="0"/>
                <a:cs typeface="Arial" panose="020B0604020202020204" pitchFamily="34" charset="0"/>
              </a:rPr>
              <a:t>a-ŋ	</a:t>
            </a:r>
            <a:r>
              <a:rPr lang="en-GB" sz="2400" dirty="0" err="1">
                <a:effectLst/>
                <a:ea typeface="Calibri" panose="020F0502020204030204" pitchFamily="34" charset="0"/>
                <a:cs typeface="Arial" panose="020B0604020202020204" pitchFamily="34" charset="0"/>
              </a:rPr>
              <a:t>keipə-pul</a:t>
            </a:r>
            <a:r>
              <a:rPr lang="en-GB" sz="2400" dirty="0">
                <a:effectLst/>
                <a:ea typeface="Calibri" panose="020F0502020204030204" pitchFamily="34" charset="0"/>
                <a:cs typeface="Arial" panose="020B0604020202020204" pitchFamily="34" charset="0"/>
              </a:rPr>
              <a:t>	</a:t>
            </a:r>
            <a:r>
              <a:rPr lang="en-GB" sz="2400" dirty="0" err="1">
                <a:solidFill>
                  <a:schemeClr val="accent1"/>
                </a:solidFill>
                <a:effectLst/>
                <a:ea typeface="Calibri" panose="020F0502020204030204" pitchFamily="34" charset="0"/>
                <a:cs typeface="Arial" panose="020B0604020202020204" pitchFamily="34" charset="0"/>
              </a:rPr>
              <a:t>ŋoldə</a:t>
            </a:r>
            <a:r>
              <a:rPr lang="en-GB" sz="2400" dirty="0">
                <a:effectLst/>
                <a:ea typeface="Calibri" panose="020F0502020204030204" pitchFamily="34" charset="0"/>
                <a:cs typeface="Arial" panose="020B0604020202020204" pitchFamily="34" charset="0"/>
              </a:rPr>
              <a:t>	</a:t>
            </a:r>
            <a:r>
              <a:rPr lang="en-GB" sz="2400" dirty="0" err="1">
                <a:effectLst/>
                <a:ea typeface="Calibri" panose="020F0502020204030204" pitchFamily="34" charset="0"/>
                <a:cs typeface="Arial" panose="020B0604020202020204" pitchFamily="34" charset="0"/>
              </a:rPr>
              <a:t>eːru</a:t>
            </a:r>
            <a:r>
              <a:rPr lang="en-GB" sz="2400" dirty="0">
                <a:effectLst/>
                <a:ea typeface="Calibri" panose="020F0502020204030204" pitchFamily="34" charset="0"/>
                <a:cs typeface="Arial" panose="020B0604020202020204" pitchFamily="34" charset="0"/>
              </a:rPr>
              <a:t>ː-l-</a:t>
            </a:r>
            <a:r>
              <a:rPr lang="en-GB" sz="2400" dirty="0" err="1">
                <a:effectLst/>
                <a:ea typeface="Calibri" panose="020F0502020204030204" pitchFamily="34" charset="0"/>
                <a:cs typeface="Arial" panose="020B0604020202020204" pitchFamily="34" charset="0"/>
              </a:rPr>
              <a:t>ŋiń</a:t>
            </a:r>
            <a:r>
              <a:rPr lang="en-GB" sz="2400" dirty="0">
                <a:effectLst/>
                <a:ea typeface="Calibri" panose="020F0502020204030204" pitchFamily="34" charset="0"/>
                <a:cs typeface="Arial" panose="020B0604020202020204" pitchFamily="34" charset="0"/>
              </a:rPr>
              <a:t>        		</a:t>
            </a:r>
            <a:r>
              <a:rPr lang="en-GB" sz="2400" dirty="0" err="1">
                <a:effectLst/>
                <a:ea typeface="Calibri" panose="020F0502020204030204" pitchFamily="34" charset="0"/>
                <a:cs typeface="Arial" panose="020B0604020202020204" pitchFamily="34" charset="0"/>
              </a:rPr>
              <a:t>kewei</a:t>
            </a:r>
            <a:r>
              <a:rPr lang="en-GB" sz="2400" dirty="0">
                <a:effectLst/>
                <a:ea typeface="Calibri" panose="020F0502020204030204" pitchFamily="34" charset="0"/>
                <a:cs typeface="Arial" panose="020B0604020202020204" pitchFamily="34" charset="0"/>
              </a:rPr>
              <a:t>-nun-</a:t>
            </a:r>
            <a:r>
              <a:rPr lang="en-GB" sz="2400" dirty="0" err="1">
                <a:effectLst/>
                <a:ea typeface="Calibri" panose="020F0502020204030204" pitchFamily="34" charset="0"/>
                <a:cs typeface="Arial" panose="020B0604020202020204" pitchFamily="34" charset="0"/>
              </a:rPr>
              <a:t>ŋi</a:t>
            </a:r>
            <a:r>
              <a:rPr lang="en-GB" sz="2400" dirty="0">
                <a:effectLst/>
                <a:ea typeface="Calibri" panose="020F0502020204030204" pitchFamily="34" charset="0"/>
                <a:cs typeface="Arial" panose="020B0604020202020204" pitchFamily="34" charset="0"/>
              </a:rPr>
              <a:t>.</a:t>
            </a:r>
          </a:p>
          <a:p>
            <a:pPr marL="448945" indent="0">
              <a:lnSpc>
                <a:spcPct val="110000"/>
              </a:lnSpc>
              <a:spcBef>
                <a:spcPts val="0"/>
              </a:spcBef>
              <a:buNone/>
            </a:pPr>
            <a:r>
              <a:rPr lang="en-GB" sz="2400" dirty="0">
                <a:effectLst/>
                <a:ea typeface="Calibri" panose="020F0502020204030204" pitchFamily="34" charset="0"/>
                <a:cs typeface="Arial" panose="020B0604020202020204" pitchFamily="34" charset="0"/>
              </a:rPr>
              <a:t>that-</a:t>
            </a:r>
            <a:r>
              <a:rPr lang="en-GB" sz="2400" cap="all" dirty="0" err="1">
                <a:effectLst/>
                <a:ea typeface="Calibri" panose="020F0502020204030204" pitchFamily="34" charset="0"/>
                <a:cs typeface="Arial" panose="020B0604020202020204" pitchFamily="34" charset="0"/>
              </a:rPr>
              <a:t>attr</a:t>
            </a:r>
            <a:r>
              <a:rPr lang="en-GB" sz="2400" dirty="0">
                <a:effectLst/>
                <a:ea typeface="Calibri" panose="020F0502020204030204" pitchFamily="34" charset="0"/>
                <a:cs typeface="Arial" panose="020B0604020202020204" pitchFamily="34" charset="0"/>
              </a:rPr>
              <a:t> 	man-</a:t>
            </a:r>
            <a:r>
              <a:rPr lang="en-GB" sz="2400" cap="all" dirty="0">
                <a:effectLst/>
                <a:ea typeface="Calibri" panose="020F0502020204030204" pitchFamily="34" charset="0"/>
                <a:cs typeface="Arial" panose="020B0604020202020204" pitchFamily="34" charset="0"/>
              </a:rPr>
              <a:t>pl</a:t>
            </a:r>
            <a:r>
              <a:rPr lang="en-GB" sz="2400" dirty="0">
                <a:effectLst/>
                <a:ea typeface="Calibri" panose="020F0502020204030204" pitchFamily="34" charset="0"/>
                <a:cs typeface="Arial" panose="020B0604020202020204" pitchFamily="34" charset="0"/>
              </a:rPr>
              <a:t>    	</a:t>
            </a:r>
            <a:r>
              <a:rPr lang="en-GB" sz="2400" dirty="0">
                <a:solidFill>
                  <a:schemeClr val="accent1"/>
                </a:solidFill>
                <a:effectLst/>
                <a:ea typeface="Calibri" panose="020F0502020204030204" pitchFamily="34" charset="0"/>
                <a:cs typeface="Arial" panose="020B0604020202020204" pitchFamily="34" charset="0"/>
              </a:rPr>
              <a:t>DP</a:t>
            </a:r>
            <a:r>
              <a:rPr lang="en-GB" sz="2400" dirty="0">
                <a:effectLst/>
                <a:ea typeface="Calibri" panose="020F0502020204030204" pitchFamily="34" charset="0"/>
                <a:cs typeface="Arial" panose="020B0604020202020204" pitchFamily="34" charset="0"/>
              </a:rPr>
              <a:t>   	hunt-</a:t>
            </a:r>
            <a:r>
              <a:rPr lang="en-GB" sz="2400" cap="all" dirty="0" err="1">
                <a:effectLst/>
                <a:ea typeface="Calibri" panose="020F0502020204030204" pitchFamily="34" charset="0"/>
                <a:cs typeface="Arial" panose="020B0604020202020204" pitchFamily="34" charset="0"/>
              </a:rPr>
              <a:t>nmlz</a:t>
            </a:r>
            <a:r>
              <a:rPr lang="en-GB" sz="2400" dirty="0">
                <a:effectLst/>
                <a:ea typeface="Calibri" panose="020F0502020204030204" pitchFamily="34" charset="0"/>
                <a:cs typeface="Arial" panose="020B0604020202020204" pitchFamily="34" charset="0"/>
              </a:rPr>
              <a:t>-</a:t>
            </a:r>
            <a:r>
              <a:rPr lang="en-GB" sz="2400" cap="all" dirty="0" err="1">
                <a:effectLst/>
                <a:ea typeface="Calibri" panose="020F0502020204030204" pitchFamily="34" charset="0"/>
                <a:cs typeface="Arial" panose="020B0604020202020204" pitchFamily="34" charset="0"/>
              </a:rPr>
              <a:t>dat</a:t>
            </a:r>
            <a:r>
              <a:rPr lang="en-GB" sz="2400" dirty="0">
                <a:effectLst/>
                <a:ea typeface="Calibri" panose="020F0502020204030204" pitchFamily="34" charset="0"/>
                <a:cs typeface="Arial" panose="020B0604020202020204" pitchFamily="34" charset="0"/>
              </a:rPr>
              <a:t>   	go-</a:t>
            </a:r>
            <a:r>
              <a:rPr lang="en-GB" sz="2400" cap="all" dirty="0">
                <a:effectLst/>
                <a:ea typeface="Calibri" panose="020F0502020204030204" pitchFamily="34" charset="0"/>
                <a:cs typeface="Arial" panose="020B0604020202020204" pitchFamily="34" charset="0"/>
              </a:rPr>
              <a:t>hab</a:t>
            </a:r>
            <a:r>
              <a:rPr lang="en-GB" sz="2400" dirty="0">
                <a:effectLst/>
                <a:ea typeface="Calibri" panose="020F0502020204030204" pitchFamily="34" charset="0"/>
                <a:cs typeface="Arial" panose="020B0604020202020204" pitchFamily="34" charset="0"/>
              </a:rPr>
              <a:t>-</a:t>
            </a:r>
            <a:r>
              <a:rPr lang="en-GB" sz="2400" cap="all" dirty="0">
                <a:effectLst/>
                <a:ea typeface="Calibri" panose="020F0502020204030204" pitchFamily="34" charset="0"/>
                <a:cs typeface="Arial" panose="020B0604020202020204" pitchFamily="34" charset="0"/>
              </a:rPr>
              <a:t>intr</a:t>
            </a:r>
            <a:r>
              <a:rPr lang="en-GB" sz="2400" dirty="0">
                <a:effectLst/>
                <a:ea typeface="Calibri" panose="020F0502020204030204" pitchFamily="34" charset="0"/>
                <a:cs typeface="Arial" panose="020B0604020202020204" pitchFamily="34" charset="0"/>
              </a:rPr>
              <a:t>.</a:t>
            </a:r>
            <a:r>
              <a:rPr lang="en-GB" sz="2400" cap="all" dirty="0">
                <a:effectLst/>
                <a:ea typeface="Calibri" panose="020F0502020204030204" pitchFamily="34" charset="0"/>
                <a:cs typeface="Arial" panose="020B0604020202020204" pitchFamily="34" charset="0"/>
              </a:rPr>
              <a:t>3pl</a:t>
            </a:r>
            <a:endParaRPr lang="en-GB" sz="2400" dirty="0">
              <a:effectLst/>
              <a:ea typeface="Calibri" panose="020F0502020204030204" pitchFamily="34" charset="0"/>
              <a:cs typeface="Arial" panose="020B0604020202020204" pitchFamily="34" charset="0"/>
            </a:endParaRPr>
          </a:p>
          <a:p>
            <a:pPr marL="449580" indent="0">
              <a:lnSpc>
                <a:spcPct val="110000"/>
              </a:lnSpc>
              <a:spcBef>
                <a:spcPts val="0"/>
              </a:spcBef>
              <a:buNone/>
            </a:pPr>
            <a:r>
              <a:rPr lang="en-GB" sz="2400" dirty="0">
                <a:effectLst/>
                <a:ea typeface="Calibri" panose="020F0502020204030204" pitchFamily="34" charset="0"/>
                <a:cs typeface="Arial" panose="020B0604020202020204" pitchFamily="34" charset="0"/>
              </a:rPr>
              <a:t>[The women would prepare firewood] ‘and the men would go hunting.’ (TY2010)</a:t>
            </a:r>
          </a:p>
          <a:p>
            <a:pPr marL="0" indent="0">
              <a:lnSpc>
                <a:spcPct val="110000"/>
              </a:lnSpc>
              <a:spcBef>
                <a:spcPts val="0"/>
              </a:spcBef>
              <a:buNone/>
            </a:pPr>
            <a:endParaRPr lang="en-GB" sz="2400" dirty="0"/>
          </a:p>
          <a:p>
            <a:pPr marL="0" indent="0" algn="just">
              <a:lnSpc>
                <a:spcPct val="110000"/>
              </a:lnSpc>
              <a:spcBef>
                <a:spcPts val="0"/>
              </a:spcBef>
              <a:buNone/>
            </a:pPr>
            <a:r>
              <a:rPr lang="en-GB" sz="2400" dirty="0"/>
              <a:t>Sakha: </a:t>
            </a:r>
            <a:r>
              <a:rPr lang="pt-PT" sz="2400" cap="all" dirty="0">
                <a:effectLst/>
                <a:ea typeface="Calibri" panose="020F0502020204030204" pitchFamily="34" charset="0"/>
                <a:cs typeface="Arial" panose="020B0604020202020204" pitchFamily="34" charset="0"/>
              </a:rPr>
              <a:t>	</a:t>
            </a:r>
            <a:r>
              <a:rPr lang="en-GB" sz="2400" i="1" dirty="0" err="1">
                <a:effectLst/>
                <a:ea typeface="Calibri" panose="020F0502020204030204" pitchFamily="34" charset="0"/>
              </a:rPr>
              <a:t>buollar</a:t>
            </a:r>
            <a:r>
              <a:rPr lang="en-GB" sz="2400" i="1" dirty="0">
                <a:effectLst/>
                <a:ea typeface="Calibri" panose="020F0502020204030204" pitchFamily="34" charset="0"/>
              </a:rPr>
              <a:t> and </a:t>
            </a:r>
            <a:r>
              <a:rPr lang="en-GB" sz="2400" i="1" dirty="0" err="1">
                <a:effectLst/>
                <a:ea typeface="Calibri" panose="020F0502020204030204" pitchFamily="34" charset="0"/>
              </a:rPr>
              <a:t>buollaγïna</a:t>
            </a:r>
            <a:r>
              <a:rPr lang="en-GB" sz="2400" i="1" dirty="0">
                <a:effectLst/>
                <a:ea typeface="Calibri" panose="020F0502020204030204" pitchFamily="34" charset="0"/>
              </a:rPr>
              <a:t>, </a:t>
            </a:r>
            <a:r>
              <a:rPr lang="en-GB" sz="2400" dirty="0">
                <a:solidFill>
                  <a:srgbClr val="C00000"/>
                </a:solidFill>
              </a:rPr>
              <a:t>grammaticalized </a:t>
            </a:r>
            <a:r>
              <a:rPr lang="en-GB" sz="2400" dirty="0" err="1">
                <a:solidFill>
                  <a:srgbClr val="C00000"/>
                </a:solidFill>
              </a:rPr>
              <a:t>converbs</a:t>
            </a:r>
            <a:r>
              <a:rPr lang="en-GB" sz="2400" dirty="0">
                <a:solidFill>
                  <a:srgbClr val="C00000"/>
                </a:solidFill>
              </a:rPr>
              <a:t> of the copula verb ‘be’</a:t>
            </a:r>
          </a:p>
          <a:p>
            <a:pPr marL="0" indent="0" algn="just">
              <a:lnSpc>
                <a:spcPct val="110000"/>
              </a:lnSpc>
              <a:spcBef>
                <a:spcPts val="0"/>
              </a:spcBef>
              <a:buNone/>
            </a:pPr>
            <a:endParaRPr lang="pt-PT" sz="2400" cap="all" dirty="0">
              <a:ea typeface="Calibri" panose="020F0502020204030204" pitchFamily="34" charset="0"/>
              <a:cs typeface="Arial" panose="020B0604020202020204" pitchFamily="34" charset="0"/>
            </a:endParaRPr>
          </a:p>
          <a:p>
            <a:pPr indent="0">
              <a:lnSpc>
                <a:spcPct val="110000"/>
              </a:lnSpc>
              <a:spcBef>
                <a:spcPts val="0"/>
              </a:spcBef>
              <a:buNone/>
            </a:pPr>
            <a:r>
              <a:rPr lang="en-GB" sz="2400" dirty="0" err="1">
                <a:effectLst/>
                <a:ea typeface="Calibri" panose="020F0502020204030204" pitchFamily="34" charset="0"/>
                <a:cs typeface="Arial" panose="020B0604020202020204" pitchFamily="34" charset="0"/>
              </a:rPr>
              <a:t>en</a:t>
            </a:r>
            <a:r>
              <a:rPr lang="en-GB" sz="2400" dirty="0">
                <a:effectLst/>
                <a:ea typeface="Calibri" panose="020F0502020204030204" pitchFamily="34" charset="0"/>
                <a:cs typeface="Arial" panose="020B0604020202020204" pitchFamily="34" charset="0"/>
              </a:rPr>
              <a:t>  	</a:t>
            </a:r>
            <a:r>
              <a:rPr lang="en-GB" sz="2400" dirty="0" err="1">
                <a:solidFill>
                  <a:schemeClr val="accent1"/>
                </a:solidFill>
                <a:effectLst/>
                <a:ea typeface="Calibri" panose="020F0502020204030204" pitchFamily="34" charset="0"/>
                <a:cs typeface="Arial" panose="020B0604020202020204" pitchFamily="34" charset="0"/>
              </a:rPr>
              <a:t>buollaγïna</a:t>
            </a:r>
            <a:r>
              <a:rPr lang="en-GB" sz="2400" dirty="0">
                <a:solidFill>
                  <a:schemeClr val="accent1"/>
                </a:solidFill>
                <a:effectLst/>
                <a:ea typeface="Calibri" panose="020F0502020204030204" pitchFamily="34" charset="0"/>
                <a:cs typeface="Arial" panose="020B0604020202020204" pitchFamily="34" charset="0"/>
              </a:rPr>
              <a:t> </a:t>
            </a:r>
            <a:r>
              <a:rPr lang="en-GB" sz="2400" dirty="0">
                <a:effectLst/>
                <a:ea typeface="Calibri" panose="020F0502020204030204" pitchFamily="34" charset="0"/>
                <a:cs typeface="Arial" panose="020B0604020202020204" pitchFamily="34" charset="0"/>
              </a:rPr>
              <a:t>	</a:t>
            </a:r>
            <a:r>
              <a:rPr lang="en-GB" sz="2400" dirty="0" err="1">
                <a:effectLst/>
                <a:ea typeface="Calibri" panose="020F0502020204030204" pitchFamily="34" charset="0"/>
                <a:cs typeface="Arial" panose="020B0604020202020204" pitchFamily="34" charset="0"/>
              </a:rPr>
              <a:t>tapta</a:t>
            </a:r>
            <a:r>
              <a:rPr lang="en-GB" sz="2400" dirty="0">
                <a:effectLst/>
                <a:ea typeface="Calibri" panose="020F0502020204030204" pitchFamily="34" charset="0"/>
                <a:cs typeface="Arial" panose="020B0604020202020204" pitchFamily="34" charset="0"/>
              </a:rPr>
              <a:t>:-</a:t>
            </a:r>
            <a:r>
              <a:rPr lang="en-GB" sz="2400" dirty="0" err="1">
                <a:effectLst/>
                <a:ea typeface="Calibri" panose="020F0502020204030204" pitchFamily="34" charset="0"/>
                <a:cs typeface="Arial" panose="020B0604020202020204" pitchFamily="34" charset="0"/>
              </a:rPr>
              <a:t>bak-kïn</a:t>
            </a:r>
            <a:r>
              <a:rPr lang="en-GB" sz="2400" dirty="0">
                <a:effectLst/>
                <a:ea typeface="Calibri" panose="020F0502020204030204" pitchFamily="34" charset="0"/>
                <a:cs typeface="Arial" panose="020B0604020202020204" pitchFamily="34" charset="0"/>
              </a:rPr>
              <a:t>.</a:t>
            </a:r>
          </a:p>
          <a:p>
            <a:pPr indent="0">
              <a:lnSpc>
                <a:spcPct val="110000"/>
              </a:lnSpc>
              <a:spcBef>
                <a:spcPts val="0"/>
              </a:spcBef>
              <a:buNone/>
            </a:pPr>
            <a:r>
              <a:rPr lang="en-GB" sz="2400" dirty="0">
                <a:effectLst/>
                <a:ea typeface="Calibri" panose="020F0502020204030204" pitchFamily="34" charset="0"/>
                <a:cs typeface="Arial" panose="020B0604020202020204" pitchFamily="34" charset="0"/>
              </a:rPr>
              <a:t>2SG	</a:t>
            </a:r>
            <a:r>
              <a:rPr lang="en-GB" sz="2400" dirty="0">
                <a:solidFill>
                  <a:schemeClr val="accent1"/>
                </a:solidFill>
                <a:effectLst/>
                <a:ea typeface="Calibri" panose="020F0502020204030204" pitchFamily="34" charset="0"/>
                <a:cs typeface="Arial" panose="020B0604020202020204" pitchFamily="34" charset="0"/>
              </a:rPr>
              <a:t>DP</a:t>
            </a:r>
            <a:r>
              <a:rPr lang="en-GB" sz="2400" dirty="0">
                <a:effectLst/>
                <a:ea typeface="Calibri" panose="020F0502020204030204" pitchFamily="34" charset="0"/>
                <a:cs typeface="Arial" panose="020B0604020202020204" pitchFamily="34" charset="0"/>
              </a:rPr>
              <a:t>		love-NEG-2SG</a:t>
            </a:r>
          </a:p>
          <a:p>
            <a:pPr indent="0">
              <a:lnSpc>
                <a:spcPct val="110000"/>
              </a:lnSpc>
              <a:spcBef>
                <a:spcPts val="0"/>
              </a:spcBef>
              <a:buNone/>
            </a:pPr>
            <a:r>
              <a:rPr lang="en-GB" sz="2400" dirty="0">
                <a:ea typeface="Calibri" panose="020F0502020204030204" pitchFamily="34" charset="0"/>
                <a:cs typeface="Arial" panose="020B0604020202020204" pitchFamily="34" charset="0"/>
              </a:rPr>
              <a:t>[My grandmother loves me]  ‘</a:t>
            </a:r>
            <a:r>
              <a:rPr lang="en-GB" sz="2400" dirty="0">
                <a:effectLst/>
                <a:ea typeface="Calibri" panose="020F0502020204030204" pitchFamily="34" charset="0"/>
                <a:cs typeface="Arial" panose="020B0604020202020204" pitchFamily="34" charset="0"/>
              </a:rPr>
              <a:t>and/but you don’t.’ (</a:t>
            </a:r>
            <a:r>
              <a:rPr lang="en-GB" sz="2400" dirty="0" err="1">
                <a:effectLst/>
                <a:ea typeface="Calibri" panose="020F0502020204030204" pitchFamily="34" charset="0"/>
                <a:cs typeface="Arial" panose="020B0604020202020204" pitchFamily="34" charset="0"/>
              </a:rPr>
              <a:t>Ubrjatova</a:t>
            </a:r>
            <a:r>
              <a:rPr lang="en-GB" sz="2400" dirty="0">
                <a:effectLst/>
                <a:ea typeface="Calibri" panose="020F0502020204030204" pitchFamily="34" charset="0"/>
                <a:cs typeface="Arial" panose="020B0604020202020204" pitchFamily="34" charset="0"/>
              </a:rPr>
              <a:t> 1983: 473)</a:t>
            </a:r>
          </a:p>
          <a:p>
            <a:pPr marL="0" indent="0" algn="just">
              <a:lnSpc>
                <a:spcPct val="110000"/>
              </a:lnSpc>
              <a:spcBef>
                <a:spcPts val="0"/>
              </a:spcBef>
              <a:buNone/>
            </a:pPr>
            <a:endParaRPr lang="pt-PT" sz="2400" cap="all" dirty="0">
              <a:ea typeface="Calibri" panose="020F0502020204030204" pitchFamily="34" charset="0"/>
              <a:cs typeface="Arial" panose="020B0604020202020204" pitchFamily="34" charset="0"/>
            </a:endParaRPr>
          </a:p>
          <a:p>
            <a:pPr marL="0" indent="0">
              <a:lnSpc>
                <a:spcPct val="110000"/>
              </a:lnSpc>
              <a:spcBef>
                <a:spcPts val="0"/>
              </a:spcBef>
              <a:buNone/>
            </a:pPr>
            <a:endParaRPr lang="en-GB" sz="2400" dirty="0"/>
          </a:p>
        </p:txBody>
      </p:sp>
    </p:spTree>
    <p:extLst>
      <p:ext uri="{BB962C8B-B14F-4D97-AF65-F5344CB8AC3E}">
        <p14:creationId xmlns:p14="http://schemas.microsoft.com/office/powerpoint/2010/main" val="3890536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t-EE" sz="5600" dirty="0"/>
              <a:t>Case study: DOM</a:t>
            </a:r>
            <a:endParaRPr lang="de-DE" sz="5600" dirty="0"/>
          </a:p>
        </p:txBody>
      </p:sp>
      <p:sp>
        <p:nvSpPr>
          <p:cNvPr id="3" name="Text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1585929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a:xfrm>
            <a:off x="838200" y="106326"/>
            <a:ext cx="10515600" cy="1722474"/>
          </a:xfrm>
        </p:spPr>
        <p:txBody>
          <a:bodyPr/>
          <a:lstStyle/>
          <a:p>
            <a:r>
              <a:rPr lang="en-GB" dirty="0"/>
              <a:t>DOM</a:t>
            </a:r>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435935" y="1318436"/>
            <a:ext cx="11344939" cy="5348177"/>
          </a:xfrm>
        </p:spPr>
        <p:txBody>
          <a:bodyPr>
            <a:normAutofit fontScale="32500" lnSpcReduction="20000"/>
          </a:bodyPr>
          <a:lstStyle/>
          <a:p>
            <a:pPr>
              <a:lnSpc>
                <a:spcPct val="120000"/>
              </a:lnSpc>
              <a:spcBef>
                <a:spcPts val="0"/>
              </a:spcBef>
            </a:pPr>
            <a:r>
              <a:rPr lang="en-GB" sz="7400" kern="100" dirty="0">
                <a:effectLst/>
                <a:ea typeface="Calibri" panose="020F0502020204030204" pitchFamily="34" charset="0"/>
                <a:cs typeface="Arial" panose="020B0604020202020204" pitchFamily="34" charset="0"/>
              </a:rPr>
              <a:t>DOM in TY is extremely complex; it </a:t>
            </a:r>
            <a:r>
              <a:rPr lang="en-GB" sz="7400" kern="100" dirty="0">
                <a:ea typeface="Calibri" panose="020F0502020204030204" pitchFamily="34" charset="0"/>
                <a:cs typeface="Arial" panose="020B0604020202020204" pitchFamily="34" charset="0"/>
              </a:rPr>
              <a:t>is </a:t>
            </a:r>
            <a:r>
              <a:rPr lang="en-GB" sz="7400" kern="100" dirty="0">
                <a:effectLst/>
                <a:ea typeface="Calibri" panose="020F0502020204030204" pitchFamily="34" charset="0"/>
                <a:cs typeface="Arial" panose="020B0604020202020204" pitchFamily="34" charset="0"/>
              </a:rPr>
              <a:t>affected by </a:t>
            </a:r>
          </a:p>
          <a:p>
            <a:pPr marL="0" indent="0">
              <a:lnSpc>
                <a:spcPct val="120000"/>
              </a:lnSpc>
              <a:spcBef>
                <a:spcPts val="0"/>
              </a:spcBef>
              <a:buNone/>
            </a:pPr>
            <a:r>
              <a:rPr lang="en-GB" sz="7400" kern="100" dirty="0">
                <a:effectLst/>
                <a:ea typeface="Calibri" panose="020F0502020204030204" pitchFamily="34" charset="0"/>
                <a:cs typeface="Arial" panose="020B0604020202020204" pitchFamily="34" charset="0"/>
              </a:rPr>
              <a:t>	- discourse prominence</a:t>
            </a:r>
          </a:p>
          <a:p>
            <a:pPr marL="0" indent="0">
              <a:lnSpc>
                <a:spcPct val="120000"/>
              </a:lnSpc>
              <a:spcBef>
                <a:spcPts val="0"/>
              </a:spcBef>
              <a:buNone/>
            </a:pPr>
            <a:r>
              <a:rPr lang="en-GB" sz="7400" kern="100" dirty="0">
                <a:effectLst/>
                <a:ea typeface="Calibri" panose="020F0502020204030204" pitchFamily="34" charset="0"/>
                <a:cs typeface="Arial" panose="020B0604020202020204" pitchFamily="34" charset="0"/>
              </a:rPr>
              <a:t>	- the morphosyntactic and semantic type of the object NP</a:t>
            </a:r>
          </a:p>
          <a:p>
            <a:pPr marL="0" indent="0">
              <a:lnSpc>
                <a:spcPct val="120000"/>
              </a:lnSpc>
              <a:spcBef>
                <a:spcPts val="0"/>
              </a:spcBef>
              <a:buNone/>
            </a:pPr>
            <a:r>
              <a:rPr lang="en-GB" sz="7400" kern="100" dirty="0">
                <a:effectLst/>
                <a:ea typeface="Calibri" panose="020F0502020204030204" pitchFamily="34" charset="0"/>
                <a:cs typeface="Arial" panose="020B0604020202020204" pitchFamily="34" charset="0"/>
              </a:rPr>
              <a:t>	- the person features of the subject and the object. </a:t>
            </a:r>
          </a:p>
          <a:p>
            <a:pPr marL="0" indent="0">
              <a:lnSpc>
                <a:spcPct val="120000"/>
              </a:lnSpc>
              <a:spcBef>
                <a:spcPts val="0"/>
              </a:spcBef>
              <a:buNone/>
            </a:pPr>
            <a:r>
              <a:rPr lang="en-GB" sz="5100" kern="100" dirty="0">
                <a:effectLst/>
                <a:ea typeface="Calibri" panose="020F0502020204030204" pitchFamily="34" charset="0"/>
                <a:cs typeface="Arial" panose="020B0604020202020204" pitchFamily="34" charset="0"/>
              </a:rPr>
              <a:t> </a:t>
            </a:r>
          </a:p>
          <a:p>
            <a:pPr>
              <a:lnSpc>
                <a:spcPct val="120000"/>
              </a:lnSpc>
              <a:spcBef>
                <a:spcPts val="0"/>
              </a:spcBef>
            </a:pPr>
            <a:r>
              <a:rPr lang="en-GB" sz="7400" kern="100" dirty="0">
                <a:effectLst/>
                <a:ea typeface="Calibri" panose="020F0502020204030204" pitchFamily="34" charset="0"/>
                <a:cs typeface="Arial" panose="020B0604020202020204" pitchFamily="34" charset="0"/>
              </a:rPr>
              <a:t>This results in the choice between six different case forms. </a:t>
            </a:r>
          </a:p>
          <a:p>
            <a:pPr>
              <a:lnSpc>
                <a:spcPct val="120000"/>
              </a:lnSpc>
              <a:spcBef>
                <a:spcPts val="0"/>
              </a:spcBef>
            </a:pPr>
            <a:endParaRPr lang="en-GB" sz="7400" kern="100" dirty="0">
              <a:effectLst/>
              <a:ea typeface="Calibri" panose="020F0502020204030204" pitchFamily="34" charset="0"/>
              <a:cs typeface="Arial" panose="020B0604020202020204" pitchFamily="34" charset="0"/>
            </a:endParaRPr>
          </a:p>
          <a:p>
            <a:pPr>
              <a:lnSpc>
                <a:spcPct val="120000"/>
              </a:lnSpc>
              <a:spcBef>
                <a:spcPts val="0"/>
              </a:spcBef>
            </a:pPr>
            <a:r>
              <a:rPr lang="en-GB" sz="7400" kern="100" dirty="0">
                <a:effectLst/>
                <a:ea typeface="Calibri" panose="020F0502020204030204" pitchFamily="34" charset="0"/>
                <a:cs typeface="Arial" panose="020B0604020202020204" pitchFamily="34" charset="0"/>
              </a:rPr>
              <a:t>We focus on the form of the </a:t>
            </a:r>
            <a:r>
              <a:rPr lang="en-GB" sz="7400" i="1" kern="100" dirty="0">
                <a:effectLst/>
                <a:ea typeface="Calibri" panose="020F0502020204030204" pitchFamily="34" charset="0"/>
                <a:cs typeface="Arial" panose="020B0604020202020204" pitchFamily="34" charset="0"/>
              </a:rPr>
              <a:t>accusative case </a:t>
            </a:r>
            <a:r>
              <a:rPr lang="en-GB" sz="7400" kern="100" dirty="0">
                <a:effectLst/>
                <a:ea typeface="Calibri" panose="020F0502020204030204" pitchFamily="34" charset="0"/>
                <a:cs typeface="Arial" panose="020B0604020202020204" pitchFamily="34" charset="0"/>
              </a:rPr>
              <a:t>in ‘neutral sentence constructions’, the most frequent and functionally unmarked sentence type. The accusative is required on the object when the subject is 3</a:t>
            </a:r>
            <a:r>
              <a:rPr lang="en-GB" sz="7400" kern="100" baseline="30000" dirty="0">
                <a:effectLst/>
                <a:ea typeface="Calibri" panose="020F0502020204030204" pitchFamily="34" charset="0"/>
                <a:cs typeface="Arial" panose="020B0604020202020204" pitchFamily="34" charset="0"/>
              </a:rPr>
              <a:t>rd</a:t>
            </a:r>
            <a:r>
              <a:rPr lang="en-GB" sz="7400" kern="100" dirty="0">
                <a:effectLst/>
                <a:ea typeface="Calibri" panose="020F0502020204030204" pitchFamily="34" charset="0"/>
                <a:cs typeface="Arial" panose="020B0604020202020204" pitchFamily="34" charset="0"/>
              </a:rPr>
              <a:t> person; otherwise the object stands in the nominative. </a:t>
            </a:r>
          </a:p>
          <a:p>
            <a:pPr marL="0" indent="0">
              <a:lnSpc>
                <a:spcPct val="120000"/>
              </a:lnSpc>
              <a:spcBef>
                <a:spcPts val="0"/>
              </a:spcBef>
              <a:buNone/>
            </a:pPr>
            <a:endParaRPr lang="en-GB" sz="7400" kern="100" dirty="0">
              <a:effectLst/>
              <a:ea typeface="Calibri" panose="020F0502020204030204" pitchFamily="34" charset="0"/>
              <a:cs typeface="Arial" panose="020B0604020202020204" pitchFamily="34" charset="0"/>
            </a:endParaRPr>
          </a:p>
          <a:p>
            <a:pPr>
              <a:lnSpc>
                <a:spcPct val="120000"/>
              </a:lnSpc>
              <a:spcBef>
                <a:spcPts val="0"/>
              </a:spcBef>
            </a:pPr>
            <a:r>
              <a:rPr lang="en-GB" sz="7400" kern="100" dirty="0">
                <a:effectLst/>
                <a:ea typeface="Calibri" panose="020F0502020204030204" pitchFamily="34" charset="0"/>
                <a:cs typeface="Arial" panose="020B0604020202020204" pitchFamily="34" charset="0"/>
              </a:rPr>
              <a:t>The accusative occurs in two different morphological forms, </a:t>
            </a:r>
            <a:r>
              <a:rPr lang="en-GB" sz="7400" kern="100" dirty="0">
                <a:solidFill>
                  <a:srgbClr val="C00000"/>
                </a:solidFill>
                <a:effectLst/>
                <a:ea typeface="Calibri" panose="020F0502020204030204" pitchFamily="34" charset="0"/>
                <a:cs typeface="Arial" panose="020B0604020202020204" pitchFamily="34" charset="0"/>
              </a:rPr>
              <a:t>the long form </a:t>
            </a:r>
            <a:r>
              <a:rPr lang="en-GB" sz="7400" dirty="0">
                <a:solidFill>
                  <a:srgbClr val="C00000"/>
                </a:solidFill>
                <a:effectLst/>
                <a:ea typeface="Calibri" panose="020F0502020204030204" pitchFamily="34" charset="0"/>
              </a:rPr>
              <a:t>(in </a:t>
            </a:r>
            <a:r>
              <a:rPr lang="en-GB" sz="7400" i="1" dirty="0">
                <a:solidFill>
                  <a:srgbClr val="C00000"/>
                </a:solidFill>
                <a:effectLst/>
                <a:ea typeface="Calibri" panose="020F0502020204030204" pitchFamily="34" charset="0"/>
              </a:rPr>
              <a:t>-</a:t>
            </a:r>
            <a:r>
              <a:rPr lang="en-GB" sz="7400" i="1" dirty="0" err="1">
                <a:solidFill>
                  <a:srgbClr val="C00000"/>
                </a:solidFill>
                <a:effectLst/>
                <a:ea typeface="Calibri" panose="020F0502020204030204" pitchFamily="34" charset="0"/>
              </a:rPr>
              <a:t>γənə</a:t>
            </a:r>
            <a:r>
              <a:rPr lang="en-GB" sz="7400" dirty="0">
                <a:solidFill>
                  <a:srgbClr val="C00000"/>
                </a:solidFill>
                <a:effectLst/>
                <a:ea typeface="Calibri" panose="020F0502020204030204" pitchFamily="34" charset="0"/>
              </a:rPr>
              <a:t>)</a:t>
            </a:r>
            <a:r>
              <a:rPr lang="en-GB" sz="7400" i="1" dirty="0">
                <a:effectLst/>
                <a:ea typeface="Calibri" panose="020F0502020204030204" pitchFamily="34" charset="0"/>
              </a:rPr>
              <a:t> </a:t>
            </a:r>
            <a:r>
              <a:rPr lang="en-GB" sz="7400" kern="100" dirty="0">
                <a:effectLst/>
                <a:ea typeface="Calibri" panose="020F0502020204030204" pitchFamily="34" charset="0"/>
                <a:cs typeface="Arial" panose="020B0604020202020204" pitchFamily="34" charset="0"/>
              </a:rPr>
              <a:t>and </a:t>
            </a:r>
            <a:r>
              <a:rPr lang="en-GB" sz="7400" kern="100" dirty="0">
                <a:solidFill>
                  <a:srgbClr val="C00000"/>
                </a:solidFill>
                <a:effectLst/>
                <a:ea typeface="Calibri" panose="020F0502020204030204" pitchFamily="34" charset="0"/>
                <a:cs typeface="Arial" panose="020B0604020202020204" pitchFamily="34" charset="0"/>
              </a:rPr>
              <a:t>the short form </a:t>
            </a:r>
            <a:r>
              <a:rPr lang="en-GB" sz="7400" dirty="0">
                <a:solidFill>
                  <a:srgbClr val="C00000"/>
                </a:solidFill>
                <a:effectLst/>
                <a:ea typeface="Calibri" panose="020F0502020204030204" pitchFamily="34" charset="0"/>
              </a:rPr>
              <a:t>(in</a:t>
            </a:r>
            <a:r>
              <a:rPr lang="en-GB" sz="7400" i="1" dirty="0">
                <a:solidFill>
                  <a:srgbClr val="C00000"/>
                </a:solidFill>
                <a:effectLst/>
                <a:ea typeface="Calibri" panose="020F0502020204030204" pitchFamily="34" charset="0"/>
              </a:rPr>
              <a:t> -</a:t>
            </a:r>
            <a:r>
              <a:rPr lang="en-GB" sz="7400" i="1" dirty="0" err="1">
                <a:solidFill>
                  <a:srgbClr val="C00000"/>
                </a:solidFill>
                <a:effectLst/>
                <a:ea typeface="Calibri" panose="020F0502020204030204" pitchFamily="34" charset="0"/>
              </a:rPr>
              <a:t>lə</a:t>
            </a:r>
            <a:r>
              <a:rPr lang="en-GB" sz="7400" dirty="0">
                <a:solidFill>
                  <a:srgbClr val="C00000"/>
                </a:solidFill>
                <a:effectLst/>
                <a:ea typeface="Calibri" panose="020F0502020204030204" pitchFamily="34" charset="0"/>
              </a:rPr>
              <a:t>)</a:t>
            </a:r>
            <a:r>
              <a:rPr lang="en-GB" sz="7400" kern="100" dirty="0">
                <a:solidFill>
                  <a:srgbClr val="C00000"/>
                </a:solidFill>
                <a:effectLst/>
                <a:ea typeface="Calibri" panose="020F0502020204030204" pitchFamily="34" charset="0"/>
                <a:cs typeface="Arial" panose="020B0604020202020204" pitchFamily="34" charset="0"/>
              </a:rPr>
              <a:t>.</a:t>
            </a:r>
            <a:r>
              <a:rPr lang="en-GB" sz="7400" kern="100" dirty="0">
                <a:solidFill>
                  <a:schemeClr val="accent1"/>
                </a:solidFill>
                <a:effectLst/>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1842594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n-GB" kern="100" dirty="0">
                <a:effectLst/>
                <a:ea typeface="Calibri" panose="020F0502020204030204" pitchFamily="34" charset="0"/>
                <a:cs typeface="Arial" panose="020B0604020202020204" pitchFamily="34" charset="0"/>
              </a:rPr>
              <a:t>Early and Middle Modern TY</a:t>
            </a:r>
            <a:br>
              <a:rPr lang="en-GB" sz="1800" kern="100" dirty="0">
                <a:effectLst/>
                <a:ea typeface="Calibri" panose="020F050202020403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297171"/>
            <a:ext cx="10515600" cy="5454503"/>
          </a:xfrm>
        </p:spPr>
        <p:txBody>
          <a:bodyPr>
            <a:normAutofit fontScale="77500" lnSpcReduction="20000"/>
          </a:bodyPr>
          <a:lstStyle/>
          <a:p>
            <a:pPr>
              <a:lnSpc>
                <a:spcPct val="120000"/>
              </a:lnSpc>
              <a:spcBef>
                <a:spcPts val="0"/>
              </a:spcBef>
            </a:pPr>
            <a:r>
              <a:rPr lang="en-GB" sz="3100" kern="100" dirty="0">
                <a:effectLst/>
                <a:ea typeface="Calibri" panose="020F0502020204030204" pitchFamily="34" charset="0"/>
                <a:cs typeface="Arial" panose="020B0604020202020204" pitchFamily="34" charset="0"/>
              </a:rPr>
              <a:t>The choice between the long and the short form depends on the structural properties of the </a:t>
            </a:r>
            <a:r>
              <a:rPr lang="en-GB" sz="3100" kern="100" dirty="0">
                <a:ea typeface="Calibri" panose="020F0502020204030204" pitchFamily="34" charset="0"/>
                <a:cs typeface="Arial" panose="020B0604020202020204" pitchFamily="34" charset="0"/>
              </a:rPr>
              <a:t>object NP</a:t>
            </a:r>
            <a:r>
              <a:rPr lang="en-GB" sz="3100" kern="100" dirty="0">
                <a:effectLst/>
                <a:ea typeface="Calibri" panose="020F0502020204030204" pitchFamily="34" charset="0"/>
                <a:cs typeface="Arial" panose="020B0604020202020204" pitchFamily="34" charset="0"/>
              </a:rPr>
              <a:t>.</a:t>
            </a:r>
          </a:p>
          <a:p>
            <a:pPr>
              <a:lnSpc>
                <a:spcPct val="120000"/>
              </a:lnSpc>
              <a:spcBef>
                <a:spcPts val="0"/>
              </a:spcBef>
            </a:pPr>
            <a:endParaRPr lang="en-GB" sz="3100" kern="100" dirty="0">
              <a:effectLst/>
              <a:ea typeface="Calibri" panose="020F0502020204030204" pitchFamily="34" charset="0"/>
              <a:cs typeface="Arial" panose="020B0604020202020204" pitchFamily="34" charset="0"/>
            </a:endParaRPr>
          </a:p>
          <a:p>
            <a:pPr>
              <a:lnSpc>
                <a:spcPct val="120000"/>
              </a:lnSpc>
              <a:spcBef>
                <a:spcPts val="0"/>
              </a:spcBef>
            </a:pPr>
            <a:r>
              <a:rPr lang="en-GB" sz="3100" kern="100" dirty="0">
                <a:effectLst/>
                <a:ea typeface="Calibri" panose="020F0502020204030204" pitchFamily="34" charset="0"/>
                <a:cs typeface="Arial" panose="020B0604020202020204" pitchFamily="34" charset="0"/>
              </a:rPr>
              <a:t>NPs in </a:t>
            </a:r>
            <a:r>
              <a:rPr lang="en-GB" sz="3100" kern="100" dirty="0">
                <a:ea typeface="Calibri" panose="020F0502020204030204" pitchFamily="34" charset="0"/>
                <a:cs typeface="Arial" panose="020B0604020202020204" pitchFamily="34" charset="0"/>
              </a:rPr>
              <a:t>TY </a:t>
            </a:r>
            <a:r>
              <a:rPr lang="en-GB" sz="3100" kern="100" dirty="0">
                <a:effectLst/>
                <a:ea typeface="Calibri" panose="020F0502020204030204" pitchFamily="34" charset="0"/>
                <a:cs typeface="Arial" panose="020B0604020202020204" pitchFamily="34" charset="0"/>
              </a:rPr>
              <a:t>fall into two morphosyntactic classes which we conventionally label </a:t>
            </a:r>
            <a:r>
              <a:rPr lang="en-GB" sz="3100" i="1" kern="100" dirty="0">
                <a:effectLst/>
                <a:ea typeface="Calibri" panose="020F0502020204030204" pitchFamily="34" charset="0"/>
                <a:cs typeface="Arial" panose="020B0604020202020204" pitchFamily="34" charset="0"/>
              </a:rPr>
              <a:t>strong </a:t>
            </a:r>
            <a:r>
              <a:rPr lang="en-GB" sz="3100" kern="100" dirty="0">
                <a:effectLst/>
                <a:ea typeface="Calibri" panose="020F0502020204030204" pitchFamily="34" charset="0"/>
                <a:cs typeface="Arial" panose="020B0604020202020204" pitchFamily="34" charset="0"/>
              </a:rPr>
              <a:t>and </a:t>
            </a:r>
            <a:r>
              <a:rPr lang="en-GB" sz="3100" i="1" kern="100" dirty="0">
                <a:effectLst/>
                <a:ea typeface="Calibri" panose="020F0502020204030204" pitchFamily="34" charset="0"/>
                <a:cs typeface="Arial" panose="020B0604020202020204" pitchFamily="34" charset="0"/>
              </a:rPr>
              <a:t>weak</a:t>
            </a:r>
            <a:r>
              <a:rPr lang="en-GB" sz="3100" kern="100" dirty="0">
                <a:effectLst/>
                <a:ea typeface="Calibri" panose="020F0502020204030204" pitchFamily="34" charset="0"/>
                <a:cs typeface="Arial" panose="020B0604020202020204" pitchFamily="34" charset="0"/>
              </a:rPr>
              <a:t>, partly following the tradition stemming from </a:t>
            </a:r>
            <a:r>
              <a:rPr lang="en-GB" sz="3100" kern="100" dirty="0" err="1">
                <a:effectLst/>
                <a:ea typeface="Calibri" panose="020F0502020204030204" pitchFamily="34" charset="0"/>
                <a:cs typeface="Arial" panose="020B0604020202020204" pitchFamily="34" charset="0"/>
              </a:rPr>
              <a:t>Milsark</a:t>
            </a:r>
            <a:r>
              <a:rPr lang="en-GB" sz="3100" kern="100" dirty="0">
                <a:effectLst/>
                <a:ea typeface="Calibri" panose="020F0502020204030204" pitchFamily="34" charset="0"/>
                <a:cs typeface="Arial" panose="020B0604020202020204" pitchFamily="34" charset="0"/>
              </a:rPr>
              <a:t> (1974) and de Hoop (1995).</a:t>
            </a:r>
          </a:p>
          <a:p>
            <a:pPr>
              <a:lnSpc>
                <a:spcPct val="120000"/>
              </a:lnSpc>
              <a:spcBef>
                <a:spcPts val="0"/>
              </a:spcBef>
            </a:pPr>
            <a:endParaRPr lang="en-GB" sz="3100" kern="100" dirty="0">
              <a:effectLst/>
              <a:ea typeface="Calibri" panose="020F0502020204030204" pitchFamily="34" charset="0"/>
              <a:cs typeface="Arial" panose="020B0604020202020204" pitchFamily="34" charset="0"/>
            </a:endParaRPr>
          </a:p>
          <a:p>
            <a:pPr>
              <a:lnSpc>
                <a:spcPct val="120000"/>
              </a:lnSpc>
              <a:spcBef>
                <a:spcPts val="0"/>
              </a:spcBef>
            </a:pPr>
            <a:r>
              <a:rPr lang="en-GB" sz="3100" kern="100" dirty="0">
                <a:effectLst/>
                <a:ea typeface="Calibri" panose="020F0502020204030204" pitchFamily="34" charset="0"/>
                <a:cs typeface="Arial" panose="020B0604020202020204" pitchFamily="34" charset="0"/>
              </a:rPr>
              <a:t>Strong NPs comprise </a:t>
            </a:r>
          </a:p>
          <a:p>
            <a:pPr marL="800100" lvl="1" indent="-342900">
              <a:lnSpc>
                <a:spcPct val="120000"/>
              </a:lnSpc>
              <a:spcBef>
                <a:spcPts val="0"/>
              </a:spcBef>
              <a:buFont typeface="Times New Roman" panose="02020603050405020304" pitchFamily="18" charset="0"/>
              <a:buChar char="-"/>
            </a:pPr>
            <a:r>
              <a:rPr lang="en-GB" sz="3100" kern="100" dirty="0">
                <a:effectLst/>
                <a:ea typeface="Calibri" panose="020F0502020204030204" pitchFamily="34" charset="0"/>
                <a:cs typeface="Arial" panose="020B0604020202020204" pitchFamily="34" charset="0"/>
              </a:rPr>
              <a:t>possessive NPs</a:t>
            </a:r>
          </a:p>
          <a:p>
            <a:pPr marL="800100" lvl="1" indent="-342900">
              <a:lnSpc>
                <a:spcPct val="120000"/>
              </a:lnSpc>
              <a:spcBef>
                <a:spcPts val="0"/>
              </a:spcBef>
              <a:buFont typeface="Times New Roman" panose="02020603050405020304" pitchFamily="18" charset="0"/>
              <a:buChar char="-"/>
            </a:pPr>
            <a:r>
              <a:rPr lang="en-GB" sz="3100" kern="100" dirty="0">
                <a:effectLst/>
                <a:ea typeface="Calibri" panose="020F0502020204030204" pitchFamily="34" charset="0"/>
                <a:cs typeface="Arial" panose="020B0604020202020204" pitchFamily="34" charset="0"/>
              </a:rPr>
              <a:t>NPs headed by personal names</a:t>
            </a:r>
          </a:p>
          <a:p>
            <a:pPr marL="800100" lvl="1" indent="-342900">
              <a:lnSpc>
                <a:spcPct val="120000"/>
              </a:lnSpc>
              <a:spcBef>
                <a:spcPts val="0"/>
              </a:spcBef>
              <a:buFont typeface="Times New Roman" panose="02020603050405020304" pitchFamily="18" charset="0"/>
              <a:buChar char="-"/>
            </a:pPr>
            <a:r>
              <a:rPr lang="en-GB" sz="3100" kern="100" dirty="0">
                <a:effectLst/>
                <a:ea typeface="Calibri" panose="020F0502020204030204" pitchFamily="34" charset="0"/>
                <a:cs typeface="Arial" panose="020B0604020202020204" pitchFamily="34" charset="0"/>
              </a:rPr>
              <a:t>NPs containing an attributive modifier</a:t>
            </a:r>
          </a:p>
          <a:p>
            <a:pPr marL="0" lvl="0" indent="0">
              <a:lnSpc>
                <a:spcPct val="120000"/>
              </a:lnSpc>
              <a:spcBef>
                <a:spcPts val="0"/>
              </a:spcBef>
              <a:buNone/>
            </a:pPr>
            <a:endParaRPr lang="en-GB" sz="3100" kern="100" dirty="0">
              <a:effectLst/>
              <a:ea typeface="Calibri" panose="020F0502020204030204" pitchFamily="34" charset="0"/>
              <a:cs typeface="Arial" panose="020B0604020202020204" pitchFamily="34" charset="0"/>
            </a:endParaRPr>
          </a:p>
          <a:p>
            <a:pPr>
              <a:lnSpc>
                <a:spcPct val="120000"/>
              </a:lnSpc>
              <a:spcBef>
                <a:spcPts val="0"/>
              </a:spcBef>
            </a:pPr>
            <a:r>
              <a:rPr lang="en-GB" sz="3100" kern="100" dirty="0">
                <a:effectLst/>
                <a:ea typeface="Calibri" panose="020F0502020204030204" pitchFamily="34" charset="0"/>
                <a:cs typeface="Arial" panose="020B0604020202020204" pitchFamily="34" charset="0"/>
              </a:rPr>
              <a:t>All other NPs are weak. NB: demonstratives and other determiners play no role in determining the status of an NP as strong or weak (Matić 2019).</a:t>
            </a:r>
          </a:p>
          <a:p>
            <a:pPr marL="0" indent="0">
              <a:lnSpc>
                <a:spcPct val="110000"/>
              </a:lnSpc>
              <a:spcBef>
                <a:spcPts val="0"/>
              </a:spcBef>
              <a:buNone/>
            </a:pPr>
            <a:endParaRPr lang="en-GB" sz="2400" dirty="0"/>
          </a:p>
        </p:txBody>
      </p:sp>
    </p:spTree>
    <p:extLst>
      <p:ext uri="{BB962C8B-B14F-4D97-AF65-F5344CB8AC3E}">
        <p14:creationId xmlns:p14="http://schemas.microsoft.com/office/powerpoint/2010/main" val="1273691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n-GB" kern="100" dirty="0">
                <a:effectLst/>
                <a:ea typeface="Calibri" panose="020F0502020204030204" pitchFamily="34" charset="0"/>
                <a:cs typeface="Arial" panose="020B0604020202020204" pitchFamily="34" charset="0"/>
              </a:rPr>
              <a:t>Early and Middle Modern TY</a:t>
            </a:r>
            <a:endParaRPr lang="en-GB" dirty="0"/>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616149"/>
            <a:ext cx="10515600" cy="5135525"/>
          </a:xfrm>
        </p:spPr>
        <p:txBody>
          <a:bodyPr>
            <a:normAutofit fontScale="92500" lnSpcReduction="20000"/>
          </a:bodyPr>
          <a:lstStyle/>
          <a:p>
            <a:pPr>
              <a:lnSpc>
                <a:spcPct val="100000"/>
              </a:lnSpc>
              <a:spcBef>
                <a:spcPts val="0"/>
              </a:spcBef>
            </a:pPr>
            <a:r>
              <a:rPr lang="en-GB" sz="2600" kern="100" dirty="0">
                <a:effectLst/>
                <a:ea typeface="Calibri" panose="020F0502020204030204" pitchFamily="34" charset="0"/>
                <a:cs typeface="Arial" panose="020B0604020202020204" pitchFamily="34" charset="0"/>
              </a:rPr>
              <a:t>Strong and weak NPs differ in a number of morphosyntactic behaviours, e.g. compatibility with the contrastive-individuating suffix -</a:t>
            </a:r>
            <a:r>
              <a:rPr lang="en-GB" sz="2600" i="1" kern="100" dirty="0">
                <a:effectLst/>
                <a:ea typeface="Calibri" panose="020F0502020204030204" pitchFamily="34" charset="0"/>
                <a:cs typeface="Arial" panose="020B0604020202020204" pitchFamily="34" charset="0"/>
              </a:rPr>
              <a:t>ŋ</a:t>
            </a:r>
            <a:r>
              <a:rPr lang="en-GB" sz="2600" kern="100" dirty="0">
                <a:effectLst/>
                <a:ea typeface="Calibri" panose="020F0502020204030204" pitchFamily="34" charset="0"/>
                <a:cs typeface="Arial" panose="020B0604020202020204" pitchFamily="34" charset="0"/>
              </a:rPr>
              <a:t>, the choice of the predicative form, etc. (Matić 2018, 2019). </a:t>
            </a:r>
          </a:p>
          <a:p>
            <a:pPr>
              <a:lnSpc>
                <a:spcPct val="100000"/>
              </a:lnSpc>
              <a:spcBef>
                <a:spcPts val="0"/>
              </a:spcBef>
            </a:pPr>
            <a:endParaRPr lang="en-GB" sz="2600" kern="100" dirty="0">
              <a:effectLst/>
              <a:ea typeface="Calibri" panose="020F0502020204030204" pitchFamily="34" charset="0"/>
              <a:cs typeface="Arial" panose="020B0604020202020204" pitchFamily="34" charset="0"/>
            </a:endParaRPr>
          </a:p>
          <a:p>
            <a:pPr>
              <a:lnSpc>
                <a:spcPct val="120000"/>
              </a:lnSpc>
              <a:spcBef>
                <a:spcPts val="0"/>
              </a:spcBef>
            </a:pPr>
            <a:r>
              <a:rPr lang="en-GB" sz="2600" kern="100" dirty="0">
                <a:effectLst/>
                <a:ea typeface="Calibri" panose="020F0502020204030204" pitchFamily="34" charset="0"/>
                <a:cs typeface="Arial" panose="020B0604020202020204" pitchFamily="34" charset="0"/>
              </a:rPr>
              <a:t>The strong/weak distinction also affects the choice of the accusative form,  the strong from vs. the short form.</a:t>
            </a:r>
          </a:p>
          <a:p>
            <a:pPr marL="0" indent="0">
              <a:lnSpc>
                <a:spcPct val="120000"/>
              </a:lnSpc>
              <a:spcBef>
                <a:spcPts val="0"/>
              </a:spcBef>
              <a:buNone/>
            </a:pPr>
            <a:endParaRPr lang="en-GB" sz="2600" dirty="0"/>
          </a:p>
          <a:p>
            <a:pPr>
              <a:lnSpc>
                <a:spcPct val="120000"/>
              </a:lnSpc>
              <a:spcBef>
                <a:spcPts val="0"/>
              </a:spcBef>
            </a:pPr>
            <a:r>
              <a:rPr lang="en-GB" sz="2600" kern="100" dirty="0">
                <a:effectLst/>
                <a:ea typeface="Calibri" panose="020F0502020204030204" pitchFamily="34" charset="0"/>
                <a:cs typeface="Arial" panose="020B0604020202020204" pitchFamily="34" charset="0"/>
              </a:rPr>
              <a:t>Strong unmodified objects (possessives and proper names) take the accusative in the long form. This constraint has an exceptionless categorical status. </a:t>
            </a:r>
          </a:p>
          <a:p>
            <a:pPr>
              <a:lnSpc>
                <a:spcPct val="120000"/>
              </a:lnSpc>
              <a:spcBef>
                <a:spcPts val="0"/>
              </a:spcBef>
            </a:pPr>
            <a:endParaRPr lang="en-GB" sz="2600" kern="100" dirty="0">
              <a:effectLst/>
              <a:ea typeface="Calibri" panose="020F0502020204030204" pitchFamily="34" charset="0"/>
              <a:cs typeface="Arial" panose="020B0604020202020204" pitchFamily="34" charset="0"/>
            </a:endParaRPr>
          </a:p>
          <a:p>
            <a:pPr>
              <a:lnSpc>
                <a:spcPct val="120000"/>
              </a:lnSpc>
              <a:spcBef>
                <a:spcPts val="0"/>
              </a:spcBef>
            </a:pPr>
            <a:r>
              <a:rPr lang="en-GB" sz="2600" kern="100" dirty="0">
                <a:effectLst/>
                <a:ea typeface="Calibri" panose="020F0502020204030204" pitchFamily="34" charset="0"/>
                <a:cs typeface="Arial" panose="020B0604020202020204" pitchFamily="34" charset="0"/>
              </a:rPr>
              <a:t>Strong modified objects can take both forms, but the long form is </a:t>
            </a:r>
            <a:r>
              <a:rPr lang="et-EE" sz="2600" kern="100" dirty="0">
                <a:effectLst/>
                <a:ea typeface="Calibri" panose="020F0502020204030204" pitchFamily="34" charset="0"/>
                <a:cs typeface="Arial" panose="020B0604020202020204" pitchFamily="34" charset="0"/>
              </a:rPr>
              <a:t>much </a:t>
            </a:r>
            <a:r>
              <a:rPr lang="en-GB" sz="2600" kern="100" dirty="0">
                <a:effectLst/>
                <a:ea typeface="Calibri" panose="020F0502020204030204" pitchFamily="34" charset="0"/>
                <a:cs typeface="Arial" panose="020B0604020202020204" pitchFamily="34" charset="0"/>
              </a:rPr>
              <a:t>more frequent. </a:t>
            </a:r>
          </a:p>
          <a:p>
            <a:pPr>
              <a:lnSpc>
                <a:spcPct val="120000"/>
              </a:lnSpc>
              <a:spcBef>
                <a:spcPts val="0"/>
              </a:spcBef>
            </a:pPr>
            <a:endParaRPr lang="en-GB" sz="2600" kern="100" dirty="0">
              <a:effectLst/>
              <a:ea typeface="Calibri" panose="020F0502020204030204" pitchFamily="34" charset="0"/>
              <a:cs typeface="Arial" panose="020B0604020202020204" pitchFamily="34" charset="0"/>
            </a:endParaRPr>
          </a:p>
          <a:p>
            <a:pPr>
              <a:lnSpc>
                <a:spcPct val="120000"/>
              </a:lnSpc>
              <a:spcBef>
                <a:spcPts val="0"/>
              </a:spcBef>
            </a:pPr>
            <a:r>
              <a:rPr lang="en-GB" sz="2600" kern="100" dirty="0">
                <a:effectLst/>
                <a:ea typeface="Calibri" panose="020F0502020204030204" pitchFamily="34" charset="0"/>
                <a:cs typeface="Arial" panose="020B0604020202020204" pitchFamily="34" charset="0"/>
              </a:rPr>
              <a:t>Weak objects mostly take the short form, but the long form is also possible. </a:t>
            </a:r>
          </a:p>
          <a:p>
            <a:pPr marL="0" indent="0">
              <a:lnSpc>
                <a:spcPct val="110000"/>
              </a:lnSpc>
              <a:spcBef>
                <a:spcPts val="0"/>
              </a:spcBef>
              <a:buNone/>
            </a:pPr>
            <a:endParaRPr lang="en-GB" sz="2400" dirty="0"/>
          </a:p>
        </p:txBody>
      </p:sp>
    </p:spTree>
    <p:extLst>
      <p:ext uri="{BB962C8B-B14F-4D97-AF65-F5344CB8AC3E}">
        <p14:creationId xmlns:p14="http://schemas.microsoft.com/office/powerpoint/2010/main" val="2546704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t-EE" dirty="0"/>
              <a:t>Introduction</a:t>
            </a:r>
            <a:endParaRPr lang="de-DE" dirty="0"/>
          </a:p>
        </p:txBody>
      </p:sp>
      <p:sp>
        <p:nvSpPr>
          <p:cNvPr id="3" name="Text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1444803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n-GB" kern="100" dirty="0">
                <a:effectLst/>
                <a:ea typeface="Calibri" panose="020F0502020204030204" pitchFamily="34" charset="0"/>
                <a:cs typeface="Arial" panose="020B0604020202020204" pitchFamily="34" charset="0"/>
              </a:rPr>
              <a:t>Early and Middle Modern TY</a:t>
            </a:r>
            <a:endParaRPr lang="en-GB" dirty="0"/>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690688"/>
            <a:ext cx="10515600" cy="4802187"/>
          </a:xfrm>
        </p:spPr>
        <p:txBody>
          <a:bodyPr>
            <a:normAutofit/>
          </a:bodyPr>
          <a:lstStyle/>
          <a:p>
            <a:pPr marL="0" indent="0">
              <a:lnSpc>
                <a:spcPct val="150000"/>
              </a:lnSpc>
              <a:spcAft>
                <a:spcPts val="800"/>
              </a:spcAft>
              <a:buNone/>
            </a:pPr>
            <a:r>
              <a:rPr lang="en-GB" kern="100" dirty="0">
                <a:effectLst/>
                <a:ea typeface="Calibri" panose="020F0502020204030204" pitchFamily="34" charset="0"/>
                <a:cs typeface="Arial" panose="020B0604020202020204" pitchFamily="34" charset="0"/>
              </a:rPr>
              <a:t>	</a:t>
            </a:r>
          </a:p>
          <a:p>
            <a:pPr marL="0" indent="0">
              <a:lnSpc>
                <a:spcPct val="150000"/>
              </a:lnSpc>
              <a:spcAft>
                <a:spcPts val="800"/>
              </a:spcAft>
              <a:buNone/>
            </a:pPr>
            <a:r>
              <a:rPr lang="en-GB" kern="100" dirty="0">
                <a:ea typeface="Calibri" panose="020F0502020204030204" pitchFamily="34" charset="0"/>
                <a:cs typeface="Arial" panose="020B0604020202020204" pitchFamily="34" charset="0"/>
              </a:rPr>
              <a:t>	</a:t>
            </a:r>
            <a:endParaRPr lang="en-GB" sz="2400" dirty="0"/>
          </a:p>
        </p:txBody>
      </p:sp>
      <p:graphicFrame>
        <p:nvGraphicFramePr>
          <p:cNvPr id="4" name="Tabelle 3"/>
          <p:cNvGraphicFramePr>
            <a:graphicFrameLocks noGrp="1"/>
          </p:cNvGraphicFramePr>
          <p:nvPr>
            <p:extLst>
              <p:ext uri="{D42A27DB-BD31-4B8C-83A1-F6EECF244321}">
                <p14:modId xmlns:p14="http://schemas.microsoft.com/office/powerpoint/2010/main" val="3377064757"/>
              </p:ext>
            </p:extLst>
          </p:nvPr>
        </p:nvGraphicFramePr>
        <p:xfrm>
          <a:off x="1223433" y="2260599"/>
          <a:ext cx="9745134" cy="3346617"/>
        </p:xfrm>
        <a:graphic>
          <a:graphicData uri="http://schemas.openxmlformats.org/drawingml/2006/table">
            <a:tbl>
              <a:tblPr firstRow="1" bandRow="1">
                <a:tableStyleId>{5C22544A-7EE6-4342-B048-85BDC9FD1C3A}</a:tableStyleId>
              </a:tblPr>
              <a:tblGrid>
                <a:gridCol w="3248378">
                  <a:extLst>
                    <a:ext uri="{9D8B030D-6E8A-4147-A177-3AD203B41FA5}">
                      <a16:colId xmlns:a16="http://schemas.microsoft.com/office/drawing/2014/main" val="2259194195"/>
                    </a:ext>
                  </a:extLst>
                </a:gridCol>
                <a:gridCol w="3248378">
                  <a:extLst>
                    <a:ext uri="{9D8B030D-6E8A-4147-A177-3AD203B41FA5}">
                      <a16:colId xmlns:a16="http://schemas.microsoft.com/office/drawing/2014/main" val="1619746809"/>
                    </a:ext>
                  </a:extLst>
                </a:gridCol>
                <a:gridCol w="3248378">
                  <a:extLst>
                    <a:ext uri="{9D8B030D-6E8A-4147-A177-3AD203B41FA5}">
                      <a16:colId xmlns:a16="http://schemas.microsoft.com/office/drawing/2014/main" val="3235613296"/>
                    </a:ext>
                  </a:extLst>
                </a:gridCol>
              </a:tblGrid>
              <a:tr h="950037">
                <a:tc>
                  <a:txBody>
                    <a:bodyPr/>
                    <a:lstStyle/>
                    <a:p>
                      <a:r>
                        <a:rPr lang="et-EE" sz="2400" dirty="0"/>
                        <a:t>Object NP</a:t>
                      </a:r>
                      <a:endParaRPr lang="de-DE" sz="2400" dirty="0"/>
                    </a:p>
                  </a:txBody>
                  <a:tcPr/>
                </a:tc>
                <a:tc>
                  <a:txBody>
                    <a:bodyPr/>
                    <a:lstStyle/>
                    <a:p>
                      <a:r>
                        <a:rPr lang="et-EE" sz="2400" dirty="0"/>
                        <a:t>Long accusative (-γənə)</a:t>
                      </a:r>
                      <a:endParaRPr lang="de-DE" sz="2400" dirty="0"/>
                    </a:p>
                  </a:txBody>
                  <a:tcPr/>
                </a:tc>
                <a:tc>
                  <a:txBody>
                    <a:bodyPr/>
                    <a:lstStyle/>
                    <a:p>
                      <a:r>
                        <a:rPr lang="et-EE" sz="2400" dirty="0"/>
                        <a:t>Short accusative (-lə)</a:t>
                      </a:r>
                      <a:endParaRPr lang="de-DE" sz="2400" dirty="0"/>
                    </a:p>
                  </a:txBody>
                  <a:tcPr/>
                </a:tc>
                <a:extLst>
                  <a:ext uri="{0D108BD9-81ED-4DB2-BD59-A6C34878D82A}">
                    <a16:rowId xmlns:a16="http://schemas.microsoft.com/office/drawing/2014/main" val="739926260"/>
                  </a:ext>
                </a:extLst>
              </a:tr>
              <a:tr h="786810">
                <a:tc>
                  <a:txBody>
                    <a:bodyPr/>
                    <a:lstStyle/>
                    <a:p>
                      <a:r>
                        <a:rPr lang="et-EE" sz="2400" dirty="0"/>
                        <a:t>strong unmodified</a:t>
                      </a:r>
                      <a:endParaRPr lang="en-GB" sz="2400" dirty="0"/>
                    </a:p>
                    <a:p>
                      <a:r>
                        <a:rPr lang="en-GB" sz="2400" dirty="0"/>
                        <a:t>(possessives, names)</a:t>
                      </a:r>
                      <a:endParaRPr lang="de-DE" sz="2400" dirty="0"/>
                    </a:p>
                  </a:txBody>
                  <a:tcPr/>
                </a:tc>
                <a:tc>
                  <a:txBody>
                    <a:bodyPr/>
                    <a:lstStyle/>
                    <a:p>
                      <a:pPr algn="ctr"/>
                      <a:r>
                        <a:rPr lang="et-EE" sz="2400" dirty="0"/>
                        <a:t>100%</a:t>
                      </a:r>
                      <a:endParaRPr lang="de-DE" sz="2400" dirty="0"/>
                    </a:p>
                  </a:txBody>
                  <a:tcPr>
                    <a:solidFill>
                      <a:srgbClr val="E2CFF1"/>
                    </a:solidFill>
                  </a:tcPr>
                </a:tc>
                <a:tc>
                  <a:txBody>
                    <a:bodyPr/>
                    <a:lstStyle/>
                    <a:p>
                      <a:pPr algn="ctr"/>
                      <a:r>
                        <a:rPr lang="de-DE" sz="2400" dirty="0"/>
                        <a:t>0%</a:t>
                      </a:r>
                    </a:p>
                  </a:txBody>
                  <a:tcPr/>
                </a:tc>
                <a:extLst>
                  <a:ext uri="{0D108BD9-81ED-4DB2-BD59-A6C34878D82A}">
                    <a16:rowId xmlns:a16="http://schemas.microsoft.com/office/drawing/2014/main" val="1793813227"/>
                  </a:ext>
                </a:extLst>
              </a:tr>
              <a:tr h="786810">
                <a:tc>
                  <a:txBody>
                    <a:bodyPr/>
                    <a:lstStyle/>
                    <a:p>
                      <a:r>
                        <a:rPr lang="et-EE" sz="2400" dirty="0"/>
                        <a:t>strong modified</a:t>
                      </a:r>
                      <a:endParaRPr lang="de-DE" sz="2400" dirty="0"/>
                    </a:p>
                  </a:txBody>
                  <a:tcPr/>
                </a:tc>
                <a:tc>
                  <a:txBody>
                    <a:bodyPr/>
                    <a:lstStyle/>
                    <a:p>
                      <a:pPr algn="ctr"/>
                      <a:r>
                        <a:rPr lang="et-EE" sz="2400" dirty="0"/>
                        <a:t>71%</a:t>
                      </a:r>
                      <a:endParaRPr lang="de-DE" sz="2400" dirty="0"/>
                    </a:p>
                  </a:txBody>
                  <a:tcPr>
                    <a:solidFill>
                      <a:srgbClr val="E2CFF1"/>
                    </a:solidFill>
                  </a:tcPr>
                </a:tc>
                <a:tc>
                  <a:txBody>
                    <a:bodyPr/>
                    <a:lstStyle/>
                    <a:p>
                      <a:pPr algn="ctr"/>
                      <a:r>
                        <a:rPr lang="et-EE" sz="2400" dirty="0"/>
                        <a:t>29%</a:t>
                      </a:r>
                      <a:endParaRPr lang="de-DE" sz="2400" dirty="0"/>
                    </a:p>
                  </a:txBody>
                  <a:tcPr/>
                </a:tc>
                <a:extLst>
                  <a:ext uri="{0D108BD9-81ED-4DB2-BD59-A6C34878D82A}">
                    <a16:rowId xmlns:a16="http://schemas.microsoft.com/office/drawing/2014/main" val="976622444"/>
                  </a:ext>
                </a:extLst>
              </a:tr>
              <a:tr h="786810">
                <a:tc>
                  <a:txBody>
                    <a:bodyPr/>
                    <a:lstStyle/>
                    <a:p>
                      <a:r>
                        <a:rPr lang="et-EE" sz="2400" dirty="0"/>
                        <a:t>weak</a:t>
                      </a:r>
                      <a:endParaRPr lang="de-DE" sz="2400" dirty="0"/>
                    </a:p>
                  </a:txBody>
                  <a:tcPr/>
                </a:tc>
                <a:tc>
                  <a:txBody>
                    <a:bodyPr/>
                    <a:lstStyle/>
                    <a:p>
                      <a:pPr algn="ctr"/>
                      <a:r>
                        <a:rPr lang="et-EE" sz="2400" dirty="0"/>
                        <a:t>5%</a:t>
                      </a:r>
                      <a:endParaRPr lang="de-DE" sz="2400" dirty="0"/>
                    </a:p>
                  </a:txBody>
                  <a:tcPr/>
                </a:tc>
                <a:tc>
                  <a:txBody>
                    <a:bodyPr/>
                    <a:lstStyle/>
                    <a:p>
                      <a:pPr algn="ctr"/>
                      <a:r>
                        <a:rPr lang="et-EE" sz="2400" dirty="0"/>
                        <a:t>95%</a:t>
                      </a:r>
                      <a:endParaRPr lang="de-DE" sz="2400" dirty="0"/>
                    </a:p>
                  </a:txBody>
                  <a:tcPr>
                    <a:solidFill>
                      <a:srgbClr val="E2CFF1"/>
                    </a:solidFill>
                  </a:tcPr>
                </a:tc>
                <a:extLst>
                  <a:ext uri="{0D108BD9-81ED-4DB2-BD59-A6C34878D82A}">
                    <a16:rowId xmlns:a16="http://schemas.microsoft.com/office/drawing/2014/main" val="493912163"/>
                  </a:ext>
                </a:extLst>
              </a:tr>
            </a:tbl>
          </a:graphicData>
        </a:graphic>
      </p:graphicFrame>
    </p:spTree>
    <p:extLst>
      <p:ext uri="{BB962C8B-B14F-4D97-AF65-F5344CB8AC3E}">
        <p14:creationId xmlns:p14="http://schemas.microsoft.com/office/powerpoint/2010/main" val="2501883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n-GB" kern="100" dirty="0">
                <a:effectLst/>
                <a:ea typeface="Calibri" panose="020F0502020204030204" pitchFamily="34" charset="0"/>
                <a:cs typeface="Arial" panose="020B0604020202020204" pitchFamily="34" charset="0"/>
              </a:rPr>
              <a:t>Early and Middle Modern TY</a:t>
            </a:r>
            <a:endParaRPr lang="en-GB" dirty="0"/>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524000"/>
            <a:ext cx="10515600" cy="5227674"/>
          </a:xfrm>
        </p:spPr>
        <p:txBody>
          <a:bodyPr>
            <a:normAutofit/>
          </a:bodyPr>
          <a:lstStyle/>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strong object NP (possessive)</a:t>
            </a:r>
          </a:p>
          <a:p>
            <a:pPr marL="0" indent="0">
              <a:lnSpc>
                <a:spcPct val="100000"/>
              </a:lnSpc>
              <a:spcBef>
                <a:spcPts val="0"/>
              </a:spcBef>
              <a:buNone/>
            </a:pPr>
            <a:endParaRPr lang="en-GB" sz="2400" kern="100" dirty="0">
              <a:effectLst/>
              <a:ea typeface="Calibri" panose="020F0502020204030204" pitchFamily="34" charset="0"/>
              <a:cs typeface="Arial" panose="020B0604020202020204" pitchFamily="34" charset="0"/>
            </a:endParaRP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Qaiče</a:t>
            </a:r>
            <a:r>
              <a:rPr lang="en-GB" sz="2400" kern="100" dirty="0">
                <a:effectLst/>
                <a:ea typeface="Calibri" panose="020F0502020204030204" pitchFamily="34" charset="0"/>
                <a:cs typeface="Arial" panose="020B0604020202020204" pitchFamily="34" charset="0"/>
              </a:rPr>
              <a:t>ː-</a:t>
            </a:r>
            <a:r>
              <a:rPr lang="en-GB" sz="2400" kern="100" dirty="0" err="1">
                <a:effectLst/>
                <a:ea typeface="Calibri" panose="020F0502020204030204" pitchFamily="34" charset="0"/>
                <a:cs typeface="Arial" panose="020B0604020202020204" pitchFamily="34" charset="0"/>
              </a:rPr>
              <a:t>təgə</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aru</a:t>
            </a:r>
            <a:r>
              <a:rPr lang="en-GB" sz="2400" kern="100" dirty="0">
                <a:effectLst/>
                <a:ea typeface="Calibri" panose="020F0502020204030204" pitchFamily="34" charset="0"/>
                <a:cs typeface="Arial" panose="020B0604020202020204" pitchFamily="34" charset="0"/>
              </a:rPr>
              <a:t>ː-</a:t>
            </a:r>
            <a:r>
              <a:rPr lang="en-GB" sz="2400" kern="100" dirty="0" err="1">
                <a:effectLst/>
                <a:ea typeface="Calibri" panose="020F0502020204030204" pitchFamily="34" charset="0"/>
                <a:cs typeface="Arial" panose="020B0604020202020204" pitchFamily="34" charset="0"/>
              </a:rPr>
              <a:t>də-</a:t>
            </a:r>
            <a:r>
              <a:rPr lang="en-GB" sz="2400" b="1" kern="100" dirty="0" err="1">
                <a:solidFill>
                  <a:srgbClr val="C00000"/>
                </a:solidFill>
                <a:effectLst/>
                <a:ea typeface="Calibri" panose="020F0502020204030204" pitchFamily="34" charset="0"/>
                <a:cs typeface="Arial" panose="020B0604020202020204" pitchFamily="34" charset="0"/>
              </a:rPr>
              <a:t>γənə</a:t>
            </a:r>
            <a:r>
              <a:rPr lang="en-GB" sz="2400" kern="100" dirty="0">
                <a:effectLst/>
                <a:ea typeface="Calibri" panose="020F0502020204030204" pitchFamily="34" charset="0"/>
                <a:cs typeface="Arial" panose="020B0604020202020204" pitchFamily="34" charset="0"/>
              </a:rPr>
              <a:t>]</a:t>
            </a:r>
            <a:r>
              <a:rPr lang="en-GB" sz="2400" kern="100" dirty="0">
                <a:solidFill>
                  <a:schemeClr val="accent1"/>
                </a:solidFill>
                <a:effectLst/>
                <a:ea typeface="Calibri" panose="020F0502020204030204" pitchFamily="34" charset="0"/>
                <a:cs typeface="Arial" panose="020B0604020202020204" pitchFamily="34" charset="0"/>
              </a:rPr>
              <a:t> </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mə</a:t>
            </a:r>
            <a:r>
              <a:rPr lang="en-GB" sz="2400" kern="100" dirty="0">
                <a:effectLst/>
                <a:ea typeface="Calibri" panose="020F0502020204030204" pitchFamily="34" charset="0"/>
                <a:cs typeface="Arial" panose="020B0604020202020204" pitchFamily="34" charset="0"/>
              </a:rPr>
              <a:t>=</a:t>
            </a:r>
            <a:r>
              <a:rPr lang="en-GB" sz="2400" kern="100" dirty="0" err="1">
                <a:effectLst/>
                <a:ea typeface="Calibri" panose="020F0502020204030204" pitchFamily="34" charset="0"/>
                <a:cs typeface="Arial" panose="020B0604020202020204" pitchFamily="34" charset="0"/>
              </a:rPr>
              <a:t>möri-na</a:t>
            </a:r>
            <a:r>
              <a:rPr lang="en-GB" sz="2400" kern="100" dirty="0">
                <a:effectLst/>
                <a:ea typeface="Calibri" panose="020F0502020204030204" pitchFamily="34" charset="0"/>
                <a:cs typeface="Arial" panose="020B0604020202020204" pitchFamily="34" charset="0"/>
              </a:rPr>
              <a:t>ː-m.</a:t>
            </a:r>
          </a:p>
          <a:p>
            <a:pPr marL="44958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bear-AUG 	language-3POSS-</a:t>
            </a:r>
            <a:r>
              <a:rPr lang="en-GB" sz="2400" kern="100" dirty="0">
                <a:solidFill>
                  <a:srgbClr val="C00000"/>
                </a:solidFill>
                <a:effectLst/>
                <a:ea typeface="Calibri" panose="020F0502020204030204" pitchFamily="34" charset="0"/>
                <a:cs typeface="Arial" panose="020B0604020202020204" pitchFamily="34" charset="0"/>
              </a:rPr>
              <a:t>ACC</a:t>
            </a:r>
            <a:r>
              <a:rPr lang="en-GB" sz="2400" kern="100" dirty="0">
                <a:solidFill>
                  <a:schemeClr val="accent1"/>
                </a:solidFill>
                <a:effectLst/>
                <a:ea typeface="Calibri" panose="020F0502020204030204" pitchFamily="34" charset="0"/>
                <a:cs typeface="Arial" panose="020B0604020202020204" pitchFamily="34" charset="0"/>
              </a:rPr>
              <a:t> </a:t>
            </a:r>
            <a:r>
              <a:rPr lang="en-GB" sz="2400" kern="100" dirty="0">
                <a:effectLst/>
                <a:ea typeface="Calibri" panose="020F0502020204030204" pitchFamily="34" charset="0"/>
                <a:cs typeface="Arial" panose="020B0604020202020204" pitchFamily="34" charset="0"/>
              </a:rPr>
              <a:t>	AFF=hear-INCH-TR.3SG</a:t>
            </a: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‘She began to understand the bear’s language.’ </a:t>
            </a:r>
            <a:r>
              <a:rPr lang="nb-NO" sz="2400" kern="100" dirty="0">
                <a:effectLst/>
                <a:ea typeface="Calibri" panose="020F0502020204030204" pitchFamily="34" charset="0"/>
                <a:cs typeface="Arial" panose="020B0604020202020204" pitchFamily="34" charset="0"/>
              </a:rPr>
              <a:t>(</a:t>
            </a:r>
            <a:r>
              <a:rPr lang="nb-NO" sz="2400" kern="100" dirty="0" err="1">
                <a:effectLst/>
                <a:ea typeface="Calibri" panose="020F0502020204030204" pitchFamily="34" charset="0"/>
                <a:cs typeface="Arial" panose="020B0604020202020204" pitchFamily="34" charset="0"/>
              </a:rPr>
              <a:t>Kurilov</a:t>
            </a:r>
            <a:r>
              <a:rPr lang="nb-NO" sz="2400" kern="100" dirty="0">
                <a:effectLst/>
                <a:ea typeface="Calibri" panose="020F0502020204030204" pitchFamily="34" charset="0"/>
                <a:cs typeface="Arial" panose="020B0604020202020204" pitchFamily="34" charset="0"/>
              </a:rPr>
              <a:t> 2005: 396)</a:t>
            </a:r>
            <a:endParaRPr lang="en-GB" sz="2400" kern="100" dirty="0">
              <a:effectLst/>
              <a:ea typeface="Calibri" panose="020F0502020204030204" pitchFamily="34" charset="0"/>
              <a:cs typeface="Arial" panose="020B0604020202020204" pitchFamily="34" charset="0"/>
            </a:endParaRPr>
          </a:p>
          <a:p>
            <a:pPr marL="44958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a:t>
            </a: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weak object NP</a:t>
            </a:r>
          </a:p>
          <a:p>
            <a:pPr marL="0" indent="0">
              <a:lnSpc>
                <a:spcPct val="100000"/>
              </a:lnSpc>
              <a:spcBef>
                <a:spcPts val="0"/>
              </a:spcBef>
              <a:buNone/>
            </a:pPr>
            <a:endParaRPr lang="en-GB" sz="2400" kern="100" dirty="0">
              <a:effectLst/>
              <a:ea typeface="Calibri" panose="020F0502020204030204" pitchFamily="34" charset="0"/>
              <a:cs typeface="Arial" panose="020B0604020202020204" pitchFamily="34" charset="0"/>
            </a:endParaRPr>
          </a:p>
          <a:p>
            <a:pPr marL="44958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Paipə</a:t>
            </a:r>
            <a:r>
              <a:rPr lang="en-GB" sz="2400" kern="100" dirty="0" err="1">
                <a:solidFill>
                  <a:srgbClr val="C00000"/>
                </a:solidFill>
                <a:effectLst/>
                <a:ea typeface="Calibri" panose="020F0502020204030204" pitchFamily="34" charset="0"/>
                <a:cs typeface="Arial" panose="020B0604020202020204" pitchFamily="34" charset="0"/>
              </a:rPr>
              <a:t>-</a:t>
            </a:r>
            <a:r>
              <a:rPr lang="en-GB" sz="2400" b="1" kern="100" dirty="0" err="1">
                <a:solidFill>
                  <a:srgbClr val="C00000"/>
                </a:solidFill>
                <a:effectLst/>
                <a:ea typeface="Calibri" panose="020F0502020204030204" pitchFamily="34" charset="0"/>
                <a:cs typeface="Arial" panose="020B0604020202020204" pitchFamily="34" charset="0"/>
              </a:rPr>
              <a:t>lə</a:t>
            </a:r>
            <a:r>
              <a:rPr lang="en-GB" sz="2400" kern="100" dirty="0">
                <a:effectLst/>
                <a:ea typeface="Calibri" panose="020F0502020204030204" pitchFamily="34" charset="0"/>
                <a:cs typeface="Arial" panose="020B0604020202020204" pitchFamily="34" charset="0"/>
              </a:rPr>
              <a:t>]</a:t>
            </a:r>
            <a:r>
              <a:rPr lang="en-GB" sz="2400" b="1" kern="100" dirty="0">
                <a:solidFill>
                  <a:schemeClr val="accent1"/>
                </a:solidFill>
                <a:effectLst/>
                <a:ea typeface="Calibri" panose="020F0502020204030204" pitchFamily="34" charset="0"/>
                <a:cs typeface="Arial" panose="020B0604020202020204" pitchFamily="34" charset="0"/>
              </a:rPr>
              <a:t> </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laujə-γə</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kere</a:t>
            </a:r>
            <a:r>
              <a:rPr lang="en-GB" sz="2400" kern="100" dirty="0">
                <a:effectLst/>
                <a:ea typeface="Calibri" panose="020F0502020204030204" pitchFamily="34" charset="0"/>
                <a:cs typeface="Arial" panose="020B0604020202020204" pitchFamily="34" charset="0"/>
              </a:rPr>
              <a:t>ː-s-</a:t>
            </a:r>
            <a:r>
              <a:rPr lang="en-GB" sz="2400" kern="100" dirty="0" err="1">
                <a:effectLst/>
                <a:ea typeface="Calibri" panose="020F0502020204030204" pitchFamily="34" charset="0"/>
                <a:cs typeface="Arial" panose="020B0604020202020204" pitchFamily="34" charset="0"/>
              </a:rPr>
              <a:t>ŋa</a:t>
            </a:r>
            <a:r>
              <a:rPr lang="en-GB" sz="2400" kern="100" dirty="0">
                <a:effectLst/>
                <a:ea typeface="Calibri" panose="020F0502020204030204" pitchFamily="34" charset="0"/>
                <a:cs typeface="Arial" panose="020B0604020202020204" pitchFamily="34" charset="0"/>
              </a:rPr>
              <a:t>ː.</a:t>
            </a:r>
          </a:p>
          <a:p>
            <a:pPr marL="44958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woman-</a:t>
            </a:r>
            <a:r>
              <a:rPr lang="en-GB" sz="2400" kern="100" dirty="0">
                <a:solidFill>
                  <a:srgbClr val="C00000"/>
                </a:solidFill>
                <a:effectLst/>
                <a:ea typeface="Calibri" panose="020F0502020204030204" pitchFamily="34" charset="0"/>
                <a:cs typeface="Arial" panose="020B0604020202020204" pitchFamily="34" charset="0"/>
              </a:rPr>
              <a:t>ACC</a:t>
            </a:r>
            <a:r>
              <a:rPr lang="en-GB" sz="2400" kern="100" dirty="0">
                <a:solidFill>
                  <a:schemeClr val="accent1"/>
                </a:solidFill>
                <a:effectLst/>
                <a:ea typeface="Calibri" panose="020F0502020204030204" pitchFamily="34" charset="0"/>
                <a:cs typeface="Arial" panose="020B0604020202020204" pitchFamily="34" charset="0"/>
              </a:rPr>
              <a:t>	</a:t>
            </a:r>
            <a:r>
              <a:rPr lang="en-GB" sz="2400" kern="100" dirty="0">
                <a:effectLst/>
                <a:ea typeface="Calibri" panose="020F0502020204030204" pitchFamily="34" charset="0"/>
                <a:cs typeface="Arial" panose="020B0604020202020204" pitchFamily="34" charset="0"/>
              </a:rPr>
              <a:t>	water-LOC	descend-CAUS-TR.3PL</a:t>
            </a:r>
          </a:p>
          <a:p>
            <a:pPr marL="44958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‘They threw the woman into the water.’ (</a:t>
            </a:r>
            <a:r>
              <a:rPr lang="en-GB" sz="2400" kern="100" dirty="0" err="1">
                <a:effectLst/>
                <a:ea typeface="Calibri" panose="020F0502020204030204" pitchFamily="34" charset="0"/>
                <a:cs typeface="Arial" panose="020B0604020202020204" pitchFamily="34" charset="0"/>
              </a:rPr>
              <a:t>Kurilov</a:t>
            </a:r>
            <a:r>
              <a:rPr lang="en-GB" sz="2400" kern="100" dirty="0">
                <a:effectLst/>
                <a:ea typeface="Calibri" panose="020F0502020204030204" pitchFamily="34" charset="0"/>
                <a:cs typeface="Arial" panose="020B0604020202020204" pitchFamily="34" charset="0"/>
              </a:rPr>
              <a:t> 2005: 370)</a:t>
            </a:r>
          </a:p>
          <a:p>
            <a:pPr marL="0" indent="0">
              <a:lnSpc>
                <a:spcPct val="110000"/>
              </a:lnSpc>
              <a:spcBef>
                <a:spcPts val="0"/>
              </a:spcBef>
              <a:buNone/>
            </a:pPr>
            <a:endParaRPr lang="en-GB" sz="2400" dirty="0"/>
          </a:p>
        </p:txBody>
      </p:sp>
    </p:spTree>
    <p:extLst>
      <p:ext uri="{BB962C8B-B14F-4D97-AF65-F5344CB8AC3E}">
        <p14:creationId xmlns:p14="http://schemas.microsoft.com/office/powerpoint/2010/main" val="2297539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n-GB" kern="100" dirty="0">
                <a:effectLst/>
                <a:ea typeface="Calibri" panose="020F0502020204030204" pitchFamily="34" charset="0"/>
                <a:cs typeface="Arial" panose="020B0604020202020204" pitchFamily="34" charset="0"/>
              </a:rPr>
              <a:t>Early and Middle Modern TY</a:t>
            </a:r>
            <a:endParaRPr lang="en-GB" dirty="0"/>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424764"/>
            <a:ext cx="10515600" cy="5221570"/>
          </a:xfrm>
        </p:spPr>
        <p:txBody>
          <a:bodyPr>
            <a:normAutofit lnSpcReduction="10000"/>
          </a:bodyPr>
          <a:lstStyle/>
          <a:p>
            <a:pPr>
              <a:lnSpc>
                <a:spcPct val="110000"/>
              </a:lnSpc>
              <a:spcBef>
                <a:spcPts val="0"/>
              </a:spcBef>
            </a:pPr>
            <a:r>
              <a:rPr lang="en-GB" sz="2400" kern="100" dirty="0">
                <a:effectLst/>
                <a:ea typeface="Calibri" panose="020F0502020204030204" pitchFamily="34" charset="0"/>
                <a:cs typeface="Arial" panose="020B0604020202020204" pitchFamily="34" charset="0"/>
              </a:rPr>
              <a:t>The referential status of the object NP in terms of </a:t>
            </a:r>
            <a:r>
              <a:rPr lang="en-GB" sz="2400" i="1" kern="100" dirty="0">
                <a:effectLst/>
                <a:ea typeface="Calibri" panose="020F0502020204030204" pitchFamily="34" charset="0"/>
                <a:cs typeface="Arial" panose="020B0604020202020204" pitchFamily="34" charset="0"/>
              </a:rPr>
              <a:t>specificity</a:t>
            </a:r>
            <a:r>
              <a:rPr lang="en-GB" sz="2400" kern="100" dirty="0">
                <a:effectLst/>
                <a:ea typeface="Calibri" panose="020F0502020204030204" pitchFamily="34" charset="0"/>
                <a:cs typeface="Arial" panose="020B0604020202020204" pitchFamily="34" charset="0"/>
              </a:rPr>
              <a:t> is not a relevant factor.</a:t>
            </a:r>
          </a:p>
          <a:p>
            <a:pPr marL="0" indent="0">
              <a:lnSpc>
                <a:spcPct val="110000"/>
              </a:lnSpc>
              <a:spcBef>
                <a:spcPts val="0"/>
              </a:spcBef>
              <a:buNone/>
            </a:pPr>
            <a:r>
              <a:rPr lang="en-GB" sz="2400" kern="100" dirty="0">
                <a:effectLst/>
                <a:ea typeface="Calibri" panose="020F0502020204030204" pitchFamily="34" charset="0"/>
                <a:cs typeface="Arial" panose="020B0604020202020204" pitchFamily="34" charset="0"/>
              </a:rPr>
              <a:t> </a:t>
            </a:r>
          </a:p>
          <a:p>
            <a:pPr>
              <a:lnSpc>
                <a:spcPct val="110000"/>
              </a:lnSpc>
              <a:spcBef>
                <a:spcPts val="0"/>
              </a:spcBef>
            </a:pPr>
            <a:r>
              <a:rPr lang="en-GB" sz="2400" kern="100" dirty="0">
                <a:effectLst/>
                <a:ea typeface="Calibri" panose="020F0502020204030204" pitchFamily="34" charset="0"/>
                <a:cs typeface="Arial" panose="020B0604020202020204" pitchFamily="34" charset="0"/>
              </a:rPr>
              <a:t>We will understand specificity as an </a:t>
            </a:r>
            <a:r>
              <a:rPr lang="en-GB" sz="2400" kern="100" dirty="0" err="1">
                <a:effectLst/>
                <a:ea typeface="Calibri" panose="020F0502020204030204" pitchFamily="34" charset="0"/>
                <a:cs typeface="Arial" panose="020B0604020202020204" pitchFamily="34" charset="0"/>
              </a:rPr>
              <a:t>intensional</a:t>
            </a:r>
            <a:r>
              <a:rPr lang="en-GB" sz="2400" kern="100" dirty="0">
                <a:effectLst/>
                <a:ea typeface="Calibri" panose="020F0502020204030204" pitchFamily="34" charset="0"/>
                <a:cs typeface="Arial" panose="020B0604020202020204" pitchFamily="34" charset="0"/>
              </a:rPr>
              <a:t> property (</a:t>
            </a:r>
            <a:r>
              <a:rPr lang="en-GB" sz="2400" kern="100" dirty="0" err="1">
                <a:effectLst/>
                <a:ea typeface="Calibri" panose="020F0502020204030204" pitchFamily="34" charset="0"/>
                <a:cs typeface="Arial" panose="020B0604020202020204" pitchFamily="34" charset="0"/>
              </a:rPr>
              <a:t>Fodor</a:t>
            </a:r>
            <a:r>
              <a:rPr lang="en-GB" sz="2400" kern="100" dirty="0">
                <a:effectLst/>
                <a:ea typeface="Calibri" panose="020F0502020204030204" pitchFamily="34" charset="0"/>
                <a:cs typeface="Arial" panose="020B0604020202020204" pitchFamily="34" charset="0"/>
              </a:rPr>
              <a:t> &amp; Sag 1982, and much subsequent work): Specific NPs refer to particulars or sets of particulars in the world, whereas non-specific NPs have an existential reading and denote a property, without aiming at any particulars.</a:t>
            </a:r>
          </a:p>
          <a:p>
            <a:pPr marL="0" indent="0">
              <a:lnSpc>
                <a:spcPct val="110000"/>
              </a:lnSpc>
              <a:spcBef>
                <a:spcPts val="0"/>
              </a:spcBef>
              <a:buNone/>
            </a:pPr>
            <a:r>
              <a:rPr lang="en-GB" sz="2400" kern="100" dirty="0">
                <a:effectLst/>
                <a:ea typeface="Calibri" panose="020F0502020204030204" pitchFamily="34" charset="0"/>
                <a:cs typeface="Arial" panose="020B0604020202020204" pitchFamily="34" charset="0"/>
              </a:rPr>
              <a:t> </a:t>
            </a:r>
          </a:p>
          <a:p>
            <a:pPr>
              <a:lnSpc>
                <a:spcPct val="110000"/>
              </a:lnSpc>
              <a:spcBef>
                <a:spcPts val="0"/>
              </a:spcBef>
            </a:pPr>
            <a:r>
              <a:rPr lang="en-GB" sz="2400" kern="100" dirty="0">
                <a:effectLst/>
                <a:ea typeface="Calibri" panose="020F0502020204030204" pitchFamily="34" charset="0"/>
                <a:cs typeface="Arial" panose="020B0604020202020204" pitchFamily="34" charset="0"/>
              </a:rPr>
              <a:t>Non-specific NPs: </a:t>
            </a:r>
          </a:p>
          <a:p>
            <a:pPr marL="0" indent="0">
              <a:lnSpc>
                <a:spcPct val="110000"/>
              </a:lnSpc>
              <a:spcBef>
                <a:spcPts val="0"/>
              </a:spcBef>
              <a:buNone/>
            </a:pPr>
            <a:r>
              <a:rPr lang="en-GB" sz="2400" kern="100" dirty="0">
                <a:effectLst/>
                <a:ea typeface="Calibri" panose="020F0502020204030204" pitchFamily="34" charset="0"/>
                <a:cs typeface="Arial" panose="020B0604020202020204" pitchFamily="34" charset="0"/>
              </a:rPr>
              <a:t>	- narrowly defined non-specific items which trigger existential effects in 	opaque contexts</a:t>
            </a:r>
            <a:endParaRPr lang="en-GB" sz="2400" kern="100" dirty="0">
              <a:ea typeface="Calibri" panose="020F0502020204030204" pitchFamily="34" charset="0"/>
              <a:cs typeface="Arial" panose="020B0604020202020204" pitchFamily="34" charset="0"/>
            </a:endParaRPr>
          </a:p>
          <a:p>
            <a:pPr marL="0" indent="0">
              <a:lnSpc>
                <a:spcPct val="110000"/>
              </a:lnSpc>
              <a:spcBef>
                <a:spcPts val="0"/>
              </a:spcBef>
              <a:buNone/>
            </a:pPr>
            <a:r>
              <a:rPr lang="en-GB" sz="2400" kern="100" dirty="0">
                <a:ea typeface="Calibri" panose="020F0502020204030204" pitchFamily="34" charset="0"/>
                <a:cs typeface="Arial" panose="020B0604020202020204" pitchFamily="34" charset="0"/>
              </a:rPr>
              <a:t>	- </a:t>
            </a:r>
            <a:r>
              <a:rPr lang="en-GB" sz="2400" kern="100" dirty="0">
                <a:effectLst/>
                <a:ea typeface="Calibri" panose="020F0502020204030204" pitchFamily="34" charset="0"/>
                <a:cs typeface="Arial" panose="020B0604020202020204" pitchFamily="34" charset="0"/>
              </a:rPr>
              <a:t>generics </a:t>
            </a:r>
          </a:p>
          <a:p>
            <a:pPr marL="0" indent="0">
              <a:lnSpc>
                <a:spcPct val="110000"/>
              </a:lnSpc>
              <a:spcBef>
                <a:spcPts val="0"/>
              </a:spcBef>
              <a:buNone/>
            </a:pPr>
            <a:r>
              <a:rPr lang="en-GB" sz="2400" kern="100" dirty="0">
                <a:ea typeface="Calibri" panose="020F0502020204030204" pitchFamily="34" charset="0"/>
                <a:cs typeface="Arial" panose="020B0604020202020204" pitchFamily="34" charset="0"/>
              </a:rPr>
              <a:t>	- </a:t>
            </a:r>
            <a:r>
              <a:rPr lang="en-GB" sz="2400" kern="100" dirty="0">
                <a:effectLst/>
                <a:ea typeface="Calibri" panose="020F0502020204030204" pitchFamily="34" charset="0"/>
                <a:cs typeface="Arial" panose="020B0604020202020204" pitchFamily="34" charset="0"/>
              </a:rPr>
              <a:t>non-discourse referents, i.e. NPs which denote a type of quality rather 	than an entity. </a:t>
            </a:r>
          </a:p>
          <a:p>
            <a:pPr marL="0" indent="0">
              <a:lnSpc>
                <a:spcPct val="110000"/>
              </a:lnSpc>
              <a:spcBef>
                <a:spcPts val="0"/>
              </a:spcBef>
              <a:buNone/>
            </a:pPr>
            <a:endParaRPr lang="en-GB" sz="2400" dirty="0"/>
          </a:p>
        </p:txBody>
      </p:sp>
    </p:spTree>
    <p:extLst>
      <p:ext uri="{BB962C8B-B14F-4D97-AF65-F5344CB8AC3E}">
        <p14:creationId xmlns:p14="http://schemas.microsoft.com/office/powerpoint/2010/main" val="116050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n-GB" kern="100" dirty="0">
                <a:effectLst/>
                <a:ea typeface="Calibri" panose="020F0502020204030204" pitchFamily="34" charset="0"/>
                <a:cs typeface="Arial" panose="020B0604020202020204" pitchFamily="34" charset="0"/>
              </a:rPr>
              <a:t>Early and Middle Modern TY</a:t>
            </a:r>
            <a:endParaRPr lang="en-GB" dirty="0"/>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318437"/>
            <a:ext cx="10515600" cy="5433237"/>
          </a:xfrm>
        </p:spPr>
        <p:txBody>
          <a:bodyPr>
            <a:normAutofit lnSpcReduction="10000"/>
          </a:bodyPr>
          <a:lstStyle/>
          <a:p>
            <a:pPr marL="0" indent="0">
              <a:lnSpc>
                <a:spcPct val="100000"/>
              </a:lnSpc>
              <a:spcBef>
                <a:spcPts val="0"/>
              </a:spcBef>
              <a:buNone/>
            </a:pPr>
            <a:endParaRPr lang="en-GB" sz="2400" kern="100" dirty="0">
              <a:effectLst/>
              <a:ea typeface="Calibri" panose="020F0502020204030204" pitchFamily="34" charset="0"/>
              <a:cs typeface="Arial" panose="020B0604020202020204" pitchFamily="34" charset="0"/>
            </a:endParaRPr>
          </a:p>
          <a:p>
            <a:pPr marL="0" indent="0">
              <a:lnSpc>
                <a:spcPct val="100000"/>
              </a:lnSpc>
              <a:spcBef>
                <a:spcPts val="0"/>
              </a:spcBef>
              <a:buNone/>
            </a:pPr>
            <a:r>
              <a:rPr lang="en-GB" sz="2400" kern="100" dirty="0">
                <a:ea typeface="Calibri" panose="020F0502020204030204" pitchFamily="34" charset="0"/>
                <a:cs typeface="Arial" panose="020B0604020202020204" pitchFamily="34" charset="0"/>
              </a:rPr>
              <a:t>Non-specific objects take long or short accusative, </a:t>
            </a:r>
            <a:r>
              <a:rPr lang="en-GB" sz="2400" kern="100" dirty="0">
                <a:effectLst/>
                <a:ea typeface="Calibri" panose="020F0502020204030204" pitchFamily="34" charset="0"/>
                <a:cs typeface="Arial" panose="020B0604020202020204" pitchFamily="34" charset="0"/>
              </a:rPr>
              <a:t>depending on whether they are strong or weak. </a:t>
            </a:r>
          </a:p>
          <a:p>
            <a:pPr marL="0" indent="0">
              <a:lnSpc>
                <a:spcPct val="100000"/>
              </a:lnSpc>
              <a:spcBef>
                <a:spcPts val="0"/>
              </a:spcBef>
              <a:buNone/>
            </a:pPr>
            <a:endParaRPr lang="en-GB" sz="2400" kern="100" dirty="0">
              <a:effectLst/>
              <a:ea typeface="Calibri" panose="020F0502020204030204" pitchFamily="34" charset="0"/>
              <a:cs typeface="Arial" panose="020B0604020202020204" pitchFamily="34" charset="0"/>
            </a:endParaRPr>
          </a:p>
          <a:p>
            <a:pPr marL="0" indent="0">
              <a:lnSpc>
                <a:spcPct val="100000"/>
              </a:lnSpc>
              <a:spcBef>
                <a:spcPts val="0"/>
              </a:spcBef>
              <a:buNone/>
            </a:pPr>
            <a:r>
              <a:rPr lang="en-GB" sz="2400" kern="100" dirty="0">
                <a:ea typeface="Calibri" panose="020F0502020204030204" pitchFamily="34" charset="0"/>
                <a:cs typeface="Arial" panose="020B0604020202020204" pitchFamily="34" charset="0"/>
              </a:rPr>
              <a:t>s</a:t>
            </a:r>
            <a:r>
              <a:rPr lang="en-GB" sz="2400" kern="100" dirty="0">
                <a:effectLst/>
                <a:ea typeface="Calibri" panose="020F0502020204030204" pitchFamily="34" charset="0"/>
                <a:cs typeface="Arial" panose="020B0604020202020204" pitchFamily="34" charset="0"/>
              </a:rPr>
              <a:t>trong (modified)</a:t>
            </a:r>
          </a:p>
          <a:p>
            <a:pPr marL="0" indent="0">
              <a:lnSpc>
                <a:spcPct val="100000"/>
              </a:lnSpc>
              <a:spcBef>
                <a:spcPts val="0"/>
              </a:spcBef>
              <a:buNone/>
            </a:pPr>
            <a:endParaRPr lang="en-GB" sz="2400" kern="100" dirty="0">
              <a:ea typeface="Calibri" panose="020F0502020204030204" pitchFamily="34" charset="0"/>
              <a:cs typeface="Arial" panose="020B0604020202020204" pitchFamily="34" charset="0"/>
            </a:endParaRP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Lajemu-i</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köde-</a:t>
            </a:r>
            <a:r>
              <a:rPr lang="en-GB" sz="2400" b="1" kern="100" dirty="0" err="1">
                <a:solidFill>
                  <a:srgbClr val="C00000"/>
                </a:solidFill>
                <a:effectLst/>
                <a:ea typeface="Calibri" panose="020F0502020204030204" pitchFamily="34" charset="0"/>
                <a:cs typeface="Arial" panose="020B0604020202020204" pitchFamily="34" charset="0"/>
              </a:rPr>
              <a:t>γənə</a:t>
            </a:r>
            <a:r>
              <a:rPr lang="en-GB" sz="2400" kern="100" dirty="0">
                <a:effectLst/>
                <a:ea typeface="Calibri" panose="020F0502020204030204" pitchFamily="34" charset="0"/>
                <a:cs typeface="Arial" panose="020B0604020202020204" pitchFamily="34" charset="0"/>
              </a:rPr>
              <a:t>]</a:t>
            </a:r>
            <a:r>
              <a:rPr lang="en-GB" sz="2400" b="1" kern="100" dirty="0">
                <a:solidFill>
                  <a:schemeClr val="accent1"/>
                </a:solidFill>
                <a:effectLst/>
                <a:ea typeface="Calibri" panose="020F0502020204030204" pitchFamily="34" charset="0"/>
                <a:cs typeface="Arial" panose="020B0604020202020204" pitchFamily="34" charset="0"/>
              </a:rPr>
              <a:t> </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mə</a:t>
            </a:r>
            <a:r>
              <a:rPr lang="en-GB" sz="2400" kern="100" dirty="0">
                <a:effectLst/>
                <a:ea typeface="Calibri" panose="020F0502020204030204" pitchFamily="34" charset="0"/>
                <a:cs typeface="Arial" panose="020B0604020202020204" pitchFamily="34" charset="0"/>
              </a:rPr>
              <a:t>=</a:t>
            </a:r>
            <a:r>
              <a:rPr lang="en-GB" sz="2400" kern="100" dirty="0" err="1">
                <a:effectLst/>
                <a:ea typeface="Calibri" panose="020F0502020204030204" pitchFamily="34" charset="0"/>
                <a:cs typeface="Arial" panose="020B0604020202020204" pitchFamily="34" charset="0"/>
              </a:rPr>
              <a:t>puń</a:t>
            </a:r>
            <a:r>
              <a:rPr lang="en-GB" sz="2400" kern="100" dirty="0">
                <a:effectLst/>
                <a:ea typeface="Calibri" panose="020F0502020204030204" pitchFamily="34" charset="0"/>
                <a:cs typeface="Arial" panose="020B0604020202020204" pitchFamily="34" charset="0"/>
              </a:rPr>
              <a:t>-nun-u-m. </a:t>
            </a:r>
          </a:p>
          <a:p>
            <a:pPr indent="0">
              <a:lnSpc>
                <a:spcPct val="100000"/>
              </a:lnSpc>
              <a:spcBef>
                <a:spcPts val="0"/>
              </a:spcBef>
              <a:buNone/>
            </a:pP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stay.behind</a:t>
            </a:r>
            <a:r>
              <a:rPr lang="en-GB" sz="2400" kern="100" dirty="0">
                <a:effectLst/>
                <a:ea typeface="Calibri" panose="020F0502020204030204" pitchFamily="34" charset="0"/>
                <a:cs typeface="Arial" panose="020B0604020202020204" pitchFamily="34" charset="0"/>
              </a:rPr>
              <a:t>-S.PTCP 	man-</a:t>
            </a:r>
            <a:r>
              <a:rPr lang="en-GB" sz="2400" kern="100" dirty="0">
                <a:solidFill>
                  <a:srgbClr val="C00000"/>
                </a:solidFill>
                <a:effectLst/>
                <a:ea typeface="Calibri" panose="020F0502020204030204" pitchFamily="34" charset="0"/>
                <a:cs typeface="Arial" panose="020B0604020202020204" pitchFamily="34" charset="0"/>
              </a:rPr>
              <a:t>ACC</a:t>
            </a:r>
            <a:r>
              <a:rPr lang="en-GB" sz="2400" kern="100" dirty="0">
                <a:solidFill>
                  <a:schemeClr val="accent1"/>
                </a:solidFill>
                <a:effectLst/>
                <a:ea typeface="Calibri" panose="020F0502020204030204" pitchFamily="34" charset="0"/>
                <a:cs typeface="Arial" panose="020B0604020202020204" pitchFamily="34" charset="0"/>
              </a:rPr>
              <a:t> </a:t>
            </a:r>
            <a:r>
              <a:rPr lang="en-GB" sz="2400" kern="100" dirty="0">
                <a:effectLst/>
                <a:ea typeface="Calibri" panose="020F0502020204030204" pitchFamily="34" charset="0"/>
                <a:cs typeface="Arial" panose="020B0604020202020204" pitchFamily="34" charset="0"/>
              </a:rPr>
              <a:t>	AFF=kill-</a:t>
            </a:r>
            <a:r>
              <a:rPr lang="en-GB" sz="2400" kern="100" dirty="0">
                <a:solidFill>
                  <a:schemeClr val="accent1"/>
                </a:solidFill>
                <a:effectLst/>
                <a:ea typeface="Calibri" panose="020F0502020204030204" pitchFamily="34" charset="0"/>
                <a:cs typeface="Arial" panose="020B0604020202020204" pitchFamily="34" charset="0"/>
              </a:rPr>
              <a:t>HAB</a:t>
            </a:r>
            <a:r>
              <a:rPr lang="en-GB" sz="2400" kern="100" dirty="0">
                <a:effectLst/>
                <a:ea typeface="Calibri" panose="020F0502020204030204" pitchFamily="34" charset="0"/>
                <a:cs typeface="Arial" panose="020B0604020202020204" pitchFamily="34" charset="0"/>
              </a:rPr>
              <a:t>-0-TR.3SG</a:t>
            </a:r>
          </a:p>
          <a:p>
            <a:pPr indent="0">
              <a:lnSpc>
                <a:spcPct val="100000"/>
              </a:lnSpc>
              <a:spcBef>
                <a:spcPts val="0"/>
              </a:spcBef>
              <a:buNone/>
            </a:pPr>
            <a:r>
              <a:rPr lang="en-GB" sz="2400" kern="100" dirty="0">
                <a:effectLst/>
                <a:ea typeface="Calibri" panose="020F0502020204030204" pitchFamily="34" charset="0"/>
                <a:cs typeface="Arial" panose="020B0604020202020204" pitchFamily="34" charset="0"/>
              </a:rPr>
              <a:t>	‘He used to kill people that stayed behind.’ (</a:t>
            </a:r>
            <a:r>
              <a:rPr lang="en-GB" sz="2400" kern="100" dirty="0" err="1">
                <a:effectLst/>
                <a:ea typeface="Calibri" panose="020F0502020204030204" pitchFamily="34" charset="0"/>
                <a:cs typeface="Arial" panose="020B0604020202020204" pitchFamily="34" charset="0"/>
              </a:rPr>
              <a:t>Kurilov</a:t>
            </a:r>
            <a:r>
              <a:rPr lang="en-GB" sz="2400" kern="100" dirty="0">
                <a:effectLst/>
                <a:ea typeface="Calibri" panose="020F0502020204030204" pitchFamily="34" charset="0"/>
                <a:cs typeface="Arial" panose="020B0604020202020204" pitchFamily="34" charset="0"/>
              </a:rPr>
              <a:t> 2005: 398)</a:t>
            </a: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a:t>
            </a:r>
          </a:p>
          <a:p>
            <a:pPr marL="0" indent="0">
              <a:lnSpc>
                <a:spcPct val="100000"/>
              </a:lnSpc>
              <a:spcBef>
                <a:spcPts val="0"/>
              </a:spcBef>
              <a:buNone/>
            </a:pPr>
            <a:r>
              <a:rPr lang="en-GB" sz="2400" kern="100" dirty="0">
                <a:ea typeface="Calibri" panose="020F0502020204030204" pitchFamily="34" charset="0"/>
                <a:cs typeface="Arial" panose="020B0604020202020204" pitchFamily="34" charset="0"/>
              </a:rPr>
              <a:t>weak</a:t>
            </a:r>
          </a:p>
          <a:p>
            <a:pPr marL="0" indent="0">
              <a:lnSpc>
                <a:spcPct val="100000"/>
              </a:lnSpc>
              <a:spcBef>
                <a:spcPts val="0"/>
              </a:spcBef>
              <a:buNone/>
            </a:pPr>
            <a:endParaRPr lang="en-GB" sz="2400" kern="100" dirty="0">
              <a:effectLst/>
              <a:ea typeface="Calibri" panose="020F0502020204030204" pitchFamily="34" charset="0"/>
              <a:cs typeface="Arial" panose="020B0604020202020204" pitchFamily="34" charset="0"/>
            </a:endParaRPr>
          </a:p>
          <a:p>
            <a:pPr indent="0">
              <a:lnSpc>
                <a:spcPct val="100000"/>
              </a:lnSpc>
              <a:spcBef>
                <a:spcPts val="0"/>
              </a:spcBef>
              <a:buNone/>
            </a:pP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Talau</a:t>
            </a:r>
            <a:r>
              <a:rPr lang="en-GB" sz="2400" b="1" kern="100" dirty="0" err="1">
                <a:solidFill>
                  <a:srgbClr val="C00000"/>
                </a:solidFill>
                <a:effectLst/>
                <a:ea typeface="Calibri" panose="020F0502020204030204" pitchFamily="34" charset="0"/>
                <a:cs typeface="Arial" panose="020B0604020202020204" pitchFamily="34" charset="0"/>
              </a:rPr>
              <a:t>-lə</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nime-ŋiń</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tono-rələk</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puń</a:t>
            </a:r>
            <a:r>
              <a:rPr lang="en-GB" sz="2400" kern="100" dirty="0">
                <a:effectLst/>
                <a:ea typeface="Calibri" panose="020F0502020204030204" pitchFamily="34" charset="0"/>
                <a:cs typeface="Arial" panose="020B0604020202020204" pitchFamily="34" charset="0"/>
              </a:rPr>
              <a:t>-nun-u-m.</a:t>
            </a: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reindeer</a:t>
            </a:r>
            <a:r>
              <a:rPr lang="en-GB" sz="2400" kern="100" dirty="0">
                <a:solidFill>
                  <a:srgbClr val="C00000"/>
                </a:solidFill>
                <a:effectLst/>
                <a:ea typeface="Calibri" panose="020F0502020204030204" pitchFamily="34" charset="0"/>
                <a:cs typeface="Arial" panose="020B0604020202020204" pitchFamily="34" charset="0"/>
              </a:rPr>
              <a:t>-ACC</a:t>
            </a:r>
            <a:r>
              <a:rPr lang="en-GB" sz="2400" kern="100" dirty="0">
                <a:effectLst/>
                <a:ea typeface="Calibri" panose="020F0502020204030204" pitchFamily="34" charset="0"/>
                <a:cs typeface="Arial" panose="020B0604020202020204" pitchFamily="34" charset="0"/>
              </a:rPr>
              <a:t> 	house-DAT 	drive-SS.ANT.CVB	kill-</a:t>
            </a:r>
            <a:r>
              <a:rPr lang="en-GB" sz="2400" kern="100" dirty="0">
                <a:solidFill>
                  <a:schemeClr val="accent1"/>
                </a:solidFill>
                <a:effectLst/>
                <a:ea typeface="Calibri" panose="020F0502020204030204" pitchFamily="34" charset="0"/>
                <a:cs typeface="Arial" panose="020B0604020202020204" pitchFamily="34" charset="0"/>
              </a:rPr>
              <a:t>HAB</a:t>
            </a:r>
            <a:r>
              <a:rPr lang="en-GB" sz="2400" kern="100" dirty="0">
                <a:effectLst/>
                <a:ea typeface="Calibri" panose="020F0502020204030204" pitchFamily="34" charset="0"/>
                <a:cs typeface="Arial" panose="020B0604020202020204" pitchFamily="34" charset="0"/>
              </a:rPr>
              <a:t>-0-TR.3SG</a:t>
            </a: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‘He used to drive reindeer home and kill them.’ (</a:t>
            </a:r>
            <a:r>
              <a:rPr lang="en-GB" sz="2400" kern="100" dirty="0" err="1">
                <a:effectLst/>
                <a:ea typeface="Calibri" panose="020F0502020204030204" pitchFamily="34" charset="0"/>
                <a:cs typeface="Arial" panose="020B0604020202020204" pitchFamily="34" charset="0"/>
              </a:rPr>
              <a:t>Kurilov</a:t>
            </a:r>
            <a:r>
              <a:rPr lang="en-GB" sz="2400" kern="100" dirty="0">
                <a:effectLst/>
                <a:ea typeface="Calibri" panose="020F0502020204030204" pitchFamily="34" charset="0"/>
                <a:cs typeface="Arial" panose="020B0604020202020204" pitchFamily="34" charset="0"/>
              </a:rPr>
              <a:t> 2005: 128)</a:t>
            </a:r>
          </a:p>
          <a:p>
            <a:pPr marL="0" indent="0">
              <a:lnSpc>
                <a:spcPct val="110000"/>
              </a:lnSpc>
              <a:spcBef>
                <a:spcPts val="0"/>
              </a:spcBef>
              <a:buNone/>
            </a:pPr>
            <a:endParaRPr lang="en-GB" sz="2400" dirty="0"/>
          </a:p>
        </p:txBody>
      </p:sp>
    </p:spTree>
    <p:extLst>
      <p:ext uri="{BB962C8B-B14F-4D97-AF65-F5344CB8AC3E}">
        <p14:creationId xmlns:p14="http://schemas.microsoft.com/office/powerpoint/2010/main" val="1971780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t-EE" kern="100" dirty="0">
                <a:effectLst/>
                <a:ea typeface="Calibri" panose="020F0502020204030204" pitchFamily="34" charset="0"/>
                <a:cs typeface="Arial" panose="020B0604020202020204" pitchFamily="34" charset="0"/>
              </a:rPr>
              <a:t>Late </a:t>
            </a:r>
            <a:r>
              <a:rPr lang="en-GB" kern="100" dirty="0">
                <a:effectLst/>
                <a:ea typeface="Calibri" panose="020F0502020204030204" pitchFamily="34" charset="0"/>
                <a:cs typeface="Arial" panose="020B0604020202020204" pitchFamily="34" charset="0"/>
              </a:rPr>
              <a:t>Modern TY</a:t>
            </a:r>
            <a:endParaRPr lang="en-GB" dirty="0"/>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690688"/>
            <a:ext cx="10515600" cy="4692896"/>
          </a:xfrm>
        </p:spPr>
        <p:txBody>
          <a:bodyPr>
            <a:normAutofit/>
          </a:bodyPr>
          <a:lstStyle/>
          <a:p>
            <a:pPr>
              <a:lnSpc>
                <a:spcPct val="100000"/>
              </a:lnSpc>
              <a:spcBef>
                <a:spcPts val="0"/>
              </a:spcBef>
            </a:pPr>
            <a:r>
              <a:rPr lang="en-GB" sz="2400" kern="100" dirty="0">
                <a:effectLst/>
                <a:ea typeface="Calibri" panose="020F0502020204030204" pitchFamily="34" charset="0"/>
                <a:cs typeface="Arial" panose="020B0604020202020204" pitchFamily="34" charset="0"/>
              </a:rPr>
              <a:t>Strong unmodified NPs work in the same way (possessives and personal names). </a:t>
            </a:r>
          </a:p>
          <a:p>
            <a:pPr>
              <a:lnSpc>
                <a:spcPct val="100000"/>
              </a:lnSpc>
              <a:spcBef>
                <a:spcPts val="0"/>
              </a:spcBef>
            </a:pPr>
            <a:endParaRPr lang="en-GB" sz="2400" kern="100" dirty="0">
              <a:effectLst/>
              <a:ea typeface="Calibri" panose="020F0502020204030204" pitchFamily="34" charset="0"/>
              <a:cs typeface="Arial" panose="020B0604020202020204" pitchFamily="34" charset="0"/>
            </a:endParaRPr>
          </a:p>
          <a:p>
            <a:pPr>
              <a:lnSpc>
                <a:spcPct val="100000"/>
              </a:lnSpc>
              <a:spcBef>
                <a:spcPts val="0"/>
              </a:spcBef>
            </a:pPr>
            <a:r>
              <a:rPr lang="en-GB" sz="2400" kern="100" dirty="0">
                <a:effectLst/>
                <a:ea typeface="Calibri" panose="020F0502020204030204" pitchFamily="34" charset="0"/>
                <a:cs typeface="Arial" panose="020B0604020202020204" pitchFamily="34" charset="0"/>
              </a:rPr>
              <a:t>Changes are observed for</a:t>
            </a:r>
          </a:p>
          <a:p>
            <a:pPr marL="0" lvl="0" indent="0">
              <a:lnSpc>
                <a:spcPct val="100000"/>
              </a:lnSpc>
              <a:spcBef>
                <a:spcPts val="0"/>
              </a:spcBef>
              <a:buNone/>
            </a:pPr>
            <a:r>
              <a:rPr lang="en-GB" sz="2400" kern="100" dirty="0">
                <a:ea typeface="Calibri" panose="020F0502020204030204" pitchFamily="34" charset="0"/>
                <a:cs typeface="Arial" panose="020B0604020202020204" pitchFamily="34" charset="0"/>
              </a:rPr>
              <a:t>	- weak objects: the increase in the use of the long form (15% against earlier 	5%) </a:t>
            </a:r>
          </a:p>
          <a:p>
            <a:pPr marL="0" lvl="0" indent="0">
              <a:lnSpc>
                <a:spcPct val="100000"/>
              </a:lnSpc>
              <a:spcBef>
                <a:spcPts val="0"/>
              </a:spcBef>
              <a:buNone/>
            </a:pPr>
            <a:r>
              <a:rPr lang="en-GB" sz="2400" kern="100" dirty="0">
                <a:ea typeface="Calibri" panose="020F0502020204030204" pitchFamily="34" charset="0"/>
                <a:cs typeface="Arial" panose="020B0604020202020204" pitchFamily="34" charset="0"/>
              </a:rPr>
              <a:t>	- strong modified objects: the increase in the use of the short form (69% 	against earlier 29%)</a:t>
            </a:r>
          </a:p>
          <a:p>
            <a:pPr>
              <a:lnSpc>
                <a:spcPct val="100000"/>
              </a:lnSpc>
              <a:spcBef>
                <a:spcPts val="0"/>
              </a:spcBef>
            </a:pPr>
            <a:endParaRPr lang="en-GB" sz="2400" kern="100" dirty="0">
              <a:effectLst/>
              <a:ea typeface="Calibri" panose="020F0502020204030204" pitchFamily="34" charset="0"/>
              <a:cs typeface="Arial" panose="020B0604020202020204" pitchFamily="34" charset="0"/>
            </a:endParaRPr>
          </a:p>
          <a:p>
            <a:pPr>
              <a:lnSpc>
                <a:spcPct val="100000"/>
              </a:lnSpc>
              <a:spcBef>
                <a:spcPts val="0"/>
              </a:spcBef>
            </a:pPr>
            <a:r>
              <a:rPr lang="en-GB" sz="2400" kern="100" dirty="0">
                <a:ea typeface="Calibri" panose="020F0502020204030204" pitchFamily="34" charset="0"/>
                <a:cs typeface="Arial" panose="020B0604020202020204" pitchFamily="34" charset="0"/>
              </a:rPr>
              <a:t>The distinction seems to have been reinterpreted as a purely semantic one: the short form mostly combines with non-specific objects, while the long form is the first choice for specific objects.</a:t>
            </a:r>
          </a:p>
          <a:p>
            <a:pPr>
              <a:lnSpc>
                <a:spcPct val="120000"/>
              </a:lnSpc>
              <a:spcBef>
                <a:spcPts val="0"/>
              </a:spcBef>
            </a:pPr>
            <a:endParaRPr lang="en-GB" sz="2400" kern="100" dirty="0">
              <a:effectLst/>
              <a:ea typeface="Calibri" panose="020F0502020204030204" pitchFamily="34" charset="0"/>
              <a:cs typeface="Arial" panose="020B0604020202020204" pitchFamily="34" charset="0"/>
            </a:endParaRPr>
          </a:p>
          <a:p>
            <a:pPr marL="0" lvl="0" indent="0">
              <a:lnSpc>
                <a:spcPct val="150000"/>
              </a:lnSpc>
              <a:spcAft>
                <a:spcPts val="800"/>
              </a:spcAft>
              <a:buNone/>
            </a:pP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10000"/>
              </a:lnSpc>
              <a:spcBef>
                <a:spcPts val="0"/>
              </a:spcBef>
              <a:buNone/>
            </a:pPr>
            <a:endParaRPr lang="en-GB" sz="2400" dirty="0"/>
          </a:p>
          <a:p>
            <a:pPr marL="0" indent="0">
              <a:lnSpc>
                <a:spcPct val="110000"/>
              </a:lnSpc>
              <a:spcBef>
                <a:spcPts val="0"/>
              </a:spcBef>
              <a:buNone/>
            </a:pPr>
            <a:endParaRPr lang="en-GB" sz="2400" dirty="0"/>
          </a:p>
        </p:txBody>
      </p:sp>
    </p:spTree>
    <p:extLst>
      <p:ext uri="{BB962C8B-B14F-4D97-AF65-F5344CB8AC3E}">
        <p14:creationId xmlns:p14="http://schemas.microsoft.com/office/powerpoint/2010/main" val="2252983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t-EE" kern="100" dirty="0">
                <a:effectLst/>
                <a:ea typeface="Calibri" panose="020F0502020204030204" pitchFamily="34" charset="0"/>
                <a:cs typeface="Arial" panose="020B0604020202020204" pitchFamily="34" charset="0"/>
              </a:rPr>
              <a:t>Late </a:t>
            </a:r>
            <a:r>
              <a:rPr lang="en-GB" kern="100" dirty="0">
                <a:effectLst/>
                <a:ea typeface="Calibri" panose="020F0502020204030204" pitchFamily="34" charset="0"/>
                <a:cs typeface="Arial" panose="020B0604020202020204" pitchFamily="34" charset="0"/>
              </a:rPr>
              <a:t>Modern TY</a:t>
            </a:r>
            <a:endParaRPr lang="en-GB" dirty="0"/>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424763"/>
            <a:ext cx="10515600" cy="5433237"/>
          </a:xfrm>
        </p:spPr>
        <p:txBody>
          <a:bodyPr>
            <a:normAutofit fontScale="92500" lnSpcReduction="20000"/>
          </a:bodyPr>
          <a:lstStyle/>
          <a:p>
            <a:pPr>
              <a:lnSpc>
                <a:spcPct val="120000"/>
              </a:lnSpc>
              <a:spcBef>
                <a:spcPts val="0"/>
              </a:spcBef>
            </a:pPr>
            <a:endParaRPr lang="en-GB" sz="2600" kern="100" dirty="0">
              <a:effectLst/>
              <a:ea typeface="Calibri" panose="020F0502020204030204" pitchFamily="34" charset="0"/>
              <a:cs typeface="Arial" panose="020B0604020202020204" pitchFamily="34" charset="0"/>
            </a:endParaRPr>
          </a:p>
          <a:p>
            <a:pPr>
              <a:lnSpc>
                <a:spcPct val="120000"/>
              </a:lnSpc>
              <a:spcBef>
                <a:spcPts val="0"/>
              </a:spcBef>
            </a:pPr>
            <a:r>
              <a:rPr lang="en-GB" sz="2600" kern="100" dirty="0">
                <a:effectLst/>
                <a:ea typeface="Calibri" panose="020F0502020204030204" pitchFamily="34" charset="0"/>
                <a:cs typeface="Arial" panose="020B0604020202020204" pitchFamily="34" charset="0"/>
              </a:rPr>
              <a:t>Short form with non-specific objects </a:t>
            </a:r>
          </a:p>
          <a:p>
            <a:pPr marL="457200" lvl="1" indent="0">
              <a:lnSpc>
                <a:spcPct val="120000"/>
              </a:lnSpc>
              <a:spcBef>
                <a:spcPts val="0"/>
              </a:spcBef>
              <a:buNone/>
            </a:pPr>
            <a:r>
              <a:rPr lang="en-GB" sz="2600" kern="100" dirty="0">
                <a:effectLst/>
                <a:ea typeface="Calibri" panose="020F0502020204030204" pitchFamily="34" charset="0"/>
                <a:cs typeface="Arial" panose="020B0604020202020204" pitchFamily="34" charset="0"/>
              </a:rPr>
              <a:t>- The object in the example </a:t>
            </a:r>
            <a:r>
              <a:rPr lang="en-GB" sz="2600" kern="100" dirty="0">
                <a:ea typeface="Calibri" panose="020F0502020204030204" pitchFamily="34" charset="0"/>
                <a:cs typeface="Arial" panose="020B0604020202020204" pitchFamily="34" charset="0"/>
              </a:rPr>
              <a:t>below </a:t>
            </a:r>
            <a:r>
              <a:rPr lang="en-GB" sz="2600" kern="100" dirty="0">
                <a:effectLst/>
                <a:ea typeface="Calibri" panose="020F0502020204030204" pitchFamily="34" charset="0"/>
                <a:cs typeface="Arial" panose="020B0604020202020204" pitchFamily="34" charset="0"/>
              </a:rPr>
              <a:t>does not denote a specific group of individuals but rather a kind of humans, the lazy type. </a:t>
            </a:r>
          </a:p>
          <a:p>
            <a:pPr marL="457200" lvl="1" indent="0">
              <a:lnSpc>
                <a:spcPct val="120000"/>
              </a:lnSpc>
              <a:spcBef>
                <a:spcPts val="0"/>
              </a:spcBef>
              <a:buNone/>
            </a:pPr>
            <a:r>
              <a:rPr lang="en-GB" sz="2600" kern="100" dirty="0">
                <a:effectLst/>
                <a:ea typeface="Calibri" panose="020F0502020204030204" pitchFamily="34" charset="0"/>
                <a:cs typeface="Arial" panose="020B0604020202020204" pitchFamily="34" charset="0"/>
              </a:rPr>
              <a:t>- This requires the choice of the short accusative both for a weak NP and a strong modified NP.  </a:t>
            </a:r>
          </a:p>
          <a:p>
            <a:pPr marL="0" indent="0">
              <a:lnSpc>
                <a:spcPct val="120000"/>
              </a:lnSpc>
              <a:spcBef>
                <a:spcPts val="0"/>
              </a:spcBef>
              <a:buNone/>
            </a:pPr>
            <a:endParaRPr lang="en-GB" sz="2600" kern="100" dirty="0">
              <a:effectLst/>
              <a:ea typeface="Calibri" panose="020F0502020204030204" pitchFamily="34" charset="0"/>
              <a:cs typeface="Arial" panose="020B0604020202020204" pitchFamily="34" charset="0"/>
            </a:endParaRPr>
          </a:p>
          <a:p>
            <a:pPr marL="0" indent="0">
              <a:lnSpc>
                <a:spcPct val="120000"/>
              </a:lnSpc>
              <a:spcBef>
                <a:spcPts val="0"/>
              </a:spcBef>
              <a:buNone/>
            </a:pPr>
            <a:r>
              <a:rPr lang="en-GB" sz="2600" kern="100" dirty="0">
                <a:ea typeface="Calibri" panose="020F0502020204030204" pitchFamily="34" charset="0"/>
                <a:cs typeface="Arial" panose="020B0604020202020204" pitchFamily="34" charset="0"/>
              </a:rPr>
              <a:t>(</a:t>
            </a:r>
            <a:r>
              <a:rPr lang="en-GB" sz="2600" kern="100" dirty="0">
                <a:effectLst/>
                <a:ea typeface="Calibri" panose="020F0502020204030204" pitchFamily="34" charset="0"/>
                <a:cs typeface="Arial" panose="020B0604020202020204" pitchFamily="34" charset="0"/>
              </a:rPr>
              <a:t>In the past, the </a:t>
            </a:r>
            <a:r>
              <a:rPr lang="en-GB" sz="2600" kern="100" dirty="0" err="1">
                <a:effectLst/>
                <a:ea typeface="Calibri" panose="020F0502020204030204" pitchFamily="34" charset="0"/>
                <a:cs typeface="Arial" panose="020B0604020202020204" pitchFamily="34" charset="0"/>
              </a:rPr>
              <a:t>Yukaghirs</a:t>
            </a:r>
            <a:r>
              <a:rPr lang="en-GB" sz="2600" kern="100" dirty="0">
                <a:effectLst/>
                <a:ea typeface="Calibri" panose="020F0502020204030204" pitchFamily="34" charset="0"/>
                <a:cs typeface="Arial" panose="020B0604020202020204" pitchFamily="34" charset="0"/>
              </a:rPr>
              <a:t> used to work hard, though some were quite lazy. Asked if these were tolerated by others, the speaker replies:)</a:t>
            </a:r>
          </a:p>
          <a:p>
            <a:pPr marL="0" indent="0">
              <a:lnSpc>
                <a:spcPct val="120000"/>
              </a:lnSpc>
              <a:spcBef>
                <a:spcPts val="0"/>
              </a:spcBef>
              <a:buNone/>
            </a:pPr>
            <a:endParaRPr lang="en-GB" sz="2600" kern="100" dirty="0">
              <a:ea typeface="Calibri" panose="020F0502020204030204" pitchFamily="34" charset="0"/>
              <a:cs typeface="Arial" panose="020B0604020202020204" pitchFamily="34" charset="0"/>
            </a:endParaRPr>
          </a:p>
          <a:p>
            <a:pPr marL="0" indent="0">
              <a:lnSpc>
                <a:spcPct val="120000"/>
              </a:lnSpc>
              <a:spcBef>
                <a:spcPts val="0"/>
              </a:spcBef>
              <a:buNone/>
            </a:pPr>
            <a:r>
              <a:rPr lang="en-GB" sz="2600" kern="100" dirty="0">
                <a:effectLst/>
                <a:ea typeface="Calibri" panose="020F0502020204030204" pitchFamily="34" charset="0"/>
                <a:cs typeface="Arial" panose="020B0604020202020204" pitchFamily="34" charset="0"/>
              </a:rPr>
              <a:t>[Ta-ŋ 		</a:t>
            </a:r>
            <a:r>
              <a:rPr lang="en-GB" sz="2600" kern="100" dirty="0" err="1">
                <a:effectLst/>
                <a:ea typeface="Calibri" panose="020F0502020204030204" pitchFamily="34" charset="0"/>
                <a:cs typeface="Arial" panose="020B0604020202020204" pitchFamily="34" charset="0"/>
              </a:rPr>
              <a:t>či</a:t>
            </a:r>
            <a:r>
              <a:rPr lang="en-GB" sz="2600" kern="100" dirty="0">
                <a:effectLst/>
                <a:ea typeface="Calibri" panose="020F0502020204030204" pitchFamily="34" charset="0"/>
                <a:cs typeface="Arial" panose="020B0604020202020204" pitchFamily="34" charset="0"/>
              </a:rPr>
              <a:t>ː-</a:t>
            </a:r>
            <a:r>
              <a:rPr lang="en-GB" sz="2600" b="1" kern="100" dirty="0" err="1">
                <a:solidFill>
                  <a:srgbClr val="C00000"/>
                </a:solidFill>
                <a:effectLst/>
                <a:ea typeface="Calibri" panose="020F0502020204030204" pitchFamily="34" charset="0"/>
                <a:cs typeface="Arial" panose="020B0604020202020204" pitchFamily="34" charset="0"/>
              </a:rPr>
              <a:t>lə</a:t>
            </a:r>
            <a:r>
              <a:rPr lang="en-GB" sz="2600" kern="100" dirty="0">
                <a:effectLst/>
                <a:ea typeface="Calibri" panose="020F0502020204030204" pitchFamily="34" charset="0"/>
                <a:cs typeface="Arial" panose="020B0604020202020204" pitchFamily="34" charset="0"/>
              </a:rPr>
              <a:t>], 		[</a:t>
            </a:r>
            <a:r>
              <a:rPr lang="en-GB" sz="2600" kern="100" dirty="0" err="1">
                <a:effectLst/>
                <a:ea typeface="Calibri" panose="020F0502020204030204" pitchFamily="34" charset="0"/>
                <a:cs typeface="Arial" panose="020B0604020202020204" pitchFamily="34" charset="0"/>
              </a:rPr>
              <a:t>eleŋńə-i</a:t>
            </a:r>
            <a:r>
              <a:rPr lang="en-GB" sz="2600" kern="100" dirty="0">
                <a:effectLst/>
                <a:ea typeface="Calibri" panose="020F0502020204030204" pitchFamily="34" charset="0"/>
                <a:cs typeface="Arial" panose="020B0604020202020204" pitchFamily="34" charset="0"/>
              </a:rPr>
              <a:t> 	</a:t>
            </a:r>
            <a:r>
              <a:rPr lang="en-GB" sz="2600" kern="100" dirty="0" err="1">
                <a:effectLst/>
                <a:ea typeface="Calibri" panose="020F0502020204030204" pitchFamily="34" charset="0"/>
                <a:cs typeface="Arial" panose="020B0604020202020204" pitchFamily="34" charset="0"/>
              </a:rPr>
              <a:t>či</a:t>
            </a:r>
            <a:r>
              <a:rPr lang="en-GB" sz="2600" kern="100" dirty="0">
                <a:effectLst/>
                <a:ea typeface="Calibri" panose="020F0502020204030204" pitchFamily="34" charset="0"/>
                <a:cs typeface="Arial" panose="020B0604020202020204" pitchFamily="34" charset="0"/>
              </a:rPr>
              <a:t>ː-</a:t>
            </a:r>
            <a:r>
              <a:rPr lang="en-GB" sz="2600" b="1" kern="100" dirty="0" err="1">
                <a:solidFill>
                  <a:srgbClr val="C00000"/>
                </a:solidFill>
                <a:effectLst/>
                <a:ea typeface="Calibri" panose="020F0502020204030204" pitchFamily="34" charset="0"/>
                <a:cs typeface="Arial" panose="020B0604020202020204" pitchFamily="34" charset="0"/>
              </a:rPr>
              <a:t>lə</a:t>
            </a:r>
            <a:r>
              <a:rPr lang="en-GB" sz="2600" kern="100" dirty="0">
                <a:effectLst/>
                <a:ea typeface="Calibri" panose="020F0502020204030204" pitchFamily="34" charset="0"/>
                <a:cs typeface="Arial" panose="020B0604020202020204" pitchFamily="34" charset="0"/>
              </a:rPr>
              <a:t>] 		</a:t>
            </a:r>
            <a:r>
              <a:rPr lang="en-GB" sz="2600" kern="100" dirty="0" err="1">
                <a:effectLst/>
                <a:ea typeface="Calibri" panose="020F0502020204030204" pitchFamily="34" charset="0"/>
                <a:cs typeface="Arial" panose="020B0604020202020204" pitchFamily="34" charset="0"/>
              </a:rPr>
              <a:t>waːji</a:t>
            </a:r>
            <a:r>
              <a:rPr lang="en-GB" sz="2600" kern="100" dirty="0">
                <a:effectLst/>
                <a:ea typeface="Calibri" panose="020F0502020204030204" pitchFamily="34" charset="0"/>
                <a:cs typeface="Arial" panose="020B0604020202020204" pitchFamily="34" charset="0"/>
              </a:rPr>
              <a:t> 	</a:t>
            </a:r>
            <a:r>
              <a:rPr lang="en-GB" sz="2600" kern="100" dirty="0" err="1">
                <a:effectLst/>
                <a:ea typeface="Calibri" panose="020F0502020204030204" pitchFamily="34" charset="0"/>
                <a:cs typeface="Arial" panose="020B0604020202020204" pitchFamily="34" charset="0"/>
              </a:rPr>
              <a:t>lögite</a:t>
            </a:r>
            <a:r>
              <a:rPr lang="en-GB" sz="2600" kern="100" dirty="0">
                <a:effectLst/>
                <a:ea typeface="Calibri" panose="020F0502020204030204" pitchFamily="34" charset="0"/>
                <a:cs typeface="Arial" panose="020B0604020202020204" pitchFamily="34" charset="0"/>
              </a:rPr>
              <a:t>ː-nun-</a:t>
            </a:r>
            <a:r>
              <a:rPr lang="en-GB" sz="2600" kern="100" dirty="0" err="1">
                <a:effectLst/>
                <a:ea typeface="Calibri" panose="020F0502020204030204" pitchFamily="34" charset="0"/>
                <a:cs typeface="Arial" panose="020B0604020202020204" pitchFamily="34" charset="0"/>
              </a:rPr>
              <a:t>ŋa</a:t>
            </a:r>
            <a:r>
              <a:rPr lang="en-GB" sz="2600" kern="100" dirty="0">
                <a:effectLst/>
                <a:ea typeface="Calibri" panose="020F0502020204030204" pitchFamily="34" charset="0"/>
                <a:cs typeface="Arial" panose="020B0604020202020204" pitchFamily="34" charset="0"/>
              </a:rPr>
              <a:t>ː.</a:t>
            </a:r>
          </a:p>
          <a:p>
            <a:pPr marL="0" indent="0">
              <a:lnSpc>
                <a:spcPct val="120000"/>
              </a:lnSpc>
              <a:spcBef>
                <a:spcPts val="0"/>
              </a:spcBef>
              <a:buNone/>
            </a:pPr>
            <a:r>
              <a:rPr lang="en-GB" sz="2400" kern="100" dirty="0">
                <a:effectLst/>
                <a:ea typeface="Calibri" panose="020F0502020204030204" pitchFamily="34" charset="0"/>
                <a:cs typeface="Arial" panose="020B0604020202020204" pitchFamily="34" charset="0"/>
              </a:rPr>
              <a:t>that-ATTR	people-</a:t>
            </a:r>
            <a:r>
              <a:rPr lang="en-GB" sz="2400" kern="100" dirty="0">
                <a:solidFill>
                  <a:srgbClr val="C00000"/>
                </a:solidFill>
                <a:effectLst/>
                <a:ea typeface="Calibri" panose="020F0502020204030204" pitchFamily="34" charset="0"/>
                <a:cs typeface="Arial" panose="020B0604020202020204" pitchFamily="34" charset="0"/>
              </a:rPr>
              <a:t>ACC</a:t>
            </a:r>
            <a:r>
              <a:rPr lang="en-GB" sz="2400" kern="100" dirty="0">
                <a:effectLst/>
                <a:ea typeface="Calibri" panose="020F0502020204030204" pitchFamily="34" charset="0"/>
                <a:cs typeface="Arial" panose="020B0604020202020204" pitchFamily="34" charset="0"/>
              </a:rPr>
              <a:t>	lazy-S.PTCP	people</a:t>
            </a:r>
            <a:r>
              <a:rPr lang="en-GB" sz="2400" kern="100" dirty="0">
                <a:solidFill>
                  <a:srgbClr val="C00000"/>
                </a:solidFill>
                <a:effectLst/>
                <a:ea typeface="Calibri" panose="020F0502020204030204" pitchFamily="34" charset="0"/>
                <a:cs typeface="Arial" panose="020B0604020202020204" pitchFamily="34" charset="0"/>
              </a:rPr>
              <a:t>-ACC</a:t>
            </a:r>
            <a:r>
              <a:rPr lang="en-GB" sz="2400" kern="100" dirty="0">
                <a:effectLst/>
                <a:ea typeface="Calibri" panose="020F0502020204030204" pitchFamily="34" charset="0"/>
                <a:cs typeface="Arial" panose="020B0604020202020204" pitchFamily="34" charset="0"/>
              </a:rPr>
              <a:t>	again	feed-HAB-TR.3PL</a:t>
            </a:r>
          </a:p>
          <a:p>
            <a:pPr marL="0" indent="0">
              <a:lnSpc>
                <a:spcPct val="120000"/>
              </a:lnSpc>
              <a:spcBef>
                <a:spcPts val="0"/>
              </a:spcBef>
              <a:buNone/>
            </a:pPr>
            <a:r>
              <a:rPr lang="en-GB" sz="2600" kern="100" dirty="0">
                <a:effectLst/>
                <a:ea typeface="Calibri" panose="020F0502020204030204" pitchFamily="34" charset="0"/>
                <a:cs typeface="Arial" panose="020B0604020202020204" pitchFamily="34" charset="0"/>
              </a:rPr>
              <a:t>‘They would also feed those people, the lazy people.’ (TY2009)</a:t>
            </a:r>
          </a:p>
          <a:p>
            <a:pPr marL="0" indent="0">
              <a:lnSpc>
                <a:spcPct val="120000"/>
              </a:lnSpc>
              <a:spcBef>
                <a:spcPts val="0"/>
              </a:spcBef>
              <a:buNone/>
            </a:pPr>
            <a:r>
              <a:rPr lang="en-GB" sz="2600" kern="100" dirty="0">
                <a:effectLst/>
                <a:ea typeface="Calibri" panose="020F0502020204030204" pitchFamily="34" charset="0"/>
                <a:cs typeface="Arial" panose="020B0604020202020204" pitchFamily="34" charset="0"/>
              </a:rPr>
              <a:t> </a:t>
            </a:r>
          </a:p>
          <a:p>
            <a:pPr marL="0" lvl="0" indent="0">
              <a:lnSpc>
                <a:spcPct val="150000"/>
              </a:lnSpc>
              <a:spcAft>
                <a:spcPts val="800"/>
              </a:spcAft>
              <a:buNone/>
            </a:pP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10000"/>
              </a:lnSpc>
              <a:spcBef>
                <a:spcPts val="0"/>
              </a:spcBef>
              <a:buNone/>
            </a:pPr>
            <a:endParaRPr lang="en-GB" sz="2400" dirty="0"/>
          </a:p>
          <a:p>
            <a:pPr marL="0" indent="0">
              <a:lnSpc>
                <a:spcPct val="110000"/>
              </a:lnSpc>
              <a:spcBef>
                <a:spcPts val="0"/>
              </a:spcBef>
              <a:buNone/>
            </a:pPr>
            <a:endParaRPr lang="en-GB" sz="2400" dirty="0"/>
          </a:p>
        </p:txBody>
      </p:sp>
    </p:spTree>
    <p:extLst>
      <p:ext uri="{BB962C8B-B14F-4D97-AF65-F5344CB8AC3E}">
        <p14:creationId xmlns:p14="http://schemas.microsoft.com/office/powerpoint/2010/main" val="1177509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t-EE" kern="100" dirty="0">
                <a:effectLst/>
                <a:ea typeface="Calibri" panose="020F0502020204030204" pitchFamily="34" charset="0"/>
                <a:cs typeface="Arial" panose="020B0604020202020204" pitchFamily="34" charset="0"/>
              </a:rPr>
              <a:t>Late </a:t>
            </a:r>
            <a:r>
              <a:rPr lang="en-GB" kern="100" dirty="0">
                <a:effectLst/>
                <a:ea typeface="Calibri" panose="020F0502020204030204" pitchFamily="34" charset="0"/>
                <a:cs typeface="Arial" panose="020B0604020202020204" pitchFamily="34" charset="0"/>
              </a:rPr>
              <a:t>Modern TY</a:t>
            </a:r>
            <a:endParaRPr lang="en-GB" dirty="0"/>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318437"/>
            <a:ext cx="10515600" cy="5433237"/>
          </a:xfrm>
        </p:spPr>
        <p:txBody>
          <a:bodyPr>
            <a:normAutofit fontScale="70000" lnSpcReduction="20000"/>
          </a:bodyPr>
          <a:lstStyle/>
          <a:p>
            <a:pPr marL="0" indent="0">
              <a:lnSpc>
                <a:spcPct val="120000"/>
              </a:lnSpc>
              <a:spcBef>
                <a:spcPts val="0"/>
              </a:spcBef>
              <a:buNone/>
            </a:pPr>
            <a:endParaRPr lang="en-GB" sz="3400" dirty="0"/>
          </a:p>
          <a:p>
            <a:pPr>
              <a:lnSpc>
                <a:spcPct val="120000"/>
              </a:lnSpc>
              <a:spcBef>
                <a:spcPts val="0"/>
              </a:spcBef>
            </a:pPr>
            <a:r>
              <a:rPr lang="en-GB" sz="3400" kern="100" dirty="0">
                <a:effectLst/>
                <a:ea typeface="Calibri" panose="020F0502020204030204" pitchFamily="34" charset="0"/>
                <a:cs typeface="Arial" panose="020B0604020202020204" pitchFamily="34" charset="0"/>
              </a:rPr>
              <a:t>Conversely, the long form is required when the object is intended to pick out a specific referent or a set of referents, irrespective of its status as strong or weak.</a:t>
            </a:r>
          </a:p>
          <a:p>
            <a:pPr marL="0" indent="0">
              <a:lnSpc>
                <a:spcPct val="120000"/>
              </a:lnSpc>
              <a:spcBef>
                <a:spcPts val="0"/>
              </a:spcBef>
              <a:buNone/>
            </a:pPr>
            <a:r>
              <a:rPr lang="en-GB" sz="3400" kern="100" dirty="0">
                <a:effectLst/>
                <a:ea typeface="Calibri" panose="020F0502020204030204" pitchFamily="34" charset="0"/>
                <a:cs typeface="Arial" panose="020B0604020202020204" pitchFamily="34" charset="0"/>
              </a:rPr>
              <a:t> </a:t>
            </a:r>
          </a:p>
          <a:p>
            <a:pPr marL="0" indent="0">
              <a:lnSpc>
                <a:spcPct val="120000"/>
              </a:lnSpc>
              <a:spcBef>
                <a:spcPts val="0"/>
              </a:spcBef>
              <a:buNone/>
            </a:pPr>
            <a:r>
              <a:rPr lang="en-GB" sz="3400" kern="100" dirty="0">
                <a:ea typeface="Calibri" panose="020F0502020204030204" pitchFamily="34" charset="0"/>
                <a:cs typeface="Arial" panose="020B0604020202020204" pitchFamily="34" charset="0"/>
              </a:rPr>
              <a:t>(</a:t>
            </a:r>
            <a:r>
              <a:rPr lang="en-GB" sz="3400" kern="100" dirty="0">
                <a:effectLst/>
                <a:ea typeface="Calibri" panose="020F0502020204030204" pitchFamily="34" charset="0"/>
                <a:cs typeface="Arial" panose="020B0604020202020204" pitchFamily="34" charset="0"/>
              </a:rPr>
              <a:t>There is a little knife,) </a:t>
            </a:r>
          </a:p>
          <a:p>
            <a:pPr marL="0" indent="0">
              <a:lnSpc>
                <a:spcPct val="120000"/>
              </a:lnSpc>
              <a:spcBef>
                <a:spcPts val="0"/>
              </a:spcBef>
              <a:buNone/>
            </a:pPr>
            <a:endParaRPr lang="en-GB" sz="3400" kern="100" dirty="0">
              <a:effectLst/>
              <a:ea typeface="Calibri" panose="020F0502020204030204" pitchFamily="34" charset="0"/>
              <a:cs typeface="Arial" panose="020B0604020202020204" pitchFamily="34" charset="0"/>
            </a:endParaRPr>
          </a:p>
          <a:p>
            <a:pPr marL="0" indent="0">
              <a:lnSpc>
                <a:spcPct val="120000"/>
              </a:lnSpc>
              <a:spcBef>
                <a:spcPts val="0"/>
              </a:spcBef>
              <a:buNone/>
            </a:pPr>
            <a:r>
              <a:rPr lang="en-GB" sz="3400" kern="100" dirty="0">
                <a:effectLst/>
                <a:ea typeface="Calibri" panose="020F0502020204030204" pitchFamily="34" charset="0"/>
                <a:cs typeface="Arial" panose="020B0604020202020204" pitchFamily="34" charset="0"/>
              </a:rPr>
              <a:t>[</a:t>
            </a:r>
            <a:r>
              <a:rPr lang="en-GB" sz="3400" kern="100" dirty="0" err="1">
                <a:effectLst/>
                <a:ea typeface="Calibri" panose="020F0502020204030204" pitchFamily="34" charset="0"/>
                <a:cs typeface="Arial" panose="020B0604020202020204" pitchFamily="34" charset="0"/>
              </a:rPr>
              <a:t>aduŋ</a:t>
            </a:r>
            <a:r>
              <a:rPr lang="en-GB" sz="3400" kern="100" dirty="0">
                <a:ea typeface="Calibri" panose="020F0502020204030204" pitchFamily="34" charset="0"/>
                <a:cs typeface="Arial" panose="020B0604020202020204" pitchFamily="34" charset="0"/>
              </a:rPr>
              <a:t>	</a:t>
            </a:r>
            <a:r>
              <a:rPr lang="en-GB" sz="3400" kern="100" dirty="0" err="1">
                <a:ea typeface="Calibri" panose="020F0502020204030204" pitchFamily="34" charset="0"/>
                <a:cs typeface="Arial" panose="020B0604020202020204" pitchFamily="34" charset="0"/>
              </a:rPr>
              <a:t>ind</a:t>
            </a:r>
            <a:r>
              <a:rPr lang="en-GB" sz="3400" i="1" kern="100" dirty="0" err="1">
                <a:ea typeface="Calibri" panose="020F0502020204030204" pitchFamily="34" charset="0"/>
                <a:cs typeface="Arial" panose="020B0604020202020204" pitchFamily="34" charset="0"/>
              </a:rPr>
              <a:t>´</a:t>
            </a:r>
            <a:r>
              <a:rPr lang="en-GB" sz="3400" kern="100" dirty="0" err="1">
                <a:ea typeface="Calibri" panose="020F0502020204030204" pitchFamily="34" charset="0"/>
                <a:cs typeface="Arial" panose="020B0604020202020204" pitchFamily="34" charset="0"/>
              </a:rPr>
              <a:t>eːnubə</a:t>
            </a:r>
            <a:r>
              <a:rPr lang="en-GB" sz="3400" kern="100" dirty="0">
                <a:ea typeface="Calibri" panose="020F0502020204030204" pitchFamily="34" charset="0"/>
                <a:cs typeface="Arial" panose="020B0604020202020204" pitchFamily="34" charset="0"/>
              </a:rPr>
              <a:t>  	</a:t>
            </a:r>
            <a:r>
              <a:rPr lang="en-GB" sz="3400" kern="100" dirty="0" err="1">
                <a:ea typeface="Calibri" panose="020F0502020204030204" pitchFamily="34" charset="0"/>
                <a:cs typeface="Arial" panose="020B0604020202020204" pitchFamily="34" charset="0"/>
              </a:rPr>
              <a:t>neme</a:t>
            </a:r>
            <a:r>
              <a:rPr lang="en-GB" sz="3400" kern="100" dirty="0">
                <a:ea typeface="Calibri" panose="020F0502020204030204" pitchFamily="34" charset="0"/>
                <a:cs typeface="Arial" panose="020B0604020202020204" pitchFamily="34" charset="0"/>
              </a:rPr>
              <a:t> 	</a:t>
            </a:r>
            <a:r>
              <a:rPr lang="en-GB" sz="3400" kern="100" dirty="0" err="1">
                <a:ea typeface="Calibri" panose="020F0502020204030204" pitchFamily="34" charset="0"/>
                <a:cs typeface="Arial" panose="020B0604020202020204" pitchFamily="34" charset="0"/>
              </a:rPr>
              <a:t>tite</a:t>
            </a:r>
            <a:r>
              <a:rPr lang="en-GB" sz="3400" kern="100" dirty="0">
                <a:ea typeface="Calibri" panose="020F0502020204030204" pitchFamily="34" charset="0"/>
                <a:cs typeface="Arial" panose="020B0604020202020204" pitchFamily="34" charset="0"/>
              </a:rPr>
              <a:t>	</a:t>
            </a:r>
            <a:r>
              <a:rPr lang="en-GB" sz="3400" kern="100" dirty="0" err="1">
                <a:ea typeface="Calibri" panose="020F0502020204030204" pitchFamily="34" charset="0"/>
                <a:cs typeface="Arial" panose="020B0604020202020204" pitchFamily="34" charset="0"/>
              </a:rPr>
              <a:t>čoγojə</a:t>
            </a:r>
            <a:r>
              <a:rPr lang="en-GB" sz="3400" b="1" kern="100" dirty="0" err="1">
                <a:solidFill>
                  <a:srgbClr val="C00000"/>
                </a:solidFill>
                <a:ea typeface="Calibri" panose="020F0502020204030204" pitchFamily="34" charset="0"/>
                <a:cs typeface="Arial" panose="020B0604020202020204" pitchFamily="34" charset="0"/>
              </a:rPr>
              <a:t>-γənə</a:t>
            </a:r>
            <a:r>
              <a:rPr lang="en-GB" sz="3400" kern="100" dirty="0">
                <a:ea typeface="Calibri" panose="020F0502020204030204" pitchFamily="34" charset="0"/>
                <a:cs typeface="Arial" panose="020B0604020202020204" pitchFamily="34" charset="0"/>
              </a:rPr>
              <a:t>] 	</a:t>
            </a:r>
            <a:r>
              <a:rPr lang="en-GB" sz="3400" kern="100" dirty="0" err="1">
                <a:ea typeface="Calibri" panose="020F0502020204030204" pitchFamily="34" charset="0"/>
                <a:cs typeface="Arial" panose="020B0604020202020204" pitchFamily="34" charset="0"/>
              </a:rPr>
              <a:t>teńi</a:t>
            </a:r>
            <a:r>
              <a:rPr lang="en-GB" sz="3400" kern="100" dirty="0">
                <a:ea typeface="Calibri" panose="020F0502020204030204" pitchFamily="34" charset="0"/>
                <a:cs typeface="Arial" panose="020B0604020202020204" pitchFamily="34" charset="0"/>
              </a:rPr>
              <a:t> 	</a:t>
            </a:r>
            <a:r>
              <a:rPr lang="en-GB" sz="3400" kern="100" dirty="0" err="1">
                <a:ea typeface="Calibri" panose="020F0502020204030204" pitchFamily="34" charset="0"/>
                <a:cs typeface="Arial" panose="020B0604020202020204" pitchFamily="34" charset="0"/>
              </a:rPr>
              <a:t>kudere</a:t>
            </a:r>
            <a:r>
              <a:rPr lang="en-GB" sz="3400" kern="100" dirty="0">
                <a:ea typeface="Calibri" panose="020F0502020204030204" pitchFamily="34" charset="0"/>
                <a:cs typeface="Arial" panose="020B0604020202020204" pitchFamily="34" charset="0"/>
              </a:rPr>
              <a:t>ː-nun-</a:t>
            </a:r>
            <a:r>
              <a:rPr lang="en-GB" sz="3400" kern="100" dirty="0" err="1">
                <a:ea typeface="Calibri" panose="020F0502020204030204" pitchFamily="34" charset="0"/>
                <a:cs typeface="Arial" panose="020B0604020202020204" pitchFamily="34" charset="0"/>
              </a:rPr>
              <a:t>ŋa</a:t>
            </a:r>
            <a:r>
              <a:rPr lang="en-GB" sz="3400" kern="100" dirty="0">
                <a:ea typeface="Calibri" panose="020F0502020204030204" pitchFamily="34" charset="0"/>
                <a:cs typeface="Arial" panose="020B0604020202020204" pitchFamily="34" charset="0"/>
              </a:rPr>
              <a:t>ː.</a:t>
            </a:r>
            <a:r>
              <a:rPr lang="en-GB" sz="3400" kern="100" dirty="0">
                <a:effectLst/>
                <a:ea typeface="Calibri" panose="020F0502020204030204" pitchFamily="34" charset="0"/>
                <a:cs typeface="Arial" panose="020B0604020202020204" pitchFamily="34" charset="0"/>
              </a:rPr>
              <a:t>	</a:t>
            </a:r>
          </a:p>
          <a:p>
            <a:pPr marL="0" indent="0">
              <a:lnSpc>
                <a:spcPct val="120000"/>
              </a:lnSpc>
              <a:spcBef>
                <a:spcPts val="0"/>
              </a:spcBef>
              <a:buNone/>
            </a:pPr>
            <a:r>
              <a:rPr lang="en-GB" sz="3400" kern="100" dirty="0">
                <a:effectLst/>
                <a:ea typeface="Calibri" panose="020F0502020204030204" pitchFamily="34" charset="0"/>
                <a:cs typeface="Arial" panose="020B0604020202020204" pitchFamily="34" charset="0"/>
              </a:rPr>
              <a:t>this</a:t>
            </a:r>
            <a:r>
              <a:rPr lang="en-GB" sz="3400" kern="100" dirty="0">
                <a:ea typeface="Calibri" panose="020F0502020204030204" pitchFamily="34" charset="0"/>
                <a:cs typeface="Arial" panose="020B0604020202020204" pitchFamily="34" charset="0"/>
              </a:rPr>
              <a:t>	sewing		what 	like	knife-</a:t>
            </a:r>
            <a:r>
              <a:rPr lang="en-GB" sz="3400" kern="100" dirty="0">
                <a:solidFill>
                  <a:srgbClr val="C00000"/>
                </a:solidFill>
                <a:ea typeface="Calibri" panose="020F0502020204030204" pitchFamily="34" charset="0"/>
                <a:cs typeface="Arial" panose="020B0604020202020204" pitchFamily="34" charset="0"/>
              </a:rPr>
              <a:t>ACC</a:t>
            </a:r>
            <a:r>
              <a:rPr lang="en-GB" sz="3400" kern="100" dirty="0">
                <a:ea typeface="Calibri" panose="020F0502020204030204" pitchFamily="34" charset="0"/>
                <a:cs typeface="Arial" panose="020B0604020202020204" pitchFamily="34" charset="0"/>
              </a:rPr>
              <a:t>	here	put-HAB-TR.3PL</a:t>
            </a:r>
            <a:endParaRPr lang="en-GB" sz="3400" kern="100" dirty="0">
              <a:effectLst/>
              <a:ea typeface="Calibri" panose="020F0502020204030204" pitchFamily="34" charset="0"/>
              <a:cs typeface="Arial" panose="020B0604020202020204" pitchFamily="34" charset="0"/>
            </a:endParaRPr>
          </a:p>
          <a:p>
            <a:pPr marL="0" indent="0">
              <a:lnSpc>
                <a:spcPct val="120000"/>
              </a:lnSpc>
              <a:spcBef>
                <a:spcPts val="0"/>
              </a:spcBef>
              <a:buNone/>
            </a:pPr>
            <a:r>
              <a:rPr lang="en-GB" sz="3400" kern="100" dirty="0">
                <a:effectLst/>
                <a:ea typeface="Calibri" panose="020F0502020204030204" pitchFamily="34" charset="0"/>
                <a:cs typeface="Arial" panose="020B0604020202020204" pitchFamily="34" charset="0"/>
              </a:rPr>
              <a:t>‘and they put this knife for sewing and similar stuff here.’ (TY2009)</a:t>
            </a:r>
          </a:p>
          <a:p>
            <a:pPr marL="0" indent="0">
              <a:lnSpc>
                <a:spcPct val="120000"/>
              </a:lnSpc>
              <a:spcBef>
                <a:spcPts val="0"/>
              </a:spcBef>
              <a:buNone/>
            </a:pPr>
            <a:endParaRPr lang="en-GB" sz="3400" kern="100" dirty="0">
              <a:effectLst/>
              <a:ea typeface="Calibri" panose="020F0502020204030204" pitchFamily="34" charset="0"/>
              <a:cs typeface="Arial" panose="020B0604020202020204" pitchFamily="34" charset="0"/>
            </a:endParaRPr>
          </a:p>
          <a:p>
            <a:pPr marL="0" indent="0">
              <a:lnSpc>
                <a:spcPct val="120000"/>
              </a:lnSpc>
              <a:spcBef>
                <a:spcPts val="0"/>
              </a:spcBef>
              <a:buNone/>
            </a:pPr>
            <a:r>
              <a:rPr lang="en-GB" sz="3400" kern="100" dirty="0">
                <a:effectLst/>
                <a:ea typeface="Calibri" panose="020F0502020204030204" pitchFamily="34" charset="0"/>
                <a:cs typeface="Arial" panose="020B0604020202020204" pitchFamily="34" charset="0"/>
              </a:rPr>
              <a:t>Larisa man-i 		met-i-ń 	[</a:t>
            </a:r>
            <a:r>
              <a:rPr lang="en-GB" sz="3400" kern="100" dirty="0" err="1">
                <a:effectLst/>
                <a:ea typeface="Calibri" panose="020F0502020204030204" pitchFamily="34" charset="0"/>
                <a:cs typeface="Arial" panose="020B0604020202020204" pitchFamily="34" charset="0"/>
              </a:rPr>
              <a:t>malaqaːj</a:t>
            </a:r>
            <a:r>
              <a:rPr lang="en-GB" sz="3400" b="1" kern="100" dirty="0" err="1">
                <a:solidFill>
                  <a:srgbClr val="C00000"/>
                </a:solidFill>
                <a:effectLst/>
                <a:ea typeface="Calibri" panose="020F0502020204030204" pitchFamily="34" charset="0"/>
                <a:cs typeface="Arial" panose="020B0604020202020204" pitchFamily="34" charset="0"/>
              </a:rPr>
              <a:t>-γənə</a:t>
            </a:r>
            <a:r>
              <a:rPr lang="en-GB" sz="3400" kern="100" dirty="0">
                <a:effectLst/>
                <a:ea typeface="Calibri" panose="020F0502020204030204" pitchFamily="34" charset="0"/>
                <a:cs typeface="Arial" panose="020B0604020202020204" pitchFamily="34" charset="0"/>
              </a:rPr>
              <a:t>]  </a:t>
            </a:r>
            <a:r>
              <a:rPr lang="en-GB" sz="3400" kern="100" dirty="0" err="1">
                <a:ea typeface="Calibri" panose="020F0502020204030204" pitchFamily="34" charset="0"/>
                <a:cs typeface="Arial" panose="020B0604020202020204" pitchFamily="34" charset="0"/>
              </a:rPr>
              <a:t>ularsï-bït</a:t>
            </a:r>
            <a:r>
              <a:rPr lang="en-GB" sz="3400" kern="100" dirty="0">
                <a:ea typeface="Calibri" panose="020F0502020204030204" pitchFamily="34" charset="0"/>
                <a:cs typeface="Arial" panose="020B0604020202020204" pitchFamily="34" charset="0"/>
              </a:rPr>
              <a:t>.</a:t>
            </a:r>
            <a:endParaRPr lang="en-GB" sz="3400" kern="100" dirty="0">
              <a:effectLst/>
              <a:ea typeface="Calibri" panose="020F0502020204030204" pitchFamily="34" charset="0"/>
              <a:cs typeface="Arial" panose="020B0604020202020204" pitchFamily="34" charset="0"/>
            </a:endParaRPr>
          </a:p>
          <a:p>
            <a:pPr marL="0" indent="0">
              <a:lnSpc>
                <a:spcPct val="120000"/>
              </a:lnSpc>
              <a:spcBef>
                <a:spcPts val="0"/>
              </a:spcBef>
              <a:buNone/>
            </a:pPr>
            <a:r>
              <a:rPr lang="en-GB" sz="3400" kern="100" dirty="0">
                <a:effectLst/>
                <a:ea typeface="Calibri" panose="020F0502020204030204" pitchFamily="34" charset="0"/>
                <a:cs typeface="Arial" panose="020B0604020202020204" pitchFamily="34" charset="0"/>
              </a:rPr>
              <a:t>L.</a:t>
            </a:r>
            <a:r>
              <a:rPr lang="et-EE" sz="3400" kern="100" dirty="0">
                <a:effectLst/>
                <a:ea typeface="Calibri" panose="020F0502020204030204" pitchFamily="34" charset="0"/>
                <a:cs typeface="Arial" panose="020B0604020202020204" pitchFamily="34" charset="0"/>
              </a:rPr>
              <a:t>         </a:t>
            </a:r>
            <a:r>
              <a:rPr lang="en-GB" sz="3400" kern="100" dirty="0">
                <a:effectLst/>
                <a:ea typeface="Calibri" panose="020F0502020204030204" pitchFamily="34" charset="0"/>
                <a:cs typeface="Arial" panose="020B0604020202020204" pitchFamily="34" charset="0"/>
              </a:rPr>
              <a:t>say-INTR.3SG	1SG-0-DAT	</a:t>
            </a:r>
            <a:r>
              <a:rPr lang="en-GB" sz="3400" kern="100" dirty="0" err="1">
                <a:effectLst/>
                <a:ea typeface="Calibri" panose="020F0502020204030204" pitchFamily="34" charset="0"/>
                <a:cs typeface="Arial" panose="020B0604020202020204" pitchFamily="34" charset="0"/>
              </a:rPr>
              <a:t>fur.hat</a:t>
            </a:r>
            <a:r>
              <a:rPr lang="en-GB" sz="3400" kern="100" dirty="0">
                <a:effectLst/>
                <a:ea typeface="Calibri" panose="020F0502020204030204" pitchFamily="34" charset="0"/>
                <a:cs typeface="Arial" panose="020B0604020202020204" pitchFamily="34" charset="0"/>
              </a:rPr>
              <a:t>-</a:t>
            </a:r>
            <a:r>
              <a:rPr lang="en-GB" sz="3400" kern="100" dirty="0">
                <a:solidFill>
                  <a:srgbClr val="C00000"/>
                </a:solidFill>
                <a:effectLst/>
                <a:ea typeface="Calibri" panose="020F0502020204030204" pitchFamily="34" charset="0"/>
                <a:cs typeface="Arial" panose="020B0604020202020204" pitchFamily="34" charset="0"/>
              </a:rPr>
              <a:t>ACC</a:t>
            </a:r>
            <a:r>
              <a:rPr lang="en-GB" sz="3400" kern="100" dirty="0">
                <a:ea typeface="Calibri" panose="020F0502020204030204" pitchFamily="34" charset="0"/>
                <a:cs typeface="Arial" panose="020B0604020202020204" pitchFamily="34" charset="0"/>
              </a:rPr>
              <a:t>	    </a:t>
            </a:r>
            <a:r>
              <a:rPr lang="en-GB" sz="3400" kern="100" dirty="0" err="1">
                <a:ea typeface="Calibri" panose="020F0502020204030204" pitchFamily="34" charset="0"/>
                <a:cs typeface="Arial" panose="020B0604020202020204" pitchFamily="34" charset="0"/>
              </a:rPr>
              <a:t>borrow.Y</a:t>
            </a:r>
            <a:r>
              <a:rPr lang="en-GB" sz="3400" kern="100" dirty="0">
                <a:ea typeface="Calibri" panose="020F0502020204030204" pitchFamily="34" charset="0"/>
                <a:cs typeface="Arial" panose="020B0604020202020204" pitchFamily="34" charset="0"/>
              </a:rPr>
              <a:t>-PST.PTCP.Y(3SG)</a:t>
            </a:r>
            <a:r>
              <a:rPr lang="en-GB" sz="3400" kern="100" dirty="0">
                <a:effectLst/>
                <a:ea typeface="Calibri" panose="020F0502020204030204" pitchFamily="34" charset="0"/>
                <a:cs typeface="Arial" panose="020B0604020202020204" pitchFamily="34" charset="0"/>
              </a:rPr>
              <a:t>	</a:t>
            </a:r>
          </a:p>
          <a:p>
            <a:pPr marL="0" indent="0">
              <a:lnSpc>
                <a:spcPct val="120000"/>
              </a:lnSpc>
              <a:spcBef>
                <a:spcPts val="0"/>
              </a:spcBef>
              <a:buNone/>
            </a:pPr>
            <a:r>
              <a:rPr lang="en-GB" sz="3400" kern="100" dirty="0">
                <a:effectLst/>
                <a:ea typeface="Calibri" panose="020F0502020204030204" pitchFamily="34" charset="0"/>
                <a:cs typeface="Arial" panose="020B0604020202020204" pitchFamily="34" charset="0"/>
              </a:rPr>
              <a:t>‘Larisa told me that she had borrowed a fur hat.’ (TY2010)</a:t>
            </a:r>
          </a:p>
          <a:p>
            <a:pPr marL="0" indent="0">
              <a:lnSpc>
                <a:spcPct val="110000"/>
              </a:lnSpc>
              <a:spcBef>
                <a:spcPts val="0"/>
              </a:spcBef>
              <a:buNone/>
            </a:pPr>
            <a:endParaRPr lang="en-GB" sz="2400" dirty="0"/>
          </a:p>
        </p:txBody>
      </p:sp>
    </p:spTree>
    <p:extLst>
      <p:ext uri="{BB962C8B-B14F-4D97-AF65-F5344CB8AC3E}">
        <p14:creationId xmlns:p14="http://schemas.microsoft.com/office/powerpoint/2010/main" val="3019167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t-EE" kern="100" dirty="0">
                <a:effectLst/>
                <a:ea typeface="Calibri" panose="020F0502020204030204" pitchFamily="34" charset="0"/>
                <a:cs typeface="Arial" panose="020B0604020202020204" pitchFamily="34" charset="0"/>
              </a:rPr>
              <a:t>Late </a:t>
            </a:r>
            <a:r>
              <a:rPr lang="en-GB" kern="100" dirty="0">
                <a:effectLst/>
                <a:ea typeface="Calibri" panose="020F0502020204030204" pitchFamily="34" charset="0"/>
                <a:cs typeface="Arial" panose="020B0604020202020204" pitchFamily="34" charset="0"/>
              </a:rPr>
              <a:t>Modern TY</a:t>
            </a:r>
            <a:endParaRPr lang="en-GB" dirty="0"/>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318437"/>
            <a:ext cx="10515600" cy="5433237"/>
          </a:xfrm>
        </p:spPr>
        <p:txBody>
          <a:bodyPr>
            <a:normAutofit/>
          </a:bodyPr>
          <a:lstStyle/>
          <a:p>
            <a:pPr marL="0" indent="0">
              <a:lnSpc>
                <a:spcPct val="120000"/>
              </a:lnSpc>
              <a:spcBef>
                <a:spcPts val="0"/>
              </a:spcBef>
              <a:buNone/>
            </a:pPr>
            <a:endParaRPr lang="en-GB" sz="2400" dirty="0"/>
          </a:p>
          <a:p>
            <a:pPr>
              <a:lnSpc>
                <a:spcPct val="120000"/>
              </a:lnSpc>
              <a:spcBef>
                <a:spcPts val="0"/>
              </a:spcBef>
            </a:pPr>
            <a:r>
              <a:rPr lang="en-GB" sz="2400" kern="100" dirty="0">
                <a:effectLst/>
                <a:ea typeface="Calibri" panose="020F0502020204030204" pitchFamily="34" charset="0"/>
                <a:cs typeface="Arial" panose="020B0604020202020204" pitchFamily="34" charset="0"/>
              </a:rPr>
              <a:t>Elicitation data: The long form is ungrammatical if the object NP is generic or quality-like.</a:t>
            </a:r>
          </a:p>
          <a:p>
            <a:pPr>
              <a:lnSpc>
                <a:spcPct val="120000"/>
              </a:lnSpc>
              <a:spcBef>
                <a:spcPts val="0"/>
              </a:spcBef>
            </a:pPr>
            <a:endParaRPr lang="en-GB" sz="2400" kern="100" dirty="0">
              <a:effectLst/>
              <a:ea typeface="Calibri" panose="020F0502020204030204" pitchFamily="34" charset="0"/>
              <a:cs typeface="Arial" panose="020B0604020202020204" pitchFamily="34" charset="0"/>
            </a:endParaRPr>
          </a:p>
          <a:p>
            <a:pPr marL="0" indent="0">
              <a:lnSpc>
                <a:spcPct val="120000"/>
              </a:lnSpc>
              <a:spcBef>
                <a:spcPts val="0"/>
              </a:spcBef>
              <a:buNone/>
            </a:pP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Leweimə</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joːrpurə</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talau</a:t>
            </a:r>
            <a:r>
              <a:rPr lang="en-GB" sz="2400" b="1" kern="100" dirty="0" err="1">
                <a:solidFill>
                  <a:srgbClr val="C00000"/>
                </a:solidFill>
                <a:effectLst/>
                <a:ea typeface="Calibri" panose="020F0502020204030204" pitchFamily="34" charset="0"/>
                <a:cs typeface="Arial" panose="020B0604020202020204" pitchFamily="34" charset="0"/>
              </a:rPr>
              <a:t>-γənə</a:t>
            </a:r>
            <a:r>
              <a:rPr lang="en-GB" sz="2400" b="1" kern="100" dirty="0">
                <a:solidFill>
                  <a:schemeClr val="accent1"/>
                </a:solidFill>
                <a:effectLst/>
                <a:ea typeface="Calibri" panose="020F0502020204030204" pitchFamily="34" charset="0"/>
                <a:cs typeface="Arial" panose="020B0604020202020204" pitchFamily="34" charset="0"/>
              </a:rPr>
              <a:t> </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puń</a:t>
            </a:r>
            <a:r>
              <a:rPr lang="en-GB" sz="2400" kern="100" dirty="0">
                <a:effectLst/>
                <a:ea typeface="Calibri" panose="020F0502020204030204" pitchFamily="34" charset="0"/>
                <a:cs typeface="Arial" panose="020B0604020202020204" pitchFamily="34" charset="0"/>
              </a:rPr>
              <a:t>-nun-</a:t>
            </a:r>
            <a:r>
              <a:rPr lang="en-GB" sz="2400" kern="100" dirty="0" err="1">
                <a:effectLst/>
                <a:ea typeface="Calibri" panose="020F0502020204030204" pitchFamily="34" charset="0"/>
                <a:cs typeface="Arial" panose="020B0604020202020204" pitchFamily="34" charset="0"/>
              </a:rPr>
              <a:t>ŋa</a:t>
            </a:r>
            <a:r>
              <a:rPr lang="en-GB" sz="2400" kern="100" dirty="0">
                <a:effectLst/>
                <a:ea typeface="Calibri" panose="020F0502020204030204" pitchFamily="34" charset="0"/>
                <a:cs typeface="Arial" panose="020B0604020202020204" pitchFamily="34" charset="0"/>
              </a:rPr>
              <a:t>ː.</a:t>
            </a:r>
          </a:p>
          <a:p>
            <a:pPr marL="0" indent="0">
              <a:lnSpc>
                <a:spcPct val="120000"/>
              </a:lnSpc>
              <a:spcBef>
                <a:spcPts val="0"/>
              </a:spcBef>
              <a:buNone/>
            </a:pP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in.summer</a:t>
            </a:r>
            <a:r>
              <a:rPr lang="en-GB" sz="2400" kern="100" dirty="0">
                <a:effectLst/>
                <a:ea typeface="Calibri" panose="020F0502020204030204" pitchFamily="34" charset="0"/>
                <a:cs typeface="Arial" panose="020B0604020202020204" pitchFamily="34" charset="0"/>
              </a:rPr>
              <a:t>	tundra		reindeer-</a:t>
            </a:r>
            <a:r>
              <a:rPr lang="en-GB" sz="2400" kern="100" dirty="0">
                <a:solidFill>
                  <a:srgbClr val="C00000"/>
                </a:solidFill>
                <a:effectLst/>
                <a:ea typeface="Calibri" panose="020F0502020204030204" pitchFamily="34" charset="0"/>
                <a:cs typeface="Arial" panose="020B0604020202020204" pitchFamily="34" charset="0"/>
              </a:rPr>
              <a:t>ACC</a:t>
            </a:r>
            <a:r>
              <a:rPr lang="en-GB" sz="2400" kern="100" dirty="0">
                <a:effectLst/>
                <a:ea typeface="Calibri" panose="020F0502020204030204" pitchFamily="34" charset="0"/>
                <a:cs typeface="Arial" panose="020B0604020202020204" pitchFamily="34" charset="0"/>
              </a:rPr>
              <a:t>		kill-</a:t>
            </a:r>
            <a:r>
              <a:rPr lang="en-GB" sz="2400" kern="100" dirty="0">
                <a:solidFill>
                  <a:schemeClr val="accent1"/>
                </a:solidFill>
                <a:effectLst/>
                <a:ea typeface="Calibri" panose="020F0502020204030204" pitchFamily="34" charset="0"/>
                <a:cs typeface="Arial" panose="020B0604020202020204" pitchFamily="34" charset="0"/>
              </a:rPr>
              <a:t>HAB</a:t>
            </a:r>
            <a:r>
              <a:rPr lang="en-GB" sz="2400" kern="100" dirty="0">
                <a:effectLst/>
                <a:ea typeface="Calibri" panose="020F0502020204030204" pitchFamily="34" charset="0"/>
                <a:cs typeface="Arial" panose="020B0604020202020204" pitchFamily="34" charset="0"/>
              </a:rPr>
              <a:t>-TR.3PL</a:t>
            </a:r>
          </a:p>
          <a:p>
            <a:pPr marL="0" indent="0">
              <a:lnSpc>
                <a:spcPct val="120000"/>
              </a:lnSpc>
              <a:spcBef>
                <a:spcPts val="0"/>
              </a:spcBef>
              <a:buNone/>
            </a:pPr>
            <a:r>
              <a:rPr lang="en-GB" sz="2400" kern="100" dirty="0">
                <a:effectLst/>
                <a:ea typeface="Calibri" panose="020F0502020204030204" pitchFamily="34" charset="0"/>
                <a:cs typeface="Arial" panose="020B0604020202020204" pitchFamily="34" charset="0"/>
              </a:rPr>
              <a:t>	intended reading: ‘They used to kill reindeer in the tundra in summer.’</a:t>
            </a:r>
          </a:p>
          <a:p>
            <a:pPr marL="0" indent="0">
              <a:lnSpc>
                <a:spcPct val="120000"/>
              </a:lnSpc>
              <a:spcBef>
                <a:spcPts val="0"/>
              </a:spcBef>
              <a:buNone/>
            </a:pPr>
            <a:r>
              <a:rPr lang="en-GB" sz="2400" kern="100" dirty="0">
                <a:effectLst/>
                <a:ea typeface="Calibri" panose="020F0502020204030204" pitchFamily="34" charset="0"/>
                <a:cs typeface="Arial" panose="020B0604020202020204" pitchFamily="34" charset="0"/>
              </a:rPr>
              <a:t> </a:t>
            </a:r>
          </a:p>
          <a:p>
            <a:pPr marL="0" indent="0">
              <a:lnSpc>
                <a:spcPct val="120000"/>
              </a:lnSpc>
              <a:spcBef>
                <a:spcPts val="0"/>
              </a:spcBef>
              <a:buNone/>
            </a:pPr>
            <a:r>
              <a:rPr lang="en-GB" sz="2400" kern="100" dirty="0">
                <a:effectLst/>
                <a:ea typeface="Calibri" panose="020F0502020204030204" pitchFamily="34" charset="0"/>
                <a:cs typeface="Arial" panose="020B0604020202020204" pitchFamily="34" charset="0"/>
              </a:rPr>
              <a:t>	*Amaː 		</a:t>
            </a:r>
            <a:r>
              <a:rPr lang="en-GB" sz="2400" kern="100" dirty="0" err="1">
                <a:effectLst/>
                <a:ea typeface="Calibri" panose="020F0502020204030204" pitchFamily="34" charset="0"/>
                <a:cs typeface="Arial" panose="020B0604020202020204" pitchFamily="34" charset="0"/>
              </a:rPr>
              <a:t>čiŋičədiń</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nonγə</a:t>
            </a:r>
            <a:r>
              <a:rPr lang="en-GB" sz="2400" b="1" kern="100" dirty="0" err="1">
                <a:solidFill>
                  <a:srgbClr val="C00000"/>
                </a:solidFill>
                <a:effectLst/>
                <a:ea typeface="Calibri" panose="020F0502020204030204" pitchFamily="34" charset="0"/>
                <a:cs typeface="Arial" panose="020B0604020202020204" pitchFamily="34" charset="0"/>
              </a:rPr>
              <a:t>-γənə</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lau</a:t>
            </a:r>
            <a:r>
              <a:rPr lang="en-GB" sz="2400" kern="100" dirty="0">
                <a:effectLst/>
                <a:ea typeface="Calibri" panose="020F0502020204030204" pitchFamily="34" charset="0"/>
                <a:cs typeface="Arial" panose="020B0604020202020204" pitchFamily="34" charset="0"/>
              </a:rPr>
              <a:t>-nun-u-m.</a:t>
            </a:r>
          </a:p>
          <a:p>
            <a:pPr marL="0" indent="0">
              <a:lnSpc>
                <a:spcPct val="120000"/>
              </a:lnSpc>
              <a:spcBef>
                <a:spcPts val="0"/>
              </a:spcBef>
              <a:buNone/>
            </a:pPr>
            <a:r>
              <a:rPr lang="en-GB" sz="2400" kern="100" dirty="0">
                <a:effectLst/>
                <a:ea typeface="Calibri" panose="020F0502020204030204" pitchFamily="34" charset="0"/>
                <a:cs typeface="Arial" panose="020B0604020202020204" pitchFamily="34" charset="0"/>
              </a:rPr>
              <a:t>	father		</a:t>
            </a:r>
            <a:r>
              <a:rPr lang="en-GB" sz="2400" kern="100" dirty="0" err="1">
                <a:effectLst/>
                <a:ea typeface="Calibri" panose="020F0502020204030204" pitchFamily="34" charset="0"/>
                <a:cs typeface="Arial" panose="020B0604020202020204" pitchFamily="34" charset="0"/>
              </a:rPr>
              <a:t>in.night</a:t>
            </a:r>
            <a:r>
              <a:rPr lang="en-GB" sz="2400" kern="100" dirty="0">
                <a:effectLst/>
                <a:ea typeface="Calibri" panose="020F0502020204030204" pitchFamily="34" charset="0"/>
                <a:cs typeface="Arial" panose="020B0604020202020204" pitchFamily="34" charset="0"/>
              </a:rPr>
              <a:t>	tobacco</a:t>
            </a:r>
            <a:r>
              <a:rPr lang="en-GB" sz="2400" kern="100" dirty="0">
                <a:solidFill>
                  <a:srgbClr val="C00000"/>
                </a:solidFill>
                <a:effectLst/>
                <a:ea typeface="Calibri" panose="020F0502020204030204" pitchFamily="34" charset="0"/>
                <a:cs typeface="Arial" panose="020B0604020202020204" pitchFamily="34" charset="0"/>
              </a:rPr>
              <a:t>-ACC</a:t>
            </a:r>
            <a:r>
              <a:rPr lang="en-GB" sz="2400" kern="100" dirty="0">
                <a:effectLst/>
                <a:ea typeface="Calibri" panose="020F0502020204030204" pitchFamily="34" charset="0"/>
                <a:cs typeface="Arial" panose="020B0604020202020204" pitchFamily="34" charset="0"/>
              </a:rPr>
              <a:t>	drink-</a:t>
            </a:r>
            <a:r>
              <a:rPr lang="en-GB" sz="2400" kern="100" dirty="0">
                <a:solidFill>
                  <a:schemeClr val="accent1"/>
                </a:solidFill>
                <a:effectLst/>
                <a:ea typeface="Calibri" panose="020F0502020204030204" pitchFamily="34" charset="0"/>
                <a:cs typeface="Arial" panose="020B0604020202020204" pitchFamily="34" charset="0"/>
              </a:rPr>
              <a:t>HAB</a:t>
            </a:r>
            <a:r>
              <a:rPr lang="en-GB" sz="2400" kern="100" dirty="0">
                <a:effectLst/>
                <a:ea typeface="Calibri" panose="020F0502020204030204" pitchFamily="34" charset="0"/>
                <a:cs typeface="Arial" panose="020B0604020202020204" pitchFamily="34" charset="0"/>
              </a:rPr>
              <a:t>-0-TR.3SG</a:t>
            </a:r>
          </a:p>
          <a:p>
            <a:pPr marL="0" indent="0">
              <a:lnSpc>
                <a:spcPct val="120000"/>
              </a:lnSpc>
              <a:spcBef>
                <a:spcPts val="0"/>
              </a:spcBef>
              <a:buNone/>
            </a:pPr>
            <a:r>
              <a:rPr lang="en-GB" sz="2400" kern="100" dirty="0">
                <a:effectLst/>
                <a:ea typeface="Calibri" panose="020F0502020204030204" pitchFamily="34" charset="0"/>
                <a:cs typeface="Arial" panose="020B0604020202020204" pitchFamily="34" charset="0"/>
              </a:rPr>
              <a:t>	intended reading: ‘Father used to smoke (lit. “drink tobacco”) all night.’</a:t>
            </a:r>
          </a:p>
          <a:p>
            <a:pPr marL="0" indent="0">
              <a:lnSpc>
                <a:spcPct val="110000"/>
              </a:lnSpc>
              <a:spcBef>
                <a:spcPts val="0"/>
              </a:spcBef>
              <a:buNone/>
            </a:pPr>
            <a:endParaRPr lang="en-GB" sz="2400" dirty="0"/>
          </a:p>
        </p:txBody>
      </p:sp>
    </p:spTree>
    <p:extLst>
      <p:ext uri="{BB962C8B-B14F-4D97-AF65-F5344CB8AC3E}">
        <p14:creationId xmlns:p14="http://schemas.microsoft.com/office/powerpoint/2010/main" val="3452862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n-GB" kern="100" dirty="0">
                <a:ea typeface="Calibri" panose="020F0502020204030204" pitchFamily="34" charset="0"/>
                <a:cs typeface="Arial" panose="020B0604020202020204" pitchFamily="34" charset="0"/>
              </a:rPr>
              <a:t>Early/Middle Modern TY vs. </a:t>
            </a:r>
            <a:r>
              <a:rPr lang="et-EE" kern="100" dirty="0">
                <a:ea typeface="Calibri" panose="020F0502020204030204" pitchFamily="34" charset="0"/>
                <a:cs typeface="Arial" panose="020B0604020202020204" pitchFamily="34" charset="0"/>
              </a:rPr>
              <a:t>Late </a:t>
            </a:r>
            <a:r>
              <a:rPr lang="en-GB" kern="100" dirty="0">
                <a:effectLst/>
                <a:ea typeface="Calibri" panose="020F0502020204030204" pitchFamily="34" charset="0"/>
                <a:cs typeface="Arial" panose="020B0604020202020204" pitchFamily="34" charset="0"/>
              </a:rPr>
              <a:t>Modern TY</a:t>
            </a:r>
            <a:endParaRPr lang="en-GB" dirty="0"/>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587500"/>
            <a:ext cx="10515600" cy="5164174"/>
          </a:xfrm>
        </p:spPr>
        <p:txBody>
          <a:bodyPr>
            <a:normAutofit/>
          </a:bodyPr>
          <a:lstStyle/>
          <a:p>
            <a:pPr marL="0" indent="0">
              <a:lnSpc>
                <a:spcPct val="100000"/>
              </a:lnSpc>
              <a:spcBef>
                <a:spcPts val="0"/>
              </a:spcBef>
              <a:buNone/>
            </a:pPr>
            <a:endParaRPr lang="en-GB" sz="1800" kern="100" dirty="0">
              <a:effectLst/>
              <a:latin typeface="Times New Roman" panose="02020603050405020304" pitchFamily="18" charset="0"/>
              <a:ea typeface="Calibri" panose="020F0502020204030204" pitchFamily="34" charset="0"/>
              <a:cs typeface="Arial" panose="020B0604020202020204" pitchFamily="34" charset="0"/>
            </a:endParaRPr>
          </a:p>
          <a:p>
            <a:pPr marL="0" indent="0">
              <a:lnSpc>
                <a:spcPct val="120000"/>
              </a:lnSpc>
              <a:spcBef>
                <a:spcPts val="0"/>
              </a:spcBef>
              <a:buNone/>
            </a:pPr>
            <a:endParaRPr lang="et-EE" kern="100" dirty="0">
              <a:effectLst/>
              <a:ea typeface="Calibri" panose="020F0502020204030204" pitchFamily="34" charset="0"/>
              <a:cs typeface="Arial" panose="020B0604020202020204" pitchFamily="34" charset="0"/>
            </a:endParaRPr>
          </a:p>
          <a:p>
            <a:pPr marL="0" indent="0">
              <a:lnSpc>
                <a:spcPct val="120000"/>
              </a:lnSpc>
              <a:spcBef>
                <a:spcPts val="0"/>
              </a:spcBef>
              <a:buNone/>
            </a:pPr>
            <a:r>
              <a:rPr lang="en-GB" sz="2400" kern="100" dirty="0">
                <a:ea typeface="Calibri" panose="020F0502020204030204" pitchFamily="34" charset="0"/>
                <a:cs typeface="Arial" panose="020B0604020202020204" pitchFamily="34" charset="0"/>
              </a:rPr>
              <a:t>Non-specific objects in the corpus</a:t>
            </a:r>
          </a:p>
          <a:p>
            <a:pPr marL="0" indent="0">
              <a:lnSpc>
                <a:spcPct val="120000"/>
              </a:lnSpc>
              <a:spcBef>
                <a:spcPts val="0"/>
              </a:spcBef>
              <a:buNone/>
            </a:pPr>
            <a:endParaRPr lang="en-GB" kern="100" dirty="0">
              <a:effectLst/>
              <a:ea typeface="Calibri" panose="020F0502020204030204" pitchFamily="34" charset="0"/>
              <a:cs typeface="Arial" panose="020B0604020202020204" pitchFamily="34" charset="0"/>
            </a:endParaRPr>
          </a:p>
        </p:txBody>
      </p:sp>
      <p:graphicFrame>
        <p:nvGraphicFramePr>
          <p:cNvPr id="4" name="Tabelle 3"/>
          <p:cNvGraphicFramePr>
            <a:graphicFrameLocks noGrp="1"/>
          </p:cNvGraphicFramePr>
          <p:nvPr>
            <p:extLst>
              <p:ext uri="{D42A27DB-BD31-4B8C-83A1-F6EECF244321}">
                <p14:modId xmlns:p14="http://schemas.microsoft.com/office/powerpoint/2010/main" val="2157510979"/>
              </p:ext>
            </p:extLst>
          </p:nvPr>
        </p:nvGraphicFramePr>
        <p:xfrm>
          <a:off x="1041400" y="3175001"/>
          <a:ext cx="10109199" cy="2438400"/>
        </p:xfrm>
        <a:graphic>
          <a:graphicData uri="http://schemas.openxmlformats.org/drawingml/2006/table">
            <a:tbl>
              <a:tblPr firstRow="1" bandRow="1">
                <a:tableStyleId>{5C22544A-7EE6-4342-B048-85BDC9FD1C3A}</a:tableStyleId>
              </a:tblPr>
              <a:tblGrid>
                <a:gridCol w="3369733">
                  <a:extLst>
                    <a:ext uri="{9D8B030D-6E8A-4147-A177-3AD203B41FA5}">
                      <a16:colId xmlns:a16="http://schemas.microsoft.com/office/drawing/2014/main" val="3475261201"/>
                    </a:ext>
                  </a:extLst>
                </a:gridCol>
                <a:gridCol w="3369733">
                  <a:extLst>
                    <a:ext uri="{9D8B030D-6E8A-4147-A177-3AD203B41FA5}">
                      <a16:colId xmlns:a16="http://schemas.microsoft.com/office/drawing/2014/main" val="471443160"/>
                    </a:ext>
                  </a:extLst>
                </a:gridCol>
                <a:gridCol w="3369733">
                  <a:extLst>
                    <a:ext uri="{9D8B030D-6E8A-4147-A177-3AD203B41FA5}">
                      <a16:colId xmlns:a16="http://schemas.microsoft.com/office/drawing/2014/main" val="32102884"/>
                    </a:ext>
                  </a:extLst>
                </a:gridCol>
              </a:tblGrid>
              <a:tr h="812800">
                <a:tc>
                  <a:txBody>
                    <a:bodyPr/>
                    <a:lstStyle/>
                    <a:p>
                      <a:endParaRPr lang="de-DE" sz="2400" dirty="0"/>
                    </a:p>
                  </a:txBody>
                  <a:tcPr/>
                </a:tc>
                <a:tc>
                  <a:txBody>
                    <a:bodyPr/>
                    <a:lstStyle/>
                    <a:p>
                      <a:r>
                        <a:rPr lang="et-EE" sz="2400" dirty="0"/>
                        <a:t>Short accusative (-lə)</a:t>
                      </a:r>
                      <a:endParaRPr lang="de-DE" sz="2400" dirty="0"/>
                    </a:p>
                  </a:txBody>
                  <a:tcPr/>
                </a:tc>
                <a:tc>
                  <a:txBody>
                    <a:bodyPr/>
                    <a:lstStyle/>
                    <a:p>
                      <a:r>
                        <a:rPr lang="et-EE" sz="2400" dirty="0"/>
                        <a:t>Long accusative</a:t>
                      </a:r>
                      <a:r>
                        <a:rPr lang="et-EE" sz="2400" baseline="0" dirty="0"/>
                        <a:t> (-γənə)</a:t>
                      </a:r>
                      <a:endParaRPr lang="de-DE" sz="2400" dirty="0"/>
                    </a:p>
                  </a:txBody>
                  <a:tcPr/>
                </a:tc>
                <a:extLst>
                  <a:ext uri="{0D108BD9-81ED-4DB2-BD59-A6C34878D82A}">
                    <a16:rowId xmlns:a16="http://schemas.microsoft.com/office/drawing/2014/main" val="2050881771"/>
                  </a:ext>
                </a:extLst>
              </a:tr>
              <a:tr h="812800">
                <a:tc>
                  <a:txBody>
                    <a:bodyPr/>
                    <a:lstStyle/>
                    <a:p>
                      <a:r>
                        <a:rPr lang="et-EE" sz="2400" dirty="0"/>
                        <a:t>Early/Middle Modern TY</a:t>
                      </a:r>
                      <a:endParaRPr lang="de-DE" sz="2400" dirty="0"/>
                    </a:p>
                  </a:txBody>
                  <a:tcPr/>
                </a:tc>
                <a:tc>
                  <a:txBody>
                    <a:bodyPr/>
                    <a:lstStyle/>
                    <a:p>
                      <a:pPr algn="ctr"/>
                      <a:r>
                        <a:rPr lang="et-EE" sz="2400" dirty="0"/>
                        <a:t>57%</a:t>
                      </a:r>
                      <a:endParaRPr lang="de-DE" sz="2400" dirty="0"/>
                    </a:p>
                  </a:txBody>
                  <a:tcPr/>
                </a:tc>
                <a:tc>
                  <a:txBody>
                    <a:bodyPr/>
                    <a:lstStyle/>
                    <a:p>
                      <a:pPr algn="ctr"/>
                      <a:r>
                        <a:rPr lang="et-EE" sz="2400" dirty="0"/>
                        <a:t>43%</a:t>
                      </a:r>
                      <a:endParaRPr lang="de-DE" sz="2400" dirty="0"/>
                    </a:p>
                  </a:txBody>
                  <a:tcPr/>
                </a:tc>
                <a:extLst>
                  <a:ext uri="{0D108BD9-81ED-4DB2-BD59-A6C34878D82A}">
                    <a16:rowId xmlns:a16="http://schemas.microsoft.com/office/drawing/2014/main" val="2559974589"/>
                  </a:ext>
                </a:extLst>
              </a:tr>
              <a:tr h="812800">
                <a:tc>
                  <a:txBody>
                    <a:bodyPr/>
                    <a:lstStyle/>
                    <a:p>
                      <a:r>
                        <a:rPr lang="et-EE" sz="2400" dirty="0"/>
                        <a:t>Late Modern TY</a:t>
                      </a:r>
                      <a:endParaRPr lang="de-DE" sz="2400" dirty="0"/>
                    </a:p>
                  </a:txBody>
                  <a:tcPr/>
                </a:tc>
                <a:tc>
                  <a:txBody>
                    <a:bodyPr/>
                    <a:lstStyle/>
                    <a:p>
                      <a:pPr algn="ctr"/>
                      <a:r>
                        <a:rPr lang="et-EE" sz="2400" dirty="0"/>
                        <a:t>93%</a:t>
                      </a:r>
                      <a:endParaRPr lang="de-DE" sz="2400" dirty="0"/>
                    </a:p>
                  </a:txBody>
                  <a:tcPr/>
                </a:tc>
                <a:tc>
                  <a:txBody>
                    <a:bodyPr/>
                    <a:lstStyle/>
                    <a:p>
                      <a:pPr algn="ctr"/>
                      <a:r>
                        <a:rPr lang="et-EE" sz="2400" dirty="0"/>
                        <a:t>7%</a:t>
                      </a:r>
                      <a:endParaRPr lang="de-DE" sz="2400" dirty="0"/>
                    </a:p>
                  </a:txBody>
                  <a:tcPr/>
                </a:tc>
                <a:extLst>
                  <a:ext uri="{0D108BD9-81ED-4DB2-BD59-A6C34878D82A}">
                    <a16:rowId xmlns:a16="http://schemas.microsoft.com/office/drawing/2014/main" val="1404058073"/>
                  </a:ext>
                </a:extLst>
              </a:tr>
            </a:tbl>
          </a:graphicData>
        </a:graphic>
      </p:graphicFrame>
    </p:spTree>
    <p:extLst>
      <p:ext uri="{BB962C8B-B14F-4D97-AF65-F5344CB8AC3E}">
        <p14:creationId xmlns:p14="http://schemas.microsoft.com/office/powerpoint/2010/main" val="749357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t-EE" kern="100" dirty="0">
                <a:effectLst/>
                <a:ea typeface="Calibri" panose="020F0502020204030204" pitchFamily="34" charset="0"/>
                <a:cs typeface="Arial" panose="020B0604020202020204" pitchFamily="34" charset="0"/>
              </a:rPr>
              <a:t>Late </a:t>
            </a:r>
            <a:r>
              <a:rPr lang="en-GB" kern="100" dirty="0">
                <a:effectLst/>
                <a:ea typeface="Calibri" panose="020F0502020204030204" pitchFamily="34" charset="0"/>
                <a:cs typeface="Arial" panose="020B0604020202020204" pitchFamily="34" charset="0"/>
              </a:rPr>
              <a:t>Modern TY</a:t>
            </a:r>
            <a:endParaRPr lang="en-GB" dirty="0"/>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318437"/>
            <a:ext cx="10515600" cy="5433237"/>
          </a:xfrm>
        </p:spPr>
        <p:txBody>
          <a:bodyPr>
            <a:normAutofit lnSpcReduction="10000"/>
          </a:bodyPr>
          <a:lstStyle/>
          <a:p>
            <a:pPr marL="0" indent="0">
              <a:lnSpc>
                <a:spcPct val="100000"/>
              </a:lnSpc>
              <a:spcBef>
                <a:spcPts val="0"/>
              </a:spcBef>
              <a:buNone/>
            </a:pPr>
            <a:endParaRPr lang="en-GB" sz="2400" dirty="0"/>
          </a:p>
          <a:p>
            <a:pPr>
              <a:lnSpc>
                <a:spcPct val="100000"/>
              </a:lnSpc>
              <a:spcBef>
                <a:spcPts val="0"/>
              </a:spcBef>
            </a:pPr>
            <a:r>
              <a:rPr lang="en-GB" sz="2400" kern="100" dirty="0">
                <a:ea typeface="Calibri" panose="020F0502020204030204" pitchFamily="34" charset="0"/>
                <a:cs typeface="Arial" panose="020B0604020202020204" pitchFamily="34" charset="0"/>
              </a:rPr>
              <a:t>Additional quirk: If an object can be construed as semantically partitive, it normally takes the long form, irrespective of its specificity or its morphosyntactic status as weak or strong</a:t>
            </a:r>
            <a:r>
              <a:rPr lang="et-EE" sz="2400" kern="100" dirty="0">
                <a:ea typeface="Calibri" panose="020F0502020204030204" pitchFamily="34" charset="0"/>
                <a:cs typeface="Arial" panose="020B0604020202020204" pitchFamily="34" charset="0"/>
              </a:rPr>
              <a:t> (this accounts for non-specific objects </a:t>
            </a:r>
            <a:r>
              <a:rPr lang="en-GB" sz="2400" kern="100" dirty="0">
                <a:ea typeface="Calibri" panose="020F0502020204030204" pitchFamily="34" charset="0"/>
                <a:cs typeface="Arial" panose="020B0604020202020204" pitchFamily="34" charset="0"/>
              </a:rPr>
              <a:t>with</a:t>
            </a:r>
            <a:r>
              <a:rPr lang="et-EE" sz="2400" kern="100" dirty="0">
                <a:ea typeface="Calibri" panose="020F0502020204030204" pitchFamily="34" charset="0"/>
                <a:cs typeface="Arial" panose="020B0604020202020204" pitchFamily="34" charset="0"/>
              </a:rPr>
              <a:t> -</a:t>
            </a:r>
            <a:r>
              <a:rPr lang="et-EE" sz="2400" i="1" kern="100" dirty="0">
                <a:ea typeface="Calibri" panose="020F0502020204030204" pitchFamily="34" charset="0"/>
                <a:cs typeface="Arial" panose="020B0604020202020204" pitchFamily="34" charset="0"/>
              </a:rPr>
              <a:t>γənə</a:t>
            </a:r>
            <a:r>
              <a:rPr lang="et-EE" sz="2400" kern="100" dirty="0">
                <a:ea typeface="Calibri" panose="020F0502020204030204" pitchFamily="34" charset="0"/>
                <a:cs typeface="Arial" panose="020B0604020202020204" pitchFamily="34" charset="0"/>
              </a:rPr>
              <a:t> in the corpus)</a:t>
            </a:r>
            <a:r>
              <a:rPr lang="en-GB" sz="2400" kern="100" dirty="0">
                <a:ea typeface="Calibri" panose="020F0502020204030204" pitchFamily="34" charset="0"/>
                <a:cs typeface="Arial" panose="020B0604020202020204" pitchFamily="34" charset="0"/>
              </a:rPr>
              <a:t>.</a:t>
            </a:r>
          </a:p>
          <a:p>
            <a:pPr marL="0" indent="0">
              <a:lnSpc>
                <a:spcPct val="100000"/>
              </a:lnSpc>
              <a:spcBef>
                <a:spcPts val="0"/>
              </a:spcBef>
              <a:buNone/>
            </a:pPr>
            <a:endParaRPr lang="en-GB" sz="2400" kern="100" dirty="0">
              <a:ea typeface="Calibri" panose="020F0502020204030204" pitchFamily="34" charset="0"/>
              <a:cs typeface="Arial" panose="020B0604020202020204" pitchFamily="34" charset="0"/>
            </a:endParaRPr>
          </a:p>
          <a:p>
            <a:pPr>
              <a:lnSpc>
                <a:spcPct val="100000"/>
              </a:lnSpc>
              <a:spcBef>
                <a:spcPts val="0"/>
              </a:spcBef>
            </a:pPr>
            <a:r>
              <a:rPr lang="en-GB" sz="2400" kern="100" dirty="0">
                <a:ea typeface="Calibri" panose="020F0502020204030204" pitchFamily="34" charset="0"/>
                <a:cs typeface="Arial" panose="020B0604020202020204" pitchFamily="34" charset="0"/>
              </a:rPr>
              <a:t>This is often the case with restrictive modifiers which imply that the denotation of the NP belongs to a set (in this instance, ‘big dog’ implies that </a:t>
            </a:r>
            <a:r>
              <a:rPr lang="en-GB" sz="2400" dirty="0">
                <a:effectLst/>
                <a:ea typeface="Calibri" panose="020F0502020204030204" pitchFamily="34" charset="0"/>
              </a:rPr>
              <a:t>that there are also smaller dogs, so that big dogs are part of the set of dogs of different sizes.) </a:t>
            </a:r>
            <a:endParaRPr lang="en-GB" sz="2400" kern="100" dirty="0">
              <a:ea typeface="Calibri" panose="020F0502020204030204" pitchFamily="34" charset="0"/>
              <a:cs typeface="Arial" panose="020B0604020202020204" pitchFamily="34" charset="0"/>
            </a:endParaRPr>
          </a:p>
          <a:p>
            <a:pPr marL="0" indent="0">
              <a:lnSpc>
                <a:spcPct val="100000"/>
              </a:lnSpc>
              <a:spcBef>
                <a:spcPts val="0"/>
              </a:spcBef>
              <a:buNone/>
            </a:pPr>
            <a:endParaRPr lang="en-GB" sz="2400" dirty="0"/>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a:t>
            </a:r>
            <a:r>
              <a:rPr lang="en-GB" sz="2400" kern="100" dirty="0">
                <a:ea typeface="Calibri" panose="020F0502020204030204" pitchFamily="34" charset="0"/>
                <a:cs typeface="Arial" panose="020B0604020202020204" pitchFamily="34" charset="0"/>
              </a:rPr>
              <a:t>non-specific partitive object</a:t>
            </a:r>
          </a:p>
          <a:p>
            <a:pPr marL="0" indent="0">
              <a:lnSpc>
                <a:spcPct val="100000"/>
              </a:lnSpc>
              <a:spcBef>
                <a:spcPts val="0"/>
              </a:spcBef>
              <a:buNone/>
            </a:pPr>
            <a:endParaRPr lang="en-GB" sz="2400" kern="100" dirty="0">
              <a:effectLst/>
              <a:ea typeface="Calibri" panose="020F0502020204030204" pitchFamily="34" charset="0"/>
              <a:cs typeface="Arial" panose="020B0604020202020204" pitchFamily="34" charset="0"/>
            </a:endParaRPr>
          </a:p>
          <a:p>
            <a:pPr marL="0" indent="0">
              <a:lnSpc>
                <a:spcPct val="100000"/>
              </a:lnSpc>
              <a:spcBef>
                <a:spcPts val="0"/>
              </a:spcBef>
              <a:buNone/>
            </a:pPr>
            <a:r>
              <a:rPr lang="en-GB" sz="2400" kern="100" dirty="0">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Keipə</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čama</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laːmə-</a:t>
            </a:r>
            <a:r>
              <a:rPr lang="en-GB" sz="2400" b="1" kern="100" dirty="0" err="1">
                <a:solidFill>
                  <a:srgbClr val="C00000"/>
                </a:solidFill>
                <a:effectLst/>
                <a:ea typeface="Calibri" panose="020F0502020204030204" pitchFamily="34" charset="0"/>
                <a:cs typeface="Arial" panose="020B0604020202020204" pitchFamily="34" charset="0"/>
              </a:rPr>
              <a:t>γənə</a:t>
            </a:r>
            <a:r>
              <a:rPr lang="en-GB" sz="2400" kern="100" dirty="0">
                <a:effectLst/>
                <a:ea typeface="Calibri" panose="020F0502020204030204" pitchFamily="34" charset="0"/>
                <a:cs typeface="Arial" panose="020B0604020202020204" pitchFamily="34" charset="0"/>
              </a:rPr>
              <a:t>]</a:t>
            </a:r>
            <a:r>
              <a:rPr lang="en-GB" sz="2400" b="1" kern="100" dirty="0">
                <a:solidFill>
                  <a:schemeClr val="accent1"/>
                </a:solidFill>
                <a:effectLst/>
                <a:ea typeface="Calibri" panose="020F0502020204030204" pitchFamily="34" charset="0"/>
                <a:cs typeface="Arial" panose="020B0604020202020204" pitchFamily="34" charset="0"/>
              </a:rPr>
              <a:t> </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waŋči</a:t>
            </a:r>
            <a:r>
              <a:rPr lang="en-GB" sz="2400" kern="100" dirty="0">
                <a:effectLst/>
                <a:ea typeface="Calibri" panose="020F0502020204030204" pitchFamily="34" charset="0"/>
                <a:cs typeface="Arial" panose="020B0604020202020204" pitchFamily="34" charset="0"/>
              </a:rPr>
              <a:t>-nu-m 		[…] 			</a:t>
            </a: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man	big	dog-</a:t>
            </a:r>
            <a:r>
              <a:rPr lang="en-GB" sz="2400" kern="100" dirty="0">
                <a:solidFill>
                  <a:srgbClr val="C00000"/>
                </a:solidFill>
                <a:effectLst/>
                <a:ea typeface="Calibri" panose="020F0502020204030204" pitchFamily="34" charset="0"/>
                <a:cs typeface="Arial" panose="020B0604020202020204" pitchFamily="34" charset="0"/>
              </a:rPr>
              <a:t>ACC</a:t>
            </a:r>
            <a:r>
              <a:rPr lang="en-GB" sz="2400" kern="100" dirty="0">
                <a:effectLst/>
                <a:ea typeface="Calibri" panose="020F0502020204030204" pitchFamily="34" charset="0"/>
                <a:cs typeface="Arial" panose="020B0604020202020204" pitchFamily="34" charset="0"/>
              </a:rPr>
              <a:t>	search-PROG-TR.3SG	</a:t>
            </a: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‘A man was looking for a big dog (sc. to buy),’ (but he didn’t buy anything). </a:t>
            </a:r>
          </a:p>
        </p:txBody>
      </p:sp>
    </p:spTree>
    <p:extLst>
      <p:ext uri="{BB962C8B-B14F-4D97-AF65-F5344CB8AC3E}">
        <p14:creationId xmlns:p14="http://schemas.microsoft.com/office/powerpoint/2010/main" val="2642668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t-EE" dirty="0"/>
              <a:t>Tundra Yukaghir (TY)</a:t>
            </a:r>
            <a:endParaRPr lang="de-DE" dirty="0"/>
          </a:p>
        </p:txBody>
      </p:sp>
      <p:sp>
        <p:nvSpPr>
          <p:cNvPr id="3" name="Inhaltsplatzhalter 2"/>
          <p:cNvSpPr>
            <a:spLocks noGrp="1"/>
          </p:cNvSpPr>
          <p:nvPr>
            <p:ph idx="1"/>
          </p:nvPr>
        </p:nvSpPr>
        <p:spPr>
          <a:xfrm>
            <a:off x="382772" y="1562987"/>
            <a:ext cx="7581014" cy="2490268"/>
          </a:xfrm>
        </p:spPr>
        <p:txBody>
          <a:bodyPr>
            <a:normAutofit/>
          </a:bodyPr>
          <a:lstStyle/>
          <a:p>
            <a:pPr marL="0" indent="0">
              <a:lnSpc>
                <a:spcPct val="100000"/>
              </a:lnSpc>
              <a:spcBef>
                <a:spcPts val="0"/>
              </a:spcBef>
              <a:buNone/>
            </a:pPr>
            <a:r>
              <a:rPr lang="et-EE" sz="2400" dirty="0"/>
              <a:t>Together with Kolyma Yukaghir, one of the two remaining Yukaghiric languages, </a:t>
            </a:r>
            <a:r>
              <a:rPr lang="en-GB" sz="2400" dirty="0"/>
              <a:t>forms a small language family.</a:t>
            </a:r>
          </a:p>
          <a:p>
            <a:pPr marL="0" indent="0">
              <a:lnSpc>
                <a:spcPct val="110000"/>
              </a:lnSpc>
              <a:spcBef>
                <a:spcPts val="0"/>
              </a:spcBef>
              <a:buNone/>
            </a:pPr>
            <a:endParaRPr lang="en-GB" sz="2400" dirty="0"/>
          </a:p>
          <a:p>
            <a:pPr marL="0" indent="0">
              <a:lnSpc>
                <a:spcPct val="100000"/>
              </a:lnSpc>
              <a:spcBef>
                <a:spcPts val="0"/>
              </a:spcBef>
              <a:buNone/>
            </a:pPr>
            <a:r>
              <a:rPr lang="en-GB" sz="2400" dirty="0"/>
              <a:t>Is </a:t>
            </a:r>
            <a:r>
              <a:rPr lang="et-EE" sz="2400" dirty="0"/>
              <a:t>currently spoken by 30-40 fluent speakers in the Lower Kolyma region (villages of Andryushkino, Kolymskoe, Chersky + Yakutsk)</a:t>
            </a:r>
            <a:r>
              <a:rPr lang="en-GB" sz="2400" dirty="0"/>
              <a:t>.</a:t>
            </a:r>
            <a:endParaRPr lang="et-EE" sz="2400"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0544" t="-496" r="15830"/>
          <a:stretch/>
        </p:blipFill>
        <p:spPr bwMode="auto">
          <a:xfrm>
            <a:off x="137933" y="4339738"/>
            <a:ext cx="2660526" cy="241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80777" y="4339738"/>
            <a:ext cx="3618000" cy="241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9508" t="1472" r="8433"/>
          <a:stretch/>
        </p:blipFill>
        <p:spPr bwMode="auto">
          <a:xfrm>
            <a:off x="2950398" y="4339738"/>
            <a:ext cx="2678440" cy="241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 name="Picture 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550716" y="3403738"/>
            <a:ext cx="2511000" cy="334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Grafik 7"/>
          <p:cNvPicPr>
            <a:picLocks noChangeAspect="1"/>
          </p:cNvPicPr>
          <p:nvPr/>
        </p:nvPicPr>
        <p:blipFill rotWithShape="1">
          <a:blip r:embed="rId6"/>
          <a:srcRect l="3393" t="4599" r="4743" b="4937"/>
          <a:stretch/>
        </p:blipFill>
        <p:spPr>
          <a:xfrm>
            <a:off x="8094598" y="131885"/>
            <a:ext cx="3968229" cy="2751992"/>
          </a:xfrm>
          <a:prstGeom prst="rect">
            <a:avLst/>
          </a:prstGeom>
        </p:spPr>
      </p:pic>
      <p:sp>
        <p:nvSpPr>
          <p:cNvPr id="9" name="Textfeld 8"/>
          <p:cNvSpPr txBox="1"/>
          <p:nvPr/>
        </p:nvSpPr>
        <p:spPr>
          <a:xfrm>
            <a:off x="8094598" y="2883877"/>
            <a:ext cx="3464169" cy="307777"/>
          </a:xfrm>
          <a:prstGeom prst="rect">
            <a:avLst/>
          </a:prstGeom>
          <a:noFill/>
        </p:spPr>
        <p:txBody>
          <a:bodyPr wrap="square" rtlCol="0">
            <a:spAutoFit/>
          </a:bodyPr>
          <a:lstStyle/>
          <a:p>
            <a:r>
              <a:rPr lang="et-EE" sz="1400" dirty="0"/>
              <a:t>Map: Pupynina &amp; Aralova (2021: 3)</a:t>
            </a:r>
            <a:endParaRPr lang="de-DE" sz="1400" dirty="0"/>
          </a:p>
        </p:txBody>
      </p:sp>
    </p:spTree>
    <p:extLst>
      <p:ext uri="{BB962C8B-B14F-4D97-AF65-F5344CB8AC3E}">
        <p14:creationId xmlns:p14="http://schemas.microsoft.com/office/powerpoint/2010/main" val="759040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n-GB" kern="100" dirty="0">
                <a:effectLst/>
                <a:ea typeface="Calibri" panose="020F0502020204030204" pitchFamily="34" charset="0"/>
                <a:cs typeface="Arial" panose="020B0604020202020204" pitchFamily="34" charset="0"/>
              </a:rPr>
              <a:t>Summary of the change</a:t>
            </a:r>
            <a:endParaRPr lang="en-GB" dirty="0"/>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318437"/>
            <a:ext cx="10515600" cy="5433237"/>
          </a:xfrm>
        </p:spPr>
        <p:txBody>
          <a:bodyPr>
            <a:noAutofit/>
          </a:bodyPr>
          <a:lstStyle/>
          <a:p>
            <a:pPr marL="0" indent="0">
              <a:lnSpc>
                <a:spcPct val="100000"/>
              </a:lnSpc>
              <a:spcBef>
                <a:spcPts val="0"/>
              </a:spcBef>
              <a:buNone/>
            </a:pPr>
            <a:endParaRPr lang="en-GB" sz="2400" dirty="0"/>
          </a:p>
          <a:p>
            <a:pPr>
              <a:lnSpc>
                <a:spcPct val="100000"/>
              </a:lnSpc>
              <a:spcBef>
                <a:spcPts val="0"/>
              </a:spcBef>
            </a:pPr>
            <a:r>
              <a:rPr lang="en-GB" sz="2400" dirty="0">
                <a:effectLst/>
                <a:ea typeface="Calibri" panose="020F0502020204030204" pitchFamily="34" charset="0"/>
              </a:rPr>
              <a:t>In Early/Middle Modern TY, the distribution of the accusative markers is a function of the morphosyntactic class to which the object NP belongs. </a:t>
            </a:r>
          </a:p>
          <a:p>
            <a:pPr>
              <a:lnSpc>
                <a:spcPct val="100000"/>
              </a:lnSpc>
              <a:spcBef>
                <a:spcPts val="0"/>
              </a:spcBef>
            </a:pPr>
            <a:endParaRPr lang="en-GB" sz="2400" kern="100" dirty="0">
              <a:ea typeface="Calibri" panose="020F0502020204030204" pitchFamily="34" charset="0"/>
              <a:cs typeface="Arial" panose="020B0604020202020204" pitchFamily="34" charset="0"/>
            </a:endParaRPr>
          </a:p>
          <a:p>
            <a:pPr>
              <a:lnSpc>
                <a:spcPct val="100000"/>
              </a:lnSpc>
              <a:spcBef>
                <a:spcPts val="0"/>
              </a:spcBef>
            </a:pPr>
            <a:r>
              <a:rPr lang="en-GB" sz="2400" dirty="0">
                <a:effectLst/>
                <a:ea typeface="Calibri" panose="020F0502020204030204" pitchFamily="34" charset="0"/>
              </a:rPr>
              <a:t>In </a:t>
            </a:r>
            <a:r>
              <a:rPr lang="et-EE" sz="2400" dirty="0">
                <a:effectLst/>
                <a:ea typeface="Calibri" panose="020F0502020204030204" pitchFamily="34" charset="0"/>
              </a:rPr>
              <a:t>Late </a:t>
            </a:r>
            <a:r>
              <a:rPr lang="en-GB" sz="2400" dirty="0">
                <a:effectLst/>
                <a:ea typeface="Calibri" panose="020F0502020204030204" pitchFamily="34" charset="0"/>
              </a:rPr>
              <a:t>Modern TY, this has not changed for strong unmodified NPs.</a:t>
            </a:r>
          </a:p>
          <a:p>
            <a:pPr>
              <a:lnSpc>
                <a:spcPct val="100000"/>
              </a:lnSpc>
              <a:spcBef>
                <a:spcPts val="0"/>
              </a:spcBef>
            </a:pPr>
            <a:endParaRPr lang="en-GB" sz="2400" dirty="0">
              <a:ea typeface="Calibri" panose="020F0502020204030204" pitchFamily="34" charset="0"/>
            </a:endParaRPr>
          </a:p>
          <a:p>
            <a:pPr>
              <a:lnSpc>
                <a:spcPct val="100000"/>
              </a:lnSpc>
              <a:spcBef>
                <a:spcPts val="0"/>
              </a:spcBef>
            </a:pPr>
            <a:r>
              <a:rPr lang="en-GB" sz="2400" dirty="0">
                <a:effectLst/>
                <a:ea typeface="Calibri" panose="020F0502020204030204" pitchFamily="34" charset="0"/>
              </a:rPr>
              <a:t>However,  there has been a change in the factors determining the choice of the accusative form for weak objects and strong modified objects.</a:t>
            </a:r>
            <a:endParaRPr lang="en-GB" sz="2400" kern="100" dirty="0">
              <a:effectLst/>
              <a:ea typeface="Calibri" panose="020F0502020204030204" pitchFamily="34" charset="0"/>
              <a:cs typeface="Arial" panose="020B0604020202020204" pitchFamily="34" charset="0"/>
            </a:endParaRPr>
          </a:p>
          <a:p>
            <a:pPr>
              <a:lnSpc>
                <a:spcPct val="100000"/>
              </a:lnSpc>
              <a:spcBef>
                <a:spcPts val="0"/>
              </a:spcBef>
            </a:pPr>
            <a:endParaRPr lang="en-GB" sz="2400" kern="100" dirty="0">
              <a:effectLst/>
              <a:ea typeface="Calibri" panose="020F0502020204030204" pitchFamily="34" charset="0"/>
              <a:cs typeface="Arial" panose="020B0604020202020204" pitchFamily="34" charset="0"/>
            </a:endParaRPr>
          </a:p>
          <a:p>
            <a:pPr>
              <a:lnSpc>
                <a:spcPct val="100000"/>
              </a:lnSpc>
              <a:spcBef>
                <a:spcPts val="0"/>
              </a:spcBef>
            </a:pPr>
            <a:r>
              <a:rPr lang="en-GB" sz="2400" kern="100" dirty="0">
                <a:ea typeface="Calibri" panose="020F0502020204030204" pitchFamily="34" charset="0"/>
                <a:cs typeface="Arial" panose="020B0604020202020204" pitchFamily="34" charset="0"/>
              </a:rPr>
              <a:t>To take the long accusative, they have to be either specific or partitive.</a:t>
            </a:r>
          </a:p>
          <a:p>
            <a:pPr>
              <a:lnSpc>
                <a:spcPct val="100000"/>
              </a:lnSpc>
              <a:spcBef>
                <a:spcPts val="0"/>
              </a:spcBef>
            </a:pPr>
            <a:endParaRPr lang="en-GB" sz="2400" kern="100" dirty="0">
              <a:ea typeface="Calibri" panose="020F0502020204030204" pitchFamily="34" charset="0"/>
              <a:cs typeface="Arial" panose="020B0604020202020204" pitchFamily="34" charset="0"/>
            </a:endParaRPr>
          </a:p>
          <a:p>
            <a:pPr>
              <a:lnSpc>
                <a:spcPct val="100000"/>
              </a:lnSpc>
              <a:spcBef>
                <a:spcPts val="0"/>
              </a:spcBef>
            </a:pPr>
            <a:r>
              <a:rPr lang="en-GB" sz="2400" kern="100" dirty="0">
                <a:ea typeface="Calibri" panose="020F0502020204030204" pitchFamily="34" charset="0"/>
                <a:cs typeface="Arial" panose="020B0604020202020204" pitchFamily="34" charset="0"/>
              </a:rPr>
              <a:t> Conversely, the precondition for the use of the short accusative is the lack of specificity or partitivity.</a:t>
            </a:r>
            <a:endParaRPr lang="en-GB" sz="2400" kern="100" dirty="0">
              <a:effectLst/>
              <a:ea typeface="Calibri" panose="020F0502020204030204" pitchFamily="34" charset="0"/>
              <a:cs typeface="Arial" panose="020B0604020202020204" pitchFamily="34" charset="0"/>
            </a:endParaRP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a:t>
            </a:r>
            <a:endParaRPr lang="en-GB" sz="2400" dirty="0"/>
          </a:p>
        </p:txBody>
      </p:sp>
    </p:spTree>
    <p:extLst>
      <p:ext uri="{BB962C8B-B14F-4D97-AF65-F5344CB8AC3E}">
        <p14:creationId xmlns:p14="http://schemas.microsoft.com/office/powerpoint/2010/main" val="4214018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n-GB" kern="100" dirty="0">
                <a:ea typeface="Calibri" panose="020F0502020204030204" pitchFamily="34" charset="0"/>
                <a:cs typeface="Arial" panose="020B0604020202020204" pitchFamily="34" charset="0"/>
              </a:rPr>
              <a:t>Sakha</a:t>
            </a:r>
            <a:endParaRPr lang="en-GB" dirty="0"/>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536700"/>
            <a:ext cx="10515600" cy="5183076"/>
          </a:xfrm>
        </p:spPr>
        <p:txBody>
          <a:bodyPr>
            <a:noAutofit/>
          </a:bodyPr>
          <a:lstStyle/>
          <a:p>
            <a:pPr>
              <a:lnSpc>
                <a:spcPct val="100000"/>
              </a:lnSpc>
              <a:spcBef>
                <a:spcPts val="0"/>
              </a:spcBef>
            </a:pPr>
            <a:r>
              <a:rPr lang="en-GB" sz="2400" kern="100" dirty="0">
                <a:effectLst/>
                <a:ea typeface="Calibri" panose="020F0502020204030204" pitchFamily="34" charset="0"/>
                <a:cs typeface="Arial" panose="020B0604020202020204" pitchFamily="34" charset="0"/>
              </a:rPr>
              <a:t>Sakha, like most Turkic languages, has a DOM system in which object can be encoded by the </a:t>
            </a:r>
            <a:r>
              <a:rPr lang="en-GB" sz="2400" kern="100">
                <a:effectLst/>
                <a:ea typeface="Calibri" panose="020F0502020204030204" pitchFamily="34" charset="0"/>
                <a:cs typeface="Arial" panose="020B0604020202020204" pitchFamily="34" charset="0"/>
              </a:rPr>
              <a:t>nominative or the </a:t>
            </a:r>
            <a:r>
              <a:rPr lang="en-GB" sz="2400" kern="100" dirty="0">
                <a:effectLst/>
                <a:ea typeface="Calibri" panose="020F0502020204030204" pitchFamily="34" charset="0"/>
                <a:cs typeface="Arial" panose="020B0604020202020204" pitchFamily="34" charset="0"/>
              </a:rPr>
              <a:t>accusative in </a:t>
            </a:r>
            <a:r>
              <a:rPr lang="en-GB" sz="2400" i="1" kern="100" dirty="0">
                <a:effectLst/>
                <a:ea typeface="Calibri" panose="020F0502020204030204" pitchFamily="34" charset="0"/>
                <a:cs typeface="Arial" panose="020B0604020202020204" pitchFamily="34" charset="0"/>
              </a:rPr>
              <a:t>-(n)I</a:t>
            </a:r>
            <a:r>
              <a:rPr lang="en-GB" sz="2400" kern="100" dirty="0">
                <a:effectLst/>
                <a:ea typeface="Calibri" panose="020F0502020204030204" pitchFamily="34" charset="0"/>
                <a:cs typeface="Arial" panose="020B0604020202020204" pitchFamily="34" charset="0"/>
              </a:rPr>
              <a:t>.  Various accounts of this system (overview in </a:t>
            </a:r>
            <a:r>
              <a:rPr lang="en-GB" sz="2400" kern="100" dirty="0" err="1">
                <a:effectLst/>
                <a:ea typeface="Calibri" panose="020F0502020204030204" pitchFamily="34" charset="0"/>
                <a:cs typeface="Arial" panose="020B0604020202020204" pitchFamily="34" charset="0"/>
              </a:rPr>
              <a:t>Pakendorf</a:t>
            </a:r>
            <a:r>
              <a:rPr lang="en-GB" sz="2400" kern="100" dirty="0">
                <a:effectLst/>
                <a:ea typeface="Calibri" panose="020F0502020204030204" pitchFamily="34" charset="0"/>
                <a:cs typeface="Arial" panose="020B0604020202020204" pitchFamily="34" charset="0"/>
              </a:rPr>
              <a:t> 2007: 142ff.)</a:t>
            </a: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a:t>
            </a:r>
          </a:p>
          <a:p>
            <a:pPr>
              <a:lnSpc>
                <a:spcPct val="100000"/>
              </a:lnSpc>
              <a:spcBef>
                <a:spcPts val="0"/>
              </a:spcBef>
            </a:pPr>
            <a:r>
              <a:rPr lang="en-GB" sz="2400" kern="100" dirty="0">
                <a:effectLst/>
                <a:ea typeface="Calibri" panose="020F0502020204030204" pitchFamily="34" charset="0"/>
                <a:cs typeface="Arial" panose="020B0604020202020204" pitchFamily="34" charset="0"/>
              </a:rPr>
              <a:t>We follow </a:t>
            </a:r>
            <a:r>
              <a:rPr lang="en-GB" sz="2400" kern="100" dirty="0" err="1">
                <a:effectLst/>
                <a:ea typeface="Calibri" panose="020F0502020204030204" pitchFamily="34" charset="0"/>
                <a:cs typeface="Arial" panose="020B0604020202020204" pitchFamily="34" charset="0"/>
              </a:rPr>
              <a:t>Vinokurova</a:t>
            </a:r>
            <a:r>
              <a:rPr lang="en-GB" sz="2400" kern="100" dirty="0">
                <a:effectLst/>
                <a:ea typeface="Calibri" panose="020F0502020204030204" pitchFamily="34" charset="0"/>
                <a:cs typeface="Arial" panose="020B0604020202020204" pitchFamily="34" charset="0"/>
              </a:rPr>
              <a:t> (2005: 195ff., 322ff.), Baker &amp; </a:t>
            </a:r>
            <a:r>
              <a:rPr lang="en-GB" sz="2400" kern="100" dirty="0" err="1">
                <a:effectLst/>
                <a:ea typeface="Calibri" panose="020F0502020204030204" pitchFamily="34" charset="0"/>
                <a:cs typeface="Arial" panose="020B0604020202020204" pitchFamily="34" charset="0"/>
              </a:rPr>
              <a:t>Vinokurova</a:t>
            </a:r>
            <a:r>
              <a:rPr lang="en-GB" sz="2400" kern="100" dirty="0">
                <a:effectLst/>
                <a:ea typeface="Calibri" panose="020F0502020204030204" pitchFamily="34" charset="0"/>
                <a:cs typeface="Arial" panose="020B0604020202020204" pitchFamily="34" charset="0"/>
              </a:rPr>
              <a:t> (2010), </a:t>
            </a:r>
            <a:r>
              <a:rPr lang="en-GB" sz="2400" kern="100" dirty="0" err="1">
                <a:effectLst/>
                <a:ea typeface="Calibri" panose="020F0502020204030204" pitchFamily="34" charset="0"/>
                <a:cs typeface="Arial" panose="020B0604020202020204" pitchFamily="34" charset="0"/>
              </a:rPr>
              <a:t>Pakendorf</a:t>
            </a:r>
            <a:r>
              <a:rPr lang="en-GB" sz="2400" kern="100" dirty="0">
                <a:effectLst/>
                <a:ea typeface="Calibri" panose="020F0502020204030204" pitchFamily="34" charset="0"/>
                <a:cs typeface="Arial" panose="020B0604020202020204" pitchFamily="34" charset="0"/>
              </a:rPr>
              <a:t> (2007: 142) and others in taking specificity to be the major factor. </a:t>
            </a: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a:t>
            </a:r>
          </a:p>
          <a:p>
            <a:pPr>
              <a:lnSpc>
                <a:spcPct val="100000"/>
              </a:lnSpc>
              <a:spcBef>
                <a:spcPts val="0"/>
              </a:spcBef>
            </a:pPr>
            <a:r>
              <a:rPr lang="en-GB" sz="2400" kern="100" dirty="0">
                <a:effectLst/>
                <a:ea typeface="Calibri" panose="020F0502020204030204" pitchFamily="34" charset="0"/>
                <a:cs typeface="Arial" panose="020B0604020202020204" pitchFamily="34" charset="0"/>
              </a:rPr>
              <a:t>The accusative is used for specific objects.</a:t>
            </a: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a:t>
            </a:r>
          </a:p>
          <a:p>
            <a:pPr>
              <a:lnSpc>
                <a:spcPct val="100000"/>
              </a:lnSpc>
              <a:spcBef>
                <a:spcPts val="0"/>
              </a:spcBef>
            </a:pPr>
            <a:r>
              <a:rPr lang="en-GB" sz="2400" kern="100" dirty="0">
                <a:effectLst/>
                <a:ea typeface="Calibri" panose="020F0502020204030204" pitchFamily="34" charset="0"/>
                <a:cs typeface="Arial" panose="020B0604020202020204" pitchFamily="34" charset="0"/>
              </a:rPr>
              <a:t>The nominative is used for non-specific objects, including	</a:t>
            </a: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 non-specific indefinites</a:t>
            </a:r>
          </a:p>
          <a:p>
            <a:pPr marL="0" lv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 generics</a:t>
            </a:r>
          </a:p>
          <a:p>
            <a:pPr marL="0" lvl="0" indent="0">
              <a:lnSpc>
                <a:spcPct val="100000"/>
              </a:lnSpc>
              <a:spcBef>
                <a:spcPts val="0"/>
              </a:spcBef>
              <a:buNone/>
            </a:pPr>
            <a:r>
              <a:rPr lang="en-GB" sz="2400" kern="100" dirty="0">
                <a:ea typeface="Calibri" panose="020F0502020204030204" pitchFamily="34" charset="0"/>
                <a:cs typeface="Arial" panose="020B0604020202020204" pitchFamily="34" charset="0"/>
              </a:rPr>
              <a:t>	- </a:t>
            </a:r>
            <a:r>
              <a:rPr lang="en-GB" sz="2400" kern="100" dirty="0">
                <a:effectLst/>
                <a:ea typeface="Calibri" panose="020F0502020204030204" pitchFamily="34" charset="0"/>
                <a:cs typeface="Arial" panose="020B0604020202020204" pitchFamily="34" charset="0"/>
              </a:rPr>
              <a:t>quality-denoting NPs</a:t>
            </a:r>
          </a:p>
        </p:txBody>
      </p:sp>
    </p:spTree>
    <p:extLst>
      <p:ext uri="{BB962C8B-B14F-4D97-AF65-F5344CB8AC3E}">
        <p14:creationId xmlns:p14="http://schemas.microsoft.com/office/powerpoint/2010/main" val="5468187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n-GB" kern="100" dirty="0">
                <a:ea typeface="Calibri" panose="020F0502020204030204" pitchFamily="34" charset="0"/>
                <a:cs typeface="Arial" panose="020B0604020202020204" pitchFamily="34" charset="0"/>
              </a:rPr>
              <a:t>Sakha</a:t>
            </a:r>
            <a:endParaRPr lang="en-GB" dirty="0"/>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297172"/>
            <a:ext cx="10515600" cy="5571461"/>
          </a:xfrm>
        </p:spPr>
        <p:txBody>
          <a:bodyPr>
            <a:noAutofit/>
          </a:bodyPr>
          <a:lstStyle/>
          <a:p>
            <a:pPr indent="0">
              <a:lnSpc>
                <a:spcPct val="100000"/>
              </a:lnSpc>
              <a:spcBef>
                <a:spcPts val="0"/>
              </a:spcBef>
              <a:buNone/>
            </a:pPr>
            <a:r>
              <a:rPr lang="en-GB" sz="2400" kern="100" dirty="0">
                <a:ea typeface="Calibri" panose="020F0502020204030204" pitchFamily="34" charset="0"/>
                <a:cs typeface="Arial" panose="020B0604020202020204" pitchFamily="34" charset="0"/>
              </a:rPr>
              <a:t>specific</a:t>
            </a:r>
          </a:p>
          <a:p>
            <a:pPr indent="0">
              <a:lnSpc>
                <a:spcPct val="100000"/>
              </a:lnSpc>
              <a:spcBef>
                <a:spcPts val="0"/>
              </a:spcBef>
              <a:buNone/>
            </a:pPr>
            <a:endParaRPr lang="en-GB" sz="2400" kern="100" dirty="0">
              <a:effectLst/>
              <a:ea typeface="Calibri" panose="020F0502020204030204" pitchFamily="34" charset="0"/>
              <a:cs typeface="Arial" panose="020B0604020202020204" pitchFamily="34" charset="0"/>
            </a:endParaRPr>
          </a:p>
          <a:p>
            <a:pPr indent="0">
              <a:lnSpc>
                <a:spcPct val="100000"/>
              </a:lnSpc>
              <a:spcBef>
                <a:spcPts val="0"/>
              </a:spcBef>
              <a:buNone/>
            </a:pPr>
            <a:r>
              <a:rPr lang="en-GB" sz="2400" kern="100" cap="small" dirty="0">
                <a:effectLst/>
                <a:ea typeface="Calibri" panose="020F0502020204030204" pitchFamily="34" charset="0"/>
                <a:cs typeface="Arial" panose="020B0604020202020204" pitchFamily="34" charset="0"/>
              </a:rPr>
              <a:t>	</a:t>
            </a:r>
            <a:r>
              <a:rPr lang="en-GB" sz="2400" kern="100" cap="small" dirty="0" err="1">
                <a:effectLst/>
                <a:ea typeface="Calibri" panose="020F0502020204030204" pitchFamily="34" charset="0"/>
                <a:cs typeface="Arial" panose="020B0604020202020204" pitchFamily="34" charset="0"/>
              </a:rPr>
              <a:t>Ü</a:t>
            </a:r>
            <a:r>
              <a:rPr lang="en-GB" sz="2400" kern="100" dirty="0" err="1">
                <a:effectLst/>
                <a:ea typeface="Calibri" panose="020F0502020204030204" pitchFamily="34" charset="0"/>
                <a:cs typeface="Arial" panose="020B0604020202020204" pitchFamily="34" charset="0"/>
              </a:rPr>
              <a:t>le</a:t>
            </a:r>
            <a:r>
              <a:rPr lang="en-GB" sz="2400" kern="100" dirty="0">
                <a:effectLst/>
                <a:ea typeface="Calibri" panose="020F0502020204030204" pitchFamily="34" charset="0"/>
                <a:cs typeface="Arial" panose="020B0604020202020204" pitchFamily="34" charset="0"/>
              </a:rPr>
              <a:t>-tin 	I	</a:t>
            </a:r>
            <a:r>
              <a:rPr lang="en-GB" sz="2400" kern="100" dirty="0" err="1">
                <a:effectLst/>
                <a:ea typeface="Calibri" panose="020F0502020204030204" pitchFamily="34" charset="0"/>
                <a:cs typeface="Arial" panose="020B0604020202020204" pitchFamily="34" charset="0"/>
              </a:rPr>
              <a:t>hin</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dien</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mede:l-i</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ïl-bït-ïm</a:t>
            </a:r>
            <a:r>
              <a:rPr lang="en-GB" sz="2400" kern="100" dirty="0">
                <a:effectLst/>
                <a:ea typeface="Calibri" panose="020F0502020204030204" pitchFamily="34" charset="0"/>
                <a:cs typeface="Arial" panose="020B0604020202020204" pitchFamily="34" charset="0"/>
              </a:rPr>
              <a:t>.</a:t>
            </a:r>
          </a:p>
          <a:p>
            <a:pPr indent="0">
              <a:lnSpc>
                <a:spcPct val="100000"/>
              </a:lnSpc>
              <a:spcBef>
                <a:spcPts val="0"/>
              </a:spcBef>
              <a:buNone/>
            </a:pPr>
            <a:r>
              <a:rPr lang="en-GB" sz="2400" kern="100" dirty="0">
                <a:effectLst/>
                <a:ea typeface="Calibri" panose="020F0502020204030204" pitchFamily="34" charset="0"/>
                <a:cs typeface="Arial" panose="020B0604020202020204" pitchFamily="34" charset="0"/>
              </a:rPr>
              <a:t>	work-GEN 	for	SUB	medal</a:t>
            </a:r>
            <a:r>
              <a:rPr lang="en-GB" sz="2400" b="1" kern="100" dirty="0">
                <a:solidFill>
                  <a:srgbClr val="C00000"/>
                </a:solidFill>
                <a:effectLst/>
                <a:ea typeface="Calibri" panose="020F0502020204030204" pitchFamily="34" charset="0"/>
                <a:cs typeface="Arial" panose="020B0604020202020204" pitchFamily="34" charset="0"/>
              </a:rPr>
              <a:t>-ACC</a:t>
            </a:r>
            <a:r>
              <a:rPr lang="en-GB" sz="2400" kern="100" dirty="0">
                <a:effectLst/>
                <a:ea typeface="Calibri" panose="020F0502020204030204" pitchFamily="34" charset="0"/>
                <a:cs typeface="Arial" panose="020B0604020202020204" pitchFamily="34" charset="0"/>
              </a:rPr>
              <a:t>	take-PST.PTCP-POSS.1SG</a:t>
            </a:r>
          </a:p>
          <a:p>
            <a:pPr indent="0">
              <a:lnSpc>
                <a:spcPct val="100000"/>
              </a:lnSpc>
              <a:spcBef>
                <a:spcPts val="0"/>
              </a:spcBef>
              <a:buNone/>
            </a:pPr>
            <a:r>
              <a:rPr lang="en-GB" sz="2400" kern="100" dirty="0">
                <a:effectLst/>
                <a:ea typeface="Calibri" panose="020F0502020204030204" pitchFamily="34" charset="0"/>
                <a:cs typeface="Arial" panose="020B0604020202020204" pitchFamily="34" charset="0"/>
              </a:rPr>
              <a:t>	 ‘I received a medal for my work.’ (</a:t>
            </a:r>
            <a:r>
              <a:rPr lang="en-GB" sz="2400" kern="100" dirty="0" err="1">
                <a:effectLst/>
                <a:ea typeface="Calibri" panose="020F0502020204030204" pitchFamily="34" charset="0"/>
                <a:cs typeface="Arial" panose="020B0604020202020204" pitchFamily="34" charset="0"/>
              </a:rPr>
              <a:t>Pakendorf</a:t>
            </a:r>
            <a:r>
              <a:rPr lang="en-GB" sz="2400" kern="100" dirty="0">
                <a:effectLst/>
                <a:ea typeface="Calibri" panose="020F0502020204030204" pitchFamily="34" charset="0"/>
                <a:cs typeface="Arial" panose="020B0604020202020204" pitchFamily="34" charset="0"/>
              </a:rPr>
              <a:t> 2007: 143)</a:t>
            </a:r>
          </a:p>
          <a:p>
            <a:pPr>
              <a:lnSpc>
                <a:spcPct val="100000"/>
              </a:lnSpc>
              <a:spcBef>
                <a:spcPts val="0"/>
              </a:spcBef>
            </a:pPr>
            <a:endParaRPr lang="en-GB" sz="2400" kern="100" dirty="0">
              <a:effectLst/>
              <a:ea typeface="Calibri" panose="020F0502020204030204" pitchFamily="34" charset="0"/>
              <a:cs typeface="Arial" panose="020B0604020202020204" pitchFamily="34" charset="0"/>
            </a:endParaRPr>
          </a:p>
          <a:p>
            <a:pPr marL="0" indent="0">
              <a:lnSpc>
                <a:spcPct val="100000"/>
              </a:lnSpc>
              <a:spcBef>
                <a:spcPts val="0"/>
              </a:spcBef>
              <a:buNone/>
            </a:pPr>
            <a:r>
              <a:rPr lang="en-GB" sz="2400" kern="100" dirty="0">
                <a:ea typeface="Calibri" panose="020F0502020204030204" pitchFamily="34" charset="0"/>
                <a:cs typeface="Arial" panose="020B0604020202020204" pitchFamily="34" charset="0"/>
              </a:rPr>
              <a:t>  non-specific</a:t>
            </a:r>
          </a:p>
          <a:p>
            <a:pPr>
              <a:lnSpc>
                <a:spcPct val="100000"/>
              </a:lnSpc>
              <a:spcBef>
                <a:spcPts val="0"/>
              </a:spcBef>
            </a:pPr>
            <a:endParaRPr lang="en-GB" sz="2400" kern="100" dirty="0">
              <a:effectLst/>
              <a:ea typeface="Calibri" panose="020F0502020204030204" pitchFamily="34" charset="0"/>
              <a:cs typeface="Arial" panose="020B0604020202020204" pitchFamily="34" charset="0"/>
            </a:endParaRPr>
          </a:p>
          <a:p>
            <a:pPr indent="0">
              <a:lnSpc>
                <a:spcPct val="100000"/>
              </a:lnSpc>
              <a:spcBef>
                <a:spcPts val="0"/>
              </a:spcBef>
              <a:buNone/>
            </a:pP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Biːr</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eder</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uol</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üle</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kördü</a:t>
            </a:r>
            <a:r>
              <a:rPr lang="en-GB" sz="2400" kern="100" dirty="0">
                <a:effectLst/>
                <a:ea typeface="Calibri" panose="020F0502020204030204" pitchFamily="34" charset="0"/>
                <a:cs typeface="Arial" panose="020B0604020202020204" pitchFamily="34" charset="0"/>
              </a:rPr>
              <a:t>ː-r.</a:t>
            </a: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one 	young 	boy 	</a:t>
            </a:r>
            <a:r>
              <a:rPr lang="en-GB" sz="2400" kern="100" dirty="0" err="1">
                <a:effectLst/>
                <a:ea typeface="Calibri" panose="020F0502020204030204" pitchFamily="34" charset="0"/>
                <a:cs typeface="Arial" panose="020B0604020202020204" pitchFamily="34" charset="0"/>
              </a:rPr>
              <a:t>work</a:t>
            </a:r>
            <a:r>
              <a:rPr lang="en-GB" sz="2400" kern="100" dirty="0" err="1">
                <a:solidFill>
                  <a:srgbClr val="C00000"/>
                </a:solidFill>
                <a:effectLst/>
                <a:ea typeface="Calibri" panose="020F0502020204030204" pitchFamily="34" charset="0"/>
                <a:cs typeface="Arial" panose="020B0604020202020204" pitchFamily="34" charset="0"/>
              </a:rPr>
              <a:t>.</a:t>
            </a:r>
            <a:r>
              <a:rPr lang="en-GB" sz="2400" b="1" kern="100" dirty="0" err="1">
                <a:solidFill>
                  <a:srgbClr val="C00000"/>
                </a:solidFill>
                <a:effectLst/>
                <a:ea typeface="Calibri" panose="020F0502020204030204" pitchFamily="34" charset="0"/>
                <a:cs typeface="Arial" panose="020B0604020202020204" pitchFamily="34" charset="0"/>
              </a:rPr>
              <a:t>NOM</a:t>
            </a:r>
            <a:r>
              <a:rPr lang="en-GB" sz="2400" b="1" kern="100" dirty="0">
                <a:solidFill>
                  <a:srgbClr val="C00000"/>
                </a:solidFill>
                <a:effectLst/>
                <a:ea typeface="Calibri" panose="020F0502020204030204" pitchFamily="34" charset="0"/>
                <a:cs typeface="Arial" panose="020B0604020202020204" pitchFamily="34" charset="0"/>
              </a:rPr>
              <a:t> </a:t>
            </a:r>
            <a:r>
              <a:rPr lang="en-GB" sz="2400" kern="100" dirty="0">
                <a:effectLst/>
                <a:ea typeface="Calibri" panose="020F0502020204030204" pitchFamily="34" charset="0"/>
                <a:cs typeface="Arial" panose="020B0604020202020204" pitchFamily="34" charset="0"/>
              </a:rPr>
              <a:t>	search-PRS(3SG)</a:t>
            </a:r>
            <a:endParaRPr lang="en-GB" sz="2400" kern="100" dirty="0">
              <a:ea typeface="Calibri" panose="020F0502020204030204" pitchFamily="34" charset="0"/>
              <a:cs typeface="Arial" panose="020B0604020202020204" pitchFamily="34" charset="0"/>
            </a:endParaRP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‘A young boy is looking for work.’ (https://m.vk.com/wall-241920_2284)</a:t>
            </a:r>
          </a:p>
          <a:p>
            <a:pPr>
              <a:lnSpc>
                <a:spcPct val="100000"/>
              </a:lnSpc>
              <a:spcBef>
                <a:spcPts val="0"/>
              </a:spcBef>
            </a:pPr>
            <a:endParaRPr lang="en-GB" sz="2400" kern="100" dirty="0">
              <a:effectLst/>
              <a:ea typeface="Calibri" panose="020F0502020204030204" pitchFamily="34" charset="0"/>
              <a:cs typeface="Arial" panose="020B0604020202020204" pitchFamily="34" charset="0"/>
            </a:endParaRP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Kïːs</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oγo</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taptï</a:t>
            </a:r>
            <a:r>
              <a:rPr lang="en-GB" sz="2400" kern="100" dirty="0">
                <a:effectLst/>
                <a:ea typeface="Calibri" panose="020F0502020204030204" pitchFamily="34" charset="0"/>
                <a:cs typeface="Arial" panose="020B0604020202020204" pitchFamily="34" charset="0"/>
              </a:rPr>
              <a:t>ː-r.</a:t>
            </a:r>
            <a:endParaRPr lang="en-GB" sz="2400" kern="100" dirty="0">
              <a:ea typeface="Calibri" panose="020F0502020204030204" pitchFamily="34" charset="0"/>
              <a:cs typeface="Arial" panose="020B0604020202020204" pitchFamily="34" charset="0"/>
            </a:endParaRP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girl	</a:t>
            </a:r>
            <a:r>
              <a:rPr lang="en-GB" sz="2400" kern="100" dirty="0" err="1">
                <a:effectLst/>
                <a:ea typeface="Calibri" panose="020F0502020204030204" pitchFamily="34" charset="0"/>
                <a:cs typeface="Arial" panose="020B0604020202020204" pitchFamily="34" charset="0"/>
              </a:rPr>
              <a:t>child.</a:t>
            </a:r>
            <a:r>
              <a:rPr lang="en-GB" sz="2400" b="1" kern="100" dirty="0" err="1">
                <a:solidFill>
                  <a:srgbClr val="C00000"/>
                </a:solidFill>
                <a:effectLst/>
                <a:ea typeface="Calibri" panose="020F0502020204030204" pitchFamily="34" charset="0"/>
                <a:cs typeface="Arial" panose="020B0604020202020204" pitchFamily="34" charset="0"/>
              </a:rPr>
              <a:t>NOM</a:t>
            </a:r>
            <a:r>
              <a:rPr lang="en-GB" sz="2400" kern="100" dirty="0">
                <a:effectLst/>
                <a:ea typeface="Calibri" panose="020F0502020204030204" pitchFamily="34" charset="0"/>
                <a:cs typeface="Arial" panose="020B0604020202020204" pitchFamily="34" charset="0"/>
              </a:rPr>
              <a:t>	love-PRS(3SG)</a:t>
            </a:r>
          </a:p>
          <a:p>
            <a:pPr indent="0">
              <a:lnSpc>
                <a:spcPct val="100000"/>
              </a:lnSpc>
              <a:spcBef>
                <a:spcPts val="0"/>
              </a:spcBef>
              <a:buNone/>
            </a:pPr>
            <a:r>
              <a:rPr lang="en-GB" sz="2400" kern="100" dirty="0">
                <a:effectLst/>
                <a:ea typeface="Calibri" panose="020F0502020204030204" pitchFamily="34" charset="0"/>
                <a:cs typeface="Arial" panose="020B0604020202020204" pitchFamily="34" charset="0"/>
              </a:rPr>
              <a:t>	‘The girl loves children.’ (https://vk.com/wall-68471778?offset=1700)</a:t>
            </a:r>
          </a:p>
          <a:p>
            <a:pPr>
              <a:lnSpc>
                <a:spcPct val="150000"/>
              </a:lnSpc>
              <a:spcAft>
                <a:spcPts val="800"/>
              </a:spcAft>
            </a:pP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0000"/>
              </a:lnSpc>
              <a:spcBef>
                <a:spcPts val="0"/>
              </a:spcBef>
            </a:pPr>
            <a:endParaRPr lang="en-GB" sz="2400" kern="1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795986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n-GB" kern="100" dirty="0">
                <a:ea typeface="Calibri" panose="020F0502020204030204" pitchFamily="34" charset="0"/>
                <a:cs typeface="Arial" panose="020B0604020202020204" pitchFamily="34" charset="0"/>
              </a:rPr>
              <a:t>Sakha</a:t>
            </a:r>
            <a:endParaRPr lang="en-GB" dirty="0"/>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854200"/>
            <a:ext cx="10515600" cy="4865576"/>
          </a:xfrm>
        </p:spPr>
        <p:txBody>
          <a:bodyPr>
            <a:noAutofit/>
          </a:bodyPr>
          <a:lstStyle/>
          <a:p>
            <a:pPr>
              <a:lnSpc>
                <a:spcPct val="100000"/>
              </a:lnSpc>
              <a:spcBef>
                <a:spcPts val="0"/>
              </a:spcBef>
            </a:pPr>
            <a:r>
              <a:rPr lang="en-GB" sz="2400" dirty="0">
                <a:effectLst/>
                <a:ea typeface="Calibri" panose="020F0502020204030204" pitchFamily="34" charset="0"/>
              </a:rPr>
              <a:t>Partitive readings tend to trigger the use of the accusative, so work together with specificity. </a:t>
            </a:r>
          </a:p>
          <a:p>
            <a:pPr>
              <a:lnSpc>
                <a:spcPct val="100000"/>
              </a:lnSpc>
              <a:spcBef>
                <a:spcPts val="0"/>
              </a:spcBef>
            </a:pPr>
            <a:endParaRPr lang="en-GB" sz="2400" dirty="0">
              <a:ea typeface="Calibri" panose="020F0502020204030204" pitchFamily="34" charset="0"/>
            </a:endParaRPr>
          </a:p>
          <a:p>
            <a:pPr>
              <a:lnSpc>
                <a:spcPct val="100000"/>
              </a:lnSpc>
              <a:spcBef>
                <a:spcPts val="0"/>
              </a:spcBef>
            </a:pPr>
            <a:r>
              <a:rPr lang="en-GB" sz="2400" dirty="0">
                <a:effectLst/>
                <a:ea typeface="Calibri" panose="020F0502020204030204" pitchFamily="34" charset="0"/>
              </a:rPr>
              <a:t>This is especially patent with quantified NPs, since a quantifiable amount of a substance or entities implies a superset to which the substance/entities belong, and modified objects if the modifier is construable as implying a superordinate set. </a:t>
            </a:r>
          </a:p>
          <a:p>
            <a:pPr>
              <a:lnSpc>
                <a:spcPct val="100000"/>
              </a:lnSpc>
              <a:spcBef>
                <a:spcPts val="0"/>
              </a:spcBef>
            </a:pPr>
            <a:endParaRPr lang="en-GB" sz="2400" kern="100" dirty="0">
              <a:ea typeface="Calibri" panose="020F0502020204030204" pitchFamily="34" charset="0"/>
              <a:cs typeface="Arial" panose="020B0604020202020204" pitchFamily="34" charset="0"/>
            </a:endParaRPr>
          </a:p>
          <a:p>
            <a:pPr>
              <a:lnSpc>
                <a:spcPct val="100000"/>
              </a:lnSpc>
              <a:spcBef>
                <a:spcPts val="0"/>
              </a:spcBef>
            </a:pPr>
            <a:r>
              <a:rPr lang="en-GB" sz="2400" dirty="0">
                <a:effectLst/>
                <a:ea typeface="Calibri" panose="020F0502020204030204" pitchFamily="34" charset="0"/>
              </a:rPr>
              <a:t>If the modifier is not meant to imply the existence of a superset, the nominative can also be used.</a:t>
            </a:r>
            <a:endParaRPr lang="en-GB" sz="2400" kern="1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837758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n-GB" kern="100" dirty="0">
                <a:ea typeface="Calibri" panose="020F0502020204030204" pitchFamily="34" charset="0"/>
                <a:cs typeface="Arial" panose="020B0604020202020204" pitchFamily="34" charset="0"/>
              </a:rPr>
              <a:t>Sakha</a:t>
            </a:r>
            <a:endParaRPr lang="en-GB" dirty="0"/>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690688"/>
            <a:ext cx="10515600" cy="5029088"/>
          </a:xfrm>
        </p:spPr>
        <p:txBody>
          <a:bodyPr>
            <a:noAutofit/>
          </a:bodyPr>
          <a:lstStyle/>
          <a:p>
            <a:pPr marL="0" indent="0">
              <a:lnSpc>
                <a:spcPct val="100000"/>
              </a:lnSpc>
              <a:spcBef>
                <a:spcPts val="0"/>
              </a:spcBef>
              <a:buNone/>
            </a:pPr>
            <a:r>
              <a:rPr lang="en-GB" sz="2400" kern="100" dirty="0">
                <a:ea typeface="Calibri" panose="020F0502020204030204" pitchFamily="34" charset="0"/>
                <a:cs typeface="Arial" panose="020B0604020202020204" pitchFamily="34" charset="0"/>
              </a:rPr>
              <a:t>non-partitive</a:t>
            </a:r>
          </a:p>
          <a:p>
            <a:pPr marL="0" indent="0">
              <a:lnSpc>
                <a:spcPct val="100000"/>
              </a:lnSpc>
              <a:spcBef>
                <a:spcPts val="0"/>
              </a:spcBef>
              <a:buNone/>
            </a:pPr>
            <a:r>
              <a:rPr lang="en-GB" sz="1800" kern="100" dirty="0">
                <a:latin typeface="Times New Roman" panose="02020603050405020304" pitchFamily="18" charset="0"/>
                <a:ea typeface="Calibri" panose="020F0502020204030204" pitchFamily="34" charset="0"/>
                <a:cs typeface="Arial" panose="020B0604020202020204" pitchFamily="34" charset="0"/>
              </a:rPr>
              <a:t>	</a:t>
            </a:r>
          </a:p>
          <a:p>
            <a:pPr marL="0" indent="0">
              <a:lnSpc>
                <a:spcPct val="100000"/>
              </a:lnSpc>
              <a:spcBef>
                <a:spcPts val="0"/>
              </a:spcBef>
              <a:buNone/>
            </a:pPr>
            <a:r>
              <a:rPr lang="en-GB" sz="1800" kern="100" dirty="0">
                <a:latin typeface="Times New Roman" panose="02020603050405020304" pitchFamily="18" charset="0"/>
                <a:ea typeface="Calibri" panose="020F0502020204030204" pitchFamily="34" charset="0"/>
                <a:cs typeface="Arial" panose="020B0604020202020204" pitchFamily="34" charset="0"/>
              </a:rPr>
              <a:t>	</a:t>
            </a:r>
            <a:r>
              <a:rPr lang="en-GB" sz="2400" kern="100" dirty="0" err="1">
                <a:ea typeface="Calibri" panose="020F0502020204030204" pitchFamily="34" charset="0"/>
                <a:cs typeface="Arial" panose="020B0604020202020204" pitchFamily="34" charset="0"/>
              </a:rPr>
              <a:t>Ulaχan</a:t>
            </a:r>
            <a:r>
              <a:rPr lang="en-GB" sz="2400" kern="100" dirty="0">
                <a:ea typeface="Calibri" panose="020F0502020204030204" pitchFamily="34" charset="0"/>
                <a:cs typeface="Arial" panose="020B0604020202020204" pitchFamily="34" charset="0"/>
              </a:rPr>
              <a:t> 	</a:t>
            </a:r>
            <a:r>
              <a:rPr lang="en-GB" sz="2400" kern="100" dirty="0" err="1">
                <a:ea typeface="Calibri" panose="020F0502020204030204" pitchFamily="34" charset="0"/>
                <a:cs typeface="Arial" panose="020B0604020202020204" pitchFamily="34" charset="0"/>
              </a:rPr>
              <a:t>ït</a:t>
            </a:r>
            <a:r>
              <a:rPr lang="en-GB" sz="2400" kern="100" dirty="0">
                <a:ea typeface="Calibri" panose="020F0502020204030204" pitchFamily="34" charset="0"/>
                <a:cs typeface="Arial" panose="020B0604020202020204" pitchFamily="34" charset="0"/>
              </a:rPr>
              <a:t> 		</a:t>
            </a:r>
            <a:r>
              <a:rPr lang="en-GB" sz="2400" kern="100" dirty="0" err="1">
                <a:ea typeface="Calibri" panose="020F0502020204030204" pitchFamily="34" charset="0"/>
                <a:cs typeface="Arial" panose="020B0604020202020204" pitchFamily="34" charset="0"/>
              </a:rPr>
              <a:t>kördü</a:t>
            </a:r>
            <a:r>
              <a:rPr lang="en-GB" sz="2400" kern="100" dirty="0">
                <a:ea typeface="Calibri" panose="020F0502020204030204" pitchFamily="34" charset="0"/>
                <a:cs typeface="Arial" panose="020B0604020202020204" pitchFamily="34" charset="0"/>
              </a:rPr>
              <a:t>ː-r.</a:t>
            </a:r>
          </a:p>
          <a:p>
            <a:pPr marL="0" indent="0">
              <a:lnSpc>
                <a:spcPct val="100000"/>
              </a:lnSpc>
              <a:spcBef>
                <a:spcPts val="0"/>
              </a:spcBef>
              <a:buNone/>
            </a:pPr>
            <a:r>
              <a:rPr lang="en-GB" sz="2400" kern="100" dirty="0">
                <a:ea typeface="Calibri" panose="020F0502020204030204" pitchFamily="34" charset="0"/>
                <a:cs typeface="Arial" panose="020B0604020202020204" pitchFamily="34" charset="0"/>
              </a:rPr>
              <a:t>	big		</a:t>
            </a:r>
            <a:r>
              <a:rPr lang="en-GB" sz="2400" kern="100" dirty="0" err="1">
                <a:ea typeface="Calibri" panose="020F0502020204030204" pitchFamily="34" charset="0"/>
                <a:cs typeface="Arial" panose="020B0604020202020204" pitchFamily="34" charset="0"/>
              </a:rPr>
              <a:t>dog.</a:t>
            </a:r>
            <a:r>
              <a:rPr lang="en-GB" sz="2400" b="1" kern="100" dirty="0" err="1">
                <a:solidFill>
                  <a:srgbClr val="C00000"/>
                </a:solidFill>
                <a:ea typeface="Calibri" panose="020F0502020204030204" pitchFamily="34" charset="0"/>
                <a:cs typeface="Arial" panose="020B0604020202020204" pitchFamily="34" charset="0"/>
              </a:rPr>
              <a:t>NOM</a:t>
            </a:r>
            <a:r>
              <a:rPr lang="en-GB" sz="2400" kern="100" dirty="0">
                <a:ea typeface="Calibri" panose="020F0502020204030204" pitchFamily="34" charset="0"/>
                <a:cs typeface="Arial" panose="020B0604020202020204" pitchFamily="34" charset="0"/>
              </a:rPr>
              <a:t>	search-PRS(3SG)</a:t>
            </a:r>
          </a:p>
          <a:p>
            <a:pPr marL="0" indent="0">
              <a:lnSpc>
                <a:spcPct val="100000"/>
              </a:lnSpc>
              <a:spcBef>
                <a:spcPts val="0"/>
              </a:spcBef>
              <a:buNone/>
            </a:pPr>
            <a:r>
              <a:rPr lang="en-GB" sz="2400" kern="100" dirty="0">
                <a:ea typeface="Calibri" panose="020F0502020204030204" pitchFamily="34" charset="0"/>
                <a:cs typeface="Arial" panose="020B0604020202020204" pitchFamily="34" charset="0"/>
              </a:rPr>
              <a:t>	‘He is looking for a big dog.’</a:t>
            </a:r>
          </a:p>
          <a:p>
            <a:pPr marL="0" indent="0">
              <a:lnSpc>
                <a:spcPct val="100000"/>
              </a:lnSpc>
              <a:spcBef>
                <a:spcPts val="0"/>
              </a:spcBef>
              <a:buNone/>
            </a:pPr>
            <a:endParaRPr lang="en-GB" sz="2400" kern="100" dirty="0">
              <a:ea typeface="Calibri" panose="020F0502020204030204" pitchFamily="34" charset="0"/>
              <a:cs typeface="Arial" panose="020B0604020202020204" pitchFamily="34" charset="0"/>
            </a:endParaRPr>
          </a:p>
          <a:p>
            <a:pPr marL="0" indent="0">
              <a:lnSpc>
                <a:spcPct val="100000"/>
              </a:lnSpc>
              <a:spcBef>
                <a:spcPts val="0"/>
              </a:spcBef>
              <a:buNone/>
            </a:pPr>
            <a:r>
              <a:rPr lang="en-GB" sz="2400" kern="100" dirty="0">
                <a:ea typeface="Calibri" panose="020F0502020204030204" pitchFamily="34" charset="0"/>
                <a:cs typeface="Arial" panose="020B0604020202020204" pitchFamily="34" charset="0"/>
              </a:rPr>
              <a:t>partitive</a:t>
            </a:r>
          </a:p>
          <a:p>
            <a:pPr marL="0" indent="0">
              <a:lnSpc>
                <a:spcPct val="100000"/>
              </a:lnSpc>
              <a:spcBef>
                <a:spcPts val="0"/>
              </a:spcBef>
              <a:buNone/>
            </a:pPr>
            <a:endParaRPr lang="en-GB" sz="2400" kern="100" dirty="0">
              <a:ea typeface="Calibri" panose="020F0502020204030204" pitchFamily="34" charset="0"/>
              <a:cs typeface="Arial" panose="020B0604020202020204" pitchFamily="34" charset="0"/>
            </a:endParaRP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Ulaχan</a:t>
            </a:r>
            <a:r>
              <a:rPr lang="en-GB" sz="2400" kern="100" dirty="0">
                <a:effectLst/>
                <a:ea typeface="Calibri" panose="020F0502020204030204" pitchFamily="34" charset="0"/>
                <a:cs typeface="Arial" panose="020B0604020202020204" pitchFamily="34" charset="0"/>
              </a:rPr>
              <a:t> 	</a:t>
            </a:r>
            <a:r>
              <a:rPr lang="en-GB" sz="2400" kern="100" dirty="0" err="1">
                <a:effectLst/>
                <a:ea typeface="Calibri" panose="020F0502020204030204" pitchFamily="34" charset="0"/>
                <a:cs typeface="Arial" panose="020B0604020202020204" pitchFamily="34" charset="0"/>
              </a:rPr>
              <a:t>ït</a:t>
            </a:r>
            <a:r>
              <a:rPr lang="en-GB" sz="2400" kern="100" dirty="0">
                <a:effectLst/>
                <a:ea typeface="Calibri" panose="020F0502020204030204" pitchFamily="34" charset="0"/>
                <a:cs typeface="Arial" panose="020B0604020202020204" pitchFamily="34" charset="0"/>
              </a:rPr>
              <a:t>-ï 		</a:t>
            </a:r>
            <a:r>
              <a:rPr lang="en-GB" sz="2400" kern="100" dirty="0" err="1">
                <a:effectLst/>
                <a:ea typeface="Calibri" panose="020F0502020204030204" pitchFamily="34" charset="0"/>
                <a:cs typeface="Arial" panose="020B0604020202020204" pitchFamily="34" charset="0"/>
              </a:rPr>
              <a:t>kördü</a:t>
            </a:r>
            <a:r>
              <a:rPr lang="en-GB" sz="2400" kern="100" dirty="0">
                <a:effectLst/>
                <a:ea typeface="Calibri" panose="020F0502020204030204" pitchFamily="34" charset="0"/>
                <a:cs typeface="Arial" panose="020B0604020202020204" pitchFamily="34" charset="0"/>
              </a:rPr>
              <a:t>ː-r.</a:t>
            </a: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big		dog</a:t>
            </a:r>
            <a:r>
              <a:rPr lang="en-GB" sz="2400" b="1" kern="100" dirty="0">
                <a:solidFill>
                  <a:srgbClr val="C00000"/>
                </a:solidFill>
                <a:effectLst/>
                <a:ea typeface="Calibri" panose="020F0502020204030204" pitchFamily="34" charset="0"/>
                <a:cs typeface="Arial" panose="020B0604020202020204" pitchFamily="34" charset="0"/>
              </a:rPr>
              <a:t>-ACC</a:t>
            </a:r>
            <a:r>
              <a:rPr lang="en-GB" sz="2400" kern="100" dirty="0">
                <a:effectLst/>
                <a:ea typeface="Calibri" panose="020F0502020204030204" pitchFamily="34" charset="0"/>
                <a:cs typeface="Arial" panose="020B0604020202020204" pitchFamily="34" charset="0"/>
              </a:rPr>
              <a:t>	search-PRS(3SG)</a:t>
            </a: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‘He is looking for a dog that is big (not small or medium-sized).’	</a:t>
            </a: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a:t>
            </a:r>
          </a:p>
          <a:p>
            <a:pPr marL="0" indent="0">
              <a:lnSpc>
                <a:spcPct val="100000"/>
              </a:lnSpc>
              <a:spcBef>
                <a:spcPts val="0"/>
              </a:spcBef>
              <a:buNone/>
            </a:pPr>
            <a:r>
              <a:rPr lang="en-GB" sz="2400" kern="100" dirty="0">
                <a:effectLst/>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9979221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n-GB" kern="100" dirty="0">
                <a:ea typeface="Calibri" panose="020F0502020204030204" pitchFamily="34" charset="0"/>
                <a:cs typeface="Arial" panose="020B0604020202020204" pitchFamily="34" charset="0"/>
              </a:rPr>
              <a:t>Sakha vs. TY</a:t>
            </a:r>
            <a:endParaRPr lang="en-GB" dirty="0"/>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286539"/>
            <a:ext cx="10515600" cy="5433237"/>
          </a:xfrm>
        </p:spPr>
        <p:txBody>
          <a:bodyPr>
            <a:noAutofit/>
          </a:bodyPr>
          <a:lstStyle/>
          <a:p>
            <a:pPr marL="0" indent="0">
              <a:lnSpc>
                <a:spcPct val="100000"/>
              </a:lnSpc>
              <a:spcBef>
                <a:spcPts val="0"/>
              </a:spcBef>
              <a:buNone/>
            </a:pPr>
            <a:r>
              <a:rPr lang="en-GB" sz="1800" kern="100" dirty="0">
                <a:latin typeface="Times New Roman" panose="02020603050405020304" pitchFamily="18" charset="0"/>
                <a:ea typeface="Calibri" panose="020F0502020204030204" pitchFamily="34" charset="0"/>
                <a:cs typeface="Arial" panose="020B0604020202020204" pitchFamily="34" charset="0"/>
              </a:rPr>
              <a:t>	</a:t>
            </a:r>
          </a:p>
          <a:p>
            <a:pPr marL="0" indent="0">
              <a:lnSpc>
                <a:spcPct val="100000"/>
              </a:lnSpc>
              <a:spcBef>
                <a:spcPts val="0"/>
              </a:spcBef>
              <a:buNone/>
            </a:pPr>
            <a:r>
              <a:rPr lang="en-GB" sz="1800" kern="100" dirty="0">
                <a:latin typeface="Times New Roman" panose="02020603050405020304" pitchFamily="18" charset="0"/>
                <a:ea typeface="Calibri" panose="020F0502020204030204" pitchFamily="34" charset="0"/>
                <a:cs typeface="Arial" panose="020B0604020202020204" pitchFamily="34" charset="0"/>
              </a:rPr>
              <a:t>	</a:t>
            </a:r>
            <a:r>
              <a:rPr lang="en-GB" sz="2400" kern="100" dirty="0">
                <a:effectLst/>
                <a:ea typeface="Calibri" panose="020F0502020204030204" pitchFamily="34" charset="0"/>
                <a:cs typeface="Arial" panose="020B0604020202020204" pitchFamily="34" charset="0"/>
              </a:rPr>
              <a:t>	</a:t>
            </a:r>
          </a:p>
        </p:txBody>
      </p:sp>
      <p:graphicFrame>
        <p:nvGraphicFramePr>
          <p:cNvPr id="4" name="Table 3">
            <a:extLst>
              <a:ext uri="{FF2B5EF4-FFF2-40B4-BE49-F238E27FC236}">
                <a16:creationId xmlns:a16="http://schemas.microsoft.com/office/drawing/2014/main" id="{950860E6-EC6B-B8CF-45E3-B8532F33B7F6}"/>
              </a:ext>
            </a:extLst>
          </p:cNvPr>
          <p:cNvGraphicFramePr>
            <a:graphicFrameLocks noGrp="1"/>
          </p:cNvGraphicFramePr>
          <p:nvPr>
            <p:extLst>
              <p:ext uri="{D42A27DB-BD31-4B8C-83A1-F6EECF244321}">
                <p14:modId xmlns:p14="http://schemas.microsoft.com/office/powerpoint/2010/main" val="2292942845"/>
              </p:ext>
            </p:extLst>
          </p:nvPr>
        </p:nvGraphicFramePr>
        <p:xfrm>
          <a:off x="977900" y="1955800"/>
          <a:ext cx="10375900" cy="3864663"/>
        </p:xfrm>
        <a:graphic>
          <a:graphicData uri="http://schemas.openxmlformats.org/drawingml/2006/table">
            <a:tbl>
              <a:tblPr firstRow="1" firstCol="1" bandRow="1">
                <a:tableStyleId>{5C22544A-7EE6-4342-B048-85BDC9FD1C3A}</a:tableStyleId>
              </a:tblPr>
              <a:tblGrid>
                <a:gridCol w="4375865">
                  <a:extLst>
                    <a:ext uri="{9D8B030D-6E8A-4147-A177-3AD203B41FA5}">
                      <a16:colId xmlns:a16="http://schemas.microsoft.com/office/drawing/2014/main" val="2814358228"/>
                    </a:ext>
                  </a:extLst>
                </a:gridCol>
                <a:gridCol w="2054568">
                  <a:extLst>
                    <a:ext uri="{9D8B030D-6E8A-4147-A177-3AD203B41FA5}">
                      <a16:colId xmlns:a16="http://schemas.microsoft.com/office/drawing/2014/main" val="30103901"/>
                    </a:ext>
                  </a:extLst>
                </a:gridCol>
                <a:gridCol w="2133376">
                  <a:extLst>
                    <a:ext uri="{9D8B030D-6E8A-4147-A177-3AD203B41FA5}">
                      <a16:colId xmlns:a16="http://schemas.microsoft.com/office/drawing/2014/main" val="3515576887"/>
                    </a:ext>
                  </a:extLst>
                </a:gridCol>
                <a:gridCol w="1812091">
                  <a:extLst>
                    <a:ext uri="{9D8B030D-6E8A-4147-A177-3AD203B41FA5}">
                      <a16:colId xmlns:a16="http://schemas.microsoft.com/office/drawing/2014/main" val="464128611"/>
                    </a:ext>
                  </a:extLst>
                </a:gridCol>
              </a:tblGrid>
              <a:tr h="1345809">
                <a:tc>
                  <a:txBody>
                    <a:bodyPr/>
                    <a:lstStyle/>
                    <a:p>
                      <a:pPr>
                        <a:lnSpc>
                          <a:spcPct val="150000"/>
                        </a:lnSpc>
                        <a:spcAft>
                          <a:spcPts val="800"/>
                        </a:spcAft>
                      </a:pPr>
                      <a:r>
                        <a:rPr lang="de-DE" sz="2400" kern="0" dirty="0" err="1">
                          <a:effectLst/>
                        </a:rPr>
                        <a:t>object</a:t>
                      </a:r>
                      <a:r>
                        <a:rPr lang="de-DE" sz="2400" kern="0" dirty="0">
                          <a:effectLst/>
                        </a:rPr>
                        <a:t> NP</a:t>
                      </a:r>
                      <a:endParaRPr lang="en-GB" sz="240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tc>
                <a:tc>
                  <a:txBody>
                    <a:bodyPr/>
                    <a:lstStyle/>
                    <a:p>
                      <a:pPr algn="ctr">
                        <a:lnSpc>
                          <a:spcPct val="150000"/>
                        </a:lnSpc>
                        <a:spcAft>
                          <a:spcPts val="800"/>
                        </a:spcAft>
                      </a:pPr>
                      <a:r>
                        <a:rPr lang="de-DE" sz="2400" kern="0" dirty="0">
                          <a:effectLst/>
                        </a:rPr>
                        <a:t>Early/</a:t>
                      </a:r>
                      <a:r>
                        <a:rPr lang="de-DE" sz="2400" kern="0" dirty="0" err="1">
                          <a:effectLst/>
                        </a:rPr>
                        <a:t>Middle</a:t>
                      </a:r>
                      <a:r>
                        <a:rPr lang="de-DE" sz="2400" kern="0" dirty="0">
                          <a:effectLst/>
                        </a:rPr>
                        <a:t> Modern TY</a:t>
                      </a:r>
                      <a:endParaRPr lang="en-GB" sz="240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tc>
                <a:tc>
                  <a:txBody>
                    <a:bodyPr/>
                    <a:lstStyle/>
                    <a:p>
                      <a:pPr algn="ctr">
                        <a:lnSpc>
                          <a:spcPct val="150000"/>
                        </a:lnSpc>
                        <a:spcAft>
                          <a:spcPts val="800"/>
                        </a:spcAft>
                      </a:pPr>
                      <a:r>
                        <a:rPr lang="et-EE" sz="2400" kern="0" dirty="0">
                          <a:effectLst/>
                        </a:rPr>
                        <a:t>Late </a:t>
                      </a:r>
                      <a:r>
                        <a:rPr lang="de-DE" sz="2400" kern="0" dirty="0">
                          <a:effectLst/>
                        </a:rPr>
                        <a:t>Modern TY</a:t>
                      </a:r>
                      <a:endParaRPr lang="en-GB" sz="240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tc>
                <a:tc>
                  <a:txBody>
                    <a:bodyPr/>
                    <a:lstStyle/>
                    <a:p>
                      <a:pPr algn="ctr">
                        <a:lnSpc>
                          <a:spcPct val="150000"/>
                        </a:lnSpc>
                        <a:spcAft>
                          <a:spcPts val="800"/>
                        </a:spcAft>
                      </a:pPr>
                      <a:r>
                        <a:rPr lang="de-DE" sz="2400" kern="0" dirty="0" err="1">
                          <a:effectLst/>
                        </a:rPr>
                        <a:t>Sakha</a:t>
                      </a:r>
                      <a:endParaRPr lang="en-GB" sz="240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tc>
                <a:extLst>
                  <a:ext uri="{0D108BD9-81ED-4DB2-BD59-A6C34878D82A}">
                    <a16:rowId xmlns:a16="http://schemas.microsoft.com/office/drawing/2014/main" val="380228492"/>
                  </a:ext>
                </a:extLst>
              </a:tr>
              <a:tr h="387538">
                <a:tc>
                  <a:txBody>
                    <a:bodyPr/>
                    <a:lstStyle/>
                    <a:p>
                      <a:pPr>
                        <a:lnSpc>
                          <a:spcPct val="150000"/>
                        </a:lnSpc>
                        <a:spcAft>
                          <a:spcPts val="800"/>
                        </a:spcAft>
                      </a:pPr>
                      <a:r>
                        <a:rPr lang="de-DE" sz="2400" kern="0" dirty="0">
                          <a:effectLst/>
                        </a:rPr>
                        <a:t>strong (possessive, </a:t>
                      </a:r>
                      <a:r>
                        <a:rPr lang="de-DE" sz="2400" kern="0" dirty="0" err="1">
                          <a:effectLst/>
                        </a:rPr>
                        <a:t>names</a:t>
                      </a:r>
                      <a:r>
                        <a:rPr lang="de-DE" sz="2400" kern="0" dirty="0">
                          <a:effectLst/>
                        </a:rPr>
                        <a:t>)</a:t>
                      </a:r>
                      <a:endParaRPr lang="en-GB" sz="240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tc>
                <a:tc>
                  <a:txBody>
                    <a:bodyPr/>
                    <a:lstStyle/>
                    <a:p>
                      <a:pPr algn="ctr">
                        <a:lnSpc>
                          <a:spcPct val="150000"/>
                        </a:lnSpc>
                        <a:spcAft>
                          <a:spcPts val="800"/>
                        </a:spcAft>
                      </a:pPr>
                      <a:r>
                        <a:rPr lang="de-DE" sz="2400" b="0" kern="0" dirty="0" err="1">
                          <a:effectLst/>
                        </a:rPr>
                        <a:t>long</a:t>
                      </a:r>
                      <a:endParaRPr lang="en-GB" sz="2400" b="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tc>
                <a:tc>
                  <a:txBody>
                    <a:bodyPr/>
                    <a:lstStyle/>
                    <a:p>
                      <a:pPr algn="ctr">
                        <a:lnSpc>
                          <a:spcPct val="150000"/>
                        </a:lnSpc>
                        <a:spcAft>
                          <a:spcPts val="800"/>
                        </a:spcAft>
                      </a:pPr>
                      <a:r>
                        <a:rPr lang="de-DE" sz="2400" b="0" kern="0" dirty="0" err="1">
                          <a:effectLst/>
                        </a:rPr>
                        <a:t>long</a:t>
                      </a:r>
                      <a:endParaRPr lang="en-GB" sz="2400" b="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tc>
                <a:tc>
                  <a:txBody>
                    <a:bodyPr/>
                    <a:lstStyle/>
                    <a:p>
                      <a:pPr algn="ctr">
                        <a:lnSpc>
                          <a:spcPct val="150000"/>
                        </a:lnSpc>
                        <a:spcAft>
                          <a:spcPts val="800"/>
                        </a:spcAft>
                      </a:pPr>
                      <a:r>
                        <a:rPr lang="de-DE" sz="2400" b="0" kern="0" dirty="0">
                          <a:effectLst/>
                        </a:rPr>
                        <a:t>ACC</a:t>
                      </a:r>
                      <a:endParaRPr lang="en-GB" sz="2400" b="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tc>
                <a:extLst>
                  <a:ext uri="{0D108BD9-81ED-4DB2-BD59-A6C34878D82A}">
                    <a16:rowId xmlns:a16="http://schemas.microsoft.com/office/drawing/2014/main" val="1269659521"/>
                  </a:ext>
                </a:extLst>
              </a:tr>
              <a:tr h="551114">
                <a:tc>
                  <a:txBody>
                    <a:bodyPr/>
                    <a:lstStyle/>
                    <a:p>
                      <a:pPr>
                        <a:lnSpc>
                          <a:spcPct val="150000"/>
                        </a:lnSpc>
                        <a:spcAft>
                          <a:spcPts val="800"/>
                        </a:spcAft>
                      </a:pPr>
                      <a:r>
                        <a:rPr lang="de-DE" sz="2400" kern="0" dirty="0">
                          <a:effectLst/>
                        </a:rPr>
                        <a:t>strong </a:t>
                      </a:r>
                      <a:r>
                        <a:rPr lang="de-DE" sz="2400" kern="0" dirty="0" err="1">
                          <a:effectLst/>
                        </a:rPr>
                        <a:t>modified</a:t>
                      </a:r>
                      <a:r>
                        <a:rPr lang="de-DE" sz="2400" kern="0" dirty="0">
                          <a:effectLst/>
                        </a:rPr>
                        <a:t> </a:t>
                      </a:r>
                      <a:r>
                        <a:rPr lang="de-DE" sz="2400" kern="0" dirty="0" err="1">
                          <a:effectLst/>
                        </a:rPr>
                        <a:t>specific</a:t>
                      </a:r>
                      <a:endParaRPr lang="en-GB" sz="240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tc>
                <a:tc>
                  <a:txBody>
                    <a:bodyPr/>
                    <a:lstStyle/>
                    <a:p>
                      <a:pPr algn="ctr">
                        <a:lnSpc>
                          <a:spcPct val="150000"/>
                        </a:lnSpc>
                        <a:spcAft>
                          <a:spcPts val="800"/>
                        </a:spcAft>
                      </a:pPr>
                      <a:r>
                        <a:rPr lang="de-DE" sz="2400" b="0" kern="0" dirty="0" err="1">
                          <a:effectLst/>
                        </a:rPr>
                        <a:t>long</a:t>
                      </a:r>
                      <a:endParaRPr lang="en-GB" sz="2400" b="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tc>
                <a:tc>
                  <a:txBody>
                    <a:bodyPr/>
                    <a:lstStyle/>
                    <a:p>
                      <a:pPr algn="ctr">
                        <a:lnSpc>
                          <a:spcPct val="150000"/>
                        </a:lnSpc>
                        <a:spcAft>
                          <a:spcPts val="800"/>
                        </a:spcAft>
                      </a:pPr>
                      <a:r>
                        <a:rPr lang="de-DE" sz="2400" b="0" kern="0" dirty="0" err="1">
                          <a:effectLst/>
                        </a:rPr>
                        <a:t>long</a:t>
                      </a:r>
                      <a:endParaRPr lang="en-GB" sz="2400" b="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tc>
                <a:tc>
                  <a:txBody>
                    <a:bodyPr/>
                    <a:lstStyle/>
                    <a:p>
                      <a:pPr algn="ctr">
                        <a:lnSpc>
                          <a:spcPct val="150000"/>
                        </a:lnSpc>
                        <a:spcAft>
                          <a:spcPts val="800"/>
                        </a:spcAft>
                      </a:pPr>
                      <a:r>
                        <a:rPr lang="de-DE" sz="2400" b="0" kern="0" dirty="0">
                          <a:effectLst/>
                        </a:rPr>
                        <a:t>ACC</a:t>
                      </a:r>
                      <a:endParaRPr lang="en-GB" sz="2400" b="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tc>
                <a:extLst>
                  <a:ext uri="{0D108BD9-81ED-4DB2-BD59-A6C34878D82A}">
                    <a16:rowId xmlns:a16="http://schemas.microsoft.com/office/drawing/2014/main" val="2165849705"/>
                  </a:ext>
                </a:extLst>
              </a:tr>
              <a:tr h="417531">
                <a:tc>
                  <a:txBody>
                    <a:bodyPr/>
                    <a:lstStyle/>
                    <a:p>
                      <a:pPr>
                        <a:lnSpc>
                          <a:spcPct val="150000"/>
                        </a:lnSpc>
                        <a:spcAft>
                          <a:spcPts val="800"/>
                        </a:spcAft>
                      </a:pPr>
                      <a:r>
                        <a:rPr lang="de-DE" sz="2400" kern="0" dirty="0" err="1">
                          <a:effectLst/>
                        </a:rPr>
                        <a:t>weak</a:t>
                      </a:r>
                      <a:r>
                        <a:rPr lang="de-DE" sz="2400" kern="0" dirty="0">
                          <a:effectLst/>
                        </a:rPr>
                        <a:t> </a:t>
                      </a:r>
                      <a:r>
                        <a:rPr lang="de-DE" sz="2400" kern="0" dirty="0" err="1">
                          <a:effectLst/>
                        </a:rPr>
                        <a:t>specific</a:t>
                      </a:r>
                      <a:r>
                        <a:rPr lang="de-DE" sz="2400" kern="0" dirty="0">
                          <a:effectLst/>
                        </a:rPr>
                        <a:t>	</a:t>
                      </a:r>
                      <a:endParaRPr lang="en-GB" sz="240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tc>
                <a:tc>
                  <a:txBody>
                    <a:bodyPr/>
                    <a:lstStyle/>
                    <a:p>
                      <a:pPr algn="ctr">
                        <a:lnSpc>
                          <a:spcPct val="150000"/>
                        </a:lnSpc>
                        <a:spcAft>
                          <a:spcPts val="800"/>
                        </a:spcAft>
                      </a:pPr>
                      <a:r>
                        <a:rPr lang="de-DE" sz="2400" b="0" kern="0" dirty="0">
                          <a:effectLst/>
                        </a:rPr>
                        <a:t>  </a:t>
                      </a:r>
                      <a:r>
                        <a:rPr lang="de-DE" sz="2400" b="0" kern="0" dirty="0" err="1">
                          <a:effectLst/>
                        </a:rPr>
                        <a:t>short</a:t>
                      </a:r>
                      <a:endParaRPr lang="en-GB" sz="2400" b="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tc>
                <a:tc>
                  <a:txBody>
                    <a:bodyPr/>
                    <a:lstStyle/>
                    <a:p>
                      <a:pPr algn="ctr">
                        <a:lnSpc>
                          <a:spcPct val="150000"/>
                        </a:lnSpc>
                        <a:spcAft>
                          <a:spcPts val="800"/>
                        </a:spcAft>
                      </a:pPr>
                      <a:r>
                        <a:rPr lang="de-DE" sz="2400" b="0" kern="0" dirty="0" err="1">
                          <a:effectLst/>
                        </a:rPr>
                        <a:t>long</a:t>
                      </a:r>
                      <a:endParaRPr lang="en-GB" sz="2400" b="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solidFill>
                      <a:srgbClr val="CEAEE8"/>
                    </a:solidFill>
                  </a:tcPr>
                </a:tc>
                <a:tc>
                  <a:txBody>
                    <a:bodyPr/>
                    <a:lstStyle/>
                    <a:p>
                      <a:pPr algn="ctr">
                        <a:lnSpc>
                          <a:spcPct val="150000"/>
                        </a:lnSpc>
                        <a:spcAft>
                          <a:spcPts val="800"/>
                        </a:spcAft>
                      </a:pPr>
                      <a:r>
                        <a:rPr lang="de-DE" sz="2400" b="0" kern="0" dirty="0">
                          <a:effectLst/>
                        </a:rPr>
                        <a:t>ACC</a:t>
                      </a:r>
                      <a:endParaRPr lang="en-GB" sz="2400" b="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solidFill>
                      <a:srgbClr val="CEAEE8"/>
                    </a:solidFill>
                  </a:tcPr>
                </a:tc>
                <a:extLst>
                  <a:ext uri="{0D108BD9-81ED-4DB2-BD59-A6C34878D82A}">
                    <a16:rowId xmlns:a16="http://schemas.microsoft.com/office/drawing/2014/main" val="3586339661"/>
                  </a:ext>
                </a:extLst>
              </a:tr>
              <a:tr h="474424">
                <a:tc>
                  <a:txBody>
                    <a:bodyPr/>
                    <a:lstStyle/>
                    <a:p>
                      <a:pPr>
                        <a:lnSpc>
                          <a:spcPct val="150000"/>
                        </a:lnSpc>
                        <a:spcAft>
                          <a:spcPts val="800"/>
                        </a:spcAft>
                      </a:pPr>
                      <a:r>
                        <a:rPr lang="de-DE" sz="2400" kern="0" dirty="0">
                          <a:effectLst/>
                        </a:rPr>
                        <a:t>strong </a:t>
                      </a:r>
                      <a:r>
                        <a:rPr lang="de-DE" sz="2400" kern="0" dirty="0" err="1">
                          <a:effectLst/>
                        </a:rPr>
                        <a:t>modified</a:t>
                      </a:r>
                      <a:r>
                        <a:rPr lang="de-DE" sz="2400" kern="0" dirty="0">
                          <a:effectLst/>
                        </a:rPr>
                        <a:t> non-</a:t>
                      </a:r>
                      <a:r>
                        <a:rPr lang="de-DE" sz="2400" kern="0" dirty="0" err="1">
                          <a:effectLst/>
                        </a:rPr>
                        <a:t>specific</a:t>
                      </a:r>
                      <a:endParaRPr lang="en-GB" sz="240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tc>
                <a:tc>
                  <a:txBody>
                    <a:bodyPr/>
                    <a:lstStyle/>
                    <a:p>
                      <a:pPr algn="ctr">
                        <a:lnSpc>
                          <a:spcPct val="150000"/>
                        </a:lnSpc>
                        <a:spcAft>
                          <a:spcPts val="800"/>
                        </a:spcAft>
                      </a:pPr>
                      <a:r>
                        <a:rPr lang="de-DE" sz="2400" b="0" kern="0" dirty="0" err="1">
                          <a:effectLst/>
                        </a:rPr>
                        <a:t>long</a:t>
                      </a:r>
                      <a:endParaRPr lang="en-GB" sz="2400" b="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tc>
                <a:tc>
                  <a:txBody>
                    <a:bodyPr/>
                    <a:lstStyle/>
                    <a:p>
                      <a:pPr algn="ctr">
                        <a:lnSpc>
                          <a:spcPct val="150000"/>
                        </a:lnSpc>
                        <a:spcAft>
                          <a:spcPts val="800"/>
                        </a:spcAft>
                      </a:pPr>
                      <a:r>
                        <a:rPr lang="de-DE" sz="2400" b="0" kern="0" dirty="0">
                          <a:effectLst/>
                        </a:rPr>
                        <a:t>  </a:t>
                      </a:r>
                      <a:r>
                        <a:rPr lang="de-DE" sz="2400" b="0" kern="0" dirty="0" err="1">
                          <a:effectLst/>
                        </a:rPr>
                        <a:t>short</a:t>
                      </a:r>
                      <a:endParaRPr lang="en-GB" sz="2400" b="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solidFill>
                      <a:srgbClr val="CEAEE8"/>
                    </a:solidFill>
                  </a:tcPr>
                </a:tc>
                <a:tc>
                  <a:txBody>
                    <a:bodyPr/>
                    <a:lstStyle/>
                    <a:p>
                      <a:pPr algn="ctr">
                        <a:lnSpc>
                          <a:spcPct val="150000"/>
                        </a:lnSpc>
                        <a:spcAft>
                          <a:spcPts val="800"/>
                        </a:spcAft>
                      </a:pPr>
                      <a:r>
                        <a:rPr lang="de-DE" sz="2400" b="0" kern="0" dirty="0">
                          <a:effectLst/>
                        </a:rPr>
                        <a:t>  NOM</a:t>
                      </a:r>
                      <a:endParaRPr lang="en-GB" sz="2400" b="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solidFill>
                      <a:srgbClr val="CEAEE8"/>
                    </a:solidFill>
                  </a:tcPr>
                </a:tc>
                <a:extLst>
                  <a:ext uri="{0D108BD9-81ED-4DB2-BD59-A6C34878D82A}">
                    <a16:rowId xmlns:a16="http://schemas.microsoft.com/office/drawing/2014/main" val="710990614"/>
                  </a:ext>
                </a:extLst>
              </a:tr>
              <a:tr h="417531">
                <a:tc>
                  <a:txBody>
                    <a:bodyPr/>
                    <a:lstStyle/>
                    <a:p>
                      <a:pPr>
                        <a:lnSpc>
                          <a:spcPct val="150000"/>
                        </a:lnSpc>
                        <a:spcAft>
                          <a:spcPts val="800"/>
                        </a:spcAft>
                      </a:pPr>
                      <a:r>
                        <a:rPr lang="de-DE" sz="2400" kern="0" dirty="0" err="1">
                          <a:effectLst/>
                        </a:rPr>
                        <a:t>weak</a:t>
                      </a:r>
                      <a:r>
                        <a:rPr lang="de-DE" sz="2400" kern="0" dirty="0">
                          <a:effectLst/>
                        </a:rPr>
                        <a:t> non-</a:t>
                      </a:r>
                      <a:r>
                        <a:rPr lang="de-DE" sz="2400" kern="0" dirty="0" err="1">
                          <a:effectLst/>
                        </a:rPr>
                        <a:t>specific</a:t>
                      </a:r>
                      <a:endParaRPr lang="en-GB" sz="240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tc>
                <a:tc>
                  <a:txBody>
                    <a:bodyPr/>
                    <a:lstStyle/>
                    <a:p>
                      <a:pPr algn="ctr">
                        <a:lnSpc>
                          <a:spcPct val="150000"/>
                        </a:lnSpc>
                        <a:spcAft>
                          <a:spcPts val="800"/>
                        </a:spcAft>
                      </a:pPr>
                      <a:r>
                        <a:rPr lang="de-DE" sz="2400" b="0" kern="0" dirty="0">
                          <a:effectLst/>
                        </a:rPr>
                        <a:t> </a:t>
                      </a:r>
                      <a:r>
                        <a:rPr lang="de-DE" sz="2400" b="0" kern="0" dirty="0" err="1">
                          <a:effectLst/>
                        </a:rPr>
                        <a:t>short</a:t>
                      </a:r>
                      <a:endParaRPr lang="en-GB" sz="2400" b="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tc>
                <a:tc>
                  <a:txBody>
                    <a:bodyPr/>
                    <a:lstStyle/>
                    <a:p>
                      <a:pPr algn="ctr">
                        <a:lnSpc>
                          <a:spcPct val="150000"/>
                        </a:lnSpc>
                        <a:spcAft>
                          <a:spcPts val="800"/>
                        </a:spcAft>
                      </a:pPr>
                      <a:r>
                        <a:rPr lang="de-DE" sz="2400" b="0" kern="0" dirty="0">
                          <a:effectLst/>
                        </a:rPr>
                        <a:t>  </a:t>
                      </a:r>
                      <a:r>
                        <a:rPr lang="de-DE" sz="2400" b="0" kern="0" dirty="0" err="1">
                          <a:effectLst/>
                        </a:rPr>
                        <a:t>short</a:t>
                      </a:r>
                      <a:endParaRPr lang="en-GB" sz="2400" b="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tc>
                <a:tc>
                  <a:txBody>
                    <a:bodyPr/>
                    <a:lstStyle/>
                    <a:p>
                      <a:pPr algn="ctr">
                        <a:lnSpc>
                          <a:spcPct val="150000"/>
                        </a:lnSpc>
                        <a:spcAft>
                          <a:spcPts val="800"/>
                        </a:spcAft>
                      </a:pPr>
                      <a:r>
                        <a:rPr lang="de-DE" sz="2400" b="0" kern="0" dirty="0">
                          <a:effectLst/>
                        </a:rPr>
                        <a:t>  NOM</a:t>
                      </a:r>
                      <a:endParaRPr lang="en-GB" sz="2400" b="0" kern="100" dirty="0">
                        <a:effectLst/>
                        <a:latin typeface="Calibri" panose="020F0502020204030204" pitchFamily="34" charset="0"/>
                        <a:ea typeface="Calibri" panose="020F0502020204030204" pitchFamily="34" charset="0"/>
                        <a:cs typeface="Arial" panose="020B0604020202020204" pitchFamily="34" charset="0"/>
                      </a:endParaRPr>
                    </a:p>
                  </a:txBody>
                  <a:tcPr marL="62664" marR="62664" marT="0" marB="0"/>
                </a:tc>
                <a:extLst>
                  <a:ext uri="{0D108BD9-81ED-4DB2-BD59-A6C34878D82A}">
                    <a16:rowId xmlns:a16="http://schemas.microsoft.com/office/drawing/2014/main" val="1086552203"/>
                  </a:ext>
                </a:extLst>
              </a:tr>
            </a:tbl>
          </a:graphicData>
        </a:graphic>
      </p:graphicFrame>
      <p:sp>
        <p:nvSpPr>
          <p:cNvPr id="5" name="Rectangle 1">
            <a:extLst>
              <a:ext uri="{FF2B5EF4-FFF2-40B4-BE49-F238E27FC236}">
                <a16:creationId xmlns:a16="http://schemas.microsoft.com/office/drawing/2014/main" id="{1D912387-68E8-4BC9-DFF8-101ABCDE2A38}"/>
              </a:ext>
            </a:extLst>
          </p:cNvPr>
          <p:cNvSpPr>
            <a:spLocks noChangeArrowheads="1"/>
          </p:cNvSpPr>
          <p:nvPr/>
        </p:nvSpPr>
        <p:spPr bwMode="auto">
          <a:xfrm>
            <a:off x="3479800" y="18192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5954035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0A8F-41F8-AD8C-0A4D-59BF2B19981A}"/>
              </a:ext>
            </a:extLst>
          </p:cNvPr>
          <p:cNvSpPr>
            <a:spLocks noGrp="1"/>
          </p:cNvSpPr>
          <p:nvPr>
            <p:ph type="title"/>
          </p:nvPr>
        </p:nvSpPr>
        <p:spPr/>
        <p:txBody>
          <a:bodyPr/>
          <a:lstStyle/>
          <a:p>
            <a:r>
              <a:rPr lang="en-GB" kern="100" dirty="0">
                <a:ea typeface="Calibri" panose="020F0502020204030204" pitchFamily="34" charset="0"/>
                <a:cs typeface="Arial" panose="020B0604020202020204" pitchFamily="34" charset="0"/>
              </a:rPr>
              <a:t>Sakha vs. TY</a:t>
            </a:r>
            <a:endParaRPr lang="en-GB" dirty="0"/>
          </a:p>
        </p:txBody>
      </p:sp>
      <p:sp>
        <p:nvSpPr>
          <p:cNvPr id="3" name="Content Placeholder 2">
            <a:extLst>
              <a:ext uri="{FF2B5EF4-FFF2-40B4-BE49-F238E27FC236}">
                <a16:creationId xmlns:a16="http://schemas.microsoft.com/office/drawing/2014/main" id="{08066F87-02ED-7E93-F126-F6B1505E0B65}"/>
              </a:ext>
            </a:extLst>
          </p:cNvPr>
          <p:cNvSpPr>
            <a:spLocks noGrp="1"/>
          </p:cNvSpPr>
          <p:nvPr>
            <p:ph idx="1"/>
          </p:nvPr>
        </p:nvSpPr>
        <p:spPr>
          <a:xfrm>
            <a:off x="838200" y="1562100"/>
            <a:ext cx="10515600" cy="5157676"/>
          </a:xfrm>
        </p:spPr>
        <p:txBody>
          <a:bodyPr>
            <a:noAutofit/>
          </a:bodyPr>
          <a:lstStyle/>
          <a:p>
            <a:pPr>
              <a:lnSpc>
                <a:spcPct val="100000"/>
              </a:lnSpc>
              <a:spcBef>
                <a:spcPts val="0"/>
              </a:spcBef>
            </a:pPr>
            <a:r>
              <a:rPr lang="en-GB" sz="2400" dirty="0">
                <a:ea typeface="Calibri" panose="020F0502020204030204" pitchFamily="34" charset="0"/>
              </a:rPr>
              <a:t>T</a:t>
            </a:r>
            <a:r>
              <a:rPr lang="en-GB" sz="2400" dirty="0">
                <a:effectLst/>
                <a:ea typeface="Calibri" panose="020F0502020204030204" pitchFamily="34" charset="0"/>
              </a:rPr>
              <a:t>he conditions on the choice of the accusative form in </a:t>
            </a:r>
            <a:r>
              <a:rPr lang="en-GB" sz="2400" kern="100" dirty="0">
                <a:effectLst/>
                <a:ea typeface="Calibri" panose="020F0502020204030204" pitchFamily="34" charset="0"/>
                <a:cs typeface="Arial" panose="020B0604020202020204" pitchFamily="34" charset="0"/>
              </a:rPr>
              <a:t>Modern TY changed from  structural (morphosyntactic class of NP) to purely semantic (specificity/partitivity).</a:t>
            </a:r>
          </a:p>
          <a:p>
            <a:pPr>
              <a:lnSpc>
                <a:spcPct val="100000"/>
              </a:lnSpc>
              <a:spcBef>
                <a:spcPts val="0"/>
              </a:spcBef>
            </a:pPr>
            <a:endParaRPr lang="en-GB" sz="2400" kern="100" dirty="0">
              <a:effectLst/>
              <a:ea typeface="Calibri" panose="020F0502020204030204" pitchFamily="34" charset="0"/>
              <a:cs typeface="Arial" panose="020B0604020202020204" pitchFamily="34" charset="0"/>
            </a:endParaRPr>
          </a:p>
          <a:p>
            <a:pPr>
              <a:lnSpc>
                <a:spcPct val="100000"/>
              </a:lnSpc>
              <a:spcBef>
                <a:spcPts val="0"/>
              </a:spcBef>
            </a:pPr>
            <a:r>
              <a:rPr lang="en-GB" sz="2400" dirty="0">
                <a:ea typeface="Calibri" panose="020F0502020204030204" pitchFamily="34" charset="0"/>
              </a:rPr>
              <a:t>We propose that the cause of the change was to match Sakha. </a:t>
            </a:r>
          </a:p>
          <a:p>
            <a:pPr>
              <a:lnSpc>
                <a:spcPct val="100000"/>
              </a:lnSpc>
              <a:spcBef>
                <a:spcPts val="0"/>
              </a:spcBef>
            </a:pPr>
            <a:endParaRPr lang="en-GB" sz="2400" dirty="0">
              <a:effectLst/>
              <a:ea typeface="Calibri" panose="020F0502020204030204" pitchFamily="34" charset="0"/>
            </a:endParaRPr>
          </a:p>
          <a:p>
            <a:pPr>
              <a:lnSpc>
                <a:spcPct val="100000"/>
              </a:lnSpc>
              <a:spcBef>
                <a:spcPts val="0"/>
              </a:spcBef>
            </a:pPr>
            <a:r>
              <a:rPr lang="en-GB" sz="2400" dirty="0">
                <a:effectLst/>
                <a:ea typeface="Calibri" panose="020F0502020204030204" pitchFamily="34" charset="0"/>
              </a:rPr>
              <a:t>The long form of the TY accusative was interpreted as being functionally equivalent to the Sakha accusative, and the short form was interpreted as being functionally equivalent to the Sakha nominative. </a:t>
            </a:r>
          </a:p>
          <a:p>
            <a:pPr>
              <a:lnSpc>
                <a:spcPct val="100000"/>
              </a:lnSpc>
              <a:spcBef>
                <a:spcPts val="0"/>
              </a:spcBef>
            </a:pPr>
            <a:endParaRPr lang="en-GB" sz="2400" dirty="0">
              <a:ea typeface="Calibri" panose="020F0502020204030204" pitchFamily="34" charset="0"/>
            </a:endParaRPr>
          </a:p>
          <a:p>
            <a:pPr>
              <a:lnSpc>
                <a:spcPct val="100000"/>
              </a:lnSpc>
              <a:spcBef>
                <a:spcPts val="0"/>
              </a:spcBef>
            </a:pPr>
            <a:r>
              <a:rPr lang="en-GB" sz="2400" kern="100" dirty="0">
                <a:effectLst/>
                <a:ea typeface="Calibri" panose="020F0502020204030204" pitchFamily="34" charset="0"/>
                <a:cs typeface="Arial" panose="020B0604020202020204" pitchFamily="34" charset="0"/>
              </a:rPr>
              <a:t>The already existing identity of some of the distributional criteria (possessives and proper names had already patterned identically) might have facilitated the process of grammatical replication. </a:t>
            </a:r>
          </a:p>
          <a:p>
            <a:pPr>
              <a:lnSpc>
                <a:spcPct val="100000"/>
              </a:lnSpc>
              <a:spcBef>
                <a:spcPts val="0"/>
              </a:spcBef>
            </a:pPr>
            <a:endParaRPr lang="en-GB" sz="2400" kern="100"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135544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sr-Latn-RS" dirty="0"/>
              <a:t>Discussion</a:t>
            </a:r>
            <a:endParaRPr lang="de-DE" dirty="0"/>
          </a:p>
        </p:txBody>
      </p:sp>
      <p:sp>
        <p:nvSpPr>
          <p:cNvPr id="3" name="Text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25672713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Sakha </a:t>
            </a:r>
            <a:r>
              <a:rPr lang="et-EE" dirty="0"/>
              <a:t>and TY</a:t>
            </a:r>
            <a:r>
              <a:rPr lang="de-DE" dirty="0"/>
              <a:t> </a:t>
            </a:r>
            <a:r>
              <a:rPr lang="en-GB" dirty="0"/>
              <a:t>in the 20th/21st centuries</a:t>
            </a:r>
          </a:p>
        </p:txBody>
      </p:sp>
      <p:sp>
        <p:nvSpPr>
          <p:cNvPr id="3" name="Inhaltsplatzhalter 2"/>
          <p:cNvSpPr>
            <a:spLocks noGrp="1"/>
          </p:cNvSpPr>
          <p:nvPr>
            <p:ph idx="1"/>
          </p:nvPr>
        </p:nvSpPr>
        <p:spPr>
          <a:xfrm>
            <a:off x="200246" y="1531088"/>
            <a:ext cx="11612526" cy="5114261"/>
          </a:xfrm>
        </p:spPr>
        <p:txBody>
          <a:bodyPr>
            <a:noAutofit/>
          </a:bodyPr>
          <a:lstStyle/>
          <a:p>
            <a:pPr>
              <a:lnSpc>
                <a:spcPct val="100000"/>
              </a:lnSpc>
              <a:spcBef>
                <a:spcPts val="0"/>
              </a:spcBef>
            </a:pPr>
            <a:r>
              <a:rPr lang="et-EE" sz="2400" dirty="0"/>
              <a:t>Traditionally, trade</a:t>
            </a:r>
            <a:r>
              <a:rPr lang="en-GB" sz="2400" dirty="0"/>
              <a:t> relations between the Sakha and the Yukaghirs;</a:t>
            </a:r>
            <a:r>
              <a:rPr lang="et-EE" sz="2400" dirty="0"/>
              <a:t> s</a:t>
            </a:r>
            <a:r>
              <a:rPr lang="en-GB" sz="2400" dirty="0"/>
              <a:t>mall number of intermarriages; some Yukaghirs spending winters close to the Sakha settlements </a:t>
            </a:r>
          </a:p>
          <a:p>
            <a:pPr marL="0" indent="0">
              <a:lnSpc>
                <a:spcPct val="100000"/>
              </a:lnSpc>
              <a:spcBef>
                <a:spcPts val="0"/>
              </a:spcBef>
              <a:buNone/>
            </a:pPr>
            <a:r>
              <a:rPr lang="en-GB" sz="2400" dirty="0"/>
              <a:t>	&gt; some bilingualism, mostly Yukaghir men speaking Sakha</a:t>
            </a:r>
            <a:r>
              <a:rPr lang="de-DE" sz="2400" dirty="0"/>
              <a:t> </a:t>
            </a:r>
            <a:r>
              <a:rPr lang="en-GB" sz="2400" dirty="0"/>
              <a:t>(Pupynina &amp; Aralova 2021)</a:t>
            </a:r>
            <a:endParaRPr lang="et-EE" sz="2400" dirty="0"/>
          </a:p>
          <a:p>
            <a:pPr marL="0" indent="0">
              <a:lnSpc>
                <a:spcPct val="100000"/>
              </a:lnSpc>
              <a:spcBef>
                <a:spcPts val="0"/>
              </a:spcBef>
              <a:buNone/>
            </a:pPr>
            <a:endParaRPr lang="et-EE" sz="2400" dirty="0"/>
          </a:p>
          <a:p>
            <a:pPr>
              <a:lnSpc>
                <a:spcPct val="100000"/>
              </a:lnSpc>
              <a:spcBef>
                <a:spcPts val="0"/>
              </a:spcBef>
            </a:pPr>
            <a:r>
              <a:rPr lang="en-GB" sz="2400" dirty="0"/>
              <a:t>Since 1930s, all inhabitants of the Lower Kolyma region organised in reindeer herding collective farms (</a:t>
            </a:r>
            <a:r>
              <a:rPr lang="en-GB" sz="2400" i="1" dirty="0"/>
              <a:t>kolkhoz</a:t>
            </a:r>
            <a:r>
              <a:rPr lang="en-GB" sz="2400" dirty="0"/>
              <a:t>) </a:t>
            </a:r>
          </a:p>
          <a:p>
            <a:pPr marL="0" indent="0">
              <a:lnSpc>
                <a:spcPct val="100000"/>
              </a:lnSpc>
              <a:spcBef>
                <a:spcPts val="0"/>
              </a:spcBef>
              <a:buNone/>
            </a:pPr>
            <a:r>
              <a:rPr lang="en-GB" sz="2400" dirty="0"/>
              <a:t>	&gt; the Sakha increasingly speak TY (language of the reindeer herding,</a:t>
            </a:r>
            <a:r>
              <a:rPr lang="et-EE" sz="2400" dirty="0"/>
              <a:t> </a:t>
            </a:r>
            <a:r>
              <a:rPr lang="en-GB" sz="2400" dirty="0"/>
              <a:t>intermarriages)</a:t>
            </a:r>
            <a:r>
              <a:rPr lang="de-DE" sz="2400" dirty="0"/>
              <a:t>  </a:t>
            </a:r>
            <a:endParaRPr lang="et-EE" sz="2400" dirty="0"/>
          </a:p>
          <a:p>
            <a:pPr marL="0" indent="0">
              <a:lnSpc>
                <a:spcPct val="100000"/>
              </a:lnSpc>
              <a:spcBef>
                <a:spcPts val="0"/>
              </a:spcBef>
              <a:buNone/>
            </a:pPr>
            <a:endParaRPr lang="et-EE" sz="2400" dirty="0"/>
          </a:p>
          <a:p>
            <a:pPr>
              <a:lnSpc>
                <a:spcPct val="100000"/>
              </a:lnSpc>
              <a:spcBef>
                <a:spcPts val="0"/>
              </a:spcBef>
            </a:pPr>
            <a:r>
              <a:rPr lang="et-EE" sz="2400" dirty="0"/>
              <a:t>Since 1940s,</a:t>
            </a:r>
            <a:r>
              <a:rPr lang="de-DE" sz="2400" dirty="0"/>
              <a:t> Sakha </a:t>
            </a:r>
            <a:r>
              <a:rPr lang="et-EE" sz="2400" dirty="0"/>
              <a:t>is becoming the dominant language</a:t>
            </a:r>
            <a:r>
              <a:rPr lang="en-GB" sz="2400" dirty="0"/>
              <a:t>, and </a:t>
            </a:r>
            <a:r>
              <a:rPr lang="et-EE" sz="2400" dirty="0"/>
              <a:t>in 1950s, after the settlement of the Lower Kolyma people in the village of Andryushkino, the primary language in the boarding school</a:t>
            </a:r>
            <a:r>
              <a:rPr lang="de-DE" sz="2400" dirty="0"/>
              <a:t> </a:t>
            </a:r>
          </a:p>
          <a:p>
            <a:pPr marL="0" indent="0">
              <a:lnSpc>
                <a:spcPct val="100000"/>
              </a:lnSpc>
              <a:spcBef>
                <a:spcPts val="0"/>
              </a:spcBef>
              <a:buNone/>
            </a:pPr>
            <a:r>
              <a:rPr lang="de-DE" sz="2400" dirty="0"/>
              <a:t>	&gt; </a:t>
            </a:r>
            <a:r>
              <a:rPr lang="en-GB" sz="2400" dirty="0"/>
              <a:t>the Yukaghirs begin speaking Sakha as the primary language, gradually restricting 	TY to a small number of contexts</a:t>
            </a:r>
            <a:endParaRPr lang="et-EE" sz="2400" dirty="0"/>
          </a:p>
        </p:txBody>
      </p:sp>
    </p:spTree>
    <p:extLst>
      <p:ext uri="{BB962C8B-B14F-4D97-AF65-F5344CB8AC3E}">
        <p14:creationId xmlns:p14="http://schemas.microsoft.com/office/powerpoint/2010/main" val="6060669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t-EE" sz="4400" dirty="0"/>
              <a:t>Sociolinguistic context and rapid change</a:t>
            </a:r>
            <a:endParaRPr lang="de-DE" dirty="0"/>
          </a:p>
        </p:txBody>
      </p:sp>
      <p:sp>
        <p:nvSpPr>
          <p:cNvPr id="3" name="Inhaltsplatzhalter 2"/>
          <p:cNvSpPr>
            <a:spLocks noGrp="1"/>
          </p:cNvSpPr>
          <p:nvPr>
            <p:ph idx="1"/>
          </p:nvPr>
        </p:nvSpPr>
        <p:spPr>
          <a:xfrm>
            <a:off x="838200" y="1690687"/>
            <a:ext cx="10515600" cy="4635685"/>
          </a:xfrm>
        </p:spPr>
        <p:txBody>
          <a:bodyPr>
            <a:normAutofit lnSpcReduction="10000"/>
          </a:bodyPr>
          <a:lstStyle/>
          <a:p>
            <a:pPr>
              <a:lnSpc>
                <a:spcPct val="100000"/>
              </a:lnSpc>
              <a:spcBef>
                <a:spcPts val="0"/>
              </a:spcBef>
            </a:pPr>
            <a:r>
              <a:rPr lang="en-GB" sz="2400" dirty="0"/>
              <a:t>Sociolinguistically rather atypical situation </a:t>
            </a:r>
            <a:r>
              <a:rPr lang="en-GB" sz="2400" i="1" dirty="0"/>
              <a:t>between 1930s and late 1950s</a:t>
            </a:r>
            <a:r>
              <a:rPr lang="en-GB" sz="2400" dirty="0"/>
              <a:t>, with both:</a:t>
            </a:r>
            <a:endParaRPr lang="et-EE" sz="2400" dirty="0"/>
          </a:p>
          <a:p>
            <a:pPr marL="457200" lvl="1" indent="0">
              <a:lnSpc>
                <a:spcPct val="100000"/>
              </a:lnSpc>
              <a:spcBef>
                <a:spcPts val="0"/>
              </a:spcBef>
              <a:buNone/>
            </a:pPr>
            <a:r>
              <a:rPr lang="en-GB" dirty="0"/>
              <a:t>-  	symmetric small-scale bilingualism of the indigenous type (the </a:t>
            </a:r>
            <a:r>
              <a:rPr lang="en-GB" dirty="0" err="1"/>
              <a:t>Yukaghirs</a:t>
            </a:r>
            <a:r>
              <a:rPr lang="en-GB" dirty="0"/>
              <a:t> 	speaking Sakha</a:t>
            </a:r>
            <a:r>
              <a:rPr lang="et-EE" dirty="0"/>
              <a:t> and the </a:t>
            </a:r>
            <a:r>
              <a:rPr lang="en-GB" dirty="0"/>
              <a:t>Sakha </a:t>
            </a:r>
            <a:r>
              <a:rPr lang="et-EE" dirty="0"/>
              <a:t>speaking </a:t>
            </a:r>
            <a:r>
              <a:rPr lang="en-GB" dirty="0"/>
              <a:t>TY in the collective farms; the 	Sakha were put into the situation to learn the non-dominant language</a:t>
            </a:r>
            <a:r>
              <a:rPr lang="de-DE" dirty="0"/>
              <a:t>)</a:t>
            </a:r>
            <a:endParaRPr lang="et-EE" dirty="0"/>
          </a:p>
          <a:p>
            <a:pPr marL="457200" lvl="1" indent="0">
              <a:lnSpc>
                <a:spcPct val="100000"/>
              </a:lnSpc>
              <a:spcBef>
                <a:spcPts val="0"/>
              </a:spcBef>
              <a:buNone/>
            </a:pPr>
            <a:r>
              <a:rPr lang="en-GB" dirty="0"/>
              <a:t>- 	</a:t>
            </a:r>
            <a:r>
              <a:rPr lang="et-EE" dirty="0"/>
              <a:t>assymetric bilingualis</a:t>
            </a:r>
            <a:r>
              <a:rPr lang="de-DE" dirty="0"/>
              <a:t>m </a:t>
            </a:r>
            <a:r>
              <a:rPr lang="en-GB" dirty="0"/>
              <a:t>with Sakha as the socially dominant language, 	having prestige in administration and schools (the Yukaghirs increasingly 	using the socially dominant Sakha in everyday </a:t>
            </a:r>
            <a:r>
              <a:rPr lang="et-EE" dirty="0"/>
              <a:t>village </a:t>
            </a:r>
            <a:r>
              <a:rPr lang="en-GB" dirty="0"/>
              <a:t>life)</a:t>
            </a:r>
          </a:p>
          <a:p>
            <a:pPr>
              <a:lnSpc>
                <a:spcPct val="100000"/>
              </a:lnSpc>
              <a:spcBef>
                <a:spcPts val="0"/>
              </a:spcBef>
            </a:pPr>
            <a:endParaRPr lang="de-DE" sz="2400" dirty="0"/>
          </a:p>
          <a:p>
            <a:pPr>
              <a:lnSpc>
                <a:spcPct val="100000"/>
              </a:lnSpc>
              <a:spcBef>
                <a:spcPts val="0"/>
              </a:spcBef>
            </a:pPr>
            <a:r>
              <a:rPr lang="et-EE" sz="2400" dirty="0"/>
              <a:t>The simple dichotomy of borrowing vs. substratum</a:t>
            </a:r>
            <a:r>
              <a:rPr lang="en-GB" sz="2400" dirty="0"/>
              <a:t> (as in Thomason &amp; Kaufman 1987;  </a:t>
            </a:r>
            <a:r>
              <a:rPr lang="et-EE" sz="2400" dirty="0"/>
              <a:t>van Coetzem 1988) or the trichotomy of L1</a:t>
            </a:r>
            <a:r>
              <a:rPr lang="en-GB" sz="2400" dirty="0"/>
              <a:t>-</a:t>
            </a:r>
            <a:r>
              <a:rPr lang="et-EE" sz="2400" dirty="0"/>
              <a:t>, L1/L2</a:t>
            </a:r>
            <a:r>
              <a:rPr lang="en-GB" sz="2400" dirty="0"/>
              <a:t>-</a:t>
            </a:r>
            <a:r>
              <a:rPr lang="et-EE" sz="2400" dirty="0"/>
              <a:t> or L2-oriented change</a:t>
            </a:r>
            <a:r>
              <a:rPr lang="en-GB" sz="2400" dirty="0"/>
              <a:t> (as in </a:t>
            </a:r>
            <a:r>
              <a:rPr lang="et-EE" sz="2400" dirty="0"/>
              <a:t>Muysken 2000, 2010, 2013)</a:t>
            </a:r>
            <a:r>
              <a:rPr lang="en-GB" sz="2400" dirty="0"/>
              <a:t> are</a:t>
            </a:r>
            <a:r>
              <a:rPr lang="et-EE" sz="2400" dirty="0"/>
              <a:t> not sufficient to describe possible scenarios of language contact</a:t>
            </a:r>
            <a:r>
              <a:rPr lang="en-GB" sz="2400" dirty="0"/>
              <a:t> – if they are taken to be mutually </a:t>
            </a:r>
            <a:r>
              <a:rPr lang="en-GB" sz="2400" dirty="0" err="1"/>
              <a:t>exclusiv</a:t>
            </a:r>
            <a:r>
              <a:rPr lang="et-EE" sz="2400" dirty="0"/>
              <a:t>e.</a:t>
            </a:r>
            <a:endParaRPr lang="de-DE" sz="2400" dirty="0">
              <a:solidFill>
                <a:srgbClr val="FF0000"/>
              </a:solidFill>
            </a:endParaRPr>
          </a:p>
        </p:txBody>
      </p:sp>
    </p:spTree>
    <p:extLst>
      <p:ext uri="{BB962C8B-B14F-4D97-AF65-F5344CB8AC3E}">
        <p14:creationId xmlns:p14="http://schemas.microsoft.com/office/powerpoint/2010/main" val="3822916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Language contact</a:t>
            </a:r>
            <a:endParaRPr lang="de-DE" dirty="0"/>
          </a:p>
        </p:txBody>
      </p:sp>
      <p:sp>
        <p:nvSpPr>
          <p:cNvPr id="3" name="Inhaltsplatzhalter 2"/>
          <p:cNvSpPr>
            <a:spLocks noGrp="1"/>
          </p:cNvSpPr>
          <p:nvPr>
            <p:ph idx="1"/>
          </p:nvPr>
        </p:nvSpPr>
        <p:spPr>
          <a:xfrm>
            <a:off x="838200" y="1658680"/>
            <a:ext cx="10515600" cy="4518284"/>
          </a:xfrm>
        </p:spPr>
        <p:txBody>
          <a:bodyPr>
            <a:normAutofit/>
          </a:bodyPr>
          <a:lstStyle/>
          <a:p>
            <a:pPr>
              <a:lnSpc>
                <a:spcPct val="100000"/>
              </a:lnSpc>
            </a:pPr>
            <a:r>
              <a:rPr lang="et-EE" sz="2400" dirty="0"/>
              <a:t>In contact with Even (Tungusic), Chukchi (Chukotko-Kamchatkan), and Sakha (Turkic) since the 18th century</a:t>
            </a:r>
            <a:r>
              <a:rPr lang="en-GB" sz="2400" dirty="0"/>
              <a:t>.</a:t>
            </a:r>
          </a:p>
          <a:p>
            <a:pPr>
              <a:lnSpc>
                <a:spcPct val="100000"/>
              </a:lnSpc>
            </a:pPr>
            <a:endParaRPr lang="et-EE" sz="2400" dirty="0"/>
          </a:p>
          <a:p>
            <a:pPr>
              <a:lnSpc>
                <a:spcPct val="100000"/>
              </a:lnSpc>
            </a:pPr>
            <a:r>
              <a:rPr lang="en-GB" sz="2400" dirty="0"/>
              <a:t>Gradually </a:t>
            </a:r>
            <a:r>
              <a:rPr lang="en-GB" sz="2400" dirty="0" err="1"/>
              <a:t>i</a:t>
            </a:r>
            <a:r>
              <a:rPr lang="et-EE" sz="2400" dirty="0"/>
              <a:t>ntensif</a:t>
            </a:r>
            <a:r>
              <a:rPr lang="en-GB" sz="2400" dirty="0" err="1"/>
              <a:t>ying</a:t>
            </a:r>
            <a:r>
              <a:rPr lang="et-EE" sz="2400" dirty="0"/>
              <a:t> contact with Sakha</a:t>
            </a:r>
            <a:r>
              <a:rPr lang="en-GB" sz="2400" dirty="0"/>
              <a:t>,</a:t>
            </a:r>
            <a:r>
              <a:rPr lang="et-EE" sz="2400" dirty="0"/>
              <a:t> </a:t>
            </a:r>
            <a:r>
              <a:rPr lang="en-GB" sz="2400" dirty="0"/>
              <a:t>especially </a:t>
            </a:r>
            <a:r>
              <a:rPr lang="et-EE" sz="2400" dirty="0"/>
              <a:t>since the advent of the Soviets in the 1930s</a:t>
            </a:r>
            <a:r>
              <a:rPr lang="en-GB" sz="2400" dirty="0"/>
              <a:t>.</a:t>
            </a:r>
          </a:p>
          <a:p>
            <a:pPr>
              <a:lnSpc>
                <a:spcPct val="100000"/>
              </a:lnSpc>
            </a:pPr>
            <a:endParaRPr lang="et-EE" sz="2400" dirty="0"/>
          </a:p>
          <a:p>
            <a:pPr>
              <a:lnSpc>
                <a:spcPct val="100000"/>
              </a:lnSpc>
            </a:pPr>
            <a:r>
              <a:rPr lang="et-EE" sz="2400" dirty="0"/>
              <a:t>Nowadays, Sakha (along with Russian) is the major language of the Lower Kolyma region and the major means of everyday communication</a:t>
            </a:r>
            <a:r>
              <a:rPr lang="en-GB" sz="2400" dirty="0"/>
              <a:t>.</a:t>
            </a:r>
            <a:endParaRPr lang="de-DE" sz="2400" dirty="0"/>
          </a:p>
        </p:txBody>
      </p:sp>
    </p:spTree>
    <p:extLst>
      <p:ext uri="{BB962C8B-B14F-4D97-AF65-F5344CB8AC3E}">
        <p14:creationId xmlns:p14="http://schemas.microsoft.com/office/powerpoint/2010/main" val="19784215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uppieren 23"/>
          <p:cNvGrpSpPr/>
          <p:nvPr/>
        </p:nvGrpSpPr>
        <p:grpSpPr>
          <a:xfrm>
            <a:off x="3307963" y="2602521"/>
            <a:ext cx="4750778" cy="1195754"/>
            <a:chOff x="3307963" y="2602521"/>
            <a:chExt cx="4750778" cy="1195754"/>
          </a:xfrm>
        </p:grpSpPr>
        <p:sp>
          <p:nvSpPr>
            <p:cNvPr id="2" name="Ellipse 1"/>
            <p:cNvSpPr/>
            <p:nvPr/>
          </p:nvSpPr>
          <p:spPr>
            <a:xfrm>
              <a:off x="3307963" y="2602521"/>
              <a:ext cx="1186961" cy="1195754"/>
            </a:xfrm>
            <a:prstGeom prst="ellipse">
              <a:avLst/>
            </a:prstGeom>
            <a:solidFill>
              <a:schemeClr val="accent2">
                <a:lumMod val="40000"/>
                <a:lumOff val="60000"/>
              </a:schemeClr>
            </a:solidFill>
            <a:ln>
              <a:solidFill>
                <a:srgbClr val="C641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p:cNvSpPr/>
            <p:nvPr/>
          </p:nvSpPr>
          <p:spPr>
            <a:xfrm>
              <a:off x="6871780" y="2602521"/>
              <a:ext cx="1186961" cy="1195754"/>
            </a:xfrm>
            <a:prstGeom prst="ellipse">
              <a:avLst/>
            </a:prstGeom>
            <a:solidFill>
              <a:schemeClr val="accent1">
                <a:lumMod val="60000"/>
                <a:lumOff val="40000"/>
              </a:schemeClr>
            </a:solidFill>
            <a:ln>
              <a:solidFill>
                <a:srgbClr val="944A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7257493" y="3015732"/>
              <a:ext cx="415534" cy="369332"/>
            </a:xfrm>
            <a:prstGeom prst="rect">
              <a:avLst/>
            </a:prstGeom>
            <a:noFill/>
          </p:spPr>
          <p:txBody>
            <a:bodyPr wrap="square" rtlCol="0">
              <a:spAutoFit/>
            </a:bodyPr>
            <a:lstStyle/>
            <a:p>
              <a:r>
                <a:rPr lang="et-EE" b="1" dirty="0"/>
                <a:t>TY</a:t>
              </a:r>
              <a:endParaRPr lang="de-DE" b="1" dirty="0"/>
            </a:p>
          </p:txBody>
        </p:sp>
        <p:sp>
          <p:nvSpPr>
            <p:cNvPr id="10" name="Textfeld 9"/>
            <p:cNvSpPr txBox="1"/>
            <p:nvPr/>
          </p:nvSpPr>
          <p:spPr>
            <a:xfrm>
              <a:off x="3539696" y="3015732"/>
              <a:ext cx="783357" cy="369332"/>
            </a:xfrm>
            <a:prstGeom prst="rect">
              <a:avLst/>
            </a:prstGeom>
            <a:noFill/>
          </p:spPr>
          <p:txBody>
            <a:bodyPr wrap="square" rtlCol="0">
              <a:spAutoFit/>
            </a:bodyPr>
            <a:lstStyle/>
            <a:p>
              <a:r>
                <a:rPr lang="de-DE" b="1" dirty="0"/>
                <a:t>Sakha</a:t>
              </a:r>
              <a:endParaRPr lang="en-GB" b="1" dirty="0"/>
            </a:p>
          </p:txBody>
        </p:sp>
        <p:sp>
          <p:nvSpPr>
            <p:cNvPr id="12" name="Pfeil nach links und rechts 11"/>
            <p:cNvSpPr/>
            <p:nvPr/>
          </p:nvSpPr>
          <p:spPr>
            <a:xfrm>
              <a:off x="4501660" y="2817909"/>
              <a:ext cx="2370120" cy="338556"/>
            </a:xfrm>
            <a:prstGeom prst="leftRight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5212963" y="2817909"/>
              <a:ext cx="996462" cy="307777"/>
            </a:xfrm>
            <a:prstGeom prst="rect">
              <a:avLst/>
            </a:prstGeom>
            <a:noFill/>
          </p:spPr>
          <p:txBody>
            <a:bodyPr wrap="square" rtlCol="0">
              <a:spAutoFit/>
            </a:bodyPr>
            <a:lstStyle/>
            <a:p>
              <a:r>
                <a:rPr lang="en-GB" sz="1400" b="1" dirty="0">
                  <a:solidFill>
                    <a:schemeClr val="accent5">
                      <a:lumMod val="75000"/>
                    </a:schemeClr>
                  </a:solidFill>
                </a:rPr>
                <a:t>symmetric</a:t>
              </a:r>
            </a:p>
          </p:txBody>
        </p:sp>
      </p:grpSp>
      <p:sp>
        <p:nvSpPr>
          <p:cNvPr id="22" name="Textfeld 21"/>
          <p:cNvSpPr txBox="1"/>
          <p:nvPr/>
        </p:nvSpPr>
        <p:spPr>
          <a:xfrm>
            <a:off x="872493" y="2417855"/>
            <a:ext cx="2435470" cy="369332"/>
          </a:xfrm>
          <a:prstGeom prst="rect">
            <a:avLst/>
          </a:prstGeom>
          <a:noFill/>
          <a:ln>
            <a:solidFill>
              <a:schemeClr val="tx1"/>
            </a:solidFill>
          </a:ln>
        </p:spPr>
        <p:txBody>
          <a:bodyPr wrap="square" rtlCol="0">
            <a:spAutoFit/>
          </a:bodyPr>
          <a:lstStyle/>
          <a:p>
            <a:r>
              <a:rPr lang="en-GB" dirty="0"/>
              <a:t>Types of multilingualism</a:t>
            </a:r>
          </a:p>
        </p:txBody>
      </p:sp>
      <p:sp>
        <p:nvSpPr>
          <p:cNvPr id="23" name="Rechteck 22"/>
          <p:cNvSpPr/>
          <p:nvPr/>
        </p:nvSpPr>
        <p:spPr>
          <a:xfrm>
            <a:off x="624844" y="1831352"/>
            <a:ext cx="10172699" cy="48352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itel 1"/>
          <p:cNvSpPr>
            <a:spLocks noGrp="1"/>
          </p:cNvSpPr>
          <p:nvPr>
            <p:ph type="title"/>
          </p:nvPr>
        </p:nvSpPr>
        <p:spPr/>
        <p:txBody>
          <a:bodyPr>
            <a:normAutofit/>
          </a:bodyPr>
          <a:lstStyle/>
          <a:p>
            <a:r>
              <a:rPr lang="et-EE" sz="4000" dirty="0"/>
              <a:t>Sociolinguistic context and rapid change</a:t>
            </a:r>
            <a:endParaRPr lang="de-DE" sz="4000" dirty="0"/>
          </a:p>
        </p:txBody>
      </p:sp>
      <p:sp>
        <p:nvSpPr>
          <p:cNvPr id="20" name="Pfeil nach links 19"/>
          <p:cNvSpPr/>
          <p:nvPr/>
        </p:nvSpPr>
        <p:spPr>
          <a:xfrm>
            <a:off x="4494924" y="3246914"/>
            <a:ext cx="2294794" cy="360483"/>
          </a:xfrm>
          <a:prstGeom prst="leftArrow">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Textfeld 20"/>
          <p:cNvSpPr txBox="1"/>
          <p:nvPr/>
        </p:nvSpPr>
        <p:spPr>
          <a:xfrm>
            <a:off x="5216936" y="3273266"/>
            <a:ext cx="1071619" cy="307777"/>
          </a:xfrm>
          <a:prstGeom prst="rect">
            <a:avLst/>
          </a:prstGeom>
          <a:noFill/>
          <a:ln>
            <a:noFill/>
          </a:ln>
        </p:spPr>
        <p:txBody>
          <a:bodyPr wrap="square" rtlCol="0">
            <a:spAutoFit/>
          </a:bodyPr>
          <a:lstStyle/>
          <a:p>
            <a:r>
              <a:rPr lang="en-GB" sz="1400" b="1" dirty="0">
                <a:solidFill>
                  <a:schemeClr val="accent2">
                    <a:lumMod val="75000"/>
                  </a:schemeClr>
                </a:solidFill>
              </a:rPr>
              <a:t>asymmetric</a:t>
            </a:r>
          </a:p>
        </p:txBody>
      </p:sp>
      <p:sp>
        <p:nvSpPr>
          <p:cNvPr id="3" name="Textfeld 2"/>
          <p:cNvSpPr txBox="1"/>
          <p:nvPr/>
        </p:nvSpPr>
        <p:spPr>
          <a:xfrm>
            <a:off x="974093" y="4143022"/>
            <a:ext cx="9547413" cy="2246769"/>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t-EE" sz="2000" dirty="0"/>
              <a:t>Possible </a:t>
            </a:r>
            <a:r>
              <a:rPr lang="en-GB" sz="2000" dirty="0"/>
              <a:t>agency in the transfer process </a:t>
            </a:r>
            <a:endParaRPr lang="et-EE" sz="2000" dirty="0"/>
          </a:p>
          <a:p>
            <a:pPr lvl="1"/>
            <a:r>
              <a:rPr lang="en-GB" sz="2000" dirty="0"/>
              <a:t>- Sakha speakers </a:t>
            </a:r>
            <a:r>
              <a:rPr lang="et-EE" sz="2000" dirty="0"/>
              <a:t>using </a:t>
            </a:r>
            <a:r>
              <a:rPr lang="en-GB" sz="2000" dirty="0"/>
              <a:t>TY</a:t>
            </a:r>
            <a:r>
              <a:rPr lang="et-EE" sz="2000" dirty="0"/>
              <a:t> in collective farm contexts (L1 &gt; L2) </a:t>
            </a:r>
          </a:p>
          <a:p>
            <a:pPr lvl="1"/>
            <a:r>
              <a:rPr lang="en-GB" sz="2000" dirty="0"/>
              <a:t>- </a:t>
            </a:r>
            <a:r>
              <a:rPr lang="et-EE" sz="2000" dirty="0"/>
              <a:t>TY</a:t>
            </a:r>
            <a:r>
              <a:rPr lang="en-GB" sz="2000" dirty="0"/>
              <a:t> speakers using Sakha </a:t>
            </a:r>
            <a:r>
              <a:rPr lang="et-EE" sz="2000" dirty="0"/>
              <a:t>in collective farms and in the village (L2 &gt; L1)</a:t>
            </a:r>
            <a:endParaRPr lang="en-GB" sz="2000" dirty="0"/>
          </a:p>
          <a:p>
            <a:pPr lvl="1"/>
            <a:endParaRPr lang="et-EE" sz="2000" dirty="0"/>
          </a:p>
          <a:p>
            <a:pPr marL="285750" indent="-285750">
              <a:buFont typeface="Arial" panose="020B0604020202020204" pitchFamily="34" charset="0"/>
              <a:buChar char="•"/>
            </a:pPr>
            <a:r>
              <a:rPr lang="en-GB" sz="2000" dirty="0"/>
              <a:t>These two possibilities existed in parallel and </a:t>
            </a:r>
            <a:r>
              <a:rPr lang="et-EE" sz="2000" dirty="0"/>
              <a:t>may have reinforced each other: t</a:t>
            </a:r>
            <a:r>
              <a:rPr lang="en-GB" sz="2000" dirty="0"/>
              <a:t>he pressure to adapt the linguistic system of TY was intense enough to warrant changes coming from both L1 and L2 speakers. </a:t>
            </a:r>
            <a:endParaRPr lang="de-DE" sz="2000" dirty="0"/>
          </a:p>
        </p:txBody>
      </p:sp>
    </p:spTree>
    <p:extLst>
      <p:ext uri="{BB962C8B-B14F-4D97-AF65-F5344CB8AC3E}">
        <p14:creationId xmlns:p14="http://schemas.microsoft.com/office/powerpoint/2010/main" val="4903658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5EF96-EA82-6DA8-AD0A-505143BFAC1C}"/>
              </a:ext>
            </a:extLst>
          </p:cNvPr>
          <p:cNvSpPr>
            <a:spLocks noGrp="1"/>
          </p:cNvSpPr>
          <p:nvPr>
            <p:ph type="title"/>
          </p:nvPr>
        </p:nvSpPr>
        <p:spPr/>
        <p:txBody>
          <a:bodyPr/>
          <a:lstStyle/>
          <a:p>
            <a:r>
              <a:rPr lang="et-EE" sz="4400" dirty="0"/>
              <a:t>Sociolinguistic context and rapid change</a:t>
            </a:r>
            <a:endParaRPr lang="en-GB" dirty="0"/>
          </a:p>
        </p:txBody>
      </p:sp>
      <p:sp>
        <p:nvSpPr>
          <p:cNvPr id="3" name="Content Placeholder 2">
            <a:extLst>
              <a:ext uri="{FF2B5EF4-FFF2-40B4-BE49-F238E27FC236}">
                <a16:creationId xmlns:a16="http://schemas.microsoft.com/office/drawing/2014/main" id="{A930F33D-0EF2-7565-7250-1462CCDBEDB4}"/>
              </a:ext>
            </a:extLst>
          </p:cNvPr>
          <p:cNvSpPr>
            <a:spLocks noGrp="1"/>
          </p:cNvSpPr>
          <p:nvPr>
            <p:ph idx="1"/>
          </p:nvPr>
        </p:nvSpPr>
        <p:spPr>
          <a:xfrm>
            <a:off x="838200" y="1509824"/>
            <a:ext cx="10515600" cy="4784650"/>
          </a:xfrm>
        </p:spPr>
        <p:txBody>
          <a:bodyPr>
            <a:normAutofit fontScale="92500" lnSpcReduction="20000"/>
          </a:bodyPr>
          <a:lstStyle/>
          <a:p>
            <a:pPr marL="0" indent="0">
              <a:lnSpc>
                <a:spcPct val="110000"/>
              </a:lnSpc>
              <a:spcBef>
                <a:spcPts val="0"/>
              </a:spcBef>
              <a:buNone/>
            </a:pPr>
            <a:endParaRPr lang="de-DE" sz="2600" dirty="0"/>
          </a:p>
          <a:p>
            <a:pPr>
              <a:lnSpc>
                <a:spcPct val="110000"/>
              </a:lnSpc>
              <a:spcBef>
                <a:spcPts val="0"/>
              </a:spcBef>
            </a:pPr>
            <a:r>
              <a:rPr lang="de-DE" sz="2600" dirty="0"/>
              <a:t>Most </a:t>
            </a:r>
            <a:r>
              <a:rPr lang="de-DE" sz="2600" dirty="0" err="1"/>
              <a:t>instances</a:t>
            </a:r>
            <a:r>
              <a:rPr lang="de-DE" sz="2600" dirty="0"/>
              <a:t> of </a:t>
            </a:r>
            <a:r>
              <a:rPr lang="de-DE" sz="2600" dirty="0" err="1"/>
              <a:t>structural</a:t>
            </a:r>
            <a:r>
              <a:rPr lang="de-DE" sz="2600" dirty="0"/>
              <a:t> </a:t>
            </a:r>
            <a:r>
              <a:rPr lang="de-DE" sz="2600" dirty="0" err="1"/>
              <a:t>copying</a:t>
            </a:r>
            <a:r>
              <a:rPr lang="de-DE" sz="2600" dirty="0"/>
              <a:t> </a:t>
            </a:r>
            <a:r>
              <a:rPr lang="de-DE" sz="2600" dirty="0" err="1"/>
              <a:t>are</a:t>
            </a:r>
            <a:r>
              <a:rPr lang="de-DE" sz="2600" dirty="0"/>
              <a:t> </a:t>
            </a:r>
            <a:r>
              <a:rPr lang="de-DE" sz="2600" dirty="0" err="1"/>
              <a:t>already</a:t>
            </a:r>
            <a:r>
              <a:rPr lang="de-DE" sz="2600" dirty="0"/>
              <a:t> trac</a:t>
            </a:r>
            <a:r>
              <a:rPr lang="et-EE" sz="2600" dirty="0"/>
              <a:t>e</a:t>
            </a:r>
            <a:r>
              <a:rPr lang="de-DE" sz="2600" dirty="0" err="1"/>
              <a:t>able</a:t>
            </a:r>
            <a:r>
              <a:rPr lang="de-DE" sz="2600" dirty="0"/>
              <a:t> at </a:t>
            </a:r>
            <a:r>
              <a:rPr lang="de-DE" sz="2600" dirty="0" err="1"/>
              <a:t>that</a:t>
            </a:r>
            <a:r>
              <a:rPr lang="de-DE" sz="2600" dirty="0"/>
              <a:t> time, i.e. in </a:t>
            </a:r>
            <a:r>
              <a:rPr lang="de-DE" sz="2600" dirty="0" err="1"/>
              <a:t>the</a:t>
            </a:r>
            <a:r>
              <a:rPr lang="de-DE" sz="2600" dirty="0"/>
              <a:t> </a:t>
            </a:r>
            <a:r>
              <a:rPr lang="de-DE" sz="2600" dirty="0" err="1"/>
              <a:t>speech</a:t>
            </a:r>
            <a:r>
              <a:rPr lang="de-DE" sz="2600" dirty="0"/>
              <a:t> </a:t>
            </a:r>
            <a:r>
              <a:rPr lang="en-GB" sz="2600" dirty="0">
                <a:effectLst/>
                <a:ea typeface="Calibri" panose="020F0502020204030204" pitchFamily="34" charset="0"/>
              </a:rPr>
              <a:t>of the people born after 1900s or 1910s (Middle Modern TY).</a:t>
            </a:r>
          </a:p>
          <a:p>
            <a:pPr>
              <a:lnSpc>
                <a:spcPct val="110000"/>
              </a:lnSpc>
              <a:spcBef>
                <a:spcPts val="0"/>
              </a:spcBef>
            </a:pPr>
            <a:endParaRPr lang="en-GB" sz="2600" dirty="0">
              <a:ea typeface="Calibri" panose="020F0502020204030204" pitchFamily="34" charset="0"/>
            </a:endParaRPr>
          </a:p>
          <a:p>
            <a:pPr>
              <a:lnSpc>
                <a:spcPct val="110000"/>
              </a:lnSpc>
              <a:spcBef>
                <a:spcPts val="0"/>
              </a:spcBef>
            </a:pPr>
            <a:r>
              <a:rPr lang="en-GB" sz="2600" dirty="0">
                <a:ea typeface="Calibri" panose="020F0502020204030204" pitchFamily="34" charset="0"/>
              </a:rPr>
              <a:t>However, t</a:t>
            </a:r>
            <a:r>
              <a:rPr lang="en-GB" sz="2600" dirty="0">
                <a:effectLst/>
                <a:ea typeface="Calibri" panose="020F0502020204030204" pitchFamily="34" charset="0"/>
              </a:rPr>
              <a:t>he change in the functioning of DOM appears to be a more recent development, noticeable only in the languages of the speakers born in the 1950s and later. </a:t>
            </a:r>
          </a:p>
          <a:p>
            <a:pPr>
              <a:lnSpc>
                <a:spcPct val="110000"/>
              </a:lnSpc>
              <a:spcBef>
                <a:spcPts val="0"/>
              </a:spcBef>
            </a:pPr>
            <a:endParaRPr lang="en-GB" sz="2600" dirty="0">
              <a:ea typeface="Calibri" panose="020F0502020204030204" pitchFamily="34" charset="0"/>
            </a:endParaRPr>
          </a:p>
          <a:p>
            <a:pPr>
              <a:lnSpc>
                <a:spcPct val="110000"/>
              </a:lnSpc>
              <a:spcBef>
                <a:spcPts val="0"/>
              </a:spcBef>
            </a:pPr>
            <a:r>
              <a:rPr lang="en-GB" sz="2600" dirty="0">
                <a:effectLst/>
                <a:ea typeface="Calibri" panose="020F0502020204030204" pitchFamily="34" charset="0"/>
              </a:rPr>
              <a:t>It falls in the time when Sakha became fully dominant as the language of communication in all functional domains.</a:t>
            </a:r>
          </a:p>
          <a:p>
            <a:pPr>
              <a:lnSpc>
                <a:spcPct val="110000"/>
              </a:lnSpc>
              <a:spcBef>
                <a:spcPts val="0"/>
              </a:spcBef>
            </a:pPr>
            <a:endParaRPr lang="en-GB" sz="2600" dirty="0">
              <a:ea typeface="Calibri" panose="020F0502020204030204" pitchFamily="34" charset="0"/>
            </a:endParaRPr>
          </a:p>
          <a:p>
            <a:pPr>
              <a:lnSpc>
                <a:spcPct val="110000"/>
              </a:lnSpc>
              <a:spcBef>
                <a:spcPts val="0"/>
              </a:spcBef>
            </a:pPr>
            <a:r>
              <a:rPr lang="en-GB" sz="2600" dirty="0">
                <a:effectLst/>
                <a:ea typeface="Calibri" panose="020F0502020204030204" pitchFamily="34" charset="0"/>
                <a:cs typeface="Arial" panose="020B0604020202020204" pitchFamily="34" charset="0"/>
              </a:rPr>
              <a:t>There were no more L1 Sakha speakers who spoke TY. </a:t>
            </a:r>
            <a:r>
              <a:rPr lang="en-GB" sz="2600" dirty="0">
                <a:ea typeface="Calibri" panose="020F0502020204030204" pitchFamily="34" charset="0"/>
                <a:cs typeface="Arial" panose="020B0604020202020204" pitchFamily="34" charset="0"/>
              </a:rPr>
              <a:t>T</a:t>
            </a:r>
            <a:r>
              <a:rPr lang="en-GB" sz="2600" dirty="0">
                <a:effectLst/>
                <a:ea typeface="Calibri" panose="020F0502020204030204" pitchFamily="34" charset="0"/>
                <a:cs typeface="Arial" panose="020B0604020202020204" pitchFamily="34" charset="0"/>
              </a:rPr>
              <a:t>he agency of change in this case lies with TY speakers alone, who copied the pattern of the dominant language into their L1.</a:t>
            </a:r>
          </a:p>
          <a:p>
            <a:pPr>
              <a:lnSpc>
                <a:spcPct val="100000"/>
              </a:lnSpc>
              <a:spcBef>
                <a:spcPts val="0"/>
              </a:spcBef>
            </a:pPr>
            <a:endParaRPr lang="de-DE" sz="2400" dirty="0"/>
          </a:p>
          <a:p>
            <a:endParaRPr lang="en-GB" dirty="0"/>
          </a:p>
        </p:txBody>
      </p:sp>
    </p:spTree>
    <p:extLst>
      <p:ext uri="{BB962C8B-B14F-4D97-AF65-F5344CB8AC3E}">
        <p14:creationId xmlns:p14="http://schemas.microsoft.com/office/powerpoint/2010/main" val="769228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t-EE" dirty="0"/>
              <a:t>Rapid linguistic change</a:t>
            </a:r>
            <a:endParaRPr lang="de-DE" dirty="0"/>
          </a:p>
        </p:txBody>
      </p:sp>
      <p:sp>
        <p:nvSpPr>
          <p:cNvPr id="3" name="Inhaltsplatzhalter 2"/>
          <p:cNvSpPr>
            <a:spLocks noGrp="1"/>
          </p:cNvSpPr>
          <p:nvPr>
            <p:ph idx="1"/>
          </p:nvPr>
        </p:nvSpPr>
        <p:spPr>
          <a:xfrm>
            <a:off x="533400" y="1520456"/>
            <a:ext cx="10820400" cy="5159744"/>
          </a:xfrm>
        </p:spPr>
        <p:txBody>
          <a:bodyPr>
            <a:normAutofit/>
          </a:bodyPr>
          <a:lstStyle/>
          <a:p>
            <a:pPr>
              <a:lnSpc>
                <a:spcPct val="100000"/>
              </a:lnSpc>
              <a:spcBef>
                <a:spcPts val="0"/>
              </a:spcBef>
            </a:pPr>
            <a:r>
              <a:rPr lang="en-GB" sz="2400" dirty="0"/>
              <a:t>TY has undergone a number of transformations in the course of only three generations during the 20</a:t>
            </a:r>
            <a:r>
              <a:rPr lang="en-GB" sz="2400" baseline="30000" dirty="0"/>
              <a:t>th</a:t>
            </a:r>
            <a:r>
              <a:rPr lang="en-GB" sz="2400" dirty="0"/>
              <a:t> and 21</a:t>
            </a:r>
            <a:r>
              <a:rPr lang="en-GB" sz="2400" baseline="30000" dirty="0"/>
              <a:t>st</a:t>
            </a:r>
            <a:r>
              <a:rPr lang="en-GB" sz="2400" dirty="0"/>
              <a:t> centuries.</a:t>
            </a:r>
          </a:p>
          <a:p>
            <a:pPr>
              <a:lnSpc>
                <a:spcPct val="100000"/>
              </a:lnSpc>
              <a:spcBef>
                <a:spcPts val="0"/>
              </a:spcBef>
            </a:pPr>
            <a:endParaRPr lang="en-GB" sz="2400" dirty="0"/>
          </a:p>
          <a:p>
            <a:pPr>
              <a:lnSpc>
                <a:spcPct val="100000"/>
              </a:lnSpc>
              <a:spcBef>
                <a:spcPts val="0"/>
              </a:spcBef>
            </a:pPr>
            <a:r>
              <a:rPr lang="en-GB" sz="2400" dirty="0"/>
              <a:t>M</a:t>
            </a:r>
            <a:r>
              <a:rPr lang="et-EE" sz="2400" dirty="0"/>
              <a:t>ost changes are a product of </a:t>
            </a:r>
            <a:r>
              <a:rPr lang="en-GB" sz="2400" dirty="0"/>
              <a:t>extreme language contact, mostly with Russian and Sakha, as well as with the resulting incipient language death.</a:t>
            </a:r>
          </a:p>
          <a:p>
            <a:pPr>
              <a:lnSpc>
                <a:spcPct val="100000"/>
              </a:lnSpc>
              <a:spcBef>
                <a:spcPts val="0"/>
              </a:spcBef>
            </a:pPr>
            <a:endParaRPr lang="sr-Latn-RS" sz="2400" dirty="0"/>
          </a:p>
          <a:p>
            <a:pPr>
              <a:lnSpc>
                <a:spcPct val="100000"/>
              </a:lnSpc>
              <a:spcBef>
                <a:spcPts val="0"/>
              </a:spcBef>
            </a:pPr>
            <a:r>
              <a:rPr lang="et-EE" sz="2400" dirty="0"/>
              <a:t>The changes range from lexicon and phonology</a:t>
            </a:r>
            <a:r>
              <a:rPr lang="en-GB" sz="2400" dirty="0"/>
              <a:t>,</a:t>
            </a:r>
            <a:r>
              <a:rPr lang="et-EE" sz="2400" dirty="0"/>
              <a:t> all the way to morphological categories and syntactic structure</a:t>
            </a:r>
            <a:r>
              <a:rPr lang="en-GB" sz="2400" dirty="0"/>
              <a:t>.</a:t>
            </a:r>
          </a:p>
          <a:p>
            <a:pPr>
              <a:lnSpc>
                <a:spcPct val="100000"/>
              </a:lnSpc>
              <a:spcBef>
                <a:spcPts val="0"/>
              </a:spcBef>
            </a:pPr>
            <a:endParaRPr lang="et-EE" sz="2400" dirty="0"/>
          </a:p>
          <a:p>
            <a:pPr>
              <a:lnSpc>
                <a:spcPct val="100000"/>
              </a:lnSpc>
              <a:spcBef>
                <a:spcPts val="0"/>
              </a:spcBef>
            </a:pPr>
            <a:r>
              <a:rPr lang="et-EE" sz="2400" dirty="0"/>
              <a:t>Focus </a:t>
            </a:r>
            <a:r>
              <a:rPr lang="en-GB" sz="2400" dirty="0"/>
              <a:t>of this talk</a:t>
            </a:r>
          </a:p>
          <a:p>
            <a:pPr marL="457200" lvl="1" indent="0">
              <a:lnSpc>
                <a:spcPct val="100000"/>
              </a:lnSpc>
              <a:spcBef>
                <a:spcPts val="0"/>
              </a:spcBef>
              <a:buNone/>
            </a:pPr>
            <a:r>
              <a:rPr lang="en-GB" dirty="0"/>
              <a:t>- morphosyntactic changes caused by the contact with Sakha</a:t>
            </a:r>
            <a:endParaRPr lang="de-DE" dirty="0"/>
          </a:p>
          <a:p>
            <a:pPr marL="457200" lvl="1" indent="0">
              <a:lnSpc>
                <a:spcPct val="100000"/>
              </a:lnSpc>
              <a:spcBef>
                <a:spcPts val="0"/>
              </a:spcBef>
              <a:buNone/>
            </a:pPr>
            <a:r>
              <a:rPr lang="de-DE" sz="2400" dirty="0"/>
              <a:t>- </a:t>
            </a:r>
            <a:r>
              <a:rPr lang="de-DE" sz="2400" dirty="0" err="1"/>
              <a:t>one</a:t>
            </a:r>
            <a:r>
              <a:rPr lang="de-DE" sz="2400" dirty="0"/>
              <a:t> </a:t>
            </a:r>
            <a:r>
              <a:rPr lang="de-DE" sz="2400" dirty="0" err="1"/>
              <a:t>case</a:t>
            </a:r>
            <a:r>
              <a:rPr lang="de-DE" sz="2400" dirty="0"/>
              <a:t> </a:t>
            </a:r>
            <a:r>
              <a:rPr lang="de-DE" sz="2400" dirty="0" err="1"/>
              <a:t>study</a:t>
            </a:r>
            <a:r>
              <a:rPr lang="de-DE" sz="2400" dirty="0"/>
              <a:t> in </a:t>
            </a:r>
            <a:r>
              <a:rPr lang="de-DE" sz="2400" dirty="0" err="1"/>
              <a:t>detail</a:t>
            </a:r>
            <a:r>
              <a:rPr lang="de-DE" sz="2400" dirty="0"/>
              <a:t> (DOM)</a:t>
            </a:r>
          </a:p>
          <a:p>
            <a:pPr marL="457200" lvl="1" indent="0">
              <a:lnSpc>
                <a:spcPct val="100000"/>
              </a:lnSpc>
              <a:spcBef>
                <a:spcPts val="0"/>
              </a:spcBef>
              <a:buNone/>
            </a:pPr>
            <a:r>
              <a:rPr lang="de-DE" sz="2400" dirty="0"/>
              <a:t>- </a:t>
            </a:r>
            <a:r>
              <a:rPr lang="de-DE" sz="2400" dirty="0" err="1"/>
              <a:t>sociolinguistic</a:t>
            </a:r>
            <a:r>
              <a:rPr lang="de-DE" sz="2400" dirty="0"/>
              <a:t> </a:t>
            </a:r>
            <a:r>
              <a:rPr lang="de-DE" sz="2400" dirty="0" err="1"/>
              <a:t>context</a:t>
            </a:r>
            <a:endParaRPr lang="de-DE" sz="2400" dirty="0"/>
          </a:p>
          <a:p>
            <a:pPr marL="1828800" lvl="4" indent="0">
              <a:buNone/>
            </a:pPr>
            <a:endParaRPr lang="de-DE" sz="2600" dirty="0"/>
          </a:p>
        </p:txBody>
      </p:sp>
    </p:spTree>
    <p:extLst>
      <p:ext uri="{BB962C8B-B14F-4D97-AF65-F5344CB8AC3E}">
        <p14:creationId xmlns:p14="http://schemas.microsoft.com/office/powerpoint/2010/main" val="279823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t-EE" dirty="0"/>
              <a:t>Three stages of documentation of TY</a:t>
            </a:r>
            <a:endParaRPr lang="de-DE" dirty="0"/>
          </a:p>
        </p:txBody>
      </p:sp>
      <p:sp>
        <p:nvSpPr>
          <p:cNvPr id="3" name="Inhaltsplatzhalter 2"/>
          <p:cNvSpPr>
            <a:spLocks noGrp="1"/>
          </p:cNvSpPr>
          <p:nvPr>
            <p:ph idx="1"/>
          </p:nvPr>
        </p:nvSpPr>
        <p:spPr>
          <a:xfrm>
            <a:off x="467833" y="1456660"/>
            <a:ext cx="11249246" cy="4933507"/>
          </a:xfrm>
        </p:spPr>
        <p:txBody>
          <a:bodyPr>
            <a:noAutofit/>
          </a:bodyPr>
          <a:lstStyle/>
          <a:p>
            <a:pPr>
              <a:lnSpc>
                <a:spcPct val="100000"/>
              </a:lnSpc>
              <a:spcBef>
                <a:spcPts val="0"/>
              </a:spcBef>
            </a:pPr>
            <a:r>
              <a:rPr lang="en-GB" sz="2400" dirty="0"/>
              <a:t>Early Modern TY</a:t>
            </a:r>
            <a:endParaRPr lang="et-EE" sz="2400" dirty="0"/>
          </a:p>
          <a:p>
            <a:pPr marL="457200" lvl="1" indent="0">
              <a:lnSpc>
                <a:spcPct val="100000"/>
              </a:lnSpc>
              <a:spcBef>
                <a:spcPts val="0"/>
              </a:spcBef>
              <a:buNone/>
            </a:pPr>
            <a:r>
              <a:rPr lang="en-GB" dirty="0"/>
              <a:t>- late 1</a:t>
            </a:r>
            <a:r>
              <a:rPr lang="et-EE" dirty="0"/>
              <a:t>9th/early 20th </a:t>
            </a:r>
            <a:r>
              <a:rPr lang="en-GB" dirty="0"/>
              <a:t>century</a:t>
            </a:r>
            <a:r>
              <a:rPr lang="et-EE" dirty="0"/>
              <a:t>, speakers born before 1880</a:t>
            </a:r>
            <a:r>
              <a:rPr lang="en-GB" dirty="0"/>
              <a:t>s</a:t>
            </a:r>
            <a:r>
              <a:rPr lang="et-EE" dirty="0"/>
              <a:t> </a:t>
            </a:r>
          </a:p>
          <a:p>
            <a:pPr lvl="1">
              <a:lnSpc>
                <a:spcPct val="100000"/>
              </a:lnSpc>
              <a:spcBef>
                <a:spcPts val="0"/>
              </a:spcBef>
              <a:buFontTx/>
              <a:buChar char="-"/>
            </a:pPr>
            <a:r>
              <a:rPr lang="et-EE" dirty="0"/>
              <a:t>Jochelson 1900, 1905; archival materials</a:t>
            </a:r>
            <a:endParaRPr lang="en-GB" dirty="0"/>
          </a:p>
          <a:p>
            <a:pPr marL="457200" lvl="1" indent="0">
              <a:lnSpc>
                <a:spcPct val="100000"/>
              </a:lnSpc>
              <a:spcBef>
                <a:spcPts val="0"/>
              </a:spcBef>
              <a:buNone/>
            </a:pPr>
            <a:endParaRPr lang="de-DE" dirty="0"/>
          </a:p>
          <a:p>
            <a:pPr>
              <a:lnSpc>
                <a:spcPct val="100000"/>
              </a:lnSpc>
              <a:spcBef>
                <a:spcPts val="0"/>
              </a:spcBef>
            </a:pPr>
            <a:r>
              <a:rPr lang="en-GB" sz="2400" dirty="0"/>
              <a:t>Middle Modern TY</a:t>
            </a:r>
            <a:endParaRPr lang="et-EE" sz="2400" dirty="0"/>
          </a:p>
          <a:p>
            <a:pPr marL="457200" lvl="1" indent="0">
              <a:lnSpc>
                <a:spcPct val="100000"/>
              </a:lnSpc>
              <a:spcBef>
                <a:spcPts val="0"/>
              </a:spcBef>
              <a:buNone/>
            </a:pPr>
            <a:r>
              <a:rPr lang="en-GB" dirty="0"/>
              <a:t>- </a:t>
            </a:r>
            <a:r>
              <a:rPr lang="et-EE" dirty="0"/>
              <a:t>mid 20th century, speakers born before 1940</a:t>
            </a:r>
            <a:r>
              <a:rPr lang="en-GB" dirty="0"/>
              <a:t>s</a:t>
            </a:r>
            <a:r>
              <a:rPr lang="et-EE" dirty="0"/>
              <a:t> </a:t>
            </a:r>
          </a:p>
          <a:p>
            <a:pPr lvl="1">
              <a:lnSpc>
                <a:spcPct val="100000"/>
              </a:lnSpc>
              <a:spcBef>
                <a:spcPts val="0"/>
              </a:spcBef>
              <a:buFontTx/>
              <a:buChar char="-"/>
            </a:pPr>
            <a:r>
              <a:rPr lang="et-EE" dirty="0"/>
              <a:t>Krejnovič </a:t>
            </a:r>
            <a:r>
              <a:rPr lang="en-GB" dirty="0"/>
              <a:t>1958, 1982</a:t>
            </a:r>
            <a:r>
              <a:rPr lang="et-EE" dirty="0"/>
              <a:t>;</a:t>
            </a:r>
            <a:r>
              <a:rPr lang="en-GB" dirty="0"/>
              <a:t> Maslova 2001, 2003</a:t>
            </a:r>
            <a:r>
              <a:rPr lang="et-EE" dirty="0"/>
              <a:t>;</a:t>
            </a:r>
            <a:r>
              <a:rPr lang="en-GB" dirty="0"/>
              <a:t> Kurilov 2001, 2005, 2006</a:t>
            </a:r>
            <a:r>
              <a:rPr lang="et-EE" dirty="0"/>
              <a:t>;</a:t>
            </a:r>
            <a:r>
              <a:rPr lang="en-GB" dirty="0"/>
              <a:t> </a:t>
            </a:r>
            <a:r>
              <a:rPr lang="et-EE" dirty="0"/>
              <a:t>K</a:t>
            </a:r>
            <a:r>
              <a:rPr lang="en-GB" dirty="0" err="1"/>
              <a:t>urilov</a:t>
            </a:r>
            <a:r>
              <a:rPr lang="en-GB" dirty="0"/>
              <a:t> &amp; </a:t>
            </a:r>
            <a:r>
              <a:rPr lang="en-GB" dirty="0" err="1"/>
              <a:t>Odé</a:t>
            </a:r>
            <a:r>
              <a:rPr lang="en-GB" dirty="0"/>
              <a:t> 2012</a:t>
            </a:r>
          </a:p>
          <a:p>
            <a:pPr lvl="1">
              <a:lnSpc>
                <a:spcPct val="100000"/>
              </a:lnSpc>
              <a:spcBef>
                <a:spcPts val="0"/>
              </a:spcBef>
              <a:buFontTx/>
              <a:buChar char="-"/>
            </a:pPr>
            <a:endParaRPr lang="de-DE" dirty="0"/>
          </a:p>
          <a:p>
            <a:pPr>
              <a:lnSpc>
                <a:spcPct val="100000"/>
              </a:lnSpc>
              <a:spcBef>
                <a:spcPts val="0"/>
              </a:spcBef>
            </a:pPr>
            <a:r>
              <a:rPr lang="et-EE" sz="2400" dirty="0"/>
              <a:t>Late </a:t>
            </a:r>
            <a:r>
              <a:rPr lang="en-GB" sz="2400" dirty="0"/>
              <a:t>Modern TY</a:t>
            </a:r>
            <a:endParaRPr lang="et-EE" sz="2400" dirty="0"/>
          </a:p>
          <a:p>
            <a:pPr marL="457200" lvl="1" indent="0">
              <a:lnSpc>
                <a:spcPct val="100000"/>
              </a:lnSpc>
              <a:spcBef>
                <a:spcPts val="0"/>
              </a:spcBef>
              <a:buNone/>
            </a:pPr>
            <a:r>
              <a:rPr lang="en-GB" dirty="0"/>
              <a:t>- </a:t>
            </a:r>
            <a:r>
              <a:rPr lang="et-EE" dirty="0"/>
              <a:t>early 21st century, speakers born after 1940</a:t>
            </a:r>
            <a:r>
              <a:rPr lang="en-GB" dirty="0"/>
              <a:t>s</a:t>
            </a:r>
            <a:r>
              <a:rPr lang="et-EE" dirty="0"/>
              <a:t> </a:t>
            </a:r>
          </a:p>
          <a:p>
            <a:pPr marL="457200" lvl="1" indent="0">
              <a:lnSpc>
                <a:spcPct val="100000"/>
              </a:lnSpc>
              <a:spcBef>
                <a:spcPts val="0"/>
              </a:spcBef>
              <a:buNone/>
            </a:pPr>
            <a:r>
              <a:rPr lang="en-GB" dirty="0"/>
              <a:t>- narrative </a:t>
            </a:r>
            <a:r>
              <a:rPr lang="et-EE" dirty="0"/>
              <a:t>fielddata </a:t>
            </a:r>
            <a:r>
              <a:rPr lang="en-GB" dirty="0"/>
              <a:t>- Cecilia Odé</a:t>
            </a:r>
            <a:r>
              <a:rPr lang="et-EE" dirty="0"/>
              <a:t> </a:t>
            </a:r>
            <a:r>
              <a:rPr lang="en-GB" dirty="0"/>
              <a:t>2004-2014</a:t>
            </a:r>
            <a:r>
              <a:rPr lang="et-EE" dirty="0"/>
              <a:t>,</a:t>
            </a:r>
            <a:r>
              <a:rPr lang="en-GB" dirty="0"/>
              <a:t> </a:t>
            </a:r>
            <a:r>
              <a:rPr lang="et-EE" dirty="0"/>
              <a:t>D</a:t>
            </a:r>
            <a:r>
              <a:rPr lang="en-GB" dirty="0" err="1"/>
              <a:t>ejan</a:t>
            </a:r>
            <a:r>
              <a:rPr lang="en-GB" dirty="0"/>
              <a:t> Matić 2008-2013</a:t>
            </a:r>
            <a:r>
              <a:rPr lang="et-EE" dirty="0"/>
              <a:t>, Maria Pupynina 2022; elicitation </a:t>
            </a:r>
            <a:r>
              <a:rPr lang="en-GB" dirty="0"/>
              <a:t>data </a:t>
            </a:r>
            <a:r>
              <a:rPr lang="et-EE" dirty="0"/>
              <a:t>(in presence and online)</a:t>
            </a:r>
            <a:r>
              <a:rPr lang="en-GB" dirty="0"/>
              <a:t> - </a:t>
            </a:r>
            <a:r>
              <a:rPr lang="et-EE" dirty="0"/>
              <a:t>2011-present</a:t>
            </a:r>
            <a:endParaRPr lang="de-DE" dirty="0"/>
          </a:p>
        </p:txBody>
      </p:sp>
    </p:spTree>
    <p:extLst>
      <p:ext uri="{BB962C8B-B14F-4D97-AF65-F5344CB8AC3E}">
        <p14:creationId xmlns:p14="http://schemas.microsoft.com/office/powerpoint/2010/main" val="933118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Recent contact-induced c</a:t>
            </a:r>
            <a:r>
              <a:rPr lang="et-EE" dirty="0"/>
              <a:t>hanges in </a:t>
            </a:r>
            <a:r>
              <a:rPr lang="en-GB" dirty="0"/>
              <a:t>TY</a:t>
            </a:r>
            <a:endParaRPr lang="de-DE" dirty="0"/>
          </a:p>
        </p:txBody>
      </p:sp>
      <p:sp>
        <p:nvSpPr>
          <p:cNvPr id="3" name="Text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2256738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t-EE" dirty="0"/>
              <a:t>Lexic</a:t>
            </a:r>
            <a:r>
              <a:rPr lang="en-GB" dirty="0"/>
              <a:t>on</a:t>
            </a:r>
            <a:r>
              <a:rPr lang="et-EE" dirty="0"/>
              <a:t> and phonolog</a:t>
            </a:r>
            <a:r>
              <a:rPr lang="en-GB" dirty="0"/>
              <a:t>y</a:t>
            </a:r>
            <a:endParaRPr lang="de-DE" dirty="0"/>
          </a:p>
        </p:txBody>
      </p:sp>
      <p:sp>
        <p:nvSpPr>
          <p:cNvPr id="3" name="Inhaltsplatzhalter 2"/>
          <p:cNvSpPr>
            <a:spLocks noGrp="1"/>
          </p:cNvSpPr>
          <p:nvPr>
            <p:ph idx="1"/>
          </p:nvPr>
        </p:nvSpPr>
        <p:spPr>
          <a:xfrm>
            <a:off x="838200" y="1562986"/>
            <a:ext cx="10515600" cy="4929889"/>
          </a:xfrm>
        </p:spPr>
        <p:txBody>
          <a:bodyPr>
            <a:normAutofit lnSpcReduction="10000"/>
          </a:bodyPr>
          <a:lstStyle/>
          <a:p>
            <a:r>
              <a:rPr lang="et-EE" sz="2400" dirty="0"/>
              <a:t>Modern TY displays </a:t>
            </a:r>
            <a:r>
              <a:rPr lang="en-GB" sz="2400" dirty="0"/>
              <a:t>some </a:t>
            </a:r>
            <a:r>
              <a:rPr lang="et-EE" sz="2400" dirty="0"/>
              <a:t>amount of </a:t>
            </a:r>
            <a:r>
              <a:rPr lang="en-GB" sz="2400" dirty="0"/>
              <a:t>lexical and morphological </a:t>
            </a:r>
            <a:r>
              <a:rPr lang="et-EE" sz="2400" dirty="0"/>
              <a:t>borrowings</a:t>
            </a:r>
            <a:r>
              <a:rPr lang="en-GB" sz="2400" dirty="0"/>
              <a:t> from Sakha, e.g. </a:t>
            </a:r>
            <a:r>
              <a:rPr lang="et-EE" sz="2400" i="1" dirty="0"/>
              <a:t> </a:t>
            </a:r>
            <a:r>
              <a:rPr lang="en-GB" sz="2400" i="1" dirty="0" err="1"/>
              <a:t>sular</a:t>
            </a:r>
            <a:r>
              <a:rPr lang="en-GB" sz="2400" i="1" dirty="0"/>
              <a:t> </a:t>
            </a:r>
            <a:r>
              <a:rPr lang="en-GB" sz="2400" dirty="0"/>
              <a:t>‘bridle’, </a:t>
            </a:r>
            <a:r>
              <a:rPr lang="en-GB" sz="2400" i="1" dirty="0" err="1"/>
              <a:t>badiwa</a:t>
            </a:r>
            <a:r>
              <a:rPr lang="en-GB" sz="2400" i="1" dirty="0"/>
              <a:t>:- </a:t>
            </a:r>
            <a:r>
              <a:rPr lang="en-GB" sz="2400" dirty="0"/>
              <a:t>‘to make disturbing noise’, </a:t>
            </a:r>
            <a:r>
              <a:rPr lang="en-GB" sz="2400" i="1" dirty="0" err="1"/>
              <a:t>kulub</a:t>
            </a:r>
            <a:r>
              <a:rPr lang="en-GB" sz="2400" i="1" dirty="0" err="1">
                <a:effectLst/>
                <a:ea typeface="Calibri" panose="020F0502020204030204" pitchFamily="34" charset="0"/>
                <a:cs typeface="Arial" panose="020B0604020202020204" pitchFamily="34" charset="0"/>
              </a:rPr>
              <a:t>ə</a:t>
            </a:r>
            <a:r>
              <a:rPr lang="en-GB" sz="2400" dirty="0"/>
              <a:t> ‘fur stockings’</a:t>
            </a:r>
            <a:r>
              <a:rPr lang="et-EE" sz="2400" dirty="0"/>
              <a:t>, </a:t>
            </a:r>
            <a:r>
              <a:rPr lang="et-EE" sz="2400" i="1" dirty="0"/>
              <a:t>araj</a:t>
            </a:r>
            <a:r>
              <a:rPr lang="et-EE" sz="2400" dirty="0"/>
              <a:t> ‘suddenly; once’, </a:t>
            </a:r>
            <a:r>
              <a:rPr lang="en-GB" sz="2400" dirty="0"/>
              <a:t>the verbalizer </a:t>
            </a:r>
            <a:r>
              <a:rPr lang="en-GB" sz="2400" i="1" dirty="0"/>
              <a:t>-la-</a:t>
            </a:r>
            <a:r>
              <a:rPr lang="en-GB" sz="2400" dirty="0"/>
              <a:t>.</a:t>
            </a:r>
          </a:p>
          <a:p>
            <a:endParaRPr lang="en-GB" sz="2400" dirty="0"/>
          </a:p>
          <a:p>
            <a:r>
              <a:rPr lang="en-GB" sz="2400" dirty="0"/>
              <a:t>Frequent </a:t>
            </a:r>
            <a:r>
              <a:rPr lang="et-EE" sz="2400" dirty="0"/>
              <a:t>code-switching between TY and Sakha (Kurilova 2020)</a:t>
            </a:r>
            <a:endParaRPr lang="en-GB" sz="2400" dirty="0"/>
          </a:p>
          <a:p>
            <a:endParaRPr lang="et-EE" sz="2400" dirty="0"/>
          </a:p>
          <a:p>
            <a:pPr marL="0" indent="0">
              <a:buNone/>
            </a:pPr>
            <a:endParaRPr lang="et-EE" sz="2400" dirty="0"/>
          </a:p>
          <a:p>
            <a:endParaRPr lang="et-EE" sz="2400" dirty="0"/>
          </a:p>
          <a:p>
            <a:pPr marL="0" indent="0">
              <a:buNone/>
            </a:pPr>
            <a:endParaRPr lang="et-EE" sz="2400" dirty="0"/>
          </a:p>
          <a:p>
            <a:r>
              <a:rPr lang="et-EE" sz="2400" dirty="0"/>
              <a:t>There are a number of recent phonological and phonetic changes, such as </a:t>
            </a:r>
            <a:r>
              <a:rPr lang="en-GB" sz="2400" dirty="0"/>
              <a:t>the </a:t>
            </a:r>
            <a:r>
              <a:rPr lang="et-EE" sz="2400" dirty="0"/>
              <a:t>realisation of the TY [</a:t>
            </a:r>
            <a:r>
              <a:rPr lang="en-GB" sz="2400" dirty="0"/>
              <a:t>œ</a:t>
            </a:r>
            <a:r>
              <a:rPr lang="et-EE" sz="2400" dirty="0"/>
              <a:t>] as [</a:t>
            </a:r>
            <a:r>
              <a:rPr lang="en-GB" sz="2400" dirty="0"/>
              <a:t>ø</a:t>
            </a:r>
            <a:r>
              <a:rPr lang="et-EE" sz="2400" dirty="0"/>
              <a:t>] (Odé 2012), introduction of [</a:t>
            </a:r>
            <a:r>
              <a:rPr lang="en-GB" sz="2400" dirty="0"/>
              <a:t>ɯ</a:t>
            </a:r>
            <a:r>
              <a:rPr lang="et-EE" sz="2400" dirty="0"/>
              <a:t>] in some words, and the occasional occurrence of voiced obstruents in the word-initial position</a:t>
            </a:r>
            <a:r>
              <a:rPr lang="en-GB" sz="2400" dirty="0"/>
              <a:t>, likely to be caused by the influence of Sakha.</a:t>
            </a:r>
            <a:endParaRPr lang="et-EE" sz="2400" dirty="0"/>
          </a:p>
          <a:p>
            <a:endParaRPr lang="et-EE" sz="2400" dirty="0"/>
          </a:p>
          <a:p>
            <a:endParaRPr lang="et-EE" sz="2400" dirty="0"/>
          </a:p>
          <a:p>
            <a:endParaRPr lang="et-EE" sz="2400" dirty="0"/>
          </a:p>
          <a:p>
            <a:endParaRPr lang="en-GB" sz="2400" dirty="0"/>
          </a:p>
        </p:txBody>
      </p:sp>
      <p:pic>
        <p:nvPicPr>
          <p:cNvPr id="6" name="Grafik 5"/>
          <p:cNvPicPr>
            <a:picLocks noChangeAspect="1"/>
          </p:cNvPicPr>
          <p:nvPr/>
        </p:nvPicPr>
        <p:blipFill>
          <a:blip r:embed="rId3"/>
          <a:stretch>
            <a:fillRect/>
          </a:stretch>
        </p:blipFill>
        <p:spPr>
          <a:xfrm>
            <a:off x="1829211" y="3374083"/>
            <a:ext cx="7027710" cy="1435396"/>
          </a:xfrm>
          <a:prstGeom prst="rect">
            <a:avLst/>
          </a:prstGeom>
        </p:spPr>
      </p:pic>
    </p:spTree>
    <p:extLst>
      <p:ext uri="{BB962C8B-B14F-4D97-AF65-F5344CB8AC3E}">
        <p14:creationId xmlns:p14="http://schemas.microsoft.com/office/powerpoint/2010/main" val="3523140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FCFC1-351F-98D3-1A32-C29676F81894}"/>
              </a:ext>
            </a:extLst>
          </p:cNvPr>
          <p:cNvSpPr>
            <a:spLocks noGrp="1"/>
          </p:cNvSpPr>
          <p:nvPr>
            <p:ph type="title"/>
          </p:nvPr>
        </p:nvSpPr>
        <p:spPr/>
        <p:txBody>
          <a:bodyPr/>
          <a:lstStyle/>
          <a:p>
            <a:r>
              <a:rPr lang="en-GB" dirty="0"/>
              <a:t>Morphosyntax</a:t>
            </a:r>
          </a:p>
        </p:txBody>
      </p:sp>
      <p:sp>
        <p:nvSpPr>
          <p:cNvPr id="3" name="Content Placeholder 2">
            <a:extLst>
              <a:ext uri="{FF2B5EF4-FFF2-40B4-BE49-F238E27FC236}">
                <a16:creationId xmlns:a16="http://schemas.microsoft.com/office/drawing/2014/main" id="{15F5C7E9-ED98-64AE-610D-4F6530CD6020}"/>
              </a:ext>
            </a:extLst>
          </p:cNvPr>
          <p:cNvSpPr>
            <a:spLocks noGrp="1"/>
          </p:cNvSpPr>
          <p:nvPr>
            <p:ph idx="1"/>
          </p:nvPr>
        </p:nvSpPr>
        <p:spPr>
          <a:xfrm>
            <a:off x="838200" y="1605516"/>
            <a:ext cx="10515600" cy="4571447"/>
          </a:xfrm>
        </p:spPr>
        <p:txBody>
          <a:bodyPr>
            <a:normAutofit/>
          </a:bodyPr>
          <a:lstStyle/>
          <a:p>
            <a:r>
              <a:rPr lang="en-GB" sz="2400" dirty="0">
                <a:ea typeface="Calibri" panose="020F0502020204030204" pitchFamily="34" charset="0"/>
              </a:rPr>
              <a:t>T</a:t>
            </a:r>
            <a:r>
              <a:rPr lang="en-GB" sz="2400" dirty="0">
                <a:effectLst/>
                <a:ea typeface="Calibri" panose="020F0502020204030204" pitchFamily="34" charset="0"/>
              </a:rPr>
              <a:t>he transfer of grammatical meaning from Sakha and, in most cases, also replicating the formal make-up of the original Sakha patterns.</a:t>
            </a:r>
          </a:p>
          <a:p>
            <a:endParaRPr lang="en-GB" sz="2400" dirty="0">
              <a:effectLst/>
              <a:ea typeface="Calibri" panose="020F0502020204030204" pitchFamily="34" charset="0"/>
            </a:endParaRPr>
          </a:p>
          <a:p>
            <a:r>
              <a:rPr lang="en-GB" sz="2400" dirty="0">
                <a:ea typeface="Calibri" panose="020F0502020204030204" pitchFamily="34" charset="0"/>
              </a:rPr>
              <a:t>New grammatical categories, absent from Early Modern TY and from related Kolyma Yukaghir.</a:t>
            </a:r>
          </a:p>
          <a:p>
            <a:endParaRPr lang="en-GB" sz="2400" dirty="0">
              <a:ea typeface="Calibri" panose="020F0502020204030204" pitchFamily="34" charset="0"/>
            </a:endParaRPr>
          </a:p>
          <a:p>
            <a:r>
              <a:rPr lang="en-GB" sz="2400" dirty="0">
                <a:ea typeface="Calibri" panose="020F0502020204030204" pitchFamily="34" charset="0"/>
              </a:rPr>
              <a:t>Mostly evaluative and modal categories, but also patterns of informational structuring and discourse strategies.</a:t>
            </a:r>
          </a:p>
          <a:p>
            <a:endParaRPr lang="en-GB" sz="2400" dirty="0">
              <a:ea typeface="Calibri" panose="020F0502020204030204" pitchFamily="34" charset="0"/>
            </a:endParaRPr>
          </a:p>
          <a:p>
            <a:r>
              <a:rPr lang="en-GB" sz="2400" dirty="0">
                <a:ea typeface="Calibri" panose="020F0502020204030204" pitchFamily="34" charset="0"/>
              </a:rPr>
              <a:t>In all cases cited below, there is good evidence that the direction of copying is Sakha &gt; TY, not the other way round.</a:t>
            </a:r>
          </a:p>
          <a:p>
            <a:endParaRPr lang="en-GB" dirty="0">
              <a:ea typeface="Calibri" panose="020F0502020204030204" pitchFamily="34" charset="0"/>
            </a:endParaRPr>
          </a:p>
          <a:p>
            <a:endParaRPr lang="en-GB" dirty="0">
              <a:effectLst/>
              <a:ea typeface="Calibri" panose="020F0502020204030204" pitchFamily="34" charset="0"/>
            </a:endParaRPr>
          </a:p>
          <a:p>
            <a:endParaRPr lang="en-GB" dirty="0"/>
          </a:p>
        </p:txBody>
      </p:sp>
    </p:spTree>
    <p:extLst>
      <p:ext uri="{BB962C8B-B14F-4D97-AF65-F5344CB8AC3E}">
        <p14:creationId xmlns:p14="http://schemas.microsoft.com/office/powerpoint/2010/main" val="72946968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3712</Words>
  <Application>Microsoft Office PowerPoint</Application>
  <PresentationFormat>Widescreen</PresentationFormat>
  <Paragraphs>426</Paragraphs>
  <Slides>41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Times New Roman</vt:lpstr>
      <vt:lpstr>Office</vt:lpstr>
      <vt:lpstr>Rapid linguistic change in Tundra Yukaghir and language contact</vt:lpstr>
      <vt:lpstr>Introduction</vt:lpstr>
      <vt:lpstr>Tundra Yukaghir (TY)</vt:lpstr>
      <vt:lpstr>Language contact</vt:lpstr>
      <vt:lpstr>Rapid linguistic change</vt:lpstr>
      <vt:lpstr>Three stages of documentation of TY</vt:lpstr>
      <vt:lpstr>Recent contact-induced changes in TY</vt:lpstr>
      <vt:lpstr>Lexicon and phonology</vt:lpstr>
      <vt:lpstr>Morphosyntax</vt:lpstr>
      <vt:lpstr>Morphosyntax</vt:lpstr>
      <vt:lpstr>Morphosyntax</vt:lpstr>
      <vt:lpstr>Morphosyntax</vt:lpstr>
      <vt:lpstr>Morphosyntax</vt:lpstr>
      <vt:lpstr>Morphosyntax</vt:lpstr>
      <vt:lpstr>Morphosyntax</vt:lpstr>
      <vt:lpstr>Case study: DOM</vt:lpstr>
      <vt:lpstr>DOM</vt:lpstr>
      <vt:lpstr>Early and Middle Modern TY </vt:lpstr>
      <vt:lpstr>Early and Middle Modern TY</vt:lpstr>
      <vt:lpstr>Early and Middle Modern TY</vt:lpstr>
      <vt:lpstr>Early and Middle Modern TY</vt:lpstr>
      <vt:lpstr>Early and Middle Modern TY</vt:lpstr>
      <vt:lpstr>Early and Middle Modern TY</vt:lpstr>
      <vt:lpstr>Late Modern TY</vt:lpstr>
      <vt:lpstr>Late Modern TY</vt:lpstr>
      <vt:lpstr>Late Modern TY</vt:lpstr>
      <vt:lpstr>Late Modern TY</vt:lpstr>
      <vt:lpstr>Early/Middle Modern TY vs. Late Modern TY</vt:lpstr>
      <vt:lpstr>Late Modern TY</vt:lpstr>
      <vt:lpstr>Summary of the change</vt:lpstr>
      <vt:lpstr>Sakha</vt:lpstr>
      <vt:lpstr>Sakha</vt:lpstr>
      <vt:lpstr>Sakha</vt:lpstr>
      <vt:lpstr>Sakha</vt:lpstr>
      <vt:lpstr>Sakha vs. TY</vt:lpstr>
      <vt:lpstr>Sakha vs. TY</vt:lpstr>
      <vt:lpstr>Discussion</vt:lpstr>
      <vt:lpstr>Sakha and TY in the 20th/21st centuries</vt:lpstr>
      <vt:lpstr>Sociolinguistic context and rapid change</vt:lpstr>
      <vt:lpstr>Sociolinguistic context and rapid change</vt:lpstr>
      <vt:lpstr>Sociolinguistic context and rapid change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Contact-induced changes in Tundra Yukaghir  and Lower Kolyma Even</dc:title>
  <dc:creator>User</dc:creator>
  <cp:lastModifiedBy>Irina Nikolaeva</cp:lastModifiedBy>
  <cp:revision>656</cp:revision>
  <dcterms:created xsi:type="dcterms:W3CDTF">2022-08-30T19:04:05Z</dcterms:created>
  <dcterms:modified xsi:type="dcterms:W3CDTF">2023-09-06T05:08:28Z</dcterms:modified>
</cp:coreProperties>
</file>