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21" r:id="rId1"/>
  </p:sldMasterIdLst>
  <p:notesMasterIdLst>
    <p:notesMasterId r:id="rId44"/>
  </p:notesMasterIdLst>
  <p:sldIdLst>
    <p:sldId id="256" r:id="rId2"/>
    <p:sldId id="320" r:id="rId3"/>
    <p:sldId id="258" r:id="rId4"/>
    <p:sldId id="311" r:id="rId5"/>
    <p:sldId id="281" r:id="rId6"/>
    <p:sldId id="301" r:id="rId7"/>
    <p:sldId id="319" r:id="rId8"/>
    <p:sldId id="283" r:id="rId9"/>
    <p:sldId id="303" r:id="rId10"/>
    <p:sldId id="288" r:id="rId11"/>
    <p:sldId id="290" r:id="rId12"/>
    <p:sldId id="302" r:id="rId13"/>
    <p:sldId id="306" r:id="rId14"/>
    <p:sldId id="314" r:id="rId15"/>
    <p:sldId id="292" r:id="rId16"/>
    <p:sldId id="295" r:id="rId17"/>
    <p:sldId id="296" r:id="rId18"/>
    <p:sldId id="297" r:id="rId19"/>
    <p:sldId id="316" r:id="rId20"/>
    <p:sldId id="317" r:id="rId21"/>
    <p:sldId id="262" r:id="rId22"/>
    <p:sldId id="291" r:id="rId23"/>
    <p:sldId id="294" r:id="rId24"/>
    <p:sldId id="300" r:id="rId25"/>
    <p:sldId id="259" r:id="rId26"/>
    <p:sldId id="267" r:id="rId27"/>
    <p:sldId id="274" r:id="rId28"/>
    <p:sldId id="298" r:id="rId29"/>
    <p:sldId id="270" r:id="rId30"/>
    <p:sldId id="271" r:id="rId31"/>
    <p:sldId id="299" r:id="rId32"/>
    <p:sldId id="275" r:id="rId33"/>
    <p:sldId id="272" r:id="rId34"/>
    <p:sldId id="276" r:id="rId35"/>
    <p:sldId id="273" r:id="rId36"/>
    <p:sldId id="309" r:id="rId37"/>
    <p:sldId id="305" r:id="rId38"/>
    <p:sldId id="312" r:id="rId39"/>
    <p:sldId id="289" r:id="rId40"/>
    <p:sldId id="321" r:id="rId41"/>
    <p:sldId id="322" r:id="rId42"/>
    <p:sldId id="323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6327"/>
  </p:normalViewPr>
  <p:slideViewPr>
    <p:cSldViewPr snapToGrid="0">
      <p:cViewPr varScale="1">
        <p:scale>
          <a:sx n="119" d="100"/>
          <a:sy n="119" d="100"/>
        </p:scale>
        <p:origin x="4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4AD49-8904-5440-B713-D247B56C0F52}" type="datetimeFigureOut">
              <a:rPr lang="en-US" smtClean="0"/>
              <a:t>9/6/23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F75F6-E9A1-A54B-8E67-9DCDC4A83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40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Common consensus (through much of 20</a:t>
            </a:r>
            <a:r>
              <a:rPr lang="en-US" baseline="30000"/>
              <a:t>th</a:t>
            </a:r>
            <a:r>
              <a:rPr lang="en-US"/>
              <a:t> c) that </a:t>
            </a:r>
          </a:p>
          <a:p>
            <a:pPr lvl="1"/>
            <a:r>
              <a:rPr lang="en-US" sz="2400"/>
              <a:t>EA languages developed in isolation, especially UT</a:t>
            </a:r>
          </a:p>
          <a:p>
            <a:pPr lvl="2"/>
            <a:r>
              <a:rPr lang="en-US"/>
              <a:t>Estimates of divergence based on lexicon and phonology</a:t>
            </a:r>
          </a:p>
          <a:p>
            <a:pPr lvl="1"/>
            <a:r>
              <a:rPr lang="en-US" sz="2400"/>
              <a:t>UT diverged perhaps as much as 4500 </a:t>
            </a:r>
            <a:r>
              <a:rPr lang="en-US" sz="2400" err="1"/>
              <a:t>yrs</a:t>
            </a:r>
            <a:r>
              <a:rPr lang="en-US" sz="2400"/>
              <a:t> ago, based on divergence and linguistic isolation </a:t>
            </a:r>
          </a:p>
          <a:p>
            <a:pPr lvl="2"/>
            <a:r>
              <a:rPr lang="en-US"/>
              <a:t>Probably closer to 3000 </a:t>
            </a:r>
            <a:r>
              <a:rPr lang="en-US" err="1"/>
              <a:t>yrs</a:t>
            </a:r>
            <a:r>
              <a:rPr lang="en-US"/>
              <a:t> ago, and language reflects periods of post-split contact with Eskimo and with other languages</a:t>
            </a:r>
          </a:p>
          <a:p>
            <a:pPr lvl="1"/>
            <a:r>
              <a:rPr lang="en-US" sz="2400" err="1"/>
              <a:t>Sirenikski</a:t>
            </a:r>
            <a:r>
              <a:rPr lang="en-US" sz="2400"/>
              <a:t> is an unknown: is it a separate language branch? Or part of Yupik?</a:t>
            </a:r>
          </a:p>
          <a:p>
            <a:pPr lvl="1"/>
            <a:r>
              <a:rPr lang="en-US" sz="2400"/>
              <a:t>Yupik diverged about 2000 </a:t>
            </a:r>
            <a:r>
              <a:rPr lang="en-US" sz="2400" err="1"/>
              <a:t>yrs</a:t>
            </a:r>
            <a:r>
              <a:rPr lang="en-US" sz="2400"/>
              <a:t> ago; but its spread is a result of Thule migrations about 800 </a:t>
            </a:r>
            <a:r>
              <a:rPr lang="en-US" sz="2400" err="1"/>
              <a:t>yrs</a:t>
            </a:r>
            <a:r>
              <a:rPr lang="en-US" sz="2400"/>
              <a:t> ago</a:t>
            </a:r>
          </a:p>
          <a:p>
            <a:pPr lvl="1"/>
            <a:r>
              <a:rPr lang="en-US" sz="2400"/>
              <a:t>Inuit diverged into different dialects within the past 800-600 </a:t>
            </a:r>
            <a:r>
              <a:rPr lang="en-US" sz="2400" err="1"/>
              <a:t>yrs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8C53E4-1388-4F4C-B71B-8A3744A41D5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85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Common consensus (through much of 20</a:t>
            </a:r>
            <a:r>
              <a:rPr lang="en-US" baseline="30000"/>
              <a:t>th</a:t>
            </a:r>
            <a:r>
              <a:rPr lang="en-US"/>
              <a:t> c) that </a:t>
            </a:r>
          </a:p>
          <a:p>
            <a:pPr lvl="1"/>
            <a:r>
              <a:rPr lang="en-US" sz="2400"/>
              <a:t>EA languages developed in isolation, especially UT</a:t>
            </a:r>
          </a:p>
          <a:p>
            <a:pPr lvl="2"/>
            <a:r>
              <a:rPr lang="en-US"/>
              <a:t>Estimates of divergence based on lexicon and phonology</a:t>
            </a:r>
          </a:p>
          <a:p>
            <a:pPr lvl="1"/>
            <a:r>
              <a:rPr lang="en-US" sz="2400"/>
              <a:t>UT diverged perhaps as much as 4500 </a:t>
            </a:r>
            <a:r>
              <a:rPr lang="en-US" sz="2400" err="1"/>
              <a:t>yrs</a:t>
            </a:r>
            <a:r>
              <a:rPr lang="en-US" sz="2400"/>
              <a:t> ago, based on divergence and linguistic isolation </a:t>
            </a:r>
          </a:p>
          <a:p>
            <a:pPr lvl="2"/>
            <a:r>
              <a:rPr lang="en-US"/>
              <a:t>Probably closer to 3000 </a:t>
            </a:r>
            <a:r>
              <a:rPr lang="en-US" err="1"/>
              <a:t>yrs</a:t>
            </a:r>
            <a:r>
              <a:rPr lang="en-US"/>
              <a:t> ago, and language reflects periods of post-split contact with Eskimo and with other languages</a:t>
            </a:r>
          </a:p>
          <a:p>
            <a:pPr lvl="1"/>
            <a:r>
              <a:rPr lang="en-US" sz="2400" err="1"/>
              <a:t>Sirenikski</a:t>
            </a:r>
            <a:r>
              <a:rPr lang="en-US" sz="2400"/>
              <a:t> is an unknown: is it a separate language branch? Or part of Yupik?</a:t>
            </a:r>
          </a:p>
          <a:p>
            <a:pPr lvl="1"/>
            <a:r>
              <a:rPr lang="en-US" sz="2400"/>
              <a:t>Yupik diverged about 2000 </a:t>
            </a:r>
            <a:r>
              <a:rPr lang="en-US" sz="2400" err="1"/>
              <a:t>yrs</a:t>
            </a:r>
            <a:r>
              <a:rPr lang="en-US" sz="2400"/>
              <a:t> ago; but its spread is a result of Thule migrations about 800 </a:t>
            </a:r>
            <a:r>
              <a:rPr lang="en-US" sz="2400" err="1"/>
              <a:t>yrs</a:t>
            </a:r>
            <a:r>
              <a:rPr lang="en-US" sz="2400"/>
              <a:t> ago</a:t>
            </a:r>
          </a:p>
          <a:p>
            <a:pPr lvl="1"/>
            <a:r>
              <a:rPr lang="en-US" sz="2400"/>
              <a:t>Inuit diverged into different dialects within the past 800-600 </a:t>
            </a:r>
            <a:r>
              <a:rPr lang="en-US" sz="2400" err="1"/>
              <a:t>yrs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8C53E4-1388-4F4C-B71B-8A3744A41D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04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1B358B11-E579-A744-9C2E-FBE120B5CB21}" type="datetimeFigureOut">
              <a:rPr lang="en-US" smtClean="0"/>
              <a:t>9/6/23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0FFF4A1-8D3A-4F46-8A5A-984D31355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14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58B11-E579-A744-9C2E-FBE120B5CB21}" type="datetimeFigureOut">
              <a:rPr lang="en-US" smtClean="0"/>
              <a:t>9/6/23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FF4A1-8D3A-4F46-8A5A-984D31355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99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58B11-E579-A744-9C2E-FBE120B5CB21}" type="datetimeFigureOut">
              <a:rPr lang="en-US" smtClean="0"/>
              <a:t>9/6/23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FF4A1-8D3A-4F46-8A5A-984D31355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676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58B11-E579-A744-9C2E-FBE120B5CB21}" type="datetimeFigureOut">
              <a:rPr lang="en-US" smtClean="0"/>
              <a:t>9/6/23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FF4A1-8D3A-4F46-8A5A-984D31355F69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0643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58B11-E579-A744-9C2E-FBE120B5CB21}" type="datetimeFigureOut">
              <a:rPr lang="en-US" smtClean="0"/>
              <a:t>9/6/23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FF4A1-8D3A-4F46-8A5A-984D31355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975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58B11-E579-A744-9C2E-FBE120B5CB21}" type="datetimeFigureOut">
              <a:rPr lang="en-US" smtClean="0"/>
              <a:t>9/6/23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FF4A1-8D3A-4F46-8A5A-984D31355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15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58B11-E579-A744-9C2E-FBE120B5CB21}" type="datetimeFigureOut">
              <a:rPr lang="en-US" smtClean="0"/>
              <a:t>9/6/23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FF4A1-8D3A-4F46-8A5A-984D31355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61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58B11-E579-A744-9C2E-FBE120B5CB21}" type="datetimeFigureOut">
              <a:rPr lang="en-US" smtClean="0"/>
              <a:t>9/6/23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FF4A1-8D3A-4F46-8A5A-984D31355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4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58B11-E579-A744-9C2E-FBE120B5CB21}" type="datetimeFigureOut">
              <a:rPr lang="en-US" smtClean="0"/>
              <a:t>9/6/23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FF4A1-8D3A-4F46-8A5A-984D31355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28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58B11-E579-A744-9C2E-FBE120B5CB21}" type="datetimeFigureOut">
              <a:rPr lang="en-US" smtClean="0"/>
              <a:t>9/6/23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FF4A1-8D3A-4F46-8A5A-984D31355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32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58B11-E579-A744-9C2E-FBE120B5CB21}" type="datetimeFigureOut">
              <a:rPr lang="en-US" smtClean="0"/>
              <a:t>9/6/23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FF4A1-8D3A-4F46-8A5A-984D31355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58B11-E579-A744-9C2E-FBE120B5CB21}" type="datetimeFigureOut">
              <a:rPr lang="en-US" smtClean="0"/>
              <a:t>9/6/23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FF4A1-8D3A-4F46-8A5A-984D31355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98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58B11-E579-A744-9C2E-FBE120B5CB21}" type="datetimeFigureOut">
              <a:rPr lang="en-US" smtClean="0"/>
              <a:t>9/6/23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FF4A1-8D3A-4F46-8A5A-984D31355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70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58B11-E579-A744-9C2E-FBE120B5CB21}" type="datetimeFigureOut">
              <a:rPr lang="en-US" smtClean="0"/>
              <a:t>9/6/23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FF4A1-8D3A-4F46-8A5A-984D31355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530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58B11-E579-A744-9C2E-FBE120B5CB21}" type="datetimeFigureOut">
              <a:rPr lang="en-US" smtClean="0"/>
              <a:t>9/6/23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FF4A1-8D3A-4F46-8A5A-984D31355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9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58B11-E579-A744-9C2E-FBE120B5CB21}" type="datetimeFigureOut">
              <a:rPr lang="en-US" smtClean="0"/>
              <a:t>9/6/23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FF4A1-8D3A-4F46-8A5A-984D31355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49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58B11-E579-A744-9C2E-FBE120B5CB21}" type="datetimeFigureOut">
              <a:rPr lang="en-US" smtClean="0"/>
              <a:t>9/6/23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FF4A1-8D3A-4F46-8A5A-984D31355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876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58B11-E579-A744-9C2E-FBE120B5CB21}" type="datetimeFigureOut">
              <a:rPr lang="en-US" smtClean="0"/>
              <a:t>9/6/23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FF4A1-8D3A-4F46-8A5A-984D31355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512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  <p:sldLayoutId id="2147484033" r:id="rId12"/>
    <p:sldLayoutId id="2147484034" r:id="rId13"/>
    <p:sldLayoutId id="2147484035" r:id="rId14"/>
    <p:sldLayoutId id="2147484036" r:id="rId15"/>
    <p:sldLayoutId id="2147484037" r:id="rId16"/>
    <p:sldLayoutId id="214748403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3627E-AF9F-D9A6-A59C-5C3924DEB3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/>
              <a:t>Sirenikski’s</a:t>
            </a:r>
            <a:r>
              <a:rPr lang="en-US" dirty="0"/>
              <a:t> Place on the </a:t>
            </a:r>
            <a:r>
              <a:rPr lang="en-US" dirty="0" err="1"/>
              <a:t>Eskaleut</a:t>
            </a:r>
            <a:r>
              <a:rPr lang="en-US" dirty="0"/>
              <a:t> Language Family Tree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40C94C-259C-9DF1-83B5-38C0D7DC37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dirty="0"/>
              <a:t>Anna Berge</a:t>
            </a:r>
          </a:p>
          <a:p>
            <a:pPr algn="ctr"/>
            <a:r>
              <a:rPr lang="en-US" dirty="0"/>
              <a:t>University of Alaska Fairbanks, Alaska Native Language Center</a:t>
            </a:r>
          </a:p>
          <a:p>
            <a:pPr algn="ctr"/>
            <a:r>
              <a:rPr lang="en-US" dirty="0"/>
              <a:t>SLE 2023, Athens, August 29-September 1, 2023</a:t>
            </a:r>
          </a:p>
        </p:txBody>
      </p:sp>
    </p:spTree>
    <p:extLst>
      <p:ext uri="{BB962C8B-B14F-4D97-AF65-F5344CB8AC3E}">
        <p14:creationId xmlns:p14="http://schemas.microsoft.com/office/powerpoint/2010/main" val="1770886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3BEE9-485E-F0A7-3E6A-4C2BE52B9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53" y="22951"/>
            <a:ext cx="9905998" cy="1478570"/>
          </a:xfrm>
        </p:spPr>
        <p:txBody>
          <a:bodyPr/>
          <a:lstStyle/>
          <a:p>
            <a:r>
              <a:rPr lang="en-US" dirty="0" err="1"/>
              <a:t>Sirenikski</a:t>
            </a:r>
            <a:r>
              <a:rPr lang="en-US" dirty="0"/>
              <a:t> as a separate branch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DB94BF3-A66C-F06B-7E4E-E82BB361D3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9440172"/>
              </p:ext>
            </p:extLst>
          </p:nvPr>
        </p:nvGraphicFramePr>
        <p:xfrm>
          <a:off x="1172870" y="4667925"/>
          <a:ext cx="9843081" cy="16510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78990">
                  <a:extLst>
                    <a:ext uri="{9D8B030D-6E8A-4147-A177-3AD203B41FA5}">
                      <a16:colId xmlns:a16="http://schemas.microsoft.com/office/drawing/2014/main" val="2078959611"/>
                    </a:ext>
                  </a:extLst>
                </a:gridCol>
                <a:gridCol w="537210">
                  <a:extLst>
                    <a:ext uri="{9D8B030D-6E8A-4147-A177-3AD203B41FA5}">
                      <a16:colId xmlns:a16="http://schemas.microsoft.com/office/drawing/2014/main" val="4002726586"/>
                    </a:ext>
                  </a:extLst>
                </a:gridCol>
                <a:gridCol w="3989070">
                  <a:extLst>
                    <a:ext uri="{9D8B030D-6E8A-4147-A177-3AD203B41FA5}">
                      <a16:colId xmlns:a16="http://schemas.microsoft.com/office/drawing/2014/main" val="3267869939"/>
                    </a:ext>
                  </a:extLst>
                </a:gridCol>
                <a:gridCol w="3037811">
                  <a:extLst>
                    <a:ext uri="{9D8B030D-6E8A-4147-A177-3AD203B41FA5}">
                      <a16:colId xmlns:a16="http://schemas.microsoft.com/office/drawing/2014/main" val="13157421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Sirenikski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ym typeface="Wingdings" pitchFamily="2" charset="2"/>
                        </a:rPr>
                        <a:t>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Yupik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Inuit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341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 long vowels or diphthongs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long vowels or diphthongs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long vowels or diphthongs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801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(</a:t>
                      </a:r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Sirenikski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has 2 prosodic systems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rhythmic stress, with modifications based on syllable shape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consonant gemination, no rhythmic stress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037494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A61F294-284D-8D13-BC6E-05A98CC855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568548"/>
              </p:ext>
            </p:extLst>
          </p:nvPr>
        </p:nvGraphicFramePr>
        <p:xfrm>
          <a:off x="1230488" y="2511331"/>
          <a:ext cx="9820099" cy="1343892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1924627">
                  <a:extLst>
                    <a:ext uri="{9D8B030D-6E8A-4147-A177-3AD203B41FA5}">
                      <a16:colId xmlns:a16="http://schemas.microsoft.com/office/drawing/2014/main" val="3405168640"/>
                    </a:ext>
                  </a:extLst>
                </a:gridCol>
                <a:gridCol w="1658083">
                  <a:extLst>
                    <a:ext uri="{9D8B030D-6E8A-4147-A177-3AD203B41FA5}">
                      <a16:colId xmlns:a16="http://schemas.microsoft.com/office/drawing/2014/main" val="3496565767"/>
                    </a:ext>
                  </a:extLst>
                </a:gridCol>
                <a:gridCol w="2191171">
                  <a:extLst>
                    <a:ext uri="{9D8B030D-6E8A-4147-A177-3AD203B41FA5}">
                      <a16:colId xmlns:a16="http://schemas.microsoft.com/office/drawing/2014/main" val="997002098"/>
                    </a:ext>
                  </a:extLst>
                </a:gridCol>
                <a:gridCol w="2317431">
                  <a:extLst>
                    <a:ext uri="{9D8B030D-6E8A-4147-A177-3AD203B41FA5}">
                      <a16:colId xmlns:a16="http://schemas.microsoft.com/office/drawing/2014/main" val="3537734713"/>
                    </a:ext>
                  </a:extLst>
                </a:gridCol>
                <a:gridCol w="1728787">
                  <a:extLst>
                    <a:ext uri="{9D8B030D-6E8A-4147-A177-3AD203B41FA5}">
                      <a16:colId xmlns:a16="http://schemas.microsoft.com/office/drawing/2014/main" val="1703724345"/>
                    </a:ext>
                  </a:extLst>
                </a:gridCol>
              </a:tblGrid>
              <a:tr h="256071">
                <a:tc>
                  <a:txBody>
                    <a:bodyPr/>
                    <a:lstStyle/>
                    <a:p>
                      <a:r>
                        <a:rPr lang="en-US" sz="2000" b="0" dirty="0">
                          <a:effectLst/>
                        </a:rPr>
                        <a:t>PE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effectLst/>
                        </a:rPr>
                        <a:t>Sirenikski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Siberian Yupik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Alaskan Yupik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Inuit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5756023"/>
                  </a:ext>
                </a:extLst>
              </a:tr>
              <a:tr h="429492">
                <a:tc>
                  <a:txBody>
                    <a:bodyPr/>
                    <a:lstStyle/>
                    <a:p>
                      <a:r>
                        <a:rPr lang="en-US" sz="2000" b="0" dirty="0">
                          <a:effectLst/>
                        </a:rPr>
                        <a:t>*</a:t>
                      </a:r>
                      <a:r>
                        <a:rPr lang="en-US" sz="2000" b="0" dirty="0" err="1">
                          <a:effectLst/>
                        </a:rPr>
                        <a:t>aðuɣ</a:t>
                      </a:r>
                      <a:r>
                        <a:rPr lang="en-US" sz="2000" b="0" dirty="0">
                          <a:effectLst/>
                        </a:rPr>
                        <a:t> ‘blood’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b="0" i="1" dirty="0" err="1">
                          <a:effectLst/>
                        </a:rPr>
                        <a:t>acəɣ</a:t>
                      </a:r>
                      <a:endParaRPr lang="en-US" sz="2000" b="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i="1" dirty="0" err="1">
                          <a:effectLst/>
                        </a:rPr>
                        <a:t>aakʷ</a:t>
                      </a:r>
                      <a:endParaRPr lang="en-US" sz="20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i="1" dirty="0">
                          <a:effectLst/>
                        </a:rPr>
                        <a:t>auk</a:t>
                      </a:r>
                      <a:endParaRPr lang="en-US" sz="20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i="1" dirty="0">
                          <a:effectLst/>
                        </a:rPr>
                        <a:t>auk</a:t>
                      </a:r>
                      <a:endParaRPr lang="en-US" sz="20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8967093"/>
                  </a:ext>
                </a:extLst>
              </a:tr>
              <a:tr h="429492">
                <a:tc>
                  <a:txBody>
                    <a:bodyPr/>
                    <a:lstStyle/>
                    <a:p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*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ataʁuciʁ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‘one’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b="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atəʁəsəχ</a:t>
                      </a:r>
                      <a:endParaRPr lang="en-US" sz="2000" b="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ataasiq</a:t>
                      </a:r>
                      <a:endParaRPr lang="en-US" sz="20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atauciq</a:t>
                      </a:r>
                      <a:endParaRPr lang="en-US" sz="20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atausiq</a:t>
                      </a:r>
                      <a:r>
                        <a:rPr lang="en-US" sz="20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,\ </a:t>
                      </a:r>
                    </a:p>
                    <a:p>
                      <a:r>
                        <a:rPr lang="en-US" sz="20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GRI </a:t>
                      </a:r>
                      <a:r>
                        <a:rPr lang="en-US" sz="20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ataasiq</a:t>
                      </a:r>
                      <a:endParaRPr lang="en-US" sz="20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476892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441BFC9-7DA8-C321-D777-84AE4023722C}"/>
              </a:ext>
            </a:extLst>
          </p:cNvPr>
          <p:cNvSpPr txBox="1"/>
          <p:nvPr/>
        </p:nvSpPr>
        <p:spPr>
          <a:xfrm>
            <a:off x="1172869" y="938376"/>
            <a:ext cx="9905997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SzPct val="125000"/>
              <a:buFont typeface="+mj-lt"/>
              <a:buAutoNum type="arabicPeriod" startAt="2"/>
            </a:pPr>
            <a:r>
              <a:rPr lang="en-US" sz="2400" dirty="0">
                <a:solidFill>
                  <a:srgbClr val="FFFF00"/>
                </a:solidFill>
              </a:rPr>
              <a:t>PE is thought to have been originally (C)VC(C)V(C)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PE had a process of intervocalic lenition (stop </a:t>
            </a:r>
            <a:r>
              <a:rPr lang="en-US" sz="2400" dirty="0">
                <a:sym typeface="Wingdings" pitchFamily="2" charset="2"/>
              </a:rPr>
              <a:t> voiced fricative)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One defining feature of </a:t>
            </a:r>
            <a:r>
              <a:rPr lang="en-US" sz="2200" dirty="0" err="1"/>
              <a:t>Sirenikski</a:t>
            </a:r>
            <a:r>
              <a:rPr lang="en-US" sz="2200" dirty="0"/>
              <a:t> has been its retention of intervocalic fricatives, progressively lost in other Y/I languages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0544D5-EFE4-B78A-6D69-B5207008F682}"/>
              </a:ext>
            </a:extLst>
          </p:cNvPr>
          <p:cNvSpPr txBox="1"/>
          <p:nvPr/>
        </p:nvSpPr>
        <p:spPr>
          <a:xfrm>
            <a:off x="1141413" y="3836928"/>
            <a:ext cx="9693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The loss of intervocalic fricatives in other Yupik and Inuit languages had the following effects: </a:t>
            </a:r>
          </a:p>
        </p:txBody>
      </p:sp>
    </p:spTree>
    <p:extLst>
      <p:ext uri="{BB962C8B-B14F-4D97-AF65-F5344CB8AC3E}">
        <p14:creationId xmlns:p14="http://schemas.microsoft.com/office/powerpoint/2010/main" val="2274325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097EB-0D15-8CEC-3FF6-6AE308FCF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71478"/>
            <a:ext cx="9905998" cy="1478570"/>
          </a:xfrm>
        </p:spPr>
        <p:txBody>
          <a:bodyPr/>
          <a:lstStyle/>
          <a:p>
            <a:r>
              <a:rPr lang="en-US" dirty="0" err="1"/>
              <a:t>Sirenikski</a:t>
            </a:r>
            <a:r>
              <a:rPr lang="en-US" dirty="0"/>
              <a:t> as a separate branch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9E5EE-5E6F-4DED-1FA5-8D872739E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302067"/>
            <a:ext cx="9905999" cy="489903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How distinctive is </a:t>
            </a:r>
            <a:r>
              <a:rPr lang="en-US" dirty="0" err="1">
                <a:solidFill>
                  <a:srgbClr val="FFFF00"/>
                </a:solidFill>
              </a:rPr>
              <a:t>Sirenikski</a:t>
            </a:r>
            <a:r>
              <a:rPr lang="en-US" dirty="0">
                <a:solidFill>
                  <a:srgbClr val="FFFF00"/>
                </a:solidFill>
              </a:rPr>
              <a:t> syllable structure?</a:t>
            </a:r>
          </a:p>
          <a:p>
            <a:pPr lvl="1"/>
            <a:r>
              <a:rPr lang="en-US" dirty="0"/>
              <a:t>Retention of intervocalic fricatives is found in other languages/dialects </a:t>
            </a:r>
          </a:p>
          <a:p>
            <a:pPr lvl="1"/>
            <a:r>
              <a:rPr lang="en-US" dirty="0"/>
              <a:t>They reappear as geminates in non-singular forms of Inuit (Kaplan 1985)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52C2D1A-AF76-D48E-9C8C-975DA4D842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231117"/>
              </p:ext>
            </p:extLst>
          </p:nvPr>
        </p:nvGraphicFramePr>
        <p:xfrm>
          <a:off x="1141412" y="2990533"/>
          <a:ext cx="10393681" cy="25654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235403">
                  <a:extLst>
                    <a:ext uri="{9D8B030D-6E8A-4147-A177-3AD203B41FA5}">
                      <a16:colId xmlns:a16="http://schemas.microsoft.com/office/drawing/2014/main" val="2074148618"/>
                    </a:ext>
                  </a:extLst>
                </a:gridCol>
                <a:gridCol w="1805588">
                  <a:extLst>
                    <a:ext uri="{9D8B030D-6E8A-4147-A177-3AD203B41FA5}">
                      <a16:colId xmlns:a16="http://schemas.microsoft.com/office/drawing/2014/main" val="1575908442"/>
                    </a:ext>
                  </a:extLst>
                </a:gridCol>
                <a:gridCol w="1509937">
                  <a:extLst>
                    <a:ext uri="{9D8B030D-6E8A-4147-A177-3AD203B41FA5}">
                      <a16:colId xmlns:a16="http://schemas.microsoft.com/office/drawing/2014/main" val="2930446036"/>
                    </a:ext>
                  </a:extLst>
                </a:gridCol>
                <a:gridCol w="1393787">
                  <a:extLst>
                    <a:ext uri="{9D8B030D-6E8A-4147-A177-3AD203B41FA5}">
                      <a16:colId xmlns:a16="http://schemas.microsoft.com/office/drawing/2014/main" val="3634441241"/>
                    </a:ext>
                  </a:extLst>
                </a:gridCol>
                <a:gridCol w="2016768">
                  <a:extLst>
                    <a:ext uri="{9D8B030D-6E8A-4147-A177-3AD203B41FA5}">
                      <a16:colId xmlns:a16="http://schemas.microsoft.com/office/drawing/2014/main" val="3610507425"/>
                    </a:ext>
                  </a:extLst>
                </a:gridCol>
                <a:gridCol w="2432198">
                  <a:extLst>
                    <a:ext uri="{9D8B030D-6E8A-4147-A177-3AD203B41FA5}">
                      <a16:colId xmlns:a16="http://schemas.microsoft.com/office/drawing/2014/main" val="15555457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Sirenikski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CSY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Other Inuit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018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  <a:r>
                        <a:rPr lang="en-US" dirty="0" err="1"/>
                        <a:t>kuðəɣ</a:t>
                      </a:r>
                      <a:r>
                        <a:rPr lang="en-US" dirty="0"/>
                        <a:t> ‘river’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err="1"/>
                        <a:t>kucəx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/>
                        <a:t>kiikʷ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/>
                        <a:t>kuuk</a:t>
                      </a:r>
                      <a:r>
                        <a:rPr lang="en-US" i="1" dirty="0"/>
                        <a:t>, </a:t>
                      </a:r>
                      <a:r>
                        <a:rPr lang="en-US" i="1" dirty="0" err="1"/>
                        <a:t>ku</a:t>
                      </a:r>
                      <a:r>
                        <a:rPr lang="en-US" sz="1800" i="1" dirty="0" err="1">
                          <a:effectLst/>
                        </a:rPr>
                        <a:t>ɽ</a:t>
                      </a:r>
                      <a:r>
                        <a:rPr lang="en-US" i="1" dirty="0" err="1"/>
                        <a:t>ɣit</a:t>
                      </a:r>
                      <a:r>
                        <a:rPr lang="en-US" i="1" dirty="0"/>
                        <a:t> </a:t>
                      </a:r>
                      <a:r>
                        <a:rPr lang="en-US" dirty="0"/>
                        <a:t>(</a:t>
                      </a:r>
                      <a:r>
                        <a:rPr lang="en-US" sz="1800" cap="small" dirty="0">
                          <a:effectLst/>
                        </a:rPr>
                        <a:t>pl)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0" dirty="0"/>
                        <a:t>NAI </a:t>
                      </a:r>
                      <a:r>
                        <a:rPr lang="en-US" i="1" dirty="0" err="1"/>
                        <a:t>kuuk</a:t>
                      </a:r>
                      <a:r>
                        <a:rPr lang="en-US" sz="1800" i="1" dirty="0">
                          <a:effectLst/>
                        </a:rPr>
                        <a:t>, </a:t>
                      </a:r>
                      <a:r>
                        <a:rPr lang="en-US" sz="1800" i="1" dirty="0" err="1">
                          <a:effectLst/>
                        </a:rPr>
                        <a:t>kuɽɽii</a:t>
                      </a:r>
                      <a:r>
                        <a:rPr lang="en-US" sz="1800" i="1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(</a:t>
                      </a:r>
                      <a:r>
                        <a:rPr lang="en-US" sz="1800" cap="small" dirty="0">
                          <a:effectLst/>
                        </a:rPr>
                        <a:t>pl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n-US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612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</a:t>
                      </a:r>
                      <a:r>
                        <a:rPr lang="en-US" dirty="0" err="1"/>
                        <a:t>ðəɣ</a:t>
                      </a:r>
                      <a:r>
                        <a:rPr lang="en-US" dirty="0"/>
                        <a:t>-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‘cut open’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err="1"/>
                        <a:t>sic</a:t>
                      </a:r>
                      <a:r>
                        <a:rPr lang="en-US" sz="1800" b="1" i="1" kern="1200" dirty="0" err="1">
                          <a:solidFill>
                            <a:schemeClr val="dk1"/>
                          </a:solidFill>
                          <a:effectLst/>
                        </a:rPr>
                        <a:t>əɣ</a:t>
                      </a:r>
                      <a:r>
                        <a:rPr lang="en-US" sz="1800" b="1" i="1" kern="1200" dirty="0">
                          <a:solidFill>
                            <a:schemeClr val="dk1"/>
                          </a:solidFill>
                          <a:effectLst/>
                        </a:rPr>
                        <a:t>-</a:t>
                      </a: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</a:rPr>
                        <a:t>‘to cut up’</a:t>
                      </a:r>
                      <a:endParaRPr lang="en-US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kern="1200" dirty="0" err="1">
                          <a:solidFill>
                            <a:schemeClr val="dk1"/>
                          </a:solidFill>
                          <a:effectLst/>
                        </a:rPr>
                        <a:t>əsəɣ</a:t>
                      </a:r>
                      <a:r>
                        <a:rPr lang="en-US" sz="1800" b="1" i="1" kern="1200" dirty="0">
                          <a:solidFill>
                            <a:schemeClr val="dk1"/>
                          </a:solidFill>
                          <a:effectLst/>
                        </a:rPr>
                        <a:t>-</a:t>
                      </a: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</a:rPr>
                        <a:t>‘to cut fish’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err="1"/>
                        <a:t>c</a:t>
                      </a:r>
                      <a:r>
                        <a:rPr lang="en-US" sz="1800" b="1" i="1" kern="1200" dirty="0" err="1">
                          <a:solidFill>
                            <a:schemeClr val="dk1"/>
                          </a:solidFill>
                          <a:effectLst/>
                        </a:rPr>
                        <a:t>əɣ</a:t>
                      </a:r>
                      <a:r>
                        <a:rPr lang="en-US" sz="1800" b="1" i="1" kern="1200" dirty="0">
                          <a:solidFill>
                            <a:schemeClr val="dk1"/>
                          </a:solidFill>
                          <a:effectLst/>
                        </a:rPr>
                        <a:t>-, </a:t>
                      </a:r>
                      <a:r>
                        <a:rPr lang="en-US" sz="1800" b="1" i="1" kern="1200" dirty="0" err="1">
                          <a:solidFill>
                            <a:schemeClr val="dk1"/>
                          </a:solidFill>
                          <a:effectLst/>
                        </a:rPr>
                        <a:t>səɣ</a:t>
                      </a:r>
                      <a:r>
                        <a:rPr lang="en-US" sz="1800" b="1" i="1" kern="1200" dirty="0">
                          <a:solidFill>
                            <a:schemeClr val="dk1"/>
                          </a:solidFill>
                          <a:effectLst/>
                        </a:rPr>
                        <a:t>-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</a:rPr>
                        <a:t>‘to cut fish’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siik</a:t>
                      </a:r>
                      <a:endParaRPr lang="en-US" sz="18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‘to cut lengthwise’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siik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‘disembowel, cut down middle’</a:t>
                      </a:r>
                      <a:endParaRPr lang="en-US" sz="18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 </a:t>
                      </a:r>
                      <a:r>
                        <a:rPr lang="en-US" sz="1800" i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sii</a:t>
                      </a:r>
                      <a:r>
                        <a:rPr lang="en-US" sz="1800" b="0" i="1" kern="1200" dirty="0" err="1">
                          <a:solidFill>
                            <a:schemeClr val="dk1"/>
                          </a:solidFill>
                          <a:effectLst/>
                        </a:rPr>
                        <a:t>ɣ</a:t>
                      </a: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</a:rPr>
                        <a:t>- </a:t>
                      </a:r>
                      <a:endParaRPr lang="en-US" sz="18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415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dirty="0" err="1"/>
                        <a:t>ðə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ʁ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‘hide’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err="1"/>
                        <a:t>ice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ʁ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iir</a:t>
                      </a:r>
                      <a:r>
                        <a:rPr lang="en-US" sz="1800" b="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iir</a:t>
                      </a:r>
                      <a:r>
                        <a:rPr lang="en-US" sz="1800" b="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SPI, NAI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800" b="1" i="1" dirty="0" err="1">
                          <a:effectLst/>
                        </a:rPr>
                        <a:t>ɽiq</a:t>
                      </a:r>
                      <a:r>
                        <a:rPr lang="en-US" sz="1800" b="1" i="1" dirty="0">
                          <a:effectLst/>
                        </a:rPr>
                        <a:t>-</a:t>
                      </a:r>
                      <a:endParaRPr lang="en-US" sz="18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WCI, ECI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iyiq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iʃiʁ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493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1905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C4EEA-9410-817E-CD5A-831998FF3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66874"/>
            <a:ext cx="9905998" cy="1478570"/>
          </a:xfrm>
        </p:spPr>
        <p:txBody>
          <a:bodyPr/>
          <a:lstStyle/>
          <a:p>
            <a:r>
              <a:rPr lang="en-US" dirty="0" err="1"/>
              <a:t>Sirenikski</a:t>
            </a:r>
            <a:r>
              <a:rPr lang="en-US" dirty="0"/>
              <a:t> as a separate branch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AD2D6-FC28-EED5-894A-89EF60AEB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1437639"/>
            <a:ext cx="9905999" cy="398272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How distinctive is </a:t>
            </a:r>
            <a:r>
              <a:rPr lang="en-US" dirty="0" err="1">
                <a:solidFill>
                  <a:srgbClr val="FFFF00"/>
                </a:solidFill>
              </a:rPr>
              <a:t>Sirenikski</a:t>
            </a:r>
            <a:r>
              <a:rPr lang="en-US" dirty="0">
                <a:solidFill>
                  <a:srgbClr val="FFFF00"/>
                </a:solidFill>
              </a:rPr>
              <a:t> syllable structure?</a:t>
            </a:r>
          </a:p>
          <a:p>
            <a:pPr lvl="1"/>
            <a:r>
              <a:rPr lang="en-US" dirty="0"/>
              <a:t>No satisfactory study of when other languages retain intervocalic consonants</a:t>
            </a:r>
          </a:p>
          <a:p>
            <a:pPr lvl="1"/>
            <a:r>
              <a:rPr lang="en-US" dirty="0"/>
              <a:t>No study of when </a:t>
            </a:r>
            <a:r>
              <a:rPr lang="en-US" dirty="0" err="1"/>
              <a:t>Sirenikski</a:t>
            </a:r>
            <a:r>
              <a:rPr lang="en-US" dirty="0"/>
              <a:t> does not retain intervocalic consonants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237B7AF-F6A1-38CD-E2FF-285BB1152A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656991"/>
              </p:ext>
            </p:extLst>
          </p:nvPr>
        </p:nvGraphicFramePr>
        <p:xfrm>
          <a:off x="945931" y="3134709"/>
          <a:ext cx="10394730" cy="28397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971465">
                  <a:extLst>
                    <a:ext uri="{9D8B030D-6E8A-4147-A177-3AD203B41FA5}">
                      <a16:colId xmlns:a16="http://schemas.microsoft.com/office/drawing/2014/main" val="4090067913"/>
                    </a:ext>
                  </a:extLst>
                </a:gridCol>
                <a:gridCol w="124806">
                  <a:extLst>
                    <a:ext uri="{9D8B030D-6E8A-4147-A177-3AD203B41FA5}">
                      <a16:colId xmlns:a16="http://schemas.microsoft.com/office/drawing/2014/main" val="4165569748"/>
                    </a:ext>
                  </a:extLst>
                </a:gridCol>
                <a:gridCol w="1880302">
                  <a:extLst>
                    <a:ext uri="{9D8B030D-6E8A-4147-A177-3AD203B41FA5}">
                      <a16:colId xmlns:a16="http://schemas.microsoft.com/office/drawing/2014/main" val="1590968806"/>
                    </a:ext>
                  </a:extLst>
                </a:gridCol>
                <a:gridCol w="186055">
                  <a:extLst>
                    <a:ext uri="{9D8B030D-6E8A-4147-A177-3AD203B41FA5}">
                      <a16:colId xmlns:a16="http://schemas.microsoft.com/office/drawing/2014/main" val="4254906980"/>
                    </a:ext>
                  </a:extLst>
                </a:gridCol>
                <a:gridCol w="2066357">
                  <a:extLst>
                    <a:ext uri="{9D8B030D-6E8A-4147-A177-3AD203B41FA5}">
                      <a16:colId xmlns:a16="http://schemas.microsoft.com/office/drawing/2014/main" val="285138721"/>
                    </a:ext>
                  </a:extLst>
                </a:gridCol>
                <a:gridCol w="124806">
                  <a:extLst>
                    <a:ext uri="{9D8B030D-6E8A-4147-A177-3AD203B41FA5}">
                      <a16:colId xmlns:a16="http://schemas.microsoft.com/office/drawing/2014/main" val="3951490623"/>
                    </a:ext>
                  </a:extLst>
                </a:gridCol>
                <a:gridCol w="1539678">
                  <a:extLst>
                    <a:ext uri="{9D8B030D-6E8A-4147-A177-3AD203B41FA5}">
                      <a16:colId xmlns:a16="http://schemas.microsoft.com/office/drawing/2014/main" val="667349950"/>
                    </a:ext>
                  </a:extLst>
                </a:gridCol>
                <a:gridCol w="2501261">
                  <a:extLst>
                    <a:ext uri="{9D8B030D-6E8A-4147-A177-3AD203B41FA5}">
                      <a16:colId xmlns:a16="http://schemas.microsoft.com/office/drawing/2014/main" val="39959547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err="1"/>
                        <a:t>Sirenikski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dirty="0"/>
                        <a:t>CAY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Other Inuit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721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  <a:r>
                        <a:rPr lang="en-US" b="1" dirty="0"/>
                        <a:t>nevi(C)</a:t>
                      </a:r>
                      <a:r>
                        <a:rPr lang="en-US" b="1" dirty="0" err="1"/>
                        <a:t>aʁ</a:t>
                      </a:r>
                      <a:r>
                        <a:rPr lang="en-US" b="1" dirty="0"/>
                        <a:t> </a:t>
                      </a:r>
                      <a:r>
                        <a:rPr lang="en-US" dirty="0"/>
                        <a:t>‘girl’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i="1" dirty="0" err="1">
                          <a:highlight>
                            <a:srgbClr val="FFFF00"/>
                          </a:highlight>
                        </a:rPr>
                        <a:t>naχ</a:t>
                      </a:r>
                      <a:r>
                        <a:rPr lang="en-US" i="1" dirty="0" err="1"/>
                        <a:t>səraχ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‘little girl’</a:t>
                      </a:r>
                    </a:p>
                    <a:p>
                      <a:r>
                        <a:rPr lang="en-US" i="1" dirty="0" err="1"/>
                        <a:t>naχsəχ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‘woman’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b="1" i="1" dirty="0" err="1"/>
                        <a:t>nəviaχcaq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‘girl, young woman of marriageable age’</a:t>
                      </a:r>
                      <a:endParaRPr lang="en-US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err="1"/>
                        <a:t>niaqsiaq</a:t>
                      </a:r>
                      <a:r>
                        <a:rPr lang="en-US" i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/>
                        <a:t>NAI </a:t>
                      </a:r>
                      <a:r>
                        <a:rPr lang="en-US" b="1" i="1" dirty="0" err="1"/>
                        <a:t>niviaqsiaq</a:t>
                      </a:r>
                      <a:endParaRPr lang="en-US" b="1" i="1" dirty="0"/>
                    </a:p>
                    <a:p>
                      <a:r>
                        <a:rPr lang="en-US" i="0" dirty="0"/>
                        <a:t>ECI, GRI </a:t>
                      </a:r>
                      <a:r>
                        <a:rPr lang="en-US" b="1" i="1" dirty="0" err="1"/>
                        <a:t>niviarsiaq</a:t>
                      </a:r>
                      <a:endParaRPr lang="en-US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646100"/>
                  </a:ext>
                </a:extLst>
              </a:tr>
              <a:tr h="370840">
                <a:tc gridSpan="8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0" dirty="0"/>
                        <a:t>(earlier sources assume this is a cognate; Fortescue et al. 2010 suggest a borrowing from Chukchi </a:t>
                      </a:r>
                      <a:r>
                        <a:rPr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ŋəəɣəsqət</a:t>
                      </a:r>
                      <a:r>
                        <a:rPr lang="en-US" dirty="0">
                          <a:effectLst/>
                        </a:rPr>
                        <a:t> ‘woman</a:t>
                      </a:r>
                      <a:r>
                        <a:rPr lang="en-US" i="0" dirty="0">
                          <a:effectLst/>
                        </a:rPr>
                        <a:t>;’ either way, the reconstruction or borrowing is irregular)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232817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effectLst/>
                        </a:rPr>
                        <a:t>*</a:t>
                      </a:r>
                      <a:r>
                        <a:rPr lang="en-US" b="1" dirty="0" err="1">
                          <a:effectLst/>
                        </a:rPr>
                        <a:t>aqaɣ</a:t>
                      </a:r>
                      <a:r>
                        <a:rPr lang="en-US" dirty="0" err="1">
                          <a:effectLst/>
                        </a:rPr>
                        <a:t>cuɣ</a:t>
                      </a:r>
                      <a:r>
                        <a:rPr lang="en-US" dirty="0">
                          <a:effectLst/>
                        </a:rPr>
                        <a:t>-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effectLst/>
                        </a:rPr>
                        <a:t>‘lull baby to sleep’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highlight>
                            <a:srgbClr val="FFFF00"/>
                          </a:highlight>
                        </a:rPr>
                        <a:t>əχ</a:t>
                      </a:r>
                      <a:r>
                        <a:rPr lang="en-US" i="1" dirty="0" err="1"/>
                        <a:t>səχ</a:t>
                      </a:r>
                      <a:r>
                        <a:rPr lang="en-US" i="1" dirty="0">
                          <a:effectLst/>
                        </a:rPr>
                        <a:t>-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0" dirty="0">
                          <a:effectLst/>
                        </a:rPr>
                        <a:t>CSY </a:t>
                      </a:r>
                      <a:r>
                        <a:rPr lang="en-US" i="1" dirty="0" err="1">
                          <a:effectLst/>
                        </a:rPr>
                        <a:t>a</a:t>
                      </a:r>
                      <a:r>
                        <a:rPr lang="en-US" i="1" dirty="0" err="1"/>
                        <a:t>χsu</a:t>
                      </a:r>
                      <a:r>
                        <a:rPr lang="en-US" i="1" dirty="0" err="1">
                          <a:effectLst/>
                        </a:rPr>
                        <a:t>ɣ</a:t>
                      </a:r>
                      <a:r>
                        <a:rPr lang="en-US" i="1" dirty="0">
                          <a:effectLst/>
                        </a:rPr>
                        <a:t>-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0" dirty="0">
                          <a:effectLst/>
                        </a:rPr>
                        <a:t>(CAY </a:t>
                      </a:r>
                      <a:r>
                        <a:rPr lang="en-US" i="1" dirty="0" err="1">
                          <a:effectLst/>
                        </a:rPr>
                        <a:t>aaqucuŋuq</a:t>
                      </a:r>
                      <a:r>
                        <a:rPr lang="en-US" i="1" dirty="0">
                          <a:effectLst/>
                        </a:rPr>
                        <a:t> </a:t>
                      </a:r>
                      <a:r>
                        <a:rPr lang="en-US" i="0" dirty="0">
                          <a:effectLst/>
                        </a:rPr>
                        <a:t>‘doll’)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i="1" dirty="0"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effectLst/>
                        </a:rPr>
                        <a:t>WCI </a:t>
                      </a:r>
                      <a:r>
                        <a:rPr lang="en-US" i="1" dirty="0" err="1">
                          <a:effectLst/>
                        </a:rPr>
                        <a:t>a</a:t>
                      </a:r>
                      <a:r>
                        <a:rPr lang="en-US" i="1" dirty="0" err="1"/>
                        <a:t>χχuq</a:t>
                      </a:r>
                      <a:r>
                        <a:rPr lang="en-US" i="1" dirty="0"/>
                        <a:t>-</a:t>
                      </a:r>
                      <a:endParaRPr lang="en-US" i="1" dirty="0">
                        <a:effectLst/>
                      </a:endParaRPr>
                    </a:p>
                    <a:p>
                      <a:r>
                        <a:rPr lang="en-US" dirty="0">
                          <a:effectLst/>
                        </a:rPr>
                        <a:t>GRI </a:t>
                      </a:r>
                      <a:r>
                        <a:rPr lang="en-US" i="1" dirty="0" err="1">
                          <a:effectLst/>
                        </a:rPr>
                        <a:t>aqassuɣ</a:t>
                      </a:r>
                      <a:r>
                        <a:rPr lang="en-US" i="1" dirty="0">
                          <a:effectLst/>
                        </a:rPr>
                        <a:t>-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49313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7355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5D665-8D2A-E1E3-B009-72ECE0453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02908"/>
            <a:ext cx="9905998" cy="1478570"/>
          </a:xfrm>
        </p:spPr>
        <p:txBody>
          <a:bodyPr/>
          <a:lstStyle/>
          <a:p>
            <a:r>
              <a:rPr lang="en-US" dirty="0" err="1"/>
              <a:t>Sirenikski</a:t>
            </a:r>
            <a:r>
              <a:rPr lang="en-US" dirty="0"/>
              <a:t> as a separate branch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DE295-35FC-2C41-2AC2-C29ED8505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1554480"/>
            <a:ext cx="9905999" cy="4783258"/>
          </a:xfrm>
        </p:spPr>
        <p:txBody>
          <a:bodyPr>
            <a:normAutofit fontScale="70000" lnSpcReduction="20000"/>
          </a:bodyPr>
          <a:lstStyle/>
          <a:p>
            <a:r>
              <a:rPr lang="en-US" sz="2900" dirty="0">
                <a:solidFill>
                  <a:srgbClr val="FFFF00"/>
                </a:solidFill>
              </a:rPr>
              <a:t>How distinctive is </a:t>
            </a:r>
            <a:r>
              <a:rPr lang="en-US" sz="2900" dirty="0" err="1">
                <a:solidFill>
                  <a:srgbClr val="FFFF00"/>
                </a:solidFill>
              </a:rPr>
              <a:t>Sirenikski</a:t>
            </a:r>
            <a:r>
              <a:rPr lang="en-US" sz="2900" dirty="0">
                <a:solidFill>
                  <a:srgbClr val="FFFF00"/>
                </a:solidFill>
              </a:rPr>
              <a:t> syllable structure?</a:t>
            </a:r>
            <a:endParaRPr lang="en-US" sz="2900" dirty="0"/>
          </a:p>
          <a:p>
            <a:r>
              <a:rPr lang="en-US" sz="2900" dirty="0"/>
              <a:t>No study of the conditions under which </a:t>
            </a:r>
            <a:r>
              <a:rPr lang="en-US" sz="2900" dirty="0" err="1"/>
              <a:t>Sirenikski</a:t>
            </a:r>
            <a:r>
              <a:rPr lang="en-US" sz="2900" dirty="0"/>
              <a:t> breaks up inherited clusters: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sz="2900" dirty="0" err="1"/>
              <a:t>Sirenikski</a:t>
            </a:r>
            <a:r>
              <a:rPr lang="en-US" sz="2900" dirty="0"/>
              <a:t> does not have VV’s except in borrowed words, but its retention of intervocalic consonants and PE syllable structure is not unique, and something else seems to be going on</a:t>
            </a:r>
          </a:p>
          <a:p>
            <a:endParaRPr lang="en-US" sz="2900" dirty="0"/>
          </a:p>
          <a:p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1C4F39B-1EB9-B971-5733-F4E62D81ED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032682"/>
              </p:ext>
            </p:extLst>
          </p:nvPr>
        </p:nvGraphicFramePr>
        <p:xfrm>
          <a:off x="1141411" y="2466340"/>
          <a:ext cx="9906002" cy="21996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906589">
                  <a:extLst>
                    <a:ext uri="{9D8B030D-6E8A-4147-A177-3AD203B41FA5}">
                      <a16:colId xmlns:a16="http://schemas.microsoft.com/office/drawing/2014/main" val="1830168631"/>
                    </a:ext>
                  </a:extLst>
                </a:gridCol>
                <a:gridCol w="1566041">
                  <a:extLst>
                    <a:ext uri="{9D8B030D-6E8A-4147-A177-3AD203B41FA5}">
                      <a16:colId xmlns:a16="http://schemas.microsoft.com/office/drawing/2014/main" val="2202590494"/>
                    </a:ext>
                  </a:extLst>
                </a:gridCol>
                <a:gridCol w="2589130">
                  <a:extLst>
                    <a:ext uri="{9D8B030D-6E8A-4147-A177-3AD203B41FA5}">
                      <a16:colId xmlns:a16="http://schemas.microsoft.com/office/drawing/2014/main" val="241502727"/>
                    </a:ext>
                  </a:extLst>
                </a:gridCol>
                <a:gridCol w="1970032">
                  <a:extLst>
                    <a:ext uri="{9D8B030D-6E8A-4147-A177-3AD203B41FA5}">
                      <a16:colId xmlns:a16="http://schemas.microsoft.com/office/drawing/2014/main" val="1774487920"/>
                    </a:ext>
                  </a:extLst>
                </a:gridCol>
                <a:gridCol w="1874210">
                  <a:extLst>
                    <a:ext uri="{9D8B030D-6E8A-4147-A177-3AD203B41FA5}">
                      <a16:colId xmlns:a16="http://schemas.microsoft.com/office/drawing/2014/main" val="10874069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Sirenikski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Yupik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Western Inuit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Eastern Inuit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629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*</a:t>
                      </a:r>
                      <a:r>
                        <a:rPr lang="en-US" dirty="0" err="1"/>
                        <a:t>aʁviʁ</a:t>
                      </a:r>
                      <a:r>
                        <a:rPr lang="en-US" dirty="0"/>
                        <a:t>-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‘cross over’</a:t>
                      </a:r>
                    </a:p>
                    <a:p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/>
                        <a:t>aʁvəqaχ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‘strait’</a:t>
                      </a:r>
                      <a:endParaRPr lang="en-US" i="1" dirty="0"/>
                    </a:p>
                    <a:p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err="1"/>
                        <a:t>aʁviʁ</a:t>
                      </a:r>
                      <a:r>
                        <a:rPr lang="en-US" i="1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/>
                        <a:t>aʁviqtaq</a:t>
                      </a:r>
                      <a:r>
                        <a:rPr lang="en-US" i="1" dirty="0"/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0" dirty="0"/>
                        <a:t>‘go in and out’</a:t>
                      </a:r>
                    </a:p>
                    <a:p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/>
                        <a:t>aʁviq</a:t>
                      </a:r>
                      <a:r>
                        <a:rPr lang="en-US" i="1" dirty="0"/>
                        <a:t>-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0" dirty="0"/>
                        <a:t>‘go </a:t>
                      </a:r>
                      <a:r>
                        <a:rPr lang="en-US" i="0" dirty="0" err="1"/>
                        <a:t>visiing</a:t>
                      </a:r>
                      <a:r>
                        <a:rPr lang="en-US" i="0" dirty="0"/>
                        <a:t>’</a:t>
                      </a:r>
                    </a:p>
                    <a:p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416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0" dirty="0"/>
                        <a:t>*</a:t>
                      </a:r>
                      <a:r>
                        <a:rPr lang="en-US" i="0" dirty="0" err="1"/>
                        <a:t>aqi</a:t>
                      </a:r>
                      <a:r>
                        <a:rPr lang="en-US" b="1" i="0" dirty="0" err="1"/>
                        <a:t>lʁ</a:t>
                      </a:r>
                      <a:r>
                        <a:rPr lang="en-US" i="0" dirty="0" err="1"/>
                        <a:t>uʁ</a:t>
                      </a:r>
                      <a:endParaRPr lang="en-US" i="0" dirty="0"/>
                    </a:p>
                    <a:p>
                      <a:r>
                        <a:rPr lang="en-US" i="0" dirty="0"/>
                        <a:t>‘something soft’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err="1"/>
                        <a:t>aqəl</a:t>
                      </a:r>
                      <a:r>
                        <a:rPr lang="en-US" b="0" i="1" dirty="0" err="1"/>
                        <a:t>ə</a:t>
                      </a:r>
                      <a:r>
                        <a:rPr lang="en-US" i="1" dirty="0" err="1"/>
                        <a:t>ɬ</a:t>
                      </a:r>
                      <a:r>
                        <a:rPr lang="en-US" b="1" i="1" dirty="0" err="1">
                          <a:highlight>
                            <a:srgbClr val="FFFF00"/>
                          </a:highlight>
                        </a:rPr>
                        <a:t>ə</a:t>
                      </a:r>
                      <a:r>
                        <a:rPr lang="en-US" i="1" dirty="0" err="1"/>
                        <a:t>ʁaχ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/>
                        <a:t>NSY </a:t>
                      </a:r>
                      <a:r>
                        <a:rPr lang="en-US" i="1" dirty="0" err="1"/>
                        <a:t>aqilʁuq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‘swamp’</a:t>
                      </a:r>
                    </a:p>
                    <a:p>
                      <a:r>
                        <a:rPr lang="en-US" i="0" dirty="0"/>
                        <a:t>CAY </a:t>
                      </a:r>
                      <a:r>
                        <a:rPr lang="en-US" i="1" dirty="0" err="1"/>
                        <a:t>aqəlʁuχtə</a:t>
                      </a:r>
                      <a:r>
                        <a:rPr lang="en-US" i="1" dirty="0"/>
                        <a:t>- </a:t>
                      </a:r>
                    </a:p>
                    <a:p>
                      <a:r>
                        <a:rPr lang="en-US" i="0" dirty="0"/>
                        <a:t>‘be gelatinous’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err="1"/>
                        <a:t>aqilʁuq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/>
                        <a:t>GRI </a:t>
                      </a:r>
                      <a:r>
                        <a:rPr lang="en-US" i="1" dirty="0" err="1"/>
                        <a:t>aqiʁɬuq</a:t>
                      </a:r>
                      <a:endParaRPr lang="en-US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928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3617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FAE06E-EE42-6B68-28A1-B43B8D630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2327" y="114300"/>
            <a:ext cx="4953000" cy="6629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5C8E64-4E7D-6219-CBF6-C522053FF732}"/>
              </a:ext>
            </a:extLst>
          </p:cNvPr>
          <p:cNvSpPr txBox="1"/>
          <p:nvPr/>
        </p:nvSpPr>
        <p:spPr>
          <a:xfrm>
            <a:off x="858000" y="380985"/>
            <a:ext cx="5689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The perception of consonant ‘retention’ is partially a result of our incomplete understanding of the sound changes that have taken place</a:t>
            </a:r>
          </a:p>
          <a:p>
            <a:r>
              <a:rPr lang="en-US" dirty="0">
                <a:effectLst/>
                <a:latin typeface="Century Schoolbook" panose="02040604050505020304" pitchFamily="18" charset="0"/>
              </a:rPr>
              <a:t>(cf. Fortescue et al. 2010:xvii)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20CFFCA5-0A73-CCE2-8C85-AA441003D9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860872"/>
              </p:ext>
            </p:extLst>
          </p:nvPr>
        </p:nvGraphicFramePr>
        <p:xfrm>
          <a:off x="573811" y="2293985"/>
          <a:ext cx="6096000" cy="30276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30306035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594822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5050237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PE </a:t>
                      </a:r>
                      <a:r>
                        <a:rPr lang="en-US" dirty="0">
                          <a:effectLst/>
                        </a:rPr>
                        <a:t>*</a:t>
                      </a:r>
                      <a:r>
                        <a:rPr lang="en-US" dirty="0" err="1">
                          <a:effectLst/>
                        </a:rPr>
                        <a:t>ð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endParaRPr lang="en-US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usually</a:t>
                      </a:r>
                      <a:endParaRPr lang="en-US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sometimes</a:t>
                      </a:r>
                      <a:endParaRPr lang="en-US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156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Y, I</a:t>
                      </a:r>
                      <a:endParaRPr lang="en-US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dropped</a:t>
                      </a:r>
                      <a:endParaRPr lang="en-US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Wingdings" pitchFamily="2" charset="2"/>
                        </a:rPr>
                        <a:t> s or l/__</a:t>
                      </a:r>
                      <a:r>
                        <a:rPr lang="en-US" dirty="0" err="1">
                          <a:sym typeface="Wingdings" pitchFamily="2" charset="2"/>
                        </a:rPr>
                        <a:t>i</a:t>
                      </a:r>
                      <a:endParaRPr lang="en-US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900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 CSY</a:t>
                      </a:r>
                      <a:endParaRPr lang="en-US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à"/>
                        <a:tabLst/>
                        <a:defRPr/>
                      </a:pPr>
                      <a:r>
                        <a:rPr lang="en-US" dirty="0" err="1"/>
                        <a:t>ʝ</a:t>
                      </a:r>
                      <a:endParaRPr lang="en-US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à"/>
                        <a:tabLst/>
                        <a:defRPr/>
                      </a:pPr>
                      <a:r>
                        <a:rPr lang="en-US" dirty="0"/>
                        <a:t>z/__</a:t>
                      </a:r>
                      <a:r>
                        <a:rPr lang="en-US" dirty="0" err="1"/>
                        <a:t>i</a:t>
                      </a:r>
                      <a:endParaRPr lang="en-US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820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 CAY, Alu</a:t>
                      </a:r>
                    </a:p>
                    <a:p>
                      <a:r>
                        <a:rPr lang="en-US" dirty="0"/>
                        <a:t>   CSY</a:t>
                      </a:r>
                      <a:endParaRPr lang="en-US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à"/>
                        <a:tabLst/>
                        <a:defRPr/>
                      </a:pPr>
                      <a:endParaRPr lang="en-US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ym typeface="Wingdings" pitchFamily="2" charset="2"/>
                        </a:rPr>
                        <a:t>V</a:t>
                      </a:r>
                      <a:r>
                        <a:rPr lang="en-US" dirty="0" err="1">
                          <a:effectLst/>
                        </a:rPr>
                        <a:t>ðə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>
                          <a:effectLst/>
                          <a:sym typeface="Wingdings" pitchFamily="2" charset="2"/>
                        </a:rPr>
                        <a:t>Vi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effectLst/>
                          <a:sym typeface="Wingdings" pitchFamily="2" charset="2"/>
                        </a:rPr>
                        <a:t>u</a:t>
                      </a:r>
                      <a:r>
                        <a:rPr lang="en-US" dirty="0" err="1">
                          <a:effectLst/>
                        </a:rPr>
                        <a:t>ðə</a:t>
                      </a:r>
                      <a:r>
                        <a:rPr lang="en-US" dirty="0">
                          <a:effectLst/>
                        </a:rPr>
                        <a:t>, </a:t>
                      </a:r>
                      <a:r>
                        <a:rPr lang="en-US" dirty="0" err="1">
                          <a:effectLst/>
                          <a:sym typeface="Wingdings" pitchFamily="2" charset="2"/>
                        </a:rPr>
                        <a:t>i</a:t>
                      </a:r>
                      <a:r>
                        <a:rPr lang="en-US" dirty="0" err="1">
                          <a:effectLst/>
                        </a:rPr>
                        <a:t>ðə</a:t>
                      </a:r>
                      <a:r>
                        <a:rPr lang="en-US" dirty="0" err="1">
                          <a:effectLst/>
                          <a:sym typeface="Wingdings" pitchFamily="2" charset="2"/>
                        </a:rPr>
                        <a:t>Vi</a:t>
                      </a:r>
                      <a:endParaRPr lang="en-US" i="1" dirty="0">
                        <a:effectLst/>
                        <a:latin typeface="Century Schoolbook" panose="02040604050505020304" pitchFamily="18" charset="0"/>
                        <a:sym typeface="Wingdings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197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Sir</a:t>
                      </a:r>
                      <a:endParaRPr lang="en-US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à"/>
                        <a:tabLst/>
                        <a:defRPr/>
                      </a:pPr>
                      <a:r>
                        <a:rPr lang="en-US" dirty="0" err="1"/>
                        <a:t>ʝ</a:t>
                      </a:r>
                      <a:r>
                        <a:rPr lang="en-US" dirty="0"/>
                        <a:t> /__V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à"/>
                        <a:tabLst/>
                        <a:defRPr/>
                      </a:pPr>
                      <a:r>
                        <a:rPr lang="en-US" dirty="0"/>
                        <a:t>c/__</a:t>
                      </a:r>
                      <a:r>
                        <a:rPr lang="en-US" dirty="0" err="1">
                          <a:effectLst/>
                        </a:rPr>
                        <a:t>ə</a:t>
                      </a:r>
                      <a:endParaRPr lang="en-US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721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etc.</a:t>
                      </a:r>
                      <a:endParaRPr lang="en-US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à"/>
                        <a:tabLst/>
                        <a:defRPr/>
                      </a:pPr>
                      <a:endParaRPr lang="en-US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094502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79B1C10-629B-3292-E975-A6B29D6E35F2}"/>
              </a:ext>
            </a:extLst>
          </p:cNvPr>
          <p:cNvSpPr txBox="1"/>
          <p:nvPr/>
        </p:nvSpPr>
        <p:spPr>
          <a:xfrm>
            <a:off x="683172" y="5639013"/>
            <a:ext cx="4043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Are they part of the same processes?</a:t>
            </a:r>
          </a:p>
        </p:txBody>
      </p:sp>
    </p:spTree>
    <p:extLst>
      <p:ext uri="{BB962C8B-B14F-4D97-AF65-F5344CB8AC3E}">
        <p14:creationId xmlns:p14="http://schemas.microsoft.com/office/powerpoint/2010/main" val="3472221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E635C-B1CB-9999-172E-32B4D3274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336" y="209548"/>
            <a:ext cx="9905998" cy="1478570"/>
          </a:xfrm>
        </p:spPr>
        <p:txBody>
          <a:bodyPr/>
          <a:lstStyle/>
          <a:p>
            <a:r>
              <a:rPr lang="en-US" dirty="0" err="1"/>
              <a:t>Sirenikski</a:t>
            </a:r>
            <a:r>
              <a:rPr lang="en-US" dirty="0"/>
              <a:t> as a separate branch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84DFB-F639-E8BB-AC12-17B8A33DC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0" y="1371600"/>
            <a:ext cx="10504170" cy="4717507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dirty="0">
                <a:solidFill>
                  <a:srgbClr val="FFFF00"/>
                </a:solidFill>
              </a:rPr>
              <a:t>Unique prosodic system within Y/I/S languages:  </a:t>
            </a:r>
            <a:r>
              <a:rPr lang="en-US" dirty="0" err="1">
                <a:solidFill>
                  <a:srgbClr val="FFFF00"/>
                </a:solidFill>
              </a:rPr>
              <a:t>Sirenikski</a:t>
            </a:r>
            <a:r>
              <a:rPr lang="en-US" dirty="0">
                <a:solidFill>
                  <a:srgbClr val="FFFF00"/>
                </a:solidFill>
              </a:rPr>
              <a:t> shows evidence of two prosodic systems</a:t>
            </a:r>
            <a:r>
              <a:rPr lang="en-US" dirty="0"/>
              <a:t> (Krauss 1985)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>
                <a:latin typeface="Century Schoolbook" panose="02040604050505020304" pitchFamily="18" charset="0"/>
              </a:rPr>
              <a:t>Most common = stress on the 2</a:t>
            </a:r>
            <a:r>
              <a:rPr lang="en-US" sz="1800" baseline="30000" dirty="0">
                <a:latin typeface="Century Schoolbook" panose="02040604050505020304" pitchFamily="18" charset="0"/>
              </a:rPr>
              <a:t>nd</a:t>
            </a:r>
            <a:r>
              <a:rPr lang="en-US" sz="1800" dirty="0">
                <a:latin typeface="Century Schoolbook" panose="02040604050505020304" pitchFamily="18" charset="0"/>
              </a:rPr>
              <a:t> syllable, regardless of the shape of the syllable, and thereafter on every other syllable:</a:t>
            </a:r>
            <a:r>
              <a:rPr lang="en-US" sz="1800" i="1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914400" lvl="1" indent="-457200">
              <a:buFont typeface="+mj-lt"/>
              <a:buAutoNum type="arabicPeriod"/>
            </a:pPr>
            <a:endParaRPr lang="en-US" sz="1800" i="1" dirty="0">
              <a:effectLst/>
              <a:latin typeface="Century Schoolbook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/>
              <a:t>a small number of words have stress on the 1</a:t>
            </a:r>
            <a:r>
              <a:rPr lang="en-US" sz="1800" baseline="30000" dirty="0"/>
              <a:t>st</a:t>
            </a:r>
            <a:r>
              <a:rPr lang="en-US" sz="1800" dirty="0"/>
              <a:t>-syllable; most are borrowed, either borrowed lexical items from Chukchi or English, or borrowed prosody from </a:t>
            </a:r>
            <a:r>
              <a:rPr lang="en-US" sz="1800" dirty="0" err="1"/>
              <a:t>Chaplinski</a:t>
            </a:r>
            <a:r>
              <a:rPr lang="en-US" sz="1800" dirty="0"/>
              <a:t> CSY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C53BFCC-08F4-84F2-26E7-319BBD9A56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982170"/>
              </p:ext>
            </p:extLst>
          </p:nvPr>
        </p:nvGraphicFramePr>
        <p:xfrm>
          <a:off x="3732058" y="4190168"/>
          <a:ext cx="6853936" cy="2091373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088896">
                  <a:extLst>
                    <a:ext uri="{9D8B030D-6E8A-4147-A177-3AD203B41FA5}">
                      <a16:colId xmlns:a16="http://schemas.microsoft.com/office/drawing/2014/main" val="3092920450"/>
                    </a:ext>
                  </a:extLst>
                </a:gridCol>
                <a:gridCol w="2570480">
                  <a:extLst>
                    <a:ext uri="{9D8B030D-6E8A-4147-A177-3AD203B41FA5}">
                      <a16:colId xmlns:a16="http://schemas.microsoft.com/office/drawing/2014/main" val="742385200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001326127"/>
                    </a:ext>
                  </a:extLst>
                </a:gridCol>
              </a:tblGrid>
              <a:tr h="354013">
                <a:tc>
                  <a:txBody>
                    <a:bodyPr/>
                    <a:lstStyle/>
                    <a:p>
                      <a:r>
                        <a:rPr lang="en-US" sz="1600" dirty="0" err="1"/>
                        <a:t>Sirenikski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Borrowed from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250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err="1">
                          <a:effectLst/>
                        </a:rPr>
                        <a:t>kə</a:t>
                      </a:r>
                      <a:r>
                        <a:rPr lang="en-US" sz="1600" i="1" dirty="0">
                          <a:effectLst/>
                        </a:rPr>
                        <a:t>́-</a:t>
                      </a:r>
                      <a:r>
                        <a:rPr lang="en-US" sz="1600" i="1" dirty="0" err="1">
                          <a:effectLst/>
                        </a:rPr>
                        <a:t>mə-njə́r</a:t>
                      </a:r>
                      <a:r>
                        <a:rPr lang="en-US" sz="1600" i="1" dirty="0">
                          <a:effectLst/>
                        </a:rPr>
                        <a:t>-’a</a:t>
                      </a:r>
                    </a:p>
                    <a:p>
                      <a:r>
                        <a:rPr lang="en-US" sz="1600" dirty="0"/>
                        <a:t>‘a hollow of hand’</a:t>
                      </a:r>
                      <a:endParaRPr lang="en-US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Chukchi </a:t>
                      </a:r>
                      <a:r>
                        <a:rPr lang="en-US" sz="1600" i="1" dirty="0" err="1">
                          <a:effectLst/>
                        </a:rPr>
                        <a:t>mənɣ</a:t>
                      </a:r>
                      <a:r>
                        <a:rPr lang="en-US" sz="1600" dirty="0">
                          <a:effectLst/>
                        </a:rPr>
                        <a:t> ‘hand’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1251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err="1">
                          <a:effectLst/>
                        </a:rPr>
                        <a:t>í</a:t>
                      </a:r>
                      <a:r>
                        <a:rPr lang="en-US" sz="1600" i="1" dirty="0">
                          <a:effectLst/>
                        </a:rPr>
                        <a:t>-</a:t>
                      </a:r>
                      <a:r>
                        <a:rPr lang="en-US" sz="1600" i="1" dirty="0" err="1">
                          <a:effectLst/>
                        </a:rPr>
                        <a:t>vən</a:t>
                      </a:r>
                      <a:r>
                        <a:rPr lang="en-US" sz="1600" i="1" dirty="0">
                          <a:effectLst/>
                        </a:rPr>
                        <a:t>-</a:t>
                      </a:r>
                      <a:r>
                        <a:rPr lang="en-US" sz="1600" i="1" dirty="0" err="1">
                          <a:effectLst/>
                        </a:rPr>
                        <a:t>rú</a:t>
                      </a:r>
                      <a:r>
                        <a:rPr lang="en-US" sz="1600" i="1" dirty="0">
                          <a:effectLst/>
                        </a:rPr>
                        <a:t>-ta</a:t>
                      </a:r>
                    </a:p>
                    <a:p>
                      <a:r>
                        <a:rPr lang="en-US" sz="1600" dirty="0"/>
                        <a:t>‘outboard motor’</a:t>
                      </a:r>
                      <a:endParaRPr lang="en-US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English ‘Evinrude’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(cf. CSY </a:t>
                      </a:r>
                      <a:r>
                        <a:rPr lang="en-US" sz="1600" i="1" dirty="0" err="1">
                          <a:effectLst/>
                        </a:rPr>
                        <a:t>i-və́n-run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181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err="1">
                          <a:effectLst/>
                        </a:rPr>
                        <a:t>ká-məx-tə</a:t>
                      </a:r>
                      <a:r>
                        <a:rPr lang="en-US" sz="1600" i="1" dirty="0">
                          <a:effectLst/>
                        </a:rPr>
                        <a:t>́-</a:t>
                      </a:r>
                      <a:r>
                        <a:rPr lang="en-US" sz="1600" i="1" dirty="0" err="1">
                          <a:effectLst/>
                        </a:rPr>
                        <a:t>qəχ-tə</a:t>
                      </a:r>
                      <a:r>
                        <a:rPr lang="en-US" sz="1600" i="1" dirty="0">
                          <a:effectLst/>
                        </a:rPr>
                        <a:t>́-</a:t>
                      </a:r>
                      <a:r>
                        <a:rPr lang="en-US" sz="1600" i="1" dirty="0" err="1">
                          <a:effectLst/>
                        </a:rPr>
                        <a:t>ʁa</a:t>
                      </a:r>
                      <a:endParaRPr lang="en-US" sz="1600" i="1" dirty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‘he puts boots on’</a:t>
                      </a:r>
                      <a:endParaRPr lang="en-US" sz="1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CSY prosodic borrowing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err="1">
                          <a:effectLst/>
                        </a:rPr>
                        <a:t>káam-ʁa-qaa</a:t>
                      </a:r>
                      <a:endParaRPr lang="en-US" sz="1600" i="1" dirty="0">
                        <a:effectLst/>
                      </a:endParaRPr>
                    </a:p>
                    <a:p>
                      <a:r>
                        <a:rPr lang="en-US" sz="1600" dirty="0"/>
                        <a:t>‘he puts boots on’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235017"/>
                  </a:ext>
                </a:extLst>
              </a:tr>
            </a:tbl>
          </a:graphicData>
        </a:graphic>
      </p:graphicFrame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7CEE19F4-33F0-0FFE-F98F-8062277DC0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800429"/>
              </p:ext>
            </p:extLst>
          </p:nvPr>
        </p:nvGraphicFramePr>
        <p:xfrm>
          <a:off x="5591630" y="2860693"/>
          <a:ext cx="4717143" cy="3708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717143">
                  <a:extLst>
                    <a:ext uri="{9D8B030D-6E8A-4147-A177-3AD203B41FA5}">
                      <a16:colId xmlns:a16="http://schemas.microsoft.com/office/drawing/2014/main" val="15643177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dirty="0" err="1"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ki-pə́ɫ-xi-ná-qa-ʁə</a:t>
                      </a:r>
                      <a:r>
                        <a:rPr lang="en-US" sz="1800" b="0" i="1" dirty="0"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́-</a:t>
                      </a:r>
                      <a:r>
                        <a:rPr lang="en-US" sz="1800" b="0" i="1" dirty="0" err="1"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ɫə-mə́ŋ</a:t>
                      </a:r>
                      <a:r>
                        <a:rPr lang="en-US" sz="1800" b="0" i="1" dirty="0"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‘alternatingly’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920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0337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EA6AC-65AD-9F77-12A2-AA229693B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Sirenikski</a:t>
            </a:r>
            <a:r>
              <a:rPr lang="en-US" dirty="0"/>
              <a:t> as a separate branch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1683C-83F8-5276-5152-6D417726F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948180"/>
            <a:ext cx="9905999" cy="3843021"/>
          </a:xfrm>
        </p:spPr>
        <p:txBody>
          <a:bodyPr/>
          <a:lstStyle/>
          <a:p>
            <a:r>
              <a:rPr lang="en-US" dirty="0" err="1"/>
              <a:t>Sirenikski</a:t>
            </a:r>
            <a:r>
              <a:rPr lang="en-US" dirty="0"/>
              <a:t> stress continued</a:t>
            </a:r>
          </a:p>
          <a:p>
            <a:pPr marL="914400" lvl="1" indent="-457200">
              <a:buFont typeface="+mj-lt"/>
              <a:buAutoNum type="arabicPeriod" startAt="2"/>
            </a:pPr>
            <a:r>
              <a:rPr lang="en-US" dirty="0"/>
              <a:t>Earlier, native, initial syllable stress system, with no evidence of rhythmic stress (Krauss 1985)</a:t>
            </a:r>
          </a:p>
          <a:p>
            <a:pPr lvl="2"/>
            <a:r>
              <a:rPr lang="en-US" dirty="0"/>
              <a:t>explains the pervasiveness of reduced vowels in all but the initial syllable</a:t>
            </a:r>
          </a:p>
          <a:p>
            <a:pPr lvl="2"/>
            <a:r>
              <a:rPr lang="en-US" dirty="0"/>
              <a:t>explains stressed schwas; original full vowels reappear in inflected forms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evidence from earlier sources:</a:t>
            </a:r>
          </a:p>
          <a:p>
            <a:pPr marL="1371600" lvl="3" indent="0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7605293-1DF0-CF89-7E12-89435400D0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109116"/>
              </p:ext>
            </p:extLst>
          </p:nvPr>
        </p:nvGraphicFramePr>
        <p:xfrm>
          <a:off x="6734810" y="4112260"/>
          <a:ext cx="4791710" cy="22250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958545">
                  <a:extLst>
                    <a:ext uri="{9D8B030D-6E8A-4147-A177-3AD203B41FA5}">
                      <a16:colId xmlns:a16="http://schemas.microsoft.com/office/drawing/2014/main" val="3424545970"/>
                    </a:ext>
                  </a:extLst>
                </a:gridCol>
                <a:gridCol w="2833165">
                  <a:extLst>
                    <a:ext uri="{9D8B030D-6E8A-4147-A177-3AD203B41FA5}">
                      <a16:colId xmlns:a16="http://schemas.microsoft.com/office/drawing/2014/main" val="2096794999"/>
                    </a:ext>
                  </a:extLst>
                </a:gridCol>
              </a:tblGrid>
              <a:tr h="496146">
                <a:tc>
                  <a:txBody>
                    <a:bodyPr/>
                    <a:lstStyle/>
                    <a:p>
                      <a:r>
                        <a:rPr lang="en-US" sz="1600" dirty="0"/>
                        <a:t>absolutive</a:t>
                      </a:r>
                    </a:p>
                    <a:p>
                      <a:r>
                        <a:rPr lang="en-US" sz="1600" dirty="0"/>
                        <a:t>= citation 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inflected form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303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i="1" kern="1200" dirty="0" err="1">
                          <a:solidFill>
                            <a:schemeClr val="dk1"/>
                          </a:solidFill>
                          <a:effectLst/>
                        </a:rPr>
                        <a:t>jaq</a:t>
                      </a:r>
                      <a:r>
                        <a:rPr lang="en-US" sz="1600" i="1" kern="1200" dirty="0" err="1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ə</a:t>
                      </a:r>
                      <a:r>
                        <a:rPr lang="en-US" sz="1600" i="1" kern="1200" dirty="0" err="1">
                          <a:solidFill>
                            <a:schemeClr val="dk1"/>
                          </a:solidFill>
                          <a:effectLst/>
                        </a:rPr>
                        <a:t>χ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</a:p>
                    <a:p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</a:rPr>
                        <a:t>arm.</a:t>
                      </a:r>
                      <a:r>
                        <a:rPr lang="en-US" sz="1600" kern="1200" cap="small" dirty="0" err="1">
                          <a:solidFill>
                            <a:schemeClr val="dk1"/>
                          </a:solidFill>
                          <a:effectLst/>
                        </a:rPr>
                        <a:t>abs.sg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</a:p>
                    <a:p>
                      <a:r>
                        <a:rPr lang="en-US" sz="1600" dirty="0">
                          <a:effectLst/>
                        </a:rPr>
                        <a:t>‘arm’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kern="1200" dirty="0" err="1">
                          <a:solidFill>
                            <a:schemeClr val="dk1"/>
                          </a:solidFill>
                          <a:effectLst/>
                        </a:rPr>
                        <a:t>jaq</a:t>
                      </a:r>
                      <a:r>
                        <a:rPr lang="en-US" sz="1600" i="1" kern="1200" dirty="0" err="1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u</a:t>
                      </a:r>
                      <a:r>
                        <a:rPr lang="en-US" sz="1600" i="1" kern="1200" dirty="0">
                          <a:solidFill>
                            <a:schemeClr val="dk1"/>
                          </a:solidFill>
                          <a:effectLst/>
                        </a:rPr>
                        <a:t>-n </a:t>
                      </a: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</a:rPr>
                        <a:t>arm-</a:t>
                      </a:r>
                      <a:r>
                        <a:rPr lang="en-US" sz="1600" kern="1200" cap="small" dirty="0">
                          <a:solidFill>
                            <a:schemeClr val="dk1"/>
                          </a:solidFill>
                          <a:effectLst/>
                        </a:rPr>
                        <a:t>2sg.pos/</a:t>
                      </a:r>
                      <a:r>
                        <a:rPr lang="en-US" sz="1600" kern="1200" cap="small" dirty="0" err="1">
                          <a:solidFill>
                            <a:schemeClr val="dk1"/>
                          </a:solidFill>
                          <a:effectLst/>
                        </a:rPr>
                        <a:t>pl.posm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</a:p>
                    <a:p>
                      <a:r>
                        <a:rPr lang="en-US" sz="1600" dirty="0">
                          <a:effectLst/>
                        </a:rPr>
                        <a:t>‘your arms’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0079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i="1" kern="1200" dirty="0" err="1">
                          <a:solidFill>
                            <a:schemeClr val="dk1"/>
                          </a:solidFill>
                          <a:effectLst/>
                        </a:rPr>
                        <a:t>naxs</a:t>
                      </a:r>
                      <a:r>
                        <a:rPr lang="en-US" sz="1600" i="1" kern="1200" dirty="0" err="1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ə</a:t>
                      </a:r>
                      <a:r>
                        <a:rPr lang="en-US" sz="1600" i="1" kern="1200" dirty="0" err="1">
                          <a:solidFill>
                            <a:schemeClr val="dk1"/>
                          </a:solidFill>
                          <a:effectLst/>
                        </a:rPr>
                        <a:t>χ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</a:p>
                    <a:p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</a:rPr>
                        <a:t>woman.</a:t>
                      </a:r>
                      <a:r>
                        <a:rPr lang="en-US" sz="1600" kern="1200" cap="small" dirty="0" err="1">
                          <a:solidFill>
                            <a:schemeClr val="dk1"/>
                          </a:solidFill>
                          <a:effectLst/>
                        </a:rPr>
                        <a:t>abs.sg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</a:p>
                    <a:p>
                      <a:r>
                        <a:rPr lang="en-US" sz="1600" dirty="0">
                          <a:effectLst/>
                        </a:rPr>
                        <a:t>‘woman’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kern="1200" dirty="0" err="1">
                          <a:solidFill>
                            <a:schemeClr val="dk1"/>
                          </a:solidFill>
                          <a:effectLst/>
                        </a:rPr>
                        <a:t>naxs</a:t>
                      </a:r>
                      <a:r>
                        <a:rPr lang="en-US" sz="1600" i="1" kern="1200" dirty="0" err="1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a</a:t>
                      </a:r>
                      <a:r>
                        <a:rPr lang="en-US" sz="1600" i="1" kern="1200" dirty="0" err="1">
                          <a:solidFill>
                            <a:schemeClr val="dk1"/>
                          </a:solidFill>
                          <a:effectLst/>
                        </a:rPr>
                        <a:t>ɣ-nəŋ</a:t>
                      </a:r>
                      <a:r>
                        <a:rPr lang="en-US" sz="1600" i="1" dirty="0">
                          <a:effectLst/>
                        </a:rPr>
                        <a:t> </a:t>
                      </a: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</a:rPr>
                        <a:t>woman-</a:t>
                      </a:r>
                      <a:r>
                        <a:rPr lang="en-US" sz="1600" kern="1200" cap="small" dirty="0" err="1">
                          <a:solidFill>
                            <a:schemeClr val="dk1"/>
                          </a:solidFill>
                          <a:effectLst/>
                        </a:rPr>
                        <a:t>inst.sg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</a:p>
                    <a:p>
                      <a:r>
                        <a:rPr lang="en-US" sz="1600" dirty="0">
                          <a:effectLst/>
                        </a:rPr>
                        <a:t>‘to the woman’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998244"/>
                  </a:ext>
                </a:extLst>
              </a:tr>
            </a:tbl>
          </a:graphicData>
        </a:graphic>
      </p:graphicFrame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C443AD54-12D2-EF58-2668-3986B719B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218385"/>
              </p:ext>
            </p:extLst>
          </p:nvPr>
        </p:nvGraphicFramePr>
        <p:xfrm>
          <a:off x="1141412" y="4909820"/>
          <a:ext cx="5237798" cy="10109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356168">
                  <a:extLst>
                    <a:ext uri="{9D8B030D-6E8A-4147-A177-3AD203B41FA5}">
                      <a16:colId xmlns:a16="http://schemas.microsoft.com/office/drawing/2014/main" val="2880463909"/>
                    </a:ext>
                  </a:extLst>
                </a:gridCol>
                <a:gridCol w="2881630">
                  <a:extLst>
                    <a:ext uri="{9D8B030D-6E8A-4147-A177-3AD203B41FA5}">
                      <a16:colId xmlns:a16="http://schemas.microsoft.com/office/drawing/2014/main" val="29868896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Gondatti</a:t>
                      </a:r>
                      <a:r>
                        <a:rPr lang="en-US" dirty="0"/>
                        <a:t> (1895) </a:t>
                      </a:r>
                      <a:r>
                        <a:rPr lang="en-US" dirty="0">
                          <a:sym typeface="Wingdings" pitchFamily="2" charset="2"/>
                        </a:rPr>
                        <a:t>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Menovshchikov</a:t>
                      </a:r>
                      <a:r>
                        <a:rPr lang="en-US" dirty="0"/>
                        <a:t> (1964)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337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1" kern="1200" dirty="0" err="1">
                          <a:solidFill>
                            <a:schemeClr val="dk1"/>
                          </a:solidFill>
                          <a:effectLst/>
                        </a:rPr>
                        <a:t>s</a:t>
                      </a:r>
                      <a:r>
                        <a:rPr lang="en-US" sz="1800" i="1" kern="1200" dirty="0" err="1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á</a:t>
                      </a:r>
                      <a:r>
                        <a:rPr lang="en-US" sz="1800" i="1" kern="1200" dirty="0" err="1">
                          <a:solidFill>
                            <a:schemeClr val="dk1"/>
                          </a:solidFill>
                          <a:effectLst/>
                        </a:rPr>
                        <a:t>kəka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</a:rPr>
                        <a:t>‘my father-in-law’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kern="1200" dirty="0" err="1">
                          <a:solidFill>
                            <a:schemeClr val="dk1"/>
                          </a:solidFill>
                          <a:effectLst/>
                        </a:rPr>
                        <a:t>sákə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</a:rPr>
                        <a:t>, </a:t>
                      </a:r>
                      <a:r>
                        <a:rPr lang="en-US" sz="1800" i="1" kern="1200" dirty="0" err="1">
                          <a:solidFill>
                            <a:schemeClr val="dk1"/>
                          </a:solidFill>
                          <a:effectLst/>
                        </a:rPr>
                        <a:t>sak</a:t>
                      </a:r>
                      <a:r>
                        <a:rPr lang="en-US" sz="1800" i="1" kern="1200" dirty="0" err="1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ə́</a:t>
                      </a:r>
                      <a:r>
                        <a:rPr lang="en-US" sz="1800" i="1" kern="1200" dirty="0" err="1">
                          <a:solidFill>
                            <a:schemeClr val="dk1"/>
                          </a:solidFill>
                          <a:effectLst/>
                        </a:rPr>
                        <a:t>ka</a:t>
                      </a:r>
                      <a:r>
                        <a:rPr lang="en-US" i="1" dirty="0">
                          <a:effectLst/>
                        </a:rPr>
                        <a:t> </a:t>
                      </a:r>
                    </a:p>
                    <a:p>
                      <a:r>
                        <a:rPr lang="en-US" dirty="0">
                          <a:effectLst/>
                        </a:rPr>
                        <a:t>‘my father-in-law’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86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2921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4C322-8503-8734-10A3-83EEBEEA9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Sirenikski</a:t>
            </a:r>
            <a:r>
              <a:rPr lang="en-US" dirty="0"/>
              <a:t> as a separate branch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1B574-A23D-749A-1E35-5C23D462B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097088"/>
            <a:ext cx="9905999" cy="452088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How unique is the </a:t>
            </a:r>
            <a:r>
              <a:rPr lang="en-US" dirty="0" err="1">
                <a:solidFill>
                  <a:srgbClr val="FFFF00"/>
                </a:solidFill>
              </a:rPr>
              <a:t>Sirenikski</a:t>
            </a:r>
            <a:r>
              <a:rPr lang="en-US" dirty="0">
                <a:solidFill>
                  <a:srgbClr val="FFFF00"/>
                </a:solidFill>
              </a:rPr>
              <a:t> prosodic system?</a:t>
            </a:r>
          </a:p>
          <a:p>
            <a:pPr lvl="1"/>
            <a:r>
              <a:rPr lang="en-US" dirty="0"/>
              <a:t>Inconsistent vowel reduction; Rasmussen (1994) suggests retention of full vowels where the proto-language had geminates, although this does not fully explain the full vowels, as he himself admits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9B33669-C5C1-A18D-A5F6-AB370626F5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009245"/>
              </p:ext>
            </p:extLst>
          </p:nvPr>
        </p:nvGraphicFramePr>
        <p:xfrm>
          <a:off x="1549082" y="3933162"/>
          <a:ext cx="9498330" cy="14833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690451924"/>
                    </a:ext>
                  </a:extLst>
                </a:gridCol>
                <a:gridCol w="2423160">
                  <a:extLst>
                    <a:ext uri="{9D8B030D-6E8A-4147-A177-3AD203B41FA5}">
                      <a16:colId xmlns:a16="http://schemas.microsoft.com/office/drawing/2014/main" val="1546339952"/>
                    </a:ext>
                  </a:extLst>
                </a:gridCol>
                <a:gridCol w="1475441">
                  <a:extLst>
                    <a:ext uri="{9D8B030D-6E8A-4147-A177-3AD203B41FA5}">
                      <a16:colId xmlns:a16="http://schemas.microsoft.com/office/drawing/2014/main" val="2174892391"/>
                    </a:ext>
                  </a:extLst>
                </a:gridCol>
                <a:gridCol w="3542329">
                  <a:extLst>
                    <a:ext uri="{9D8B030D-6E8A-4147-A177-3AD203B41FA5}">
                      <a16:colId xmlns:a16="http://schemas.microsoft.com/office/drawing/2014/main" val="42905656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Sirenikski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Inuit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2113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</a:rPr>
                        <a:t>*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</a:rPr>
                        <a:t>qəŋaʁ</a:t>
                      </a:r>
                      <a:r>
                        <a:rPr lang="en-US" sz="1600" dirty="0">
                          <a:effectLst/>
                        </a:rPr>
                        <a:t> ‘nose’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kern="1200" dirty="0" err="1">
                          <a:solidFill>
                            <a:schemeClr val="dk1"/>
                          </a:solidFill>
                          <a:effectLst/>
                        </a:rPr>
                        <a:t>qəŋ</a:t>
                      </a:r>
                      <a:r>
                        <a:rPr lang="en-US" sz="1600" i="1" kern="1200" dirty="0" err="1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ə</a:t>
                      </a:r>
                      <a:r>
                        <a:rPr lang="en-US" sz="1600" i="1" kern="1200" dirty="0" err="1">
                          <a:solidFill>
                            <a:schemeClr val="dk1"/>
                          </a:solidFill>
                          <a:effectLst/>
                        </a:rPr>
                        <a:t>χ</a:t>
                      </a:r>
                      <a:r>
                        <a:rPr lang="en-US" sz="1600" i="1" dirty="0">
                          <a:effectLst/>
                        </a:rPr>
                        <a:t> </a:t>
                      </a:r>
                      <a:endParaRPr lang="en-US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kern="1200" dirty="0" err="1">
                          <a:solidFill>
                            <a:schemeClr val="dk1"/>
                          </a:solidFill>
                          <a:effectLst/>
                        </a:rPr>
                        <a:t>qəŋaq</a:t>
                      </a:r>
                      <a:endParaRPr lang="en-US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kern="1200" dirty="0" err="1">
                          <a:solidFill>
                            <a:schemeClr val="dk1"/>
                          </a:solidFill>
                          <a:effectLst/>
                        </a:rPr>
                        <a:t>qiŋaq</a:t>
                      </a:r>
                      <a:r>
                        <a:rPr lang="en-US" sz="1600" i="1" dirty="0">
                          <a:effectLst/>
                        </a:rPr>
                        <a:t> </a:t>
                      </a:r>
                      <a:endParaRPr lang="en-US" sz="16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5409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</a:rPr>
                        <a:t>*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</a:rPr>
                        <a:t>cuqqaʁ</a:t>
                      </a:r>
                      <a:r>
                        <a:rPr lang="en-US" sz="1600" dirty="0">
                          <a:effectLst/>
                        </a:rPr>
                        <a:t> ‘baleen’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kern="1200" dirty="0" err="1">
                          <a:solidFill>
                            <a:schemeClr val="dk1"/>
                          </a:solidFill>
                          <a:effectLst/>
                        </a:rPr>
                        <a:t>suq</a:t>
                      </a:r>
                      <a:r>
                        <a:rPr lang="en-US" sz="1600" i="1" kern="1200" dirty="0" err="1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a</a:t>
                      </a:r>
                      <a:r>
                        <a:rPr lang="en-US" sz="1600" i="1" kern="1200" dirty="0" err="1">
                          <a:solidFill>
                            <a:schemeClr val="dk1"/>
                          </a:solidFill>
                          <a:effectLst/>
                        </a:rPr>
                        <a:t>χ</a:t>
                      </a:r>
                      <a:r>
                        <a:rPr lang="en-US" sz="1600" i="1" dirty="0">
                          <a:effectLst/>
                        </a:rPr>
                        <a:t> </a:t>
                      </a:r>
                      <a:endParaRPr lang="en-US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kern="1200" dirty="0" err="1">
                          <a:solidFill>
                            <a:schemeClr val="dk1"/>
                          </a:solidFill>
                          <a:effectLst/>
                        </a:rPr>
                        <a:t>suqaq</a:t>
                      </a:r>
                      <a:r>
                        <a:rPr lang="en-US" sz="1600" i="1" dirty="0">
                          <a:effectLst/>
                        </a:rPr>
                        <a:t> </a:t>
                      </a:r>
                      <a:endParaRPr lang="en-US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kern="1200" dirty="0" err="1">
                          <a:solidFill>
                            <a:schemeClr val="dk1"/>
                          </a:solidFill>
                          <a:effectLst/>
                        </a:rPr>
                        <a:t>suqaq</a:t>
                      </a:r>
                      <a:r>
                        <a:rPr lang="en-US" sz="1600" i="1" dirty="0">
                          <a:effectLst/>
                        </a:rPr>
                        <a:t> </a:t>
                      </a:r>
                      <a:endParaRPr lang="en-US" sz="16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398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</a:rPr>
                        <a:t>*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</a:rPr>
                        <a:t>iyaquʁ</a:t>
                      </a:r>
                      <a:r>
                        <a:rPr lang="en-US" sz="1600" dirty="0">
                          <a:effectLst/>
                        </a:rPr>
                        <a:t> ‘wing’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kern="1200" dirty="0" err="1">
                          <a:solidFill>
                            <a:schemeClr val="dk1"/>
                          </a:solidFill>
                          <a:effectLst/>
                        </a:rPr>
                        <a:t>jaq</a:t>
                      </a:r>
                      <a:r>
                        <a:rPr lang="en-US" sz="1600" i="1" kern="1200" dirty="0" err="1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ə</a:t>
                      </a:r>
                      <a:r>
                        <a:rPr lang="en-US" sz="1600" i="1" kern="1200" dirty="0" err="1">
                          <a:solidFill>
                            <a:schemeClr val="dk1"/>
                          </a:solidFill>
                          <a:effectLst/>
                        </a:rPr>
                        <a:t>χ</a:t>
                      </a:r>
                      <a:r>
                        <a:rPr lang="en-US" sz="1600" i="1" kern="1200" dirty="0">
                          <a:solidFill>
                            <a:schemeClr val="dk1"/>
                          </a:solidFill>
                          <a:effectLst/>
                        </a:rPr>
                        <a:t>, </a:t>
                      </a:r>
                      <a:r>
                        <a:rPr lang="en-US" sz="1600" i="1" kern="1200" dirty="0" err="1">
                          <a:solidFill>
                            <a:schemeClr val="dk1"/>
                          </a:solidFill>
                          <a:effectLst/>
                        </a:rPr>
                        <a:t>jaq</a:t>
                      </a:r>
                      <a:r>
                        <a:rPr lang="en-US" sz="1600" i="1" kern="1200" dirty="0" err="1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u</a:t>
                      </a:r>
                      <a:r>
                        <a:rPr lang="en-US" sz="1600" i="1" kern="1200" dirty="0" err="1">
                          <a:solidFill>
                            <a:schemeClr val="dk1"/>
                          </a:solidFill>
                          <a:effectLst/>
                        </a:rPr>
                        <a:t>j</a:t>
                      </a:r>
                      <a:r>
                        <a:rPr lang="en-US" sz="1600" i="1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</a:rPr>
                        <a:t>(</a:t>
                      </a:r>
                      <a:r>
                        <a:rPr lang="en-US" sz="1600" kern="1200" cap="small" dirty="0">
                          <a:solidFill>
                            <a:schemeClr val="dk1"/>
                          </a:solidFill>
                          <a:effectLst/>
                        </a:rPr>
                        <a:t>pl)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</a:rPr>
                        <a:t>‘arm’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kern="1200" dirty="0" err="1">
                          <a:solidFill>
                            <a:schemeClr val="dk1"/>
                          </a:solidFill>
                          <a:effectLst/>
                        </a:rPr>
                        <a:t>jaquq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kern="1200" dirty="0" err="1">
                          <a:solidFill>
                            <a:schemeClr val="dk1"/>
                          </a:solidFill>
                          <a:effectLst/>
                        </a:rPr>
                        <a:t>isaʁuq</a:t>
                      </a:r>
                      <a:r>
                        <a:rPr lang="en-US" sz="1600" i="1" kern="1200" dirty="0">
                          <a:solidFill>
                            <a:schemeClr val="dk1"/>
                          </a:solidFill>
                          <a:effectLst/>
                        </a:rPr>
                        <a:t>, </a:t>
                      </a:r>
                      <a:r>
                        <a:rPr lang="en-US" sz="1600" i="1" kern="1200" dirty="0" err="1">
                          <a:solidFill>
                            <a:schemeClr val="dk1"/>
                          </a:solidFill>
                          <a:effectLst/>
                        </a:rPr>
                        <a:t>isaqqut</a:t>
                      </a:r>
                      <a:r>
                        <a:rPr lang="en-US" sz="1600" i="1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(</a:t>
                      </a:r>
                      <a:r>
                        <a:rPr lang="en-US" sz="1600" kern="1200" cap="small" dirty="0">
                          <a:solidFill>
                            <a:schemeClr val="dk1"/>
                          </a:solidFill>
                          <a:effectLst/>
                        </a:rPr>
                        <a:t>pl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</a:rPr>
                        <a:t>) ‘wing, bone’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3958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0075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5F256-B35F-53B1-1756-6A08C53DD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32438"/>
            <a:ext cx="9905998" cy="1478570"/>
          </a:xfrm>
        </p:spPr>
        <p:txBody>
          <a:bodyPr/>
          <a:lstStyle/>
          <a:p>
            <a:r>
              <a:rPr lang="en-US" dirty="0" err="1"/>
              <a:t>Sirenikski</a:t>
            </a:r>
            <a:r>
              <a:rPr lang="en-US" dirty="0"/>
              <a:t> as a separate branch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C61FB-2D1B-557C-FD66-EB7F24A25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1544320"/>
            <a:ext cx="9905999" cy="473456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How unique is the </a:t>
            </a:r>
            <a:r>
              <a:rPr lang="en-US" dirty="0" err="1">
                <a:solidFill>
                  <a:srgbClr val="FFFF00"/>
                </a:solidFill>
              </a:rPr>
              <a:t>Sirenikski</a:t>
            </a:r>
            <a:r>
              <a:rPr lang="en-US" dirty="0">
                <a:solidFill>
                  <a:srgbClr val="FFFF00"/>
                </a:solidFill>
              </a:rPr>
              <a:t> prosodic system?</a:t>
            </a:r>
          </a:p>
          <a:p>
            <a:pPr lvl="1"/>
            <a:r>
              <a:rPr lang="en-US" dirty="0"/>
              <a:t>Full non-initial vowels in morphologically complex words (like other Yupik languages, there appears to be separate inherent stress assignment for roots, derivational affixes, and inflectional affixes)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914400" lvl="2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0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Vowel reduction is not as pervasive as reported.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err="1"/>
              <a:t>Sirenikski</a:t>
            </a:r>
            <a:r>
              <a:rPr lang="en-US" dirty="0"/>
              <a:t> has an inherited prosodic system that reflects the results of changes to the PE syllabic system, like Yupik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6495FB7-4ADD-FBFD-EEC5-A56787F4C4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018903"/>
              </p:ext>
            </p:extLst>
          </p:nvPr>
        </p:nvGraphicFramePr>
        <p:xfrm>
          <a:off x="1744472" y="3063938"/>
          <a:ext cx="8128000" cy="188493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39195052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80975" lvl="2" indent="0">
                        <a:lnSpc>
                          <a:spcPct val="110000"/>
                        </a:lnSpc>
                        <a:spcBef>
                          <a:spcPts val="0"/>
                        </a:spcBef>
                        <a:buNone/>
                        <a:tabLst/>
                      </a:pPr>
                      <a:r>
                        <a:rPr lang="en-US" sz="1800" b="0" i="1" dirty="0" err="1">
                          <a:effectLst/>
                          <a:ea typeface="Times New Roman" panose="02020603050405020304" pitchFamily="18" charset="0"/>
                        </a:rPr>
                        <a:t>Nuk</a:t>
                      </a:r>
                      <a:r>
                        <a:rPr lang="en-US" sz="1800" b="0" i="1" dirty="0">
                          <a:effectLst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en-US" sz="1800" b="0" i="1" dirty="0" err="1">
                          <a:effectLst/>
                          <a:ea typeface="Times New Roman" panose="02020603050405020304" pitchFamily="18" charset="0"/>
                        </a:rPr>
                        <a:t>ŋə</a:t>
                      </a:r>
                      <a:r>
                        <a:rPr lang="en-US" sz="1800" b="0" i="1" dirty="0">
                          <a:effectLst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en-US" sz="1800" b="0" i="1" dirty="0" err="1">
                          <a:effectLst/>
                          <a:ea typeface="Times New Roman" panose="02020603050405020304" pitchFamily="18" charset="0"/>
                        </a:rPr>
                        <a:t>lŋ</a:t>
                      </a:r>
                      <a:r>
                        <a:rPr lang="en-US" sz="1800" b="0" i="1" dirty="0" err="1">
                          <a:effectLst/>
                          <a:highlight>
                            <a:srgbClr val="FFFF00"/>
                          </a:highlight>
                          <a:ea typeface="Times New Roman" panose="02020603050405020304" pitchFamily="18" charset="0"/>
                        </a:rPr>
                        <a:t>u</a:t>
                      </a:r>
                      <a:r>
                        <a:rPr lang="en-US" sz="1800" b="0" i="1" dirty="0">
                          <a:effectLst/>
                          <a:ea typeface="Times New Roman" panose="02020603050405020304" pitchFamily="18" charset="0"/>
                        </a:rPr>
                        <a:t>-k</a:t>
                      </a:r>
                      <a:r>
                        <a:rPr lang="en-US" sz="1800" b="0" i="1" dirty="0">
                          <a:effectLst/>
                          <a:highlight>
                            <a:srgbClr val="FFFF00"/>
                          </a:highlight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1800" b="0" i="1" dirty="0">
                          <a:effectLst/>
                          <a:ea typeface="Times New Roman" panose="02020603050405020304" pitchFamily="18" charset="0"/>
                        </a:rPr>
                        <a:t> </a:t>
                      </a:r>
                      <a:endParaRPr lang="en-US" sz="1800" b="0" dirty="0">
                        <a:effectLst/>
                        <a:ea typeface="Times New Roman" panose="02020603050405020304" pitchFamily="18" charset="0"/>
                      </a:endParaRPr>
                    </a:p>
                    <a:p>
                      <a:pPr marL="228600" lvl="2" indent="0">
                        <a:lnSpc>
                          <a:spcPct val="110000"/>
                        </a:lnSpc>
                        <a:spcBef>
                          <a:spcPts val="0"/>
                        </a:spcBef>
                        <a:buNone/>
                        <a:tabLst/>
                      </a:pPr>
                      <a:r>
                        <a:rPr lang="en-US" sz="1800" b="0" dirty="0">
                          <a:effectLst/>
                          <a:ea typeface="Times New Roman" panose="02020603050405020304" pitchFamily="18" charset="0"/>
                        </a:rPr>
                        <a:t>sister-</a:t>
                      </a:r>
                      <a:r>
                        <a:rPr lang="en-US" sz="1800" b="0" cap="small" dirty="0">
                          <a:effectLst/>
                          <a:ea typeface="Times New Roman" panose="02020603050405020304" pitchFamily="18" charset="0"/>
                        </a:rPr>
                        <a:t>cop-neg.part-1pl</a:t>
                      </a:r>
                      <a:r>
                        <a:rPr lang="en-US" sz="1800" b="0" dirty="0">
                          <a:effectLst/>
                        </a:rPr>
                        <a:t> </a:t>
                      </a:r>
                    </a:p>
                    <a:p>
                      <a:pPr marL="228600" lvl="2" indent="0">
                        <a:lnSpc>
                          <a:spcPct val="110000"/>
                        </a:lnSpc>
                        <a:spcBef>
                          <a:spcPts val="0"/>
                        </a:spcBef>
                        <a:buNone/>
                        <a:tabLst/>
                      </a:pPr>
                      <a:r>
                        <a:rPr lang="en-US" sz="1800" b="0" dirty="0"/>
                        <a:t>‘We had no sisters.’ (</a:t>
                      </a:r>
                      <a:r>
                        <a:rPr lang="en-US" sz="1800" b="0" dirty="0" err="1"/>
                        <a:t>Menovshchikov</a:t>
                      </a:r>
                      <a:r>
                        <a:rPr lang="en-US" sz="1800" b="0" dirty="0"/>
                        <a:t> 1964:169)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658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82563" indent="0">
                        <a:tabLst/>
                      </a:pPr>
                      <a:r>
                        <a:rPr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Uɣnəʁə-v</a:t>
                      </a:r>
                      <a:r>
                        <a:rPr lang="en-US" sz="1800" i="1" kern="1200" dirty="0" err="1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en-US" sz="1800" i="1" kern="1200" dirty="0" err="1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ʁ-təqəχ-tə-χ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(from </a:t>
                      </a:r>
                      <a:r>
                        <a:rPr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uɣ-nə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</a:t>
                      </a:r>
                      <a:r>
                        <a:rPr lang="en-US" sz="18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be.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hot</a:t>
                      </a:r>
                      <a:r>
                        <a:rPr lang="en-US" sz="1800" b="0" cap="small" dirty="0">
                          <a:effectLst/>
                          <a:ea typeface="Times New Roman" panose="02020603050405020304" pitchFamily="18" charset="0"/>
                        </a:rPr>
                        <a:t>-neg</a:t>
                      </a:r>
                      <a:r>
                        <a:rPr lang="en-US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’)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2563" indent="0">
                        <a:tabLst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be.cold-very-</a:t>
                      </a:r>
                      <a:r>
                        <a:rPr lang="en-US" sz="1800" kern="1200" cap="small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prs-ind-3sg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2563" indent="0">
                        <a:tabLst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‘He is very cold.’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endParaRPr lang="en-US" sz="3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9987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7480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F17BB-F87F-C9E4-DD2F-7140F8EFF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66419"/>
            <a:ext cx="9905998" cy="1466750"/>
          </a:xfrm>
        </p:spPr>
        <p:txBody>
          <a:bodyPr/>
          <a:lstStyle/>
          <a:p>
            <a:r>
              <a:rPr lang="en-US" dirty="0" err="1"/>
              <a:t>Sirenikski</a:t>
            </a:r>
            <a:r>
              <a:rPr lang="en-US" dirty="0"/>
              <a:t> as a separate branch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AC1E0-C344-9FC8-8BEE-AB80FC32D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886" y="1430767"/>
            <a:ext cx="10660828" cy="502011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How unique is the </a:t>
            </a:r>
            <a:r>
              <a:rPr lang="en-US" dirty="0" err="1">
                <a:solidFill>
                  <a:srgbClr val="FFFF00"/>
                </a:solidFill>
              </a:rPr>
              <a:t>Sirenikski</a:t>
            </a:r>
            <a:r>
              <a:rPr lang="en-US" dirty="0">
                <a:solidFill>
                  <a:srgbClr val="FFFF00"/>
                </a:solidFill>
              </a:rPr>
              <a:t> prosodic system?</a:t>
            </a:r>
          </a:p>
          <a:p>
            <a:r>
              <a:rPr lang="en-US" dirty="0"/>
              <a:t>Vowel reduction in </a:t>
            </a:r>
            <a:r>
              <a:rPr lang="en-US" dirty="0" err="1"/>
              <a:t>Sirenikski</a:t>
            </a:r>
            <a:r>
              <a:rPr lang="en-US" dirty="0"/>
              <a:t> looks suspiciously like Chukchi schwa epenthesis</a:t>
            </a:r>
          </a:p>
          <a:p>
            <a:pPr lvl="1"/>
            <a:r>
              <a:rPr lang="en-US" sz="1800" dirty="0" err="1"/>
              <a:t>Sirenikski</a:t>
            </a:r>
            <a:r>
              <a:rPr lang="en-US" sz="1800" dirty="0"/>
              <a:t> has had intensive language contact with Chukchi for the last few hundred years </a:t>
            </a:r>
          </a:p>
          <a:p>
            <a:pPr lvl="1"/>
            <a:r>
              <a:rPr lang="en-US" sz="1800" dirty="0"/>
              <a:t>Chukchi has a pattern of epenthetic schwas determined by the needs of syllabification; it does not allow CCC’s and certain CC’s.  </a:t>
            </a:r>
          </a:p>
          <a:p>
            <a:pPr lvl="1"/>
            <a:r>
              <a:rPr lang="en-US" sz="1800" dirty="0" err="1"/>
              <a:t>Sirenikiski</a:t>
            </a:r>
            <a:r>
              <a:rPr lang="en-US" sz="1800" dirty="0"/>
              <a:t> vowel reduction is a different process, but the result is the same: CVC(C)V structure, with disfavored CC’s separated by schwas. 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F97F1B7-9C09-04CA-44F4-C9BA545C3A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142622"/>
              </p:ext>
            </p:extLst>
          </p:nvPr>
        </p:nvGraphicFramePr>
        <p:xfrm>
          <a:off x="1442603" y="4855727"/>
          <a:ext cx="9756086" cy="1595151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035818">
                  <a:extLst>
                    <a:ext uri="{9D8B030D-6E8A-4147-A177-3AD203B41FA5}">
                      <a16:colId xmlns:a16="http://schemas.microsoft.com/office/drawing/2014/main" val="3617835237"/>
                    </a:ext>
                  </a:extLst>
                </a:gridCol>
                <a:gridCol w="1459926">
                  <a:extLst>
                    <a:ext uri="{9D8B030D-6E8A-4147-A177-3AD203B41FA5}">
                      <a16:colId xmlns:a16="http://schemas.microsoft.com/office/drawing/2014/main" val="2711292909"/>
                    </a:ext>
                  </a:extLst>
                </a:gridCol>
                <a:gridCol w="2451162">
                  <a:extLst>
                    <a:ext uri="{9D8B030D-6E8A-4147-A177-3AD203B41FA5}">
                      <a16:colId xmlns:a16="http://schemas.microsoft.com/office/drawing/2014/main" val="555317697"/>
                    </a:ext>
                  </a:extLst>
                </a:gridCol>
                <a:gridCol w="3809180">
                  <a:extLst>
                    <a:ext uri="{9D8B030D-6E8A-4147-A177-3AD203B41FA5}">
                      <a16:colId xmlns:a16="http://schemas.microsoft.com/office/drawing/2014/main" val="30635633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1" i="1" dirty="0" err="1"/>
                        <a:t>ɣət</a:t>
                      </a:r>
                      <a:endParaRPr lang="en-US" sz="1400" b="1" i="1" dirty="0"/>
                    </a:p>
                    <a:p>
                      <a:r>
                        <a:rPr lang="en-US" sz="1400" b="0" dirty="0"/>
                        <a:t>you(</a:t>
                      </a:r>
                      <a:r>
                        <a:rPr lang="en-US" sz="1400" b="0" cap="small" dirty="0"/>
                        <a:t>sg).abs 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1" dirty="0" err="1"/>
                        <a:t>ŋewʔen</a:t>
                      </a:r>
                      <a:r>
                        <a:rPr lang="en-US" sz="1400" b="0" i="1" dirty="0"/>
                        <a:t>-e</a:t>
                      </a:r>
                    </a:p>
                    <a:p>
                      <a:r>
                        <a:rPr lang="en-US" sz="1400" b="0" cap="small" dirty="0"/>
                        <a:t>wife-erg</a:t>
                      </a:r>
                      <a:endParaRPr lang="en-US" sz="14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 err="1"/>
                        <a:t>peɣsiŋ</a:t>
                      </a:r>
                      <a:r>
                        <a:rPr lang="en-US" sz="1400" b="0" i="1" dirty="0"/>
                        <a:t>-u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err="1"/>
                        <a:t>be.</a:t>
                      </a:r>
                      <a:r>
                        <a:rPr lang="en-US" sz="1400" b="0" cap="small" dirty="0" err="1"/>
                        <a:t>worried-equ</a:t>
                      </a:r>
                      <a:r>
                        <a:rPr lang="en-US" sz="1400" b="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err="1">
                          <a:solidFill>
                            <a:schemeClr val="bg1"/>
                          </a:solidFill>
                        </a:rPr>
                        <a:t>nə-ɬɣə-rkəni-ɣət</a:t>
                      </a:r>
                      <a:endParaRPr lang="en-US" sz="1400" b="1" i="1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cap="small" dirty="0"/>
                        <a:t>1sg.s/a</a:t>
                      </a:r>
                      <a:r>
                        <a:rPr lang="en-US" sz="1400" b="0" dirty="0"/>
                        <a:t>-consider-</a:t>
                      </a:r>
                      <a:r>
                        <a:rPr lang="en-US" sz="1400" b="0" cap="small" dirty="0"/>
                        <a:t>1pfv-2sg.o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1018505"/>
                  </a:ext>
                </a:extLst>
              </a:tr>
              <a:tr h="33531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‘Your wife is worried about you.’ (Dunn 1999)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4232935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lvl="1">
                        <a:lnSpc>
                          <a:spcPct val="100000"/>
                        </a:lnSpc>
                        <a:spcBef>
                          <a:spcPts val="0"/>
                        </a:spcBef>
                        <a:buSzTx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cf. Chukchi </a:t>
                      </a:r>
                      <a:r>
                        <a:rPr lang="en-US" sz="1400" b="0" i="1" dirty="0" err="1">
                          <a:solidFill>
                            <a:schemeClr val="bg1"/>
                          </a:solidFill>
                          <a:effectLst/>
                        </a:rPr>
                        <a:t>mənɣ</a:t>
                      </a: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</a:rPr>
                        <a:t> ‘hand’ </a:t>
                      </a: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sym typeface="Wingdings" pitchFamily="2" charset="2"/>
                        </a:rPr>
                        <a:t> </a:t>
                      </a:r>
                      <a:r>
                        <a:rPr lang="en-US" sz="1400" b="0" dirty="0" err="1">
                          <a:solidFill>
                            <a:schemeClr val="bg1"/>
                          </a:solidFill>
                          <a:effectLst/>
                          <a:sym typeface="Wingdings" pitchFamily="2" charset="2"/>
                        </a:rPr>
                        <a:t>Sirenikski</a:t>
                      </a: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b="0" i="1" dirty="0" err="1">
                          <a:solidFill>
                            <a:schemeClr val="bg1"/>
                          </a:solidFill>
                          <a:effectLst/>
                        </a:rPr>
                        <a:t>kə</a:t>
                      </a:r>
                      <a:r>
                        <a:rPr lang="en-US" sz="1400" b="1" i="1" dirty="0" err="1">
                          <a:solidFill>
                            <a:schemeClr val="bg1"/>
                          </a:solidFill>
                          <a:effectLst/>
                        </a:rPr>
                        <a:t>mənj</a:t>
                      </a:r>
                      <a:r>
                        <a:rPr lang="en-US" sz="1400" b="1" i="1" dirty="0" err="1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ə</a:t>
                      </a:r>
                      <a:r>
                        <a:rPr lang="en-US" sz="1400" b="1" i="1" dirty="0" err="1">
                          <a:solidFill>
                            <a:schemeClr val="bg1"/>
                          </a:solidFill>
                          <a:effectLst/>
                        </a:rPr>
                        <a:t>r</a:t>
                      </a:r>
                      <a:r>
                        <a:rPr lang="en-US" sz="1400" b="0" i="1" dirty="0" err="1">
                          <a:solidFill>
                            <a:schemeClr val="bg1"/>
                          </a:solidFill>
                          <a:effectLst/>
                        </a:rPr>
                        <a:t>’a</a:t>
                      </a: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‘a hollow of hand’</a:t>
                      </a:r>
                      <a:endParaRPr lang="en-US" sz="1400" b="0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4452161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chemeClr val="bg1"/>
                          </a:solidFill>
                        </a:rPr>
                        <a:t>cf. PE *</a:t>
                      </a:r>
                      <a:r>
                        <a:rPr lang="en-US" sz="1400" i="0" dirty="0" err="1"/>
                        <a:t>aqi</a:t>
                      </a:r>
                      <a:r>
                        <a:rPr lang="en-US" sz="1400" b="1" i="0" dirty="0" err="1"/>
                        <a:t>lʁ</a:t>
                      </a:r>
                      <a:r>
                        <a:rPr lang="en-US" sz="1400" i="0" dirty="0" err="1"/>
                        <a:t>uʁ</a:t>
                      </a:r>
                      <a:r>
                        <a:rPr lang="en-US" sz="1400" i="0" dirty="0"/>
                        <a:t> ‘something soft’ </a:t>
                      </a:r>
                      <a:r>
                        <a:rPr lang="en-US" sz="1400" i="0" dirty="0">
                          <a:sym typeface="Wingdings" pitchFamily="2" charset="2"/>
                        </a:rPr>
                        <a:t> </a:t>
                      </a:r>
                      <a:r>
                        <a:rPr lang="en-US" sz="1400" b="0" i="0" dirty="0" err="1">
                          <a:solidFill>
                            <a:schemeClr val="bg1"/>
                          </a:solidFill>
                        </a:rPr>
                        <a:t>Sirenikski</a:t>
                      </a:r>
                      <a:r>
                        <a:rPr lang="en-US" sz="1400" b="0" i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i="1" dirty="0" err="1"/>
                        <a:t>aqəl</a:t>
                      </a:r>
                      <a:r>
                        <a:rPr lang="en-US" sz="1400" b="1" i="1" dirty="0" err="1"/>
                        <a:t>ə</a:t>
                      </a:r>
                      <a:r>
                        <a:rPr lang="en-US" sz="1400" i="1" dirty="0" err="1"/>
                        <a:t>ɬ</a:t>
                      </a:r>
                      <a:r>
                        <a:rPr lang="en-US" sz="1400" b="1" i="1" dirty="0" err="1">
                          <a:highlight>
                            <a:srgbClr val="FFFF00"/>
                          </a:highlight>
                        </a:rPr>
                        <a:t>ə</a:t>
                      </a:r>
                      <a:r>
                        <a:rPr lang="en-US" sz="1400" i="1" dirty="0" err="1"/>
                        <a:t>ʁaχ</a:t>
                      </a:r>
                      <a:endParaRPr lang="en-US" sz="14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9414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3778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C6B02-1C23-40B8-1661-2AF23F503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Sirenikski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CA69B-6352-C6F5-B9E3-F206194DF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931670"/>
            <a:ext cx="9905999" cy="430781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 small language with numerous unique characteristics within the EA language family</a:t>
            </a:r>
          </a:p>
          <a:p>
            <a:r>
              <a:rPr lang="en-US" dirty="0"/>
              <a:t>Long-term, pervasive language contact with Central Siberian Yupik (CSY) and Chukchi; known contact effects include (most famously) the borrowing of particles, coordinators, and some stress patterns</a:t>
            </a:r>
          </a:p>
          <a:p>
            <a:r>
              <a:rPr lang="en-US" dirty="0"/>
              <a:t>Territorially squeezed out by CSY and Chukchi from at least the 18</a:t>
            </a:r>
            <a:r>
              <a:rPr lang="en-US" baseline="30000" dirty="0"/>
              <a:t>th</a:t>
            </a:r>
            <a:r>
              <a:rPr lang="en-US" dirty="0"/>
              <a:t> century (</a:t>
            </a:r>
            <a:r>
              <a:rPr lang="en-US" dirty="0" err="1"/>
              <a:t>Krupnik</a:t>
            </a:r>
            <a:r>
              <a:rPr lang="en-US" dirty="0"/>
              <a:t> 1991); restricted to a few villages on the southern </a:t>
            </a:r>
            <a:r>
              <a:rPr lang="en-US" dirty="0" err="1"/>
              <a:t>Chukotkan</a:t>
            </a:r>
            <a:r>
              <a:rPr lang="en-US" dirty="0"/>
              <a:t> Peninsula</a:t>
            </a:r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documented in the 1890’s, when it was already endangered and had already exhibited extensive contact effects</a:t>
            </a:r>
          </a:p>
          <a:p>
            <a:r>
              <a:rPr lang="en-US" dirty="0"/>
              <a:t>Bi/multi-</a:t>
            </a:r>
            <a:r>
              <a:rPr lang="en-US" dirty="0" err="1"/>
              <a:t>lingualism</a:t>
            </a:r>
            <a:r>
              <a:rPr lang="en-US" dirty="0"/>
              <a:t>, intermarriage, and shift to dominant languages in 20</a:t>
            </a:r>
            <a:r>
              <a:rPr lang="en-US" baseline="30000" dirty="0"/>
              <a:t>th</a:t>
            </a:r>
            <a:r>
              <a:rPr lang="en-US" dirty="0"/>
              <a:t> century</a:t>
            </a:r>
          </a:p>
          <a:p>
            <a:r>
              <a:rPr lang="en-US" dirty="0"/>
              <a:t>Last speaker died in 1997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563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10D41-212E-FE25-E413-18C883CFA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70945"/>
            <a:ext cx="9905998" cy="1478570"/>
          </a:xfrm>
        </p:spPr>
        <p:txBody>
          <a:bodyPr/>
          <a:lstStyle/>
          <a:p>
            <a:r>
              <a:rPr lang="en-US" dirty="0" err="1"/>
              <a:t>sirenikski</a:t>
            </a:r>
            <a:r>
              <a:rPr lang="en-US" dirty="0"/>
              <a:t> as a separate branch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34D7C-6C1A-97DF-FCE0-9C33CF67D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446836"/>
            <a:ext cx="9905999" cy="491093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There are even apparent instances of schwa epenthesis in </a:t>
            </a:r>
            <a:r>
              <a:rPr lang="en-US" dirty="0" err="1"/>
              <a:t>Sirenikski</a:t>
            </a:r>
            <a:r>
              <a:rPr lang="en-US" dirty="0"/>
              <a:t>; </a:t>
            </a:r>
            <a:r>
              <a:rPr lang="en-US" i="1" dirty="0"/>
              <a:t>-</a:t>
            </a:r>
            <a:r>
              <a:rPr lang="en-US" i="1" dirty="0" err="1"/>
              <a:t>nku</a:t>
            </a:r>
            <a:r>
              <a:rPr lang="en-US" sz="2400" i="1" kern="1200" dirty="0" err="1">
                <a:effectLst/>
              </a:rPr>
              <a:t>ɣ</a:t>
            </a:r>
            <a:r>
              <a:rPr lang="en-US" sz="2400" i="1" dirty="0">
                <a:effectLst/>
              </a:rPr>
              <a:t> </a:t>
            </a:r>
            <a:r>
              <a:rPr lang="en-US" dirty="0"/>
              <a:t>is probably borrowed from CSY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CSY also sometimes has schwas where even </a:t>
            </a:r>
            <a:r>
              <a:rPr lang="en-US" dirty="0" err="1"/>
              <a:t>Sirenikski</a:t>
            </a:r>
            <a:r>
              <a:rPr lang="en-US" dirty="0"/>
              <a:t> does not: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Is there a good reason to assume that </a:t>
            </a:r>
            <a:r>
              <a:rPr lang="en-US" dirty="0" err="1"/>
              <a:t>Sirenikski</a:t>
            </a:r>
            <a:r>
              <a:rPr lang="en-US" dirty="0"/>
              <a:t> originally had a stress system completely different from all other EA languages, and maintained it for 2500 years?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0CC2D32-DECD-9C86-9CAD-5C05805999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113771"/>
              </p:ext>
            </p:extLst>
          </p:nvPr>
        </p:nvGraphicFramePr>
        <p:xfrm>
          <a:off x="1255713" y="3902303"/>
          <a:ext cx="9677395" cy="11125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71258">
                  <a:extLst>
                    <a:ext uri="{9D8B030D-6E8A-4147-A177-3AD203B41FA5}">
                      <a16:colId xmlns:a16="http://schemas.microsoft.com/office/drawing/2014/main" val="2305225613"/>
                    </a:ext>
                  </a:extLst>
                </a:gridCol>
                <a:gridCol w="1599700">
                  <a:extLst>
                    <a:ext uri="{9D8B030D-6E8A-4147-A177-3AD203B41FA5}">
                      <a16:colId xmlns:a16="http://schemas.microsoft.com/office/drawing/2014/main" val="1842250009"/>
                    </a:ext>
                  </a:extLst>
                </a:gridCol>
                <a:gridCol w="1935479">
                  <a:extLst>
                    <a:ext uri="{9D8B030D-6E8A-4147-A177-3AD203B41FA5}">
                      <a16:colId xmlns:a16="http://schemas.microsoft.com/office/drawing/2014/main" val="107702993"/>
                    </a:ext>
                  </a:extLst>
                </a:gridCol>
                <a:gridCol w="1935479">
                  <a:extLst>
                    <a:ext uri="{9D8B030D-6E8A-4147-A177-3AD203B41FA5}">
                      <a16:colId xmlns:a16="http://schemas.microsoft.com/office/drawing/2014/main" val="3538264689"/>
                    </a:ext>
                  </a:extLst>
                </a:gridCol>
                <a:gridCol w="1935479">
                  <a:extLst>
                    <a:ext uri="{9D8B030D-6E8A-4147-A177-3AD203B41FA5}">
                      <a16:colId xmlns:a16="http://schemas.microsoft.com/office/drawing/2014/main" val="31130584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Sirenikski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Inuit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936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0" dirty="0"/>
                        <a:t>*</a:t>
                      </a:r>
                      <a:r>
                        <a:rPr lang="en-US" i="0" dirty="0" err="1"/>
                        <a:t>ciɣəðquʁ</a:t>
                      </a:r>
                      <a:r>
                        <a:rPr lang="en-US" dirty="0"/>
                        <a:t> ‘knee’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err="1"/>
                        <a:t>siɣəsqəχ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err="1"/>
                        <a:t>s</a:t>
                      </a:r>
                      <a:r>
                        <a:rPr lang="en-US" b="1" i="1" dirty="0" err="1">
                          <a:solidFill>
                            <a:srgbClr val="FF0000"/>
                          </a:solidFill>
                        </a:rPr>
                        <a:t>ə</a:t>
                      </a:r>
                      <a:r>
                        <a:rPr lang="en-US" i="1" dirty="0" err="1"/>
                        <a:t>ɣəsquq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err="1"/>
                        <a:t>ciitquq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err="1"/>
                        <a:t>siitquq</a:t>
                      </a:r>
                      <a:r>
                        <a:rPr lang="en-US" i="1" dirty="0"/>
                        <a:t>, </a:t>
                      </a:r>
                      <a:r>
                        <a:rPr lang="en-US" i="1" dirty="0" err="1"/>
                        <a:t>siiqquq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4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0" dirty="0"/>
                        <a:t>*</a:t>
                      </a:r>
                      <a:r>
                        <a:rPr lang="en-US" i="0" dirty="0" err="1"/>
                        <a:t>ciɬuvaɣ</a:t>
                      </a:r>
                      <a:r>
                        <a:rPr lang="en-US" dirty="0"/>
                        <a:t> ‘fish roe’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err="1"/>
                        <a:t>siɬəvəχ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err="1">
                          <a:solidFill>
                            <a:srgbClr val="FF0000"/>
                          </a:solidFill>
                        </a:rPr>
                        <a:t>ə</a:t>
                      </a:r>
                      <a:r>
                        <a:rPr lang="en-US" i="1" dirty="0" err="1"/>
                        <a:t>sɬəvak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/>
                        <a:t>ciɬuvak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err="1"/>
                        <a:t>suak</a:t>
                      </a:r>
                      <a:r>
                        <a:rPr lang="en-US" i="1" dirty="0"/>
                        <a:t>, </a:t>
                      </a:r>
                      <a:r>
                        <a:rPr lang="en-US" i="1" dirty="0" err="1"/>
                        <a:t>suvak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4634706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EE2FCCD-1E5B-CC4B-0F98-5236E10436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975985"/>
              </p:ext>
            </p:extLst>
          </p:nvPr>
        </p:nvGraphicFramePr>
        <p:xfrm>
          <a:off x="1930959" y="2143760"/>
          <a:ext cx="8128000" cy="12852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118108290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82436078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64749928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18815557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2491530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Sirenikski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Yupik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W. Inuit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E. Inuit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2332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1" dirty="0"/>
                        <a:t>*-</a:t>
                      </a:r>
                      <a:r>
                        <a:rPr lang="en-US" sz="1800" b="1" i="0" dirty="0" err="1"/>
                        <a:t>nk</a:t>
                      </a:r>
                      <a:r>
                        <a:rPr lang="en-US" sz="1800" i="0" dirty="0" err="1"/>
                        <a:t>u</a:t>
                      </a:r>
                      <a:r>
                        <a:rPr lang="en-US" sz="1800" i="0" kern="1200" dirty="0" err="1">
                          <a:solidFill>
                            <a:schemeClr val="dk1"/>
                          </a:solidFill>
                          <a:effectLst/>
                        </a:rPr>
                        <a:t>ɣ</a:t>
                      </a:r>
                      <a:r>
                        <a:rPr lang="en-US" sz="1800" i="0" dirty="0">
                          <a:effectLst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dk1"/>
                          </a:solidFill>
                          <a:effectLst/>
                        </a:rPr>
                        <a:t>(</a:t>
                      </a:r>
                      <a:r>
                        <a:rPr lang="en-US" sz="1800" i="0" kern="1200" cap="small" dirty="0">
                          <a:solidFill>
                            <a:schemeClr val="dk1"/>
                          </a:solidFill>
                          <a:effectLst/>
                        </a:rPr>
                        <a:t>du</a:t>
                      </a:r>
                      <a:r>
                        <a:rPr lang="en-US" sz="1800" i="0" kern="1200" dirty="0">
                          <a:solidFill>
                            <a:schemeClr val="dk1"/>
                          </a:solidFill>
                          <a:effectLst/>
                        </a:rPr>
                        <a:t>)</a:t>
                      </a:r>
                      <a:r>
                        <a:rPr lang="en-US" sz="1800" i="0" dirty="0">
                          <a:effectLst/>
                        </a:rPr>
                        <a:t> </a:t>
                      </a:r>
                    </a:p>
                    <a:p>
                      <a:r>
                        <a:rPr lang="en-US" sz="1800" i="0" dirty="0">
                          <a:effectLst/>
                        </a:rPr>
                        <a:t>*-</a:t>
                      </a:r>
                      <a:r>
                        <a:rPr lang="en-US" sz="1800" b="1" i="0" dirty="0" err="1">
                          <a:effectLst/>
                        </a:rPr>
                        <a:t>nk</a:t>
                      </a:r>
                      <a:r>
                        <a:rPr lang="en-US" sz="1800" i="0" dirty="0" err="1">
                          <a:effectLst/>
                        </a:rPr>
                        <a:t>ut</a:t>
                      </a:r>
                      <a:r>
                        <a:rPr lang="en-US" sz="1800" i="0" dirty="0">
                          <a:effectLst/>
                        </a:rPr>
                        <a:t> </a:t>
                      </a:r>
                      <a:r>
                        <a:rPr lang="en-US" sz="1800" i="0" kern="1200" dirty="0">
                          <a:solidFill>
                            <a:schemeClr val="dk1"/>
                          </a:solidFill>
                          <a:effectLst/>
                        </a:rPr>
                        <a:t>(</a:t>
                      </a:r>
                      <a:r>
                        <a:rPr lang="en-US" sz="1800" i="0" kern="1200" cap="small" dirty="0">
                          <a:solidFill>
                            <a:schemeClr val="dk1"/>
                          </a:solidFill>
                          <a:effectLst/>
                        </a:rPr>
                        <a:t>pl)</a:t>
                      </a:r>
                    </a:p>
                    <a:p>
                      <a:r>
                        <a:rPr lang="en-US" sz="1800" i="0" dirty="0"/>
                        <a:t>‘and partner</a:t>
                      </a:r>
                      <a:r>
                        <a:rPr lang="en-US" sz="1800" dirty="0"/>
                        <a:t>’</a:t>
                      </a:r>
                      <a:endParaRPr lang="en-US" sz="18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/>
                        <a:t>-</a:t>
                      </a:r>
                      <a:r>
                        <a:rPr lang="en-US" sz="1800" i="1" dirty="0" err="1"/>
                        <a:t>n</a:t>
                      </a:r>
                      <a:r>
                        <a:rPr lang="en-US" sz="1800" i="1" dirty="0" err="1">
                          <a:highlight>
                            <a:srgbClr val="FFFF00"/>
                          </a:highlight>
                        </a:rPr>
                        <a:t>ə</a:t>
                      </a:r>
                      <a:r>
                        <a:rPr lang="en-US" sz="1800" i="1" dirty="0" err="1"/>
                        <a:t>kux</a:t>
                      </a:r>
                      <a:endParaRPr lang="en-US" sz="1800" i="1" dirty="0"/>
                    </a:p>
                    <a:p>
                      <a:r>
                        <a:rPr lang="en-US" sz="1800" i="1" dirty="0"/>
                        <a:t>-</a:t>
                      </a:r>
                      <a:r>
                        <a:rPr lang="en-US" sz="1800" i="1" dirty="0" err="1"/>
                        <a:t>n</a:t>
                      </a:r>
                      <a:r>
                        <a:rPr lang="en-US" sz="1800" i="1" dirty="0" err="1">
                          <a:highlight>
                            <a:srgbClr val="FFFF00"/>
                          </a:highlight>
                        </a:rPr>
                        <a:t>ə</a:t>
                      </a:r>
                      <a:r>
                        <a:rPr lang="en-US" sz="1800" i="1" dirty="0" err="1"/>
                        <a:t>kut</a:t>
                      </a:r>
                      <a:endParaRPr lang="en-US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/>
                        <a:t>-</a:t>
                      </a:r>
                      <a:r>
                        <a:rPr lang="en-US" sz="1800" i="1" dirty="0" err="1"/>
                        <a:t>nkuk</a:t>
                      </a:r>
                      <a:endParaRPr lang="en-US" sz="1800" i="1" dirty="0"/>
                    </a:p>
                    <a:p>
                      <a:r>
                        <a:rPr lang="en-US" sz="1800" i="1" dirty="0"/>
                        <a:t>-</a:t>
                      </a:r>
                      <a:r>
                        <a:rPr lang="en-US" sz="1800" i="1" dirty="0" err="1"/>
                        <a:t>nkut</a:t>
                      </a:r>
                      <a:endParaRPr lang="en-US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-</a:t>
                      </a:r>
                      <a:r>
                        <a:rPr lang="en-US" i="1" dirty="0" err="1"/>
                        <a:t>tkuk</a:t>
                      </a:r>
                      <a:endParaRPr lang="en-US" i="1" dirty="0"/>
                    </a:p>
                    <a:p>
                      <a:r>
                        <a:rPr lang="en-US" i="1" dirty="0"/>
                        <a:t>-</a:t>
                      </a:r>
                      <a:r>
                        <a:rPr lang="en-US" i="1" dirty="0" err="1"/>
                        <a:t>tkut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-</a:t>
                      </a:r>
                      <a:r>
                        <a:rPr lang="en-US" i="1" dirty="0" err="1"/>
                        <a:t>kkuk</a:t>
                      </a:r>
                      <a:endParaRPr lang="en-US" i="1" dirty="0"/>
                    </a:p>
                    <a:p>
                      <a:r>
                        <a:rPr lang="en-US" i="1" dirty="0"/>
                        <a:t>-</a:t>
                      </a:r>
                      <a:r>
                        <a:rPr lang="en-US" i="1" dirty="0" err="1"/>
                        <a:t>kkut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666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0246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EEA76-E7E2-A91E-C24D-6FFE61C5C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Sirenikski</a:t>
            </a:r>
            <a:r>
              <a:rPr lang="en-US" dirty="0"/>
              <a:t> as a separate branch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81EFC-C49E-7DB8-8B48-0846975FD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812607"/>
            <a:ext cx="9905999" cy="354171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dirty="0">
                <a:solidFill>
                  <a:srgbClr val="FFFF00"/>
                </a:solidFill>
              </a:rPr>
              <a:t>Features shared with Yupik only (1), vs. others shared with Inuit only (2)</a:t>
            </a:r>
          </a:p>
          <a:p>
            <a:pPr lvl="1"/>
            <a:r>
              <a:rPr lang="en-US" dirty="0"/>
              <a:t>Shared with Yupik: retention of schwa, loss of #n / _ i</a:t>
            </a:r>
          </a:p>
          <a:p>
            <a:pPr lvl="1"/>
            <a:r>
              <a:rPr lang="en-US" dirty="0"/>
              <a:t>Shared with Inuit: retention of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j/C_,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US" sz="2000" b="0" i="1" dirty="0" err="1">
                <a:effectLst/>
              </a:rPr>
              <a:t>ə</a:t>
            </a:r>
            <a:r>
              <a:rPr lang="en-US" sz="2000" b="0" i="1" dirty="0">
                <a:effectLst/>
              </a:rPr>
              <a:t>#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ADD3BCC-D736-907C-5146-B66A9425F2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774059"/>
              </p:ext>
            </p:extLst>
          </p:nvPr>
        </p:nvGraphicFramePr>
        <p:xfrm>
          <a:off x="1141412" y="3683383"/>
          <a:ext cx="10075229" cy="2820762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1652588">
                  <a:extLst>
                    <a:ext uri="{9D8B030D-6E8A-4147-A177-3AD203B41FA5}">
                      <a16:colId xmlns:a16="http://schemas.microsoft.com/office/drawing/2014/main" val="3072506438"/>
                    </a:ext>
                  </a:extLst>
                </a:gridCol>
                <a:gridCol w="1869440">
                  <a:extLst>
                    <a:ext uri="{9D8B030D-6E8A-4147-A177-3AD203B41FA5}">
                      <a16:colId xmlns:a16="http://schemas.microsoft.com/office/drawing/2014/main" val="3203450679"/>
                    </a:ext>
                  </a:extLst>
                </a:gridCol>
                <a:gridCol w="1720566">
                  <a:extLst>
                    <a:ext uri="{9D8B030D-6E8A-4147-A177-3AD203B41FA5}">
                      <a16:colId xmlns:a16="http://schemas.microsoft.com/office/drawing/2014/main" val="1186200072"/>
                    </a:ext>
                  </a:extLst>
                </a:gridCol>
                <a:gridCol w="1403167">
                  <a:extLst>
                    <a:ext uri="{9D8B030D-6E8A-4147-A177-3AD203B41FA5}">
                      <a16:colId xmlns:a16="http://schemas.microsoft.com/office/drawing/2014/main" val="4106677419"/>
                    </a:ext>
                  </a:extLst>
                </a:gridCol>
                <a:gridCol w="1753067">
                  <a:extLst>
                    <a:ext uri="{9D8B030D-6E8A-4147-A177-3AD203B41FA5}">
                      <a16:colId xmlns:a16="http://schemas.microsoft.com/office/drawing/2014/main" val="4273203228"/>
                    </a:ext>
                  </a:extLst>
                </a:gridCol>
                <a:gridCol w="1676401">
                  <a:extLst>
                    <a:ext uri="{9D8B030D-6E8A-4147-A177-3AD203B41FA5}">
                      <a16:colId xmlns:a16="http://schemas.microsoft.com/office/drawing/2014/main" val="4290771380"/>
                    </a:ext>
                  </a:extLst>
                </a:gridCol>
              </a:tblGrid>
              <a:tr h="511221"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PE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Sound change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effectLst/>
                        </a:rPr>
                        <a:t>Sirenikski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Siberian Yupik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Alaskan Yupik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Inuit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2694715"/>
                  </a:ext>
                </a:extLst>
              </a:tr>
              <a:tr h="511221">
                <a:tc>
                  <a:txBody>
                    <a:bodyPr/>
                    <a:lstStyle/>
                    <a:p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*</a:t>
                      </a:r>
                      <a:r>
                        <a:rPr lang="en-US" sz="2000" b="0" i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an</a:t>
                      </a:r>
                      <a:r>
                        <a:rPr lang="en-US" sz="2000" b="0" i="0" dirty="0" err="1">
                          <a:effectLst/>
                        </a:rPr>
                        <a:t>ə</a:t>
                      </a:r>
                      <a:r>
                        <a:rPr lang="en-US" sz="2000" b="0" i="1" dirty="0">
                          <a:effectLst/>
                        </a:rPr>
                        <a:t>- </a:t>
                      </a:r>
                      <a:r>
                        <a:rPr lang="en-US" sz="2000" b="0" i="0" dirty="0">
                          <a:effectLst/>
                        </a:rPr>
                        <a:t>‘go out’</a:t>
                      </a:r>
                      <a:endParaRPr lang="en-US" sz="2000" b="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retention of </a:t>
                      </a:r>
                      <a:r>
                        <a:rPr lang="en-US" sz="2000" b="0" i="1" dirty="0" err="1">
                          <a:solidFill>
                            <a:schemeClr val="bg1"/>
                          </a:solidFill>
                          <a:effectLst/>
                        </a:rPr>
                        <a:t>ə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an</a:t>
                      </a:r>
                      <a:r>
                        <a:rPr lang="en-US" sz="2000" b="1" i="1" dirty="0" err="1">
                          <a:effectLst/>
                        </a:rPr>
                        <a:t>ə</a:t>
                      </a:r>
                      <a:r>
                        <a:rPr lang="en-US" sz="2000" b="1" i="1" dirty="0">
                          <a:effectLst/>
                        </a:rPr>
                        <a:t>-</a:t>
                      </a:r>
                      <a:endParaRPr lang="en-US" sz="20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an</a:t>
                      </a:r>
                      <a:r>
                        <a:rPr lang="en-US" sz="2000" b="1" i="1" dirty="0" err="1">
                          <a:effectLst/>
                        </a:rPr>
                        <a:t>ə</a:t>
                      </a:r>
                      <a:r>
                        <a:rPr lang="en-US" sz="2000" b="1" i="1" dirty="0">
                          <a:effectLst/>
                        </a:rPr>
                        <a:t>-</a:t>
                      </a:r>
                      <a:endParaRPr lang="en-US" sz="20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an</a:t>
                      </a:r>
                      <a:r>
                        <a:rPr lang="en-US" sz="2000" b="1" i="1" dirty="0" err="1">
                          <a:effectLst/>
                        </a:rPr>
                        <a:t>ə</a:t>
                      </a:r>
                      <a:r>
                        <a:rPr lang="en-US" sz="2000" b="1" i="1" dirty="0">
                          <a:effectLst/>
                        </a:rPr>
                        <a:t>-</a:t>
                      </a:r>
                      <a:endParaRPr lang="en-US" sz="20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ani-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7004377"/>
                  </a:ext>
                </a:extLst>
              </a:tr>
              <a:tr h="511221">
                <a:tc>
                  <a:txBody>
                    <a:bodyPr/>
                    <a:lstStyle/>
                    <a:p>
                      <a:r>
                        <a:rPr lang="en-US" sz="2000" b="0" dirty="0">
                          <a:effectLst/>
                        </a:rPr>
                        <a:t>*</a:t>
                      </a:r>
                      <a:r>
                        <a:rPr lang="en-US" sz="2000" b="0" dirty="0" err="1">
                          <a:effectLst/>
                        </a:rPr>
                        <a:t>niʁu</a:t>
                      </a:r>
                      <a:r>
                        <a:rPr lang="en-US" sz="2000" b="0" dirty="0">
                          <a:effectLst/>
                        </a:rPr>
                        <a:t> ‘leg’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loss of #n/_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i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b="1" i="1" dirty="0" err="1">
                          <a:effectLst/>
                        </a:rPr>
                        <a:t>iʁu</a:t>
                      </a:r>
                      <a:endParaRPr lang="en-US" sz="20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b="1" i="1" dirty="0" err="1">
                          <a:effectLst/>
                        </a:rPr>
                        <a:t>iʁu</a:t>
                      </a:r>
                      <a:endParaRPr lang="en-US" sz="20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b="1" i="1" dirty="0" err="1">
                          <a:effectLst/>
                        </a:rPr>
                        <a:t>iʁu</a:t>
                      </a:r>
                      <a:endParaRPr lang="en-US" sz="20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i="1" dirty="0" err="1">
                          <a:effectLst/>
                        </a:rPr>
                        <a:t>niu</a:t>
                      </a:r>
                      <a:endParaRPr lang="en-US" sz="20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3419246"/>
                  </a:ext>
                </a:extLst>
              </a:tr>
              <a:tr h="511221">
                <a:tc>
                  <a:txBody>
                    <a:bodyPr/>
                    <a:lstStyle/>
                    <a:p>
                      <a:r>
                        <a:rPr lang="en-US" sz="2000" b="0" dirty="0">
                          <a:effectLst/>
                        </a:rPr>
                        <a:t>*</a:t>
                      </a:r>
                      <a:r>
                        <a:rPr lang="en-US" sz="2000" b="0" dirty="0" err="1">
                          <a:effectLst/>
                        </a:rPr>
                        <a:t>sipjaʁ</a:t>
                      </a:r>
                      <a:r>
                        <a:rPr lang="en-US" sz="2000" b="0" dirty="0">
                          <a:effectLst/>
                        </a:rPr>
                        <a:t> ‘hip’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(retention of j/C_)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b="1" i="1" dirty="0" err="1">
                          <a:effectLst/>
                        </a:rPr>
                        <a:t>sipj̊əχ</a:t>
                      </a:r>
                      <a:r>
                        <a:rPr lang="en-US" sz="2000" b="1" i="1" dirty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‘pelvis’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i="1" dirty="0" err="1">
                          <a:effectLst/>
                        </a:rPr>
                        <a:t>sipsaq</a:t>
                      </a:r>
                      <a:endParaRPr lang="en-US" sz="20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71780" algn="l"/>
                        </a:tabLst>
                      </a:pPr>
                      <a:r>
                        <a:rPr lang="en-US" sz="2000" i="1" dirty="0" err="1">
                          <a:effectLst/>
                        </a:rPr>
                        <a:t>cipsaq</a:t>
                      </a:r>
                      <a:endParaRPr lang="en-US" sz="20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b="1" i="1" dirty="0" err="1">
                          <a:effectLst/>
                        </a:rPr>
                        <a:t>sipjaq</a:t>
                      </a:r>
                      <a:endParaRPr lang="en-US" sz="20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9792487"/>
                  </a:ext>
                </a:extLst>
              </a:tr>
              <a:tr h="511221"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 </a:t>
                      </a:r>
                      <a:r>
                        <a:rPr lang="en-US" sz="180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aŋun</a:t>
                      </a:r>
                      <a:r>
                        <a:rPr lang="en-US" sz="2000" b="0" dirty="0">
                          <a:effectLst/>
                        </a:rPr>
                        <a:t> ‘man’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retention of </a:t>
                      </a:r>
                      <a:r>
                        <a:rPr lang="en-US" sz="20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</a:t>
                      </a:r>
                      <a:r>
                        <a:rPr lang="en-US" sz="20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</a:t>
                      </a:r>
                      <a:r>
                        <a:rPr lang="en-US" sz="2000" b="0" i="1" dirty="0" err="1">
                          <a:effectLst/>
                        </a:rPr>
                        <a:t>ə</a:t>
                      </a:r>
                      <a:r>
                        <a:rPr lang="en-US" sz="2000" b="0" i="1" dirty="0">
                          <a:effectLst/>
                        </a:rPr>
                        <a:t>#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 b="1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aŋəta</a:t>
                      </a:r>
                      <a:r>
                        <a:rPr lang="en-US" sz="2000" dirty="0">
                          <a:effectLst/>
                        </a:rPr>
                        <a:t> ‘father’</a:t>
                      </a:r>
                      <a:endParaRPr lang="en-US" sz="20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aŋun</a:t>
                      </a:r>
                      <a:endParaRPr lang="en-US" sz="20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71780" algn="l"/>
                        </a:tabLst>
                      </a:pPr>
                      <a:r>
                        <a:rPr lang="en-US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CAY, Alaskan </a:t>
                      </a:r>
                      <a:r>
                        <a:rPr lang="en-US" sz="18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Iñupiaq</a:t>
                      </a:r>
                      <a:r>
                        <a:rPr lang="en-US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aŋun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endParaRPr lang="en-US" sz="20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WCI, ECI, GRI </a:t>
                      </a:r>
                      <a:r>
                        <a:rPr lang="en-US" sz="1800" b="1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aŋut</a:t>
                      </a:r>
                      <a:r>
                        <a:rPr lang="en-US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b="1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endParaRPr lang="en-US" sz="20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3296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4025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89D94-D81A-45CB-9A64-630687DF9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Sirenikski</a:t>
            </a:r>
            <a:r>
              <a:rPr lang="en-US" dirty="0"/>
              <a:t> as a separate branch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D2756-A3B7-D81B-F939-3E38CE54A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88160"/>
            <a:ext cx="9905999" cy="4451322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‘shared’ elements with Inuit are generally limited and irregular</a:t>
            </a:r>
          </a:p>
          <a:p>
            <a:pPr lvl="1"/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resemblance to Inuit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sipjaq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‘hip’ is deceptive:  Inuit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sipjaq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is from Seward Peninsula, an area at the crossroads of Yupik-Inuit contact.  Notice that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Naukanski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Yupik also has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retains the glide. 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Other Inuit dialects have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sivviaq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‘hip,’ with a glide but with additional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fricativization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lvl="1"/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1"/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1"/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1"/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1"/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shared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Sirenikski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and Inuit feature of word-final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US" sz="2000" b="0" i="1" dirty="0" err="1">
                <a:effectLst/>
              </a:rPr>
              <a:t>ə</a:t>
            </a:r>
            <a:r>
              <a:rPr lang="en-US" sz="2000" b="0" dirty="0">
                <a:effectLst/>
              </a:rPr>
              <a:t> is also deceptive; CAY and Alaskan </a:t>
            </a:r>
            <a:r>
              <a:rPr lang="en-US" sz="2000" b="0" dirty="0" err="1">
                <a:effectLst/>
              </a:rPr>
              <a:t>Iñupiaq</a:t>
            </a:r>
            <a:r>
              <a:rPr lang="en-US" sz="2000" b="0" dirty="0">
                <a:effectLst/>
              </a:rPr>
              <a:t>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US" sz="2000" b="0" i="1" dirty="0" err="1">
                <a:effectLst/>
              </a:rPr>
              <a:t>ə</a:t>
            </a:r>
            <a:r>
              <a:rPr lang="en-US" sz="2000" b="0" i="1" dirty="0">
                <a:effectLst/>
              </a:rPr>
              <a:t> </a:t>
            </a:r>
            <a:r>
              <a:rPr lang="en-US" sz="2000" b="0" dirty="0">
                <a:effectLst/>
              </a:rPr>
              <a:t>reappears in derivations, and older Eastern Inuit varieties also have </a:t>
            </a:r>
            <a:r>
              <a:rPr lang="en-US" sz="2000" b="0" i="1" dirty="0">
                <a:effectLst/>
              </a:rPr>
              <a:t>–n</a:t>
            </a:r>
            <a:r>
              <a:rPr lang="en-US" sz="2000" b="0" dirty="0">
                <a:effectLst/>
              </a:rPr>
              <a:t> word-finally.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24E3FB6-9539-20E8-E316-F2311B5477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626991"/>
              </p:ext>
            </p:extLst>
          </p:nvPr>
        </p:nvGraphicFramePr>
        <p:xfrm>
          <a:off x="1771650" y="3640666"/>
          <a:ext cx="9043671" cy="12801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019810">
                  <a:extLst>
                    <a:ext uri="{9D8B030D-6E8A-4147-A177-3AD203B41FA5}">
                      <a16:colId xmlns:a16="http://schemas.microsoft.com/office/drawing/2014/main" val="1874404253"/>
                    </a:ext>
                  </a:extLst>
                </a:gridCol>
                <a:gridCol w="1017270">
                  <a:extLst>
                    <a:ext uri="{9D8B030D-6E8A-4147-A177-3AD203B41FA5}">
                      <a16:colId xmlns:a16="http://schemas.microsoft.com/office/drawing/2014/main" val="2915930358"/>
                    </a:ext>
                  </a:extLst>
                </a:gridCol>
                <a:gridCol w="948690">
                  <a:extLst>
                    <a:ext uri="{9D8B030D-6E8A-4147-A177-3AD203B41FA5}">
                      <a16:colId xmlns:a16="http://schemas.microsoft.com/office/drawing/2014/main" val="1697480545"/>
                    </a:ext>
                  </a:extLst>
                </a:gridCol>
                <a:gridCol w="880110">
                  <a:extLst>
                    <a:ext uri="{9D8B030D-6E8A-4147-A177-3AD203B41FA5}">
                      <a16:colId xmlns:a16="http://schemas.microsoft.com/office/drawing/2014/main" val="1970623877"/>
                    </a:ext>
                  </a:extLst>
                </a:gridCol>
                <a:gridCol w="1520190">
                  <a:extLst>
                    <a:ext uri="{9D8B030D-6E8A-4147-A177-3AD203B41FA5}">
                      <a16:colId xmlns:a16="http://schemas.microsoft.com/office/drawing/2014/main" val="3625503446"/>
                    </a:ext>
                  </a:extLst>
                </a:gridCol>
                <a:gridCol w="1062990">
                  <a:extLst>
                    <a:ext uri="{9D8B030D-6E8A-4147-A177-3AD203B41FA5}">
                      <a16:colId xmlns:a16="http://schemas.microsoft.com/office/drawing/2014/main" val="246596616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406868947"/>
                    </a:ext>
                  </a:extLst>
                </a:gridCol>
                <a:gridCol w="1131571">
                  <a:extLst>
                    <a:ext uri="{9D8B030D-6E8A-4147-A177-3AD203B41FA5}">
                      <a16:colId xmlns:a16="http://schemas.microsoft.com/office/drawing/2014/main" val="26742202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</a:t>
                      </a:r>
                      <a:endParaRPr lang="en-US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Sir</a:t>
                      </a:r>
                      <a:endParaRPr lang="en-US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Nauk</a:t>
                      </a:r>
                      <a:endParaRPr lang="en-US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CSY</a:t>
                      </a:r>
                      <a:endParaRPr lang="en-US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NSY, CAY, Alu </a:t>
                      </a:r>
                      <a:endParaRPr lang="en-US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SPI</a:t>
                      </a:r>
                      <a:endParaRPr lang="en-US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NAI, WCI, ECI</a:t>
                      </a:r>
                      <a:endParaRPr lang="en-US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GRI</a:t>
                      </a:r>
                      <a:endParaRPr lang="en-US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690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  <a:r>
                        <a:rPr lang="en-US" dirty="0" err="1"/>
                        <a:t>cipjaʁ</a:t>
                      </a:r>
                      <a:r>
                        <a:rPr lang="en-US" dirty="0"/>
                        <a:t> ‘hip’</a:t>
                      </a:r>
                      <a:endParaRPr lang="en-US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1" dirty="0" err="1">
                          <a:effectLst/>
                        </a:rPr>
                        <a:t>sipj̊əχ</a:t>
                      </a:r>
                      <a:r>
                        <a:rPr lang="en-US" sz="1800" b="1" i="1" dirty="0">
                          <a:effectLst/>
                        </a:rPr>
                        <a:t> </a:t>
                      </a:r>
                      <a:endParaRPr lang="en-US" b="1" i="1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dirty="0" err="1">
                          <a:effectLst/>
                        </a:rPr>
                        <a:t>sipj̊aχ</a:t>
                      </a:r>
                      <a:r>
                        <a:rPr lang="en-US" sz="1800" b="1" i="1" dirty="0">
                          <a:effectLst/>
                        </a:rPr>
                        <a:t> </a:t>
                      </a:r>
                      <a:endParaRPr lang="en-US" b="1" i="1" dirty="0"/>
                    </a:p>
                    <a:p>
                      <a:endParaRPr lang="en-US" b="0" i="1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err="1"/>
                        <a:t>sipsaq</a:t>
                      </a:r>
                      <a:endParaRPr lang="en-US" i="1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err="1"/>
                        <a:t>cipsaq</a:t>
                      </a:r>
                      <a:endParaRPr lang="en-US" i="1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err="1">
                          <a:effectLst/>
                        </a:rPr>
                        <a:t>sipjaq</a:t>
                      </a:r>
                      <a:endParaRPr lang="en-US" b="1" i="1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err="1"/>
                        <a:t>sivviaq</a:t>
                      </a:r>
                      <a:endParaRPr lang="en-US" i="1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err="1"/>
                        <a:t>siffiaq</a:t>
                      </a:r>
                      <a:endParaRPr lang="en-US" i="1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691306"/>
                  </a:ext>
                </a:extLst>
              </a:tr>
            </a:tbl>
          </a:graphicData>
        </a:graphic>
      </p:graphicFrame>
      <p:pic>
        <p:nvPicPr>
          <p:cNvPr id="5" name="Content Placeholder 11">
            <a:extLst>
              <a:ext uri="{FF2B5EF4-FFF2-40B4-BE49-F238E27FC236}">
                <a16:creationId xmlns:a16="http://schemas.microsoft.com/office/drawing/2014/main" id="{A6BF8727-A916-CE17-21B4-0580CA790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7714" y="272802"/>
            <a:ext cx="1824286" cy="182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34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E48FD-EDEB-332F-1A44-15A42BF64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321476"/>
            <a:ext cx="9905998" cy="1478570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err="1"/>
              <a:t>Sirenikski</a:t>
            </a:r>
            <a:r>
              <a:rPr lang="en-US" dirty="0"/>
              <a:t> as a separate branch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0D8C0-9BC1-8C3F-F2DB-79573594E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77429"/>
            <a:ext cx="9905999" cy="4612861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/>
              <a:t>The best arguments given for viewing </a:t>
            </a:r>
            <a:r>
              <a:rPr lang="en-US" sz="3400" dirty="0" err="1"/>
              <a:t>Sirenikski</a:t>
            </a:r>
            <a:r>
              <a:rPr lang="en-US" sz="3400" dirty="0"/>
              <a:t> as a conservative, isolated relic, turn out to be weak</a:t>
            </a:r>
          </a:p>
          <a:p>
            <a:pPr marL="0" indent="0">
              <a:buNone/>
            </a:pPr>
            <a:endParaRPr lang="en-US" sz="2900" dirty="0"/>
          </a:p>
          <a:p>
            <a:r>
              <a:rPr lang="en-US" sz="2900" dirty="0"/>
              <a:t>Jacobson (1990) on what defines the differentiation between Yupik and Inuit</a:t>
            </a:r>
          </a:p>
          <a:p>
            <a:pPr lvl="1"/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“CAY and CSY both have systems of basically </a:t>
            </a:r>
            <a:r>
              <a:rPr lang="en-US" sz="2400" b="1" dirty="0">
                <a:effectLst/>
                <a:highlight>
                  <a:srgbClr val="00008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alternating vowel mora stress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which is lacking in Inupiaq/Inuit (except in an indirect form in Seward Peninsula where it is probably the result of a form of Yupik previously having been spoken there); both CAY and CSY have </a:t>
            </a:r>
            <a:r>
              <a:rPr lang="en-US" sz="2400" dirty="0">
                <a:effectLst/>
                <a:highlight>
                  <a:srgbClr val="00008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the fourth vowel, the schwa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which is lacking in Inupiaq/Inuit (again except in a vestigial form in Seward Peninsula, though the consequences of an old distinction between schwa and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can be seen to varying degrees in all of Inupiaq/Inuit); and both CAY and CSY have </a:t>
            </a:r>
            <a:r>
              <a:rPr lang="en-US" sz="2400" dirty="0">
                <a:effectLst/>
                <a:highlight>
                  <a:srgbClr val="00008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merged the ablative and </a:t>
            </a:r>
            <a:r>
              <a:rPr lang="en-US" sz="2400" dirty="0" err="1">
                <a:effectLst/>
                <a:highlight>
                  <a:srgbClr val="00008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modalis</a:t>
            </a:r>
            <a:r>
              <a:rPr lang="en-US" sz="2400" dirty="0">
                <a:effectLst/>
                <a:highlight>
                  <a:srgbClr val="00008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cases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which remain distinct in all of Inupiaq/Inuit. These three features are the most salient points that distinguish the Yupik side of Eskimo from the Inupiaq/Inuit side.”</a:t>
            </a:r>
          </a:p>
          <a:p>
            <a:pPr marL="457200" lvl="1" indent="0">
              <a:buNone/>
            </a:pP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3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These distinguishing features of Yupik are also found in </a:t>
            </a:r>
            <a:r>
              <a:rPr lang="en-US" sz="3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Sirenikski</a:t>
            </a:r>
            <a:r>
              <a:rPr lang="en-US" sz="3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98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F2EC9-95DC-8754-DCFD-70F1CA3EB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Reevaluating </a:t>
            </a:r>
            <a:r>
              <a:rPr lang="en-US" dirty="0" err="1"/>
              <a:t>Sirenikski’s</a:t>
            </a:r>
            <a:r>
              <a:rPr lang="en-US" dirty="0"/>
              <a:t> place on the family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F39B9-59C7-0A9D-7758-0AA38034A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have not reexamined the assumptions underlying the categorization of Y/I/S languages for decades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(although cf. Berge 2019)</a:t>
            </a:r>
            <a:endParaRPr lang="en-US" dirty="0"/>
          </a:p>
          <a:p>
            <a:pPr lvl="1"/>
            <a:r>
              <a:rPr lang="en-US" dirty="0"/>
              <a:t>New archaeological evidence of continuous contact</a:t>
            </a:r>
          </a:p>
          <a:p>
            <a:pPr lvl="1"/>
            <a:r>
              <a:rPr lang="en-US" dirty="0"/>
              <a:t>New availability of data sets (</a:t>
            </a:r>
            <a:r>
              <a:rPr lang="en-US" i="1" dirty="0"/>
              <a:t>Comparative Eskimo Dictionary </a:t>
            </a:r>
            <a:r>
              <a:rPr lang="en-US" dirty="0"/>
              <a:t>1994 and 2010, i.e. after the major decisions concerning the language tree)</a:t>
            </a:r>
          </a:p>
          <a:p>
            <a:pPr lvl="1"/>
            <a:r>
              <a:rPr lang="en-US" dirty="0"/>
              <a:t>New examination of </a:t>
            </a:r>
            <a:r>
              <a:rPr lang="en-US" dirty="0" err="1"/>
              <a:t>Menovshchikov’s</a:t>
            </a:r>
            <a:r>
              <a:rPr lang="en-US" dirty="0"/>
              <a:t> (1964) description of </a:t>
            </a:r>
          </a:p>
          <a:p>
            <a:pPr marL="457200" lvl="1" indent="0">
              <a:buNone/>
            </a:pPr>
            <a:r>
              <a:rPr lang="en-US" dirty="0"/>
              <a:t>   </a:t>
            </a:r>
            <a:r>
              <a:rPr lang="en-US" dirty="0" err="1"/>
              <a:t>Sirenikski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9331F8-5CCA-6195-A08A-4DFCD558E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4910" y="4020344"/>
            <a:ext cx="2183376" cy="274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67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F2E66-BD13-6A85-7326-FFB7527CD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03944"/>
            <a:ext cx="9905998" cy="1219247"/>
          </a:xfrm>
        </p:spPr>
        <p:txBody>
          <a:bodyPr/>
          <a:lstStyle/>
          <a:p>
            <a:r>
              <a:rPr lang="en-US" dirty="0"/>
              <a:t>New Evidence from Archaeology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4D154-8E68-B7B1-09A1-870E6D4BD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546" y="1193501"/>
            <a:ext cx="10054908" cy="519654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Archaeological (and genetic) evidence for a minimum of 2500 years of constant intercultural contacts around Bering Sea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2500-1200 BP:  Old Bering Sea Cultures </a:t>
            </a:r>
            <a:r>
              <a:rPr lang="en-US" dirty="0"/>
              <a:t>(I, II, and III) on both sides of the Sea</a:t>
            </a:r>
          </a:p>
          <a:p>
            <a:pPr lvl="2"/>
            <a:r>
              <a:rPr lang="en-US" dirty="0"/>
              <a:t>thought to be direct ancestors of Yupik, Inuit, and </a:t>
            </a:r>
            <a:r>
              <a:rPr lang="en-US" dirty="0" err="1"/>
              <a:t>Sirenikski</a:t>
            </a:r>
            <a:endParaRPr lang="en-US" dirty="0"/>
          </a:p>
          <a:p>
            <a:pPr lvl="2"/>
            <a:r>
              <a:rPr lang="en-US" dirty="0"/>
              <a:t>they occupy the area of the </a:t>
            </a:r>
            <a:r>
              <a:rPr lang="en-US" dirty="0" err="1"/>
              <a:t>curent</a:t>
            </a:r>
            <a:r>
              <a:rPr lang="en-US" dirty="0"/>
              <a:t> </a:t>
            </a:r>
            <a:r>
              <a:rPr lang="en-US" dirty="0" err="1"/>
              <a:t>Sirenikski</a:t>
            </a:r>
            <a:r>
              <a:rPr lang="en-US" dirty="0"/>
              <a:t>, CSY, and </a:t>
            </a:r>
            <a:r>
              <a:rPr lang="en-US" dirty="0" err="1"/>
              <a:t>Naukanski</a:t>
            </a:r>
            <a:r>
              <a:rPr lang="en-US" dirty="0"/>
              <a:t> peoples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2500-800 BP:  Norton and </a:t>
            </a:r>
            <a:r>
              <a:rPr lang="en-US" dirty="0" err="1">
                <a:solidFill>
                  <a:srgbClr val="FFFF00"/>
                </a:solidFill>
              </a:rPr>
              <a:t>Ipiutak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in Alaska </a:t>
            </a:r>
          </a:p>
          <a:p>
            <a:pPr lvl="2"/>
            <a:r>
              <a:rPr lang="en-US" dirty="0"/>
              <a:t>thought to be partially ancestral to the modern Yupik groups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1500-800 BP:  </a:t>
            </a:r>
            <a:r>
              <a:rPr lang="en-US" dirty="0" err="1">
                <a:solidFill>
                  <a:srgbClr val="FFFF00"/>
                </a:solidFill>
              </a:rPr>
              <a:t>Birnirk</a:t>
            </a:r>
            <a:r>
              <a:rPr lang="en-US" dirty="0">
                <a:solidFill>
                  <a:srgbClr val="FFFF00"/>
                </a:solidFill>
              </a:rPr>
              <a:t>, </a:t>
            </a:r>
            <a:r>
              <a:rPr lang="en-US" dirty="0" err="1">
                <a:solidFill>
                  <a:srgbClr val="FFFF00"/>
                </a:solidFill>
              </a:rPr>
              <a:t>Punuk</a:t>
            </a:r>
            <a:r>
              <a:rPr lang="en-US" dirty="0">
                <a:solidFill>
                  <a:srgbClr val="FFFF00"/>
                </a:solidFill>
              </a:rPr>
              <a:t>, Thule</a:t>
            </a:r>
            <a:endParaRPr lang="en-US" dirty="0"/>
          </a:p>
          <a:p>
            <a:pPr lvl="2"/>
            <a:r>
              <a:rPr lang="en-US" dirty="0"/>
              <a:t>thought to be directly ancestral to the Inuit</a:t>
            </a:r>
          </a:p>
          <a:p>
            <a:pPr lvl="2"/>
            <a:r>
              <a:rPr lang="en-US" dirty="0"/>
              <a:t>they occupy the area of the current CSY, </a:t>
            </a:r>
            <a:r>
              <a:rPr lang="en-US" dirty="0" err="1"/>
              <a:t>Naukanski</a:t>
            </a:r>
            <a:r>
              <a:rPr lang="en-US" dirty="0"/>
              <a:t>, and </a:t>
            </a:r>
            <a:r>
              <a:rPr lang="en-US" dirty="0" err="1"/>
              <a:t>Iñupiat</a:t>
            </a:r>
            <a:r>
              <a:rPr lang="en-US" dirty="0"/>
              <a:t> peoples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500 BP:  </a:t>
            </a:r>
            <a:r>
              <a:rPr lang="en-US" dirty="0" err="1">
                <a:solidFill>
                  <a:srgbClr val="FFFF00"/>
                </a:solidFill>
              </a:rPr>
              <a:t>Backmigration</a:t>
            </a:r>
            <a:r>
              <a:rPr lang="en-US" dirty="0">
                <a:solidFill>
                  <a:srgbClr val="FFFF00"/>
                </a:solidFill>
              </a:rPr>
              <a:t> of Siberian Yupik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2000 BP, again 800 BP significant relations with neighboring Chukchi</a:t>
            </a:r>
          </a:p>
          <a:p>
            <a:r>
              <a:rPr lang="en-US" dirty="0"/>
              <a:t>There is archaeological evidence of multiple contemporaneous cultures in overlapping territories, including in the same villages. </a:t>
            </a:r>
            <a:r>
              <a:rPr lang="en-US" sz="2400" dirty="0">
                <a:solidFill>
                  <a:srgbClr val="FFFF00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</a:rPr>
              <a:t>W</a:t>
            </a:r>
            <a:r>
              <a:rPr lang="en-US" sz="2400" dirty="0">
                <a:solidFill>
                  <a:srgbClr val="FFFF00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e should expect </a:t>
            </a:r>
            <a:r>
              <a:rPr lang="en-US" sz="2400" dirty="0">
                <a:solidFill>
                  <a:srgbClr val="FFFF00"/>
                </a:solidFill>
                <a:latin typeface="Century Schoolbook" panose="02040604050505020304" pitchFamily="18" charset="0"/>
              </a:rPr>
              <a:t>long-term, pervasive language contact effects, not conservativism from isolation</a:t>
            </a:r>
            <a:endParaRPr lang="en-US" sz="2400" dirty="0">
              <a:solidFill>
                <a:srgbClr val="FFFF00"/>
              </a:solidFill>
              <a:latin typeface="Century Schoolbook" panose="02040604050505020304" pitchFamily="18" charset="0"/>
              <a:ea typeface="Calibri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Content Placeholder 11">
            <a:extLst>
              <a:ext uri="{FF2B5EF4-FFF2-40B4-BE49-F238E27FC236}">
                <a16:creationId xmlns:a16="http://schemas.microsoft.com/office/drawing/2014/main" id="{C8737586-234A-BB0B-5A44-C0E230862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3587" y="2285999"/>
            <a:ext cx="2656184" cy="2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58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9EDAB-3A42-D358-E7F6-5A214797D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Sirenikski</a:t>
            </a:r>
            <a:r>
              <a:rPr lang="en-US" dirty="0"/>
              <a:t> as A branch of the Yupik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423C7-D42F-E78C-9D1F-899D378C1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Linguistically, </a:t>
            </a:r>
            <a:r>
              <a:rPr lang="en-US" dirty="0" err="1">
                <a:solidFill>
                  <a:srgbClr val="FFFF00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S</a:t>
            </a:r>
            <a:r>
              <a:rPr lang="en-US" dirty="0" err="1">
                <a:solidFill>
                  <a:srgbClr val="FFFF00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</a:rPr>
              <a:t>irenikski</a:t>
            </a:r>
            <a:r>
              <a:rPr lang="en-US" dirty="0">
                <a:solidFill>
                  <a:srgbClr val="FFFF00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</a:rPr>
              <a:t> most closely resembles Yupik languages.</a:t>
            </a:r>
            <a:endParaRPr lang="en-US" dirty="0">
              <a:solidFill>
                <a:srgbClr val="FFFF00"/>
              </a:solidFill>
              <a:effectLst/>
              <a:latin typeface="Century Schoolbook" panose="02040604050505020304" pitchFamily="18" charset="0"/>
            </a:endParaRPr>
          </a:p>
          <a:p>
            <a:r>
              <a:rPr lang="en-US" dirty="0">
                <a:latin typeface="Century Schoolbook" panose="02040604050505020304" pitchFamily="18" charset="0"/>
              </a:rPr>
              <a:t>Proponents of </a:t>
            </a:r>
            <a:r>
              <a:rPr lang="en-US" dirty="0" err="1">
                <a:latin typeface="Century Schoolbook" panose="02040604050505020304" pitchFamily="18" charset="0"/>
              </a:rPr>
              <a:t>Sirenikski</a:t>
            </a:r>
            <a:r>
              <a:rPr lang="en-US" dirty="0">
                <a:latin typeface="Century Schoolbook" panose="02040604050505020304" pitchFamily="18" charset="0"/>
              </a:rPr>
              <a:t> as a Yupik language include Krauss (1985:4, although it was qualified support), </a:t>
            </a:r>
            <a:r>
              <a:rPr lang="en-US" dirty="0" err="1">
                <a:latin typeface="Century Schoolbook" panose="02040604050505020304" pitchFamily="18" charset="0"/>
              </a:rPr>
              <a:t>Bergsland</a:t>
            </a:r>
            <a:r>
              <a:rPr lang="en-US" dirty="0">
                <a:latin typeface="Century Schoolbook" panose="02040604050505020304" pitchFamily="18" charset="0"/>
              </a:rPr>
              <a:t> (1986), and by default, most descriptions that lump all Siberian EA languages together as Siberian Yupik</a:t>
            </a:r>
            <a:endParaRPr lang="en-US" dirty="0">
              <a:effectLst/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9481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A6E3F-E773-E021-5B4E-DC796E399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475960"/>
            <a:ext cx="9905998" cy="1227110"/>
          </a:xfrm>
        </p:spPr>
        <p:txBody>
          <a:bodyPr>
            <a:normAutofit/>
          </a:bodyPr>
          <a:lstStyle/>
          <a:p>
            <a:r>
              <a:rPr lang="en-US" dirty="0" err="1"/>
              <a:t>Sirenikski</a:t>
            </a:r>
            <a:r>
              <a:rPr lang="en-US" dirty="0"/>
              <a:t> as A branch of the Yupik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BFA9D-CBAA-6360-81D2-920381143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03070"/>
            <a:ext cx="10170435" cy="467897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FFFF00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</a:rPr>
              <a:t>The </a:t>
            </a:r>
            <a:r>
              <a:rPr lang="en-US" b="1" dirty="0" err="1">
                <a:solidFill>
                  <a:srgbClr val="FFFF00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</a:rPr>
              <a:t>Sirenikski</a:t>
            </a:r>
            <a:r>
              <a:rPr lang="en-US" b="1" dirty="0">
                <a:solidFill>
                  <a:srgbClr val="FFFF00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</a:rPr>
              <a:t> lexicon is most like that of Yupik languages</a:t>
            </a:r>
            <a:endParaRPr lang="en-US" dirty="0">
              <a:solidFill>
                <a:srgbClr val="FFFF00"/>
              </a:solidFill>
              <a:effectLst/>
              <a:latin typeface="Century Schoolbook" panose="02040604050505020304" pitchFamily="18" charset="0"/>
              <a:ea typeface="Calibri" panose="020F0502020204030204" pitchFamily="34" charset="0"/>
            </a:endParaRPr>
          </a:p>
          <a:p>
            <a:pPr lvl="1"/>
            <a:r>
              <a:rPr lang="en-US" dirty="0">
                <a:latin typeface="Century Schoolbook" panose="02040604050505020304" pitchFamily="18" charset="0"/>
                <a:ea typeface="Calibri" panose="020F0502020204030204" pitchFamily="34" charset="0"/>
              </a:rPr>
              <a:t>There is a </a:t>
            </a:r>
            <a:r>
              <a:rPr lang="en-US" dirty="0">
                <a:effectLst/>
                <a:latin typeface="Century Schoolbook" panose="02040604050505020304" pitchFamily="18" charset="0"/>
                <a:ea typeface="Calibri" panose="020F0502020204030204" pitchFamily="34" charset="0"/>
              </a:rPr>
              <a:t>significant separation between Inuit and S-Y in the Comparative Eskimo Dictionary (cf. also </a:t>
            </a:r>
            <a:r>
              <a:rPr lang="en-US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</a:rPr>
              <a:t>Bergsland</a:t>
            </a:r>
            <a:r>
              <a:rPr lang="en-US" dirty="0">
                <a:effectLst/>
                <a:latin typeface="Century Schoolbook" panose="02040604050505020304" pitchFamily="18" charset="0"/>
                <a:ea typeface="Calibri" panose="020F0502020204030204" pitchFamily="34" charset="0"/>
              </a:rPr>
              <a:t> 1997)</a:t>
            </a:r>
          </a:p>
          <a:p>
            <a:pPr lvl="2"/>
            <a:r>
              <a:rPr lang="en-US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</a:rPr>
              <a:t>Bergsland</a:t>
            </a:r>
            <a:r>
              <a:rPr lang="en-US" dirty="0">
                <a:effectLst/>
                <a:latin typeface="Century Schoolbook" panose="02040604050505020304" pitchFamily="18" charset="0"/>
                <a:ea typeface="Calibri" panose="020F0502020204030204" pitchFamily="34" charset="0"/>
              </a:rPr>
              <a:t> (1997, referring to Fortescue et al. </a:t>
            </a:r>
            <a:r>
              <a:rPr lang="en-US" dirty="0">
                <a:latin typeface="Century Schoolbook" panose="02040604050505020304" pitchFamily="18" charset="0"/>
                <a:ea typeface="Calibri" panose="020F0502020204030204" pitchFamily="34" charset="0"/>
              </a:rPr>
              <a:t>1994 </a:t>
            </a:r>
            <a:r>
              <a:rPr lang="en-US" i="1" dirty="0">
                <a:latin typeface="Century Schoolbook" panose="02040604050505020304" pitchFamily="18" charset="0"/>
                <a:ea typeface="Calibri" panose="020F0502020204030204" pitchFamily="34" charset="0"/>
              </a:rPr>
              <a:t>Comparative Eskimo Dictionary</a:t>
            </a:r>
            <a:r>
              <a:rPr lang="en-US" dirty="0">
                <a:latin typeface="Century Schoolbook" panose="02040604050505020304" pitchFamily="18" charset="0"/>
                <a:ea typeface="Calibri" panose="020F0502020204030204" pitchFamily="34" charset="0"/>
              </a:rPr>
              <a:t>)</a:t>
            </a:r>
          </a:p>
          <a:p>
            <a:pPr lvl="2"/>
            <a:endParaRPr lang="en-US" dirty="0">
              <a:latin typeface="Century Schoolbook" panose="02040604050505020304" pitchFamily="18" charset="0"/>
              <a:ea typeface="Calibri" panose="020F0502020204030204" pitchFamily="34" charset="0"/>
            </a:endParaRPr>
          </a:p>
          <a:p>
            <a:pPr lvl="2"/>
            <a:endParaRPr lang="en-US" dirty="0">
              <a:effectLst/>
              <a:latin typeface="Century Schoolbook" panose="02040604050505020304" pitchFamily="18" charset="0"/>
              <a:ea typeface="Calibri" panose="020F0502020204030204" pitchFamily="34" charset="0"/>
            </a:endParaRPr>
          </a:p>
          <a:p>
            <a:pPr marL="914400" lvl="2" indent="0">
              <a:buNone/>
            </a:pPr>
            <a:endParaRPr lang="en-US" dirty="0">
              <a:effectLst/>
              <a:latin typeface="Century Schoolbook" panose="02040604050505020304" pitchFamily="18" charset="0"/>
              <a:ea typeface="Calibri" panose="020F0502020204030204" pitchFamily="34" charset="0"/>
            </a:endParaRPr>
          </a:p>
          <a:p>
            <a:pPr lvl="1"/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Sirenikski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cognates are not attested for all PE roots; but they are, of necessity, for PY-S (or they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woud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just be PY)</a:t>
            </a:r>
          </a:p>
          <a:p>
            <a:pPr lvl="1"/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20% of the reconstructions involving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Sirenikski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are for PY-S rather than PE.  Fortescue et al. (2010) point out that some of these probably include borrowings from CSY to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Sirenikski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but we find about the same percentage of PY-S in the morphology as well</a:t>
            </a:r>
          </a:p>
          <a:p>
            <a:pPr lvl="1"/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CED does not list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Sirenikski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non-cognate roots (i.e. PS); there are no PI-S roots</a:t>
            </a:r>
          </a:p>
          <a:p>
            <a:pPr lvl="1"/>
            <a:r>
              <a:rPr lang="en-US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</a:rPr>
              <a:t>Sirenikski</a:t>
            </a:r>
            <a:r>
              <a:rPr lang="en-US" dirty="0">
                <a:effectLst/>
                <a:latin typeface="Century Schoolbook" panose="02040604050505020304" pitchFamily="18" charset="0"/>
                <a:ea typeface="Calibri" panose="020F0502020204030204" pitchFamily="34" charset="0"/>
              </a:rPr>
              <a:t> is most like CSY than CAY (both morphologically and semantically)</a:t>
            </a:r>
          </a:p>
          <a:p>
            <a:pPr lvl="1"/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703A0AB-89F6-0A7E-194F-B964D15671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70958"/>
              </p:ext>
            </p:extLst>
          </p:nvPr>
        </p:nvGraphicFramePr>
        <p:xfrm>
          <a:off x="1346495" y="2827695"/>
          <a:ext cx="9760267" cy="10109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627948">
                  <a:extLst>
                    <a:ext uri="{9D8B030D-6E8A-4147-A177-3AD203B41FA5}">
                      <a16:colId xmlns:a16="http://schemas.microsoft.com/office/drawing/2014/main" val="1499854026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087111656"/>
                    </a:ext>
                  </a:extLst>
                </a:gridCol>
                <a:gridCol w="3444240">
                  <a:extLst>
                    <a:ext uri="{9D8B030D-6E8A-4147-A177-3AD203B41FA5}">
                      <a16:colId xmlns:a16="http://schemas.microsoft.com/office/drawing/2014/main" val="978560317"/>
                    </a:ext>
                  </a:extLst>
                </a:gridCol>
                <a:gridCol w="1402079">
                  <a:extLst>
                    <a:ext uri="{9D8B030D-6E8A-4147-A177-3AD203B41FA5}">
                      <a16:colId xmlns:a16="http://schemas.microsoft.com/office/drawing/2014/main" val="4209283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Roots listed in CED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Shared Y &amp; I (PE)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non-I (PY, PY-S)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 only (PI)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393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2251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1364 (60.6%)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243 (10.8%)</a:t>
                      </a:r>
                    </a:p>
                    <a:p>
                      <a:r>
                        <a:rPr lang="en-US" dirty="0"/>
                        <a:t>43 (2%) in Siberian Yupik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465 (20.7%)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9518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73933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A6E3F-E773-E021-5B4E-DC796E399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07038"/>
            <a:ext cx="9905998" cy="1478570"/>
          </a:xfrm>
        </p:spPr>
        <p:txBody>
          <a:bodyPr>
            <a:normAutofit/>
          </a:bodyPr>
          <a:lstStyle/>
          <a:p>
            <a:r>
              <a:rPr lang="en-US" dirty="0"/>
              <a:t>3.  </a:t>
            </a:r>
            <a:r>
              <a:rPr lang="en-US" dirty="0" err="1"/>
              <a:t>Sirenikski</a:t>
            </a:r>
            <a:r>
              <a:rPr lang="en-US" dirty="0"/>
              <a:t> as A branch of the Yupik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BFA9D-CBAA-6360-81D2-920381143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565910"/>
            <a:ext cx="9905999" cy="3962401"/>
          </a:xfrm>
        </p:spPr>
        <p:txBody>
          <a:bodyPr/>
          <a:lstStyle/>
          <a:p>
            <a:endParaRPr lang="en-US" dirty="0"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732C076-C84D-0B9B-4525-27B58EFDF1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55737"/>
              </p:ext>
            </p:extLst>
          </p:nvPr>
        </p:nvGraphicFramePr>
        <p:xfrm>
          <a:off x="905986" y="1493520"/>
          <a:ext cx="10380028" cy="5010150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2501071">
                  <a:extLst>
                    <a:ext uri="{9D8B030D-6E8A-4147-A177-3AD203B41FA5}">
                      <a16:colId xmlns:a16="http://schemas.microsoft.com/office/drawing/2014/main" val="2598137956"/>
                    </a:ext>
                  </a:extLst>
                </a:gridCol>
                <a:gridCol w="1558045">
                  <a:extLst>
                    <a:ext uri="{9D8B030D-6E8A-4147-A177-3AD203B41FA5}">
                      <a16:colId xmlns:a16="http://schemas.microsoft.com/office/drawing/2014/main" val="1365789352"/>
                    </a:ext>
                  </a:extLst>
                </a:gridCol>
                <a:gridCol w="1540910">
                  <a:extLst>
                    <a:ext uri="{9D8B030D-6E8A-4147-A177-3AD203B41FA5}">
                      <a16:colId xmlns:a16="http://schemas.microsoft.com/office/drawing/2014/main" val="1082941972"/>
                    </a:ext>
                  </a:extLst>
                </a:gridCol>
                <a:gridCol w="1790436">
                  <a:extLst>
                    <a:ext uri="{9D8B030D-6E8A-4147-A177-3AD203B41FA5}">
                      <a16:colId xmlns:a16="http://schemas.microsoft.com/office/drawing/2014/main" val="1269637700"/>
                    </a:ext>
                  </a:extLst>
                </a:gridCol>
                <a:gridCol w="2989566">
                  <a:extLst>
                    <a:ext uri="{9D8B030D-6E8A-4147-A177-3AD203B41FA5}">
                      <a16:colId xmlns:a16="http://schemas.microsoft.com/office/drawing/2014/main" val="2473284242"/>
                    </a:ext>
                  </a:extLst>
                </a:gridCol>
              </a:tblGrid>
              <a:tr h="234429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Lexical root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</a:rPr>
                        <a:t>Sirenikski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Yupik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Inuit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:a16="http://schemas.microsoft.com/office/drawing/2014/main" val="2314234486"/>
                  </a:ext>
                </a:extLst>
              </a:tr>
              <a:tr h="234429"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endParaRPr lang="en-US" sz="1400" i="1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</a:rPr>
                        <a:t>CSY</a:t>
                      </a:r>
                      <a:endParaRPr lang="en-US" sz="1400" b="1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CAY</a:t>
                      </a:r>
                      <a:endParaRPr lang="en-US" sz="1400" b="1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:a16="http://schemas.microsoft.com/office/drawing/2014/main" val="2915155801"/>
                  </a:ext>
                </a:extLst>
              </a:tr>
              <a:tr h="234429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*</a:t>
                      </a:r>
                      <a:r>
                        <a:rPr lang="en-US" sz="1400" dirty="0" err="1">
                          <a:effectLst/>
                        </a:rPr>
                        <a:t>aɣə</a:t>
                      </a:r>
                      <a:r>
                        <a:rPr lang="en-US" sz="1400" dirty="0">
                          <a:effectLst/>
                        </a:rPr>
                        <a:t>- ‘go over or past’</a:t>
                      </a:r>
                      <a:endParaRPr lang="en-US" sz="14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effectLst/>
                        </a:rPr>
                        <a:t>aɣə</a:t>
                      </a:r>
                      <a:r>
                        <a:rPr lang="en-US" sz="1400" dirty="0">
                          <a:effectLst/>
                        </a:rPr>
                        <a:t>-</a:t>
                      </a:r>
                      <a:endParaRPr lang="en-US" sz="1400" i="1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 gridSpan="2">
                  <a:txBody>
                    <a:bodyPr/>
                    <a:lstStyle/>
                    <a:p>
                      <a:r>
                        <a:rPr lang="en-US" sz="1400" dirty="0" err="1">
                          <a:effectLst/>
                        </a:rPr>
                        <a:t>aɣə</a:t>
                      </a:r>
                      <a:r>
                        <a:rPr lang="en-US" sz="1400" dirty="0">
                          <a:effectLst/>
                        </a:rPr>
                        <a:t>-</a:t>
                      </a:r>
                      <a:endParaRPr lang="en-US" sz="14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 hMerge="1">
                  <a:txBody>
                    <a:bodyPr/>
                    <a:lstStyle/>
                    <a:p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ai-</a:t>
                      </a:r>
                      <a:endParaRPr lang="en-US" sz="14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:a16="http://schemas.microsoft.com/office/drawing/2014/main" val="3234392848"/>
                  </a:ext>
                </a:extLst>
              </a:tr>
              <a:tr h="937717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*</a:t>
                      </a:r>
                      <a:r>
                        <a:rPr lang="en-US" sz="1400" dirty="0" err="1">
                          <a:effectLst/>
                        </a:rPr>
                        <a:t>aɣittaʁ</a:t>
                      </a:r>
                      <a:r>
                        <a:rPr lang="en-US" sz="1400" dirty="0">
                          <a:effectLst/>
                        </a:rPr>
                        <a:t>- ‘open mouth’</a:t>
                      </a:r>
                      <a:endParaRPr lang="en-US" sz="14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effectLst/>
                        </a:rPr>
                        <a:t>aɣətaʁ</a:t>
                      </a:r>
                      <a:r>
                        <a:rPr lang="en-US" sz="1400" b="1" dirty="0">
                          <a:effectLst/>
                        </a:rPr>
                        <a:t>-</a:t>
                      </a:r>
                      <a:r>
                        <a:rPr lang="en-US" sz="1400" dirty="0">
                          <a:effectLst/>
                        </a:rPr>
                        <a:t> ‘yawn’</a:t>
                      </a:r>
                      <a:endParaRPr lang="en-US" sz="14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effectLst/>
                        </a:rPr>
                        <a:t>aɣitaʁ</a:t>
                      </a:r>
                      <a:r>
                        <a:rPr lang="en-US" sz="1400" b="1" dirty="0">
                          <a:effectLst/>
                        </a:rPr>
                        <a:t>-</a:t>
                      </a:r>
                      <a:endParaRPr lang="en-US" sz="1400" b="1" i="1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</a:rPr>
                        <a:t>aitaʁ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en-US" sz="1400" i="1" dirty="0">
                        <a:solidFill>
                          <a:srgbClr val="FF0000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SPI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</a:rPr>
                        <a:t>aitaʁ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</a:p>
                    <a:p>
                      <a:r>
                        <a:rPr lang="en-US" sz="1400" dirty="0">
                          <a:effectLst/>
                        </a:rPr>
                        <a:t>NAI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</a:rPr>
                        <a:t>aatcaq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</a:p>
                    <a:p>
                      <a:r>
                        <a:rPr lang="en-US" sz="1400" dirty="0">
                          <a:effectLst/>
                        </a:rPr>
                        <a:t>WCI, ECI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</a:rPr>
                        <a:t>aittaq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</a:p>
                    <a:p>
                      <a:r>
                        <a:rPr lang="en-US" sz="1400" dirty="0">
                          <a:effectLst/>
                        </a:rPr>
                        <a:t>GRI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</a:rPr>
                        <a:t>aatsaʁ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en-US" sz="1400" i="1" dirty="0">
                        <a:solidFill>
                          <a:srgbClr val="FF0000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:a16="http://schemas.microsoft.com/office/drawing/2014/main" val="1436420495"/>
                  </a:ext>
                </a:extLst>
              </a:tr>
              <a:tr h="937717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*</a:t>
                      </a:r>
                      <a:r>
                        <a:rPr lang="en-US" sz="1400" dirty="0" err="1">
                          <a:effectLst/>
                        </a:rPr>
                        <a:t>akuʁ</a:t>
                      </a:r>
                      <a:r>
                        <a:rPr lang="en-US" sz="1400" dirty="0">
                          <a:effectLst/>
                        </a:rPr>
                        <a:t>- ‘space between, lower part’</a:t>
                      </a:r>
                      <a:endParaRPr lang="en-US" sz="14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effectLst/>
                        </a:rPr>
                        <a:t>akeʁ</a:t>
                      </a:r>
                      <a:r>
                        <a:rPr lang="en-US" sz="1400" dirty="0">
                          <a:effectLst/>
                        </a:rPr>
                        <a:t> ‘</a:t>
                      </a:r>
                      <a:r>
                        <a:rPr lang="en-US" sz="1400" b="1" dirty="0">
                          <a:effectLst/>
                        </a:rPr>
                        <a:t>root</a:t>
                      </a:r>
                      <a:r>
                        <a:rPr lang="en-US" sz="1400" dirty="0">
                          <a:effectLst/>
                        </a:rPr>
                        <a:t>’</a:t>
                      </a:r>
                      <a:endParaRPr lang="en-US" sz="14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effectLst/>
                        </a:rPr>
                        <a:t>akuq</a:t>
                      </a:r>
                      <a:r>
                        <a:rPr lang="en-US" sz="1400" dirty="0">
                          <a:effectLst/>
                        </a:rPr>
                        <a:t> ‘</a:t>
                      </a:r>
                      <a:r>
                        <a:rPr lang="en-US" sz="1400" b="1" dirty="0">
                          <a:effectLst/>
                        </a:rPr>
                        <a:t>root</a:t>
                      </a:r>
                      <a:r>
                        <a:rPr lang="en-US" sz="1400" dirty="0">
                          <a:effectLst/>
                        </a:rPr>
                        <a:t>’</a:t>
                      </a:r>
                      <a:endParaRPr lang="en-US" sz="14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CAY </a:t>
                      </a:r>
                      <a:r>
                        <a:rPr lang="en-US" sz="1400" dirty="0" err="1">
                          <a:effectLst/>
                        </a:rPr>
                        <a:t>aku</a:t>
                      </a:r>
                      <a:r>
                        <a:rPr lang="en-US" sz="1400" dirty="0">
                          <a:effectLst/>
                        </a:rPr>
                        <a:t>(q)</a:t>
                      </a:r>
                    </a:p>
                    <a:p>
                      <a:r>
                        <a:rPr lang="en-US" sz="1400" dirty="0">
                          <a:effectLst/>
                        </a:rPr>
                        <a:t>‘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skirt, lower part of garment</a:t>
                      </a:r>
                      <a:r>
                        <a:rPr lang="en-US" sz="1400" dirty="0">
                          <a:effectLst/>
                        </a:rPr>
                        <a:t>’</a:t>
                      </a:r>
                      <a:endParaRPr lang="en-US" sz="14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SPI </a:t>
                      </a:r>
                      <a:r>
                        <a:rPr lang="en-US" sz="1400" dirty="0" err="1">
                          <a:effectLst/>
                        </a:rPr>
                        <a:t>aguq</a:t>
                      </a:r>
                      <a:endParaRPr lang="en-US" sz="1400" dirty="0">
                        <a:effectLst/>
                      </a:endParaRPr>
                    </a:p>
                    <a:p>
                      <a:r>
                        <a:rPr lang="en-US" sz="1400" dirty="0">
                          <a:effectLst/>
                        </a:rPr>
                        <a:t>rest of Inuit </a:t>
                      </a:r>
                      <a:r>
                        <a:rPr lang="en-US" sz="1400" dirty="0" err="1">
                          <a:effectLst/>
                        </a:rPr>
                        <a:t>akuq</a:t>
                      </a:r>
                      <a:r>
                        <a:rPr lang="en-US" sz="1400" dirty="0">
                          <a:effectLst/>
                        </a:rPr>
                        <a:t> ‘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lower part of (women’s) garment</a:t>
                      </a:r>
                      <a:r>
                        <a:rPr lang="en-US" sz="1400" dirty="0">
                          <a:effectLst/>
                        </a:rPr>
                        <a:t>,’ </a:t>
                      </a:r>
                    </a:p>
                    <a:p>
                      <a:r>
                        <a:rPr lang="en-US" sz="1400" dirty="0">
                          <a:effectLst/>
                        </a:rPr>
                        <a:t>GRI ‘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mouth of river</a:t>
                      </a:r>
                      <a:r>
                        <a:rPr lang="en-US" sz="1400" dirty="0">
                          <a:effectLst/>
                        </a:rPr>
                        <a:t>’ </a:t>
                      </a:r>
                      <a:endParaRPr lang="en-US" sz="14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:a16="http://schemas.microsoft.com/office/drawing/2014/main" val="2687032152"/>
                  </a:ext>
                </a:extLst>
              </a:tr>
              <a:tr h="937717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*</a:t>
                      </a:r>
                      <a:r>
                        <a:rPr lang="en-US" sz="1400" dirty="0" err="1">
                          <a:effectLst/>
                        </a:rPr>
                        <a:t>amɬuʁ</a:t>
                      </a:r>
                      <a:r>
                        <a:rPr lang="en-US" sz="1400" dirty="0">
                          <a:effectLst/>
                        </a:rPr>
                        <a:t>- ‘step over’</a:t>
                      </a:r>
                      <a:endParaRPr lang="en-US" sz="14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effectLst/>
                        </a:rPr>
                        <a:t>amleqaʁ</a:t>
                      </a:r>
                      <a:r>
                        <a:rPr lang="en-US" sz="1400" dirty="0">
                          <a:effectLst/>
                        </a:rPr>
                        <a:t>- ‘take a step’</a:t>
                      </a:r>
                      <a:endParaRPr lang="en-US" sz="14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effectLst/>
                        </a:rPr>
                        <a:t>amɬuʁ</a:t>
                      </a:r>
                      <a:r>
                        <a:rPr lang="en-US" sz="1400" dirty="0">
                          <a:effectLst/>
                        </a:rPr>
                        <a:t>- ‘take a step’</a:t>
                      </a:r>
                      <a:endParaRPr lang="en-US" sz="14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effectLst/>
                        </a:rPr>
                        <a:t>amɬuʁ</a:t>
                      </a:r>
                      <a:r>
                        <a:rPr lang="en-US" sz="1400" dirty="0">
                          <a:effectLst/>
                        </a:rPr>
                        <a:t>- ‘step over’</a:t>
                      </a:r>
                      <a:endParaRPr lang="en-US" sz="14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SPI, NAI, WCI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</a:rPr>
                        <a:t>avluq</a:t>
                      </a:r>
                      <a:r>
                        <a:rPr lang="en-US" sz="1400" dirty="0">
                          <a:effectLst/>
                        </a:rPr>
                        <a:t> ‘take a step’</a:t>
                      </a:r>
                    </a:p>
                    <a:p>
                      <a:r>
                        <a:rPr lang="en-US" sz="1400" dirty="0">
                          <a:effectLst/>
                        </a:rPr>
                        <a:t>ECI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</a:rPr>
                        <a:t>alluq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r>
                        <a:rPr lang="en-US" sz="1400" dirty="0">
                          <a:effectLst/>
                        </a:rPr>
                        <a:t> ‘step over’</a:t>
                      </a:r>
                    </a:p>
                    <a:p>
                      <a:r>
                        <a:rPr lang="en-US" sz="1400" dirty="0">
                          <a:effectLst/>
                        </a:rPr>
                        <a:t>GRI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</a:rPr>
                        <a:t>aɬɬuʁ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r>
                        <a:rPr lang="en-US" sz="1400" dirty="0">
                          <a:effectLst/>
                        </a:rPr>
                        <a:t> ‘step over, straddle’</a:t>
                      </a:r>
                      <a:endParaRPr lang="en-US" sz="14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:a16="http://schemas.microsoft.com/office/drawing/2014/main" val="2334362261"/>
                  </a:ext>
                </a:extLst>
              </a:tr>
              <a:tr h="703288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*</a:t>
                      </a:r>
                      <a:r>
                        <a:rPr lang="en-US" sz="1400" dirty="0" err="1">
                          <a:effectLst/>
                        </a:rPr>
                        <a:t>ciɣəðquʁ</a:t>
                      </a:r>
                      <a:r>
                        <a:rPr lang="en-US" sz="1400" dirty="0">
                          <a:effectLst/>
                        </a:rPr>
                        <a:t> ‘knee’</a:t>
                      </a:r>
                      <a:endParaRPr lang="en-US" sz="14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effectLst/>
                        </a:rPr>
                        <a:t>siɣəsqəχ</a:t>
                      </a:r>
                      <a:endParaRPr lang="en-US" sz="1400" b="1" i="1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effectLst/>
                        </a:rPr>
                        <a:t>səɣəsquq</a:t>
                      </a:r>
                      <a:endParaRPr lang="en-US" sz="1400" b="1" i="1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CAY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</a:rPr>
                        <a:t>ciisquq</a:t>
                      </a:r>
                      <a:endParaRPr lang="en-US" sz="1400" i="1" dirty="0">
                        <a:solidFill>
                          <a:srgbClr val="FF0000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SPI, WCI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</a:rPr>
                        <a:t>siitquq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r>
                        <a:rPr lang="en-US" sz="1400" dirty="0">
                          <a:effectLst/>
                        </a:rPr>
                        <a:t>NAI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</a:rPr>
                        <a:t>siicquq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r>
                        <a:rPr lang="en-US" sz="1400" dirty="0">
                          <a:effectLst/>
                        </a:rPr>
                        <a:t>ECI, GRI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</a:rPr>
                        <a:t>siiqquq</a:t>
                      </a:r>
                      <a:endParaRPr lang="en-US" sz="1400" i="1" dirty="0">
                        <a:solidFill>
                          <a:srgbClr val="FF0000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:a16="http://schemas.microsoft.com/office/drawing/2014/main" val="2246583970"/>
                  </a:ext>
                </a:extLst>
              </a:tr>
              <a:tr h="790424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*</a:t>
                      </a:r>
                      <a:r>
                        <a:rPr lang="en-US" sz="1400" dirty="0" err="1">
                          <a:effectLst/>
                        </a:rPr>
                        <a:t>cil</a:t>
                      </a:r>
                      <a:r>
                        <a:rPr lang="en-US" sz="1400" dirty="0">
                          <a:effectLst/>
                        </a:rPr>
                        <a:t>(</a:t>
                      </a:r>
                      <a:r>
                        <a:rPr lang="en-US" sz="1400" dirty="0" err="1">
                          <a:effectLst/>
                        </a:rPr>
                        <a:t>ə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r>
                        <a:rPr lang="en-US" sz="1400" dirty="0" err="1">
                          <a:effectLst/>
                        </a:rPr>
                        <a:t>quʁ</a:t>
                      </a:r>
                      <a:r>
                        <a:rPr lang="en-US" sz="1400" dirty="0">
                          <a:effectLst/>
                        </a:rPr>
                        <a:t> or *</a:t>
                      </a:r>
                      <a:r>
                        <a:rPr lang="en-US" sz="1400" dirty="0" err="1">
                          <a:effectLst/>
                        </a:rPr>
                        <a:t>ciɬ</a:t>
                      </a:r>
                      <a:r>
                        <a:rPr lang="en-US" sz="1400" dirty="0">
                          <a:effectLst/>
                        </a:rPr>
                        <a:t>(e)</a:t>
                      </a:r>
                      <a:r>
                        <a:rPr lang="en-US" sz="1400" dirty="0" err="1">
                          <a:effectLst/>
                        </a:rPr>
                        <a:t>quʁ</a:t>
                      </a:r>
                      <a:endParaRPr lang="en-US" sz="1400" dirty="0">
                        <a:effectLst/>
                      </a:endParaRPr>
                    </a:p>
                    <a:p>
                      <a:r>
                        <a:rPr lang="en-US" sz="1400" dirty="0">
                          <a:effectLst/>
                        </a:rPr>
                        <a:t>‘hind flipper’</a:t>
                      </a:r>
                      <a:endParaRPr lang="en-US" sz="14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effectLst/>
                        </a:rPr>
                        <a:t>siɬəqəχ</a:t>
                      </a:r>
                      <a:endParaRPr lang="en-US" sz="1400" b="1" dirty="0">
                        <a:effectLst/>
                      </a:endParaRPr>
                    </a:p>
                    <a:p>
                      <a:endParaRPr lang="en-US" sz="1400" b="1" i="1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effectLst/>
                        </a:rPr>
                        <a:t>əsɬəquq</a:t>
                      </a:r>
                      <a:r>
                        <a:rPr lang="en-US" sz="1400" dirty="0">
                          <a:effectLst/>
                        </a:rPr>
                        <a:t> (regular metathesis of *</a:t>
                      </a:r>
                      <a:r>
                        <a:rPr lang="en-US" sz="1400" dirty="0" err="1">
                          <a:effectLst/>
                        </a:rPr>
                        <a:t>si</a:t>
                      </a:r>
                      <a:r>
                        <a:rPr lang="en-US" sz="1400" dirty="0">
                          <a:effectLst/>
                        </a:rPr>
                        <a:t>/ci &gt;</a:t>
                      </a:r>
                      <a:r>
                        <a:rPr lang="en-US" sz="1400" dirty="0" err="1">
                          <a:effectLst/>
                        </a:rPr>
                        <a:t>əs</a:t>
                      </a:r>
                      <a:r>
                        <a:rPr lang="en-US" sz="1400" dirty="0">
                          <a:effectLst/>
                        </a:rPr>
                        <a:t>/#_)</a:t>
                      </a:r>
                      <a:endParaRPr lang="en-US" sz="14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--</a:t>
                      </a:r>
                      <a:endParaRPr lang="en-US" sz="14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SPI, WCI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</a:rPr>
                        <a:t>sitquq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r>
                        <a:rPr lang="en-US" sz="1400" dirty="0">
                          <a:effectLst/>
                        </a:rPr>
                        <a:t>NAI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</a:rPr>
                        <a:t>sicquq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r>
                        <a:rPr lang="en-US" sz="1400" dirty="0">
                          <a:effectLst/>
                        </a:rPr>
                        <a:t>ECI, GRI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</a:rPr>
                        <a:t>siqquq</a:t>
                      </a:r>
                      <a:endParaRPr lang="en-US" sz="1400" i="1" dirty="0">
                        <a:solidFill>
                          <a:srgbClr val="FF0000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:a16="http://schemas.microsoft.com/office/drawing/2014/main" val="1582214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17831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59C91-BEE5-BFEF-FFBE-C19B66F3B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778" y="202583"/>
            <a:ext cx="9905998" cy="1478570"/>
          </a:xfrm>
        </p:spPr>
        <p:txBody>
          <a:bodyPr>
            <a:normAutofit/>
          </a:bodyPr>
          <a:lstStyle/>
          <a:p>
            <a:r>
              <a:rPr lang="en-US" dirty="0"/>
              <a:t>3.  </a:t>
            </a:r>
            <a:r>
              <a:rPr lang="en-US" dirty="0" err="1"/>
              <a:t>Sirenikski</a:t>
            </a:r>
            <a:r>
              <a:rPr lang="en-US" dirty="0"/>
              <a:t> as A branch of the Yupik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2B740-A5B8-A76F-6A9A-1178F42C5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621" y="1555531"/>
            <a:ext cx="10962289" cy="4683951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FF00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</a:rPr>
              <a:t>Sirenikski</a:t>
            </a:r>
            <a:r>
              <a:rPr lang="en-US" dirty="0">
                <a:solidFill>
                  <a:srgbClr val="FFFF00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</a:rPr>
              <a:t> phonological developments are most like those of Yupik</a:t>
            </a:r>
            <a:endParaRPr lang="en-US" dirty="0">
              <a:solidFill>
                <a:srgbClr val="FFFF00"/>
              </a:solidFill>
              <a:latin typeface="Century Schoolbook" panose="02040604050505020304" pitchFamily="18" charset="0"/>
              <a:ea typeface="Calibri" panose="020F0502020204030204" pitchFamily="34" charset="0"/>
            </a:endParaRPr>
          </a:p>
          <a:p>
            <a:endParaRPr lang="en-US" dirty="0">
              <a:latin typeface="Century Schoolbook" panose="02040604050505020304" pitchFamily="18" charset="0"/>
              <a:ea typeface="Calibri" panose="020F0502020204030204" pitchFamily="34" charset="0"/>
            </a:endParaRPr>
          </a:p>
          <a:p>
            <a:pPr indent="457200"/>
            <a:endParaRPr lang="en-US" sz="1800" dirty="0">
              <a:latin typeface="Century Schoolbook" panose="02040604050505020304" pitchFamily="18" charset="0"/>
            </a:endParaRPr>
          </a:p>
          <a:p>
            <a:pPr indent="457200"/>
            <a:endParaRPr lang="en-US" sz="1800" dirty="0">
              <a:latin typeface="Century Schoolbook" panose="02040604050505020304" pitchFamily="18" charset="0"/>
            </a:endParaRPr>
          </a:p>
          <a:p>
            <a:pPr indent="457200"/>
            <a:endParaRPr lang="en-US" sz="1800" dirty="0">
              <a:latin typeface="Century Schoolbook" panose="02040604050505020304" pitchFamily="18" charset="0"/>
            </a:endParaRPr>
          </a:p>
          <a:p>
            <a:pPr indent="0">
              <a:buNone/>
            </a:pPr>
            <a:endParaRPr lang="en-US" sz="1800" dirty="0">
              <a:latin typeface="Century Schoolbook" panose="02040604050505020304" pitchFamily="18" charset="0"/>
            </a:endParaRPr>
          </a:p>
          <a:p>
            <a:r>
              <a:rPr lang="en-US" sz="2000" dirty="0">
                <a:latin typeface="Century Schoolbook" panose="02040604050505020304" pitchFamily="18" charset="0"/>
              </a:rPr>
              <a:t>Sir and Y have the same associated sound rules for these, e.g. </a:t>
            </a:r>
            <a:r>
              <a:rPr lang="en-US" sz="2000" i="1" dirty="0">
                <a:latin typeface="Century Schoolbook" panose="02040604050505020304" pitchFamily="18" charset="0"/>
              </a:rPr>
              <a:t>-</a:t>
            </a:r>
            <a:r>
              <a:rPr lang="en-US" sz="2000" i="1" dirty="0" err="1">
                <a:latin typeface="Century Schoolbook" panose="02040604050505020304" pitchFamily="18" charset="0"/>
              </a:rPr>
              <a:t>tə</a:t>
            </a:r>
            <a:r>
              <a:rPr lang="en-US" sz="2000" i="1" dirty="0">
                <a:latin typeface="Century Schoolbook" panose="02040604050505020304" pitchFamily="18" charset="0"/>
              </a:rPr>
              <a:t>#</a:t>
            </a:r>
            <a:r>
              <a:rPr lang="en-US" sz="2000" dirty="0">
                <a:latin typeface="Century Schoolbook" panose="02040604050505020304" pitchFamily="18" charset="0"/>
              </a:rPr>
              <a:t>:  &gt; 0 / s </a:t>
            </a:r>
          </a:p>
          <a:p>
            <a:pPr indent="457200"/>
            <a:endParaRPr lang="en-US" sz="1800" i="1" dirty="0">
              <a:latin typeface="Century Schoolbook" panose="02040604050505020304" pitchFamily="18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382CCD9-9977-A63B-1018-1B8105017A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86550"/>
              </p:ext>
            </p:extLst>
          </p:nvPr>
        </p:nvGraphicFramePr>
        <p:xfrm>
          <a:off x="1396651" y="1990796"/>
          <a:ext cx="8128000" cy="25958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47618029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9722093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8409295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2873659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Sirenikski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Yupik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Inuit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932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  <a:r>
                        <a:rPr lang="en-US" dirty="0" err="1"/>
                        <a:t>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retained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retained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traces only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2304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*t#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tə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tə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525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*#n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Wingdings" pitchFamily="2" charset="2"/>
                        </a:rPr>
                        <a:t> j / _</a:t>
                      </a:r>
                      <a:r>
                        <a:rPr lang="en-US" dirty="0" err="1">
                          <a:sym typeface="Wingdings" pitchFamily="2" charset="2"/>
                        </a:rPr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ym typeface="Wingdings" pitchFamily="2" charset="2"/>
                        </a:rPr>
                        <a:t> j / _</a:t>
                      </a:r>
                      <a:r>
                        <a:rPr lang="en-US" dirty="0" err="1">
                          <a:sym typeface="Wingdings" pitchFamily="2" charset="2"/>
                        </a:rPr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500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  <a:r>
                        <a:rPr lang="en-US" dirty="0" err="1"/>
                        <a:t>tj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Wingdings" pitchFamily="2" charset="2"/>
                        </a:rPr>
                        <a:t> </a:t>
                      </a:r>
                      <a:r>
                        <a:rPr lang="en-US" dirty="0" err="1">
                          <a:sym typeface="Wingdings" pitchFamily="2" charset="2"/>
                        </a:rPr>
                        <a:t>ts</a:t>
                      </a:r>
                      <a:r>
                        <a:rPr lang="en-US" dirty="0">
                          <a:sym typeface="Wingdings" pitchFamily="2" charset="2"/>
                        </a:rPr>
                        <a:t>, 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ym typeface="Wingdings" pitchFamily="2" charset="2"/>
                        </a:rPr>
                        <a:t> </a:t>
                      </a:r>
                      <a:r>
                        <a:rPr lang="en-US" dirty="0" err="1">
                          <a:sym typeface="Wingdings" pitchFamily="2" charset="2"/>
                        </a:rPr>
                        <a:t>ts</a:t>
                      </a:r>
                      <a:r>
                        <a:rPr lang="en-US" dirty="0">
                          <a:sym typeface="Wingdings" pitchFamily="2" charset="2"/>
                        </a:rPr>
                        <a:t>, 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1953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*</a:t>
                      </a:r>
                      <a:r>
                        <a:rPr lang="en-US" dirty="0" err="1">
                          <a:effectLst/>
                        </a:rPr>
                        <a:t>ɬ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retained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retained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merges with 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573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*C</a:t>
                      </a:r>
                      <a:r>
                        <a:rPr lang="en-US" baseline="-25000" dirty="0"/>
                        <a:t>1</a:t>
                      </a:r>
                      <a:r>
                        <a:rPr lang="en-US" baseline="0" dirty="0"/>
                        <a:t>C</a:t>
                      </a:r>
                      <a:r>
                        <a:rPr lang="en-US" baseline="-25000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36311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59E7142-7566-0BE8-059D-EB003F92F5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167218"/>
              </p:ext>
            </p:extLst>
          </p:nvPr>
        </p:nvGraphicFramePr>
        <p:xfrm>
          <a:off x="1234610" y="4994645"/>
          <a:ext cx="8878776" cy="12801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982443">
                  <a:extLst>
                    <a:ext uri="{9D8B030D-6E8A-4147-A177-3AD203B41FA5}">
                      <a16:colId xmlns:a16="http://schemas.microsoft.com/office/drawing/2014/main" val="477681961"/>
                    </a:ext>
                  </a:extLst>
                </a:gridCol>
                <a:gridCol w="1482467">
                  <a:extLst>
                    <a:ext uri="{9D8B030D-6E8A-4147-A177-3AD203B41FA5}">
                      <a16:colId xmlns:a16="http://schemas.microsoft.com/office/drawing/2014/main" val="2819443498"/>
                    </a:ext>
                  </a:extLst>
                </a:gridCol>
                <a:gridCol w="2435137">
                  <a:extLst>
                    <a:ext uri="{9D8B030D-6E8A-4147-A177-3AD203B41FA5}">
                      <a16:colId xmlns:a16="http://schemas.microsoft.com/office/drawing/2014/main" val="1224298029"/>
                    </a:ext>
                  </a:extLst>
                </a:gridCol>
                <a:gridCol w="2978729">
                  <a:extLst>
                    <a:ext uri="{9D8B030D-6E8A-4147-A177-3AD203B41FA5}">
                      <a16:colId xmlns:a16="http://schemas.microsoft.com/office/drawing/2014/main" val="10159637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Sirenikski</a:t>
                      </a:r>
                      <a:endParaRPr lang="en-US" b="0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err="1"/>
                        <a:t>mi</a:t>
                      </a:r>
                      <a:r>
                        <a:rPr lang="en-US" b="0" i="1" dirty="0" err="1">
                          <a:solidFill>
                            <a:schemeClr val="bg1"/>
                          </a:solidFill>
                        </a:rPr>
                        <a:t>tə</a:t>
                      </a:r>
                      <a:r>
                        <a:rPr lang="en-US" b="0" i="1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‘to grow’</a:t>
                      </a:r>
                      <a:endParaRPr lang="en-US" b="0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1" dirty="0">
                          <a:effectLst/>
                        </a:rPr>
                        <a:t>mi-</a:t>
                      </a:r>
                      <a:r>
                        <a:rPr lang="en-US" sz="1800" b="0" i="1" dirty="0" err="1">
                          <a:effectLst/>
                        </a:rPr>
                        <a:t>təqəχ</a:t>
                      </a:r>
                      <a:r>
                        <a:rPr lang="en-US" sz="1800" b="0" i="1" dirty="0">
                          <a:effectLst/>
                        </a:rPr>
                        <a:t>-</a:t>
                      </a:r>
                      <a:r>
                        <a:rPr lang="en-US" sz="1800" b="0" i="1" dirty="0" err="1">
                          <a:effectLst/>
                        </a:rPr>
                        <a:t>tə-χ</a:t>
                      </a:r>
                      <a:endParaRPr lang="en-US" sz="1800" b="0" i="1" dirty="0">
                        <a:effectLst/>
                      </a:endParaRPr>
                    </a:p>
                    <a:p>
                      <a:r>
                        <a:rPr lang="en-US" sz="1800" b="0" dirty="0">
                          <a:effectLst/>
                        </a:rPr>
                        <a:t>grow-</a:t>
                      </a:r>
                      <a:r>
                        <a:rPr lang="en-US" sz="1800" b="0" cap="small" dirty="0">
                          <a:effectLst/>
                        </a:rPr>
                        <a:t>prs-ind-3sg</a:t>
                      </a:r>
                      <a:endParaRPr lang="en-US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b="0" i="1" kern="1200" dirty="0" err="1">
                          <a:solidFill>
                            <a:schemeClr val="bg1"/>
                          </a:solidFill>
                          <a:effectLst/>
                        </a:rPr>
                        <a:t>mis-əɣə-te</a:t>
                      </a:r>
                      <a:r>
                        <a:rPr lang="de-DE" sz="1800" b="0" i="1" kern="1200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r>
                        <a:rPr lang="en-US" sz="1800" b="0" i="1" kern="1200" dirty="0" err="1">
                          <a:solidFill>
                            <a:schemeClr val="bg1"/>
                          </a:solidFill>
                          <a:effectLst/>
                        </a:rPr>
                        <a:t>χ</a:t>
                      </a:r>
                      <a:endParaRPr lang="en-US" sz="1800" b="0" i="1" kern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r>
                        <a:rPr lang="de-DE" sz="1800" b="0" kern="1200" dirty="0">
                          <a:solidFill>
                            <a:schemeClr val="bg1"/>
                          </a:solidFill>
                          <a:effectLst/>
                        </a:rPr>
                        <a:t>grow-</a:t>
                      </a:r>
                      <a:r>
                        <a:rPr lang="de-DE" sz="1800" b="0" kern="1200" cap="small" dirty="0">
                          <a:solidFill>
                            <a:schemeClr val="bg1"/>
                          </a:solidFill>
                          <a:effectLst/>
                        </a:rPr>
                        <a:t>neg-ind-3sg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33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Yupik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chemeClr val="bg1"/>
                          </a:solidFill>
                        </a:rPr>
                        <a:t>təkitə</a:t>
                      </a:r>
                      <a:r>
                        <a:rPr lang="en-US" i="1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‘to arrive’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err="1">
                          <a:solidFill>
                            <a:schemeClr val="bg1"/>
                          </a:solidFill>
                        </a:rPr>
                        <a:t>təki-tuq</a:t>
                      </a:r>
                      <a:endParaRPr lang="en-US" i="1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arrive-</a:t>
                      </a:r>
                      <a:r>
                        <a:rPr lang="en-US" sz="1800" cap="small" dirty="0">
                          <a:effectLst/>
                        </a:rPr>
                        <a:t>3sg.ind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chemeClr val="bg1"/>
                          </a:solidFill>
                        </a:rPr>
                        <a:t>təkis-aqa</a:t>
                      </a:r>
                      <a:r>
                        <a:rPr lang="en-US" i="1" dirty="0">
                          <a:solidFill>
                            <a:schemeClr val="bg1"/>
                          </a:solidFill>
                        </a:rPr>
                        <a:t>- &gt; </a:t>
                      </a:r>
                      <a:r>
                        <a:rPr lang="en-US" i="1" dirty="0" err="1"/>
                        <a:t>tekis-kan</a:t>
                      </a:r>
                      <a:endParaRPr lang="en-US" i="1" dirty="0"/>
                    </a:p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arrive-</a:t>
                      </a:r>
                      <a:r>
                        <a:rPr lang="en-US" sz="1800" cap="small" dirty="0">
                          <a:effectLst/>
                        </a:rPr>
                        <a:t>3sg.conting</a:t>
                      </a:r>
                      <a:endParaRPr lang="en-US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636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4312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DABDB-681D-CA16-B7F7-A367060D3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779" y="869795"/>
            <a:ext cx="2241397" cy="5118409"/>
          </a:xfrm>
        </p:spPr>
        <p:txBody>
          <a:bodyPr>
            <a:normAutofit/>
          </a:bodyPr>
          <a:lstStyle/>
          <a:p>
            <a:r>
              <a:rPr lang="en-US" sz="2400" dirty="0"/>
              <a:t>EA language family</a:t>
            </a:r>
            <a:br>
              <a:rPr lang="en-US" sz="2400" dirty="0"/>
            </a:br>
            <a:br>
              <a:rPr lang="en-US" sz="2400" dirty="0"/>
            </a:br>
            <a:r>
              <a:rPr lang="en-US" sz="2000" dirty="0"/>
              <a:t>Distribution of Languages around Bering Sea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A7B0C61C-E052-66FD-3183-2F2E43F854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3990" y="78659"/>
            <a:ext cx="6757639" cy="6757639"/>
          </a:xfrm>
        </p:spPr>
      </p:pic>
    </p:spTree>
    <p:extLst>
      <p:ext uri="{BB962C8B-B14F-4D97-AF65-F5344CB8AC3E}">
        <p14:creationId xmlns:p14="http://schemas.microsoft.com/office/powerpoint/2010/main" val="30037528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B0595-62C9-A6DB-EEF9-5AF8D7175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402191"/>
            <a:ext cx="9905998" cy="1478570"/>
          </a:xfrm>
        </p:spPr>
        <p:txBody>
          <a:bodyPr>
            <a:normAutofit/>
          </a:bodyPr>
          <a:lstStyle/>
          <a:p>
            <a:r>
              <a:rPr lang="en-US" dirty="0"/>
              <a:t>3.  </a:t>
            </a:r>
            <a:r>
              <a:rPr lang="en-US" dirty="0" err="1"/>
              <a:t>Sirenikski</a:t>
            </a:r>
            <a:r>
              <a:rPr lang="en-US" dirty="0"/>
              <a:t> as A branch of the Yupik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6240F-39E3-9D3D-8007-108B1A8CA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67840"/>
            <a:ext cx="9905999" cy="4328160"/>
          </a:xfrm>
        </p:spPr>
        <p:txBody>
          <a:bodyPr>
            <a:normAutofit fontScale="85000" lnSpcReduction="20000"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Sirenikski</a:t>
            </a:r>
            <a:r>
              <a:rPr lang="en-US" sz="2800" b="1" dirty="0">
                <a:solidFill>
                  <a:srgbClr val="FFFF00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 derivational morphemes are most like those in the Yupik languages</a:t>
            </a:r>
          </a:p>
          <a:p>
            <a:endParaRPr lang="en-US" dirty="0">
              <a:latin typeface="Century Schoolbook" panose="02040604050505020304" pitchFamily="18" charset="0"/>
              <a:ea typeface="Calibri" panose="020F0502020204030204" pitchFamily="34" charset="0"/>
            </a:endParaRPr>
          </a:p>
          <a:p>
            <a:endParaRPr lang="en-US" dirty="0">
              <a:latin typeface="Century Schoolbook" panose="020406040505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entury Schoolbook" panose="02040604050505020304" pitchFamily="18" charset="0"/>
              <a:ea typeface="Calibri" panose="020F0502020204030204" pitchFamily="34" charset="0"/>
            </a:endParaRPr>
          </a:p>
          <a:p>
            <a:pPr lvl="1"/>
            <a:r>
              <a:rPr lang="en-US" sz="1800" dirty="0">
                <a:effectLst/>
                <a:latin typeface="Century Schoolbook" panose="02040604050505020304" pitchFamily="18" charset="0"/>
                <a:ea typeface="Calibri" panose="020F0502020204030204" pitchFamily="34" charset="0"/>
              </a:rPr>
              <a:t>PI *-</a:t>
            </a:r>
            <a:r>
              <a:rPr lang="en-US" sz="18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</a:rPr>
              <a:t>muaq</a:t>
            </a:r>
            <a:r>
              <a:rPr lang="en-US" sz="1800" dirty="0">
                <a:effectLst/>
                <a:latin typeface="Century Schoolbook" panose="02040604050505020304" pitchFamily="18" charset="0"/>
                <a:ea typeface="Calibri" panose="020F0502020204030204" pitchFamily="34" charset="0"/>
              </a:rPr>
              <a:t> ‘go toward,’ cf. Sir. </a:t>
            </a:r>
            <a:r>
              <a:rPr lang="en-US" sz="1800" i="1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</a:rPr>
              <a:t>asiməruʁ</a:t>
            </a:r>
            <a:r>
              <a:rPr lang="en-US" sz="1800" i="1" dirty="0">
                <a:effectLst/>
                <a:latin typeface="Century Schoolbook" panose="020406040505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>
                <a:effectLst/>
                <a:latin typeface="Century Schoolbook" panose="02040604050505020304" pitchFamily="18" charset="0"/>
                <a:ea typeface="Calibri" panose="020F0502020204030204" pitchFamily="34" charset="0"/>
              </a:rPr>
              <a:t>‘go down,’ from </a:t>
            </a:r>
            <a:r>
              <a:rPr lang="en-US" sz="1800" i="1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</a:rPr>
              <a:t>asi</a:t>
            </a:r>
            <a:r>
              <a:rPr lang="en-US" sz="1800" i="1" dirty="0">
                <a:effectLst/>
                <a:latin typeface="Century Schoolbook" panose="020406040505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>
                <a:effectLst/>
                <a:latin typeface="Century Schoolbook" panose="02040604050505020304" pitchFamily="18" charset="0"/>
                <a:ea typeface="Calibri" panose="020F0502020204030204" pitchFamily="34" charset="0"/>
              </a:rPr>
              <a:t>‘down’ (Fortescue et al. 2010:456) but the phonological correspondences are wrong</a:t>
            </a:r>
          </a:p>
          <a:p>
            <a:pPr lvl="1"/>
            <a:r>
              <a:rPr lang="en-US" sz="1800" dirty="0">
                <a:effectLst/>
                <a:latin typeface="Century Schoolbook" panose="02040604050505020304" pitchFamily="18" charset="0"/>
                <a:ea typeface="Calibri" panose="020F0502020204030204" pitchFamily="34" charset="0"/>
              </a:rPr>
              <a:t>PI *-</a:t>
            </a:r>
            <a:r>
              <a:rPr lang="en-US" sz="18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</a:rPr>
              <a:t>lrammiq</a:t>
            </a:r>
            <a:r>
              <a:rPr lang="en-US" sz="1800" dirty="0">
                <a:effectLst/>
                <a:latin typeface="Century Schoolbook" panose="02040604050505020304" pitchFamily="18" charset="0"/>
                <a:ea typeface="Calibri" panose="020F0502020204030204" pitchFamily="34" charset="0"/>
              </a:rPr>
              <a:t>, -</a:t>
            </a:r>
            <a:r>
              <a:rPr lang="en-US" sz="18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</a:rPr>
              <a:t>tkammiq</a:t>
            </a:r>
            <a:r>
              <a:rPr lang="en-US" sz="1800" dirty="0">
                <a:effectLst/>
                <a:latin typeface="Century Schoolbook" panose="02040604050505020304" pitchFamily="18" charset="0"/>
                <a:ea typeface="Calibri" panose="020F0502020204030204" pitchFamily="34" charset="0"/>
              </a:rPr>
              <a:t> ‘recently,’ cf. Sir </a:t>
            </a:r>
            <a:r>
              <a:rPr lang="en-US" sz="1800" i="1" dirty="0">
                <a:latin typeface="Century Schoolbook" panose="02040604050505020304" pitchFamily="18" charset="0"/>
                <a:ea typeface="Calibri" panose="020F0502020204030204" pitchFamily="34" charset="0"/>
              </a:rPr>
              <a:t>–</a:t>
            </a:r>
            <a:r>
              <a:rPr lang="en-US" sz="1800" i="1" dirty="0" err="1">
                <a:latin typeface="Century Schoolbook" panose="02040604050505020304" pitchFamily="18" charset="0"/>
                <a:ea typeface="Calibri" panose="020F0502020204030204" pitchFamily="34" charset="0"/>
              </a:rPr>
              <a:t>miχ</a:t>
            </a:r>
            <a:r>
              <a:rPr lang="en-US" sz="1800" i="1" dirty="0">
                <a:latin typeface="Century Schoolbook" panose="020406040505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latin typeface="Century Schoolbook" panose="02040604050505020304" pitchFamily="18" charset="0"/>
                <a:ea typeface="Calibri" panose="020F0502020204030204" pitchFamily="34" charset="0"/>
              </a:rPr>
              <a:t>‘one that has just V-ed’ (Fortescue et al. 2010:450), but there is no other mention of Sir </a:t>
            </a:r>
            <a:r>
              <a:rPr lang="en-US" sz="1800" i="1" dirty="0">
                <a:latin typeface="Century Schoolbook" panose="02040604050505020304" pitchFamily="18" charset="0"/>
                <a:ea typeface="Calibri" panose="020F0502020204030204" pitchFamily="34" charset="0"/>
              </a:rPr>
              <a:t>–</a:t>
            </a:r>
            <a:r>
              <a:rPr lang="en-US" sz="1800" i="1" dirty="0" err="1">
                <a:latin typeface="Century Schoolbook" panose="02040604050505020304" pitchFamily="18" charset="0"/>
                <a:ea typeface="Calibri" panose="020F0502020204030204" pitchFamily="34" charset="0"/>
              </a:rPr>
              <a:t>miχ</a:t>
            </a:r>
            <a:r>
              <a:rPr lang="en-US" sz="1800" i="1" dirty="0">
                <a:latin typeface="Century Schoolbook" panose="02040604050505020304" pitchFamily="18" charset="0"/>
                <a:ea typeface="Calibri" panose="020F0502020204030204" pitchFamily="34" charset="0"/>
              </a:rPr>
              <a:t> </a:t>
            </a:r>
            <a:endParaRPr lang="en-US" sz="1800" dirty="0">
              <a:effectLst/>
              <a:latin typeface="Century Schoolbook" panose="02040604050505020304" pitchFamily="18" charset="0"/>
              <a:ea typeface="Calibri" panose="020F0502020204030204" pitchFamily="34" charset="0"/>
            </a:endParaRPr>
          </a:p>
          <a:p>
            <a:pPr lvl="1"/>
            <a:r>
              <a:rPr lang="en-US" sz="1800" dirty="0">
                <a:effectLst/>
                <a:latin typeface="Century Schoolbook" panose="02040604050505020304" pitchFamily="18" charset="0"/>
                <a:ea typeface="Calibri" panose="020F0502020204030204" pitchFamily="34" charset="0"/>
              </a:rPr>
              <a:t>The percentage of PY-S is in fact higher, because there are morphemes shared between CSY and </a:t>
            </a:r>
            <a:r>
              <a:rPr lang="en-US" sz="18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</a:rPr>
              <a:t>Sirenikski</a:t>
            </a:r>
            <a:r>
              <a:rPr lang="en-US" sz="1800" dirty="0">
                <a:effectLst/>
                <a:latin typeface="Century Schoolbook" panose="02040604050505020304" pitchFamily="18" charset="0"/>
                <a:ea typeface="Calibri" panose="020F0502020204030204" pitchFamily="34" charset="0"/>
              </a:rPr>
              <a:t> not listed in Fortescue et al. (2010)</a:t>
            </a:r>
          </a:p>
          <a:p>
            <a:pPr lvl="1"/>
            <a:r>
              <a:rPr lang="en-US" sz="1800" dirty="0">
                <a:effectLst/>
                <a:latin typeface="Century Schoolbook" panose="02040604050505020304" pitchFamily="18" charset="0"/>
                <a:ea typeface="Calibri" panose="020F0502020204030204" pitchFamily="34" charset="0"/>
              </a:rPr>
              <a:t>Of these bound morphemes, phonologically, if there are differences between the languages, the big split is Y – I, with CAY~SPI sometimes</a:t>
            </a:r>
          </a:p>
          <a:p>
            <a:pPr marL="457200" lvl="1" indent="0">
              <a:buNone/>
            </a:pP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621F1D0-BFFE-144E-39B7-D862D4AB30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634376"/>
              </p:ext>
            </p:extLst>
          </p:nvPr>
        </p:nvGraphicFramePr>
        <p:xfrm>
          <a:off x="1534468" y="2606330"/>
          <a:ext cx="9273859" cy="12801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991183">
                  <a:extLst>
                    <a:ext uri="{9D8B030D-6E8A-4147-A177-3AD203B41FA5}">
                      <a16:colId xmlns:a16="http://schemas.microsoft.com/office/drawing/2014/main" val="3021154782"/>
                    </a:ext>
                  </a:extLst>
                </a:gridCol>
                <a:gridCol w="1291095">
                  <a:extLst>
                    <a:ext uri="{9D8B030D-6E8A-4147-A177-3AD203B41FA5}">
                      <a16:colId xmlns:a16="http://schemas.microsoft.com/office/drawing/2014/main" val="504227110"/>
                    </a:ext>
                  </a:extLst>
                </a:gridCol>
                <a:gridCol w="1786667">
                  <a:extLst>
                    <a:ext uri="{9D8B030D-6E8A-4147-A177-3AD203B41FA5}">
                      <a16:colId xmlns:a16="http://schemas.microsoft.com/office/drawing/2014/main" val="3768859467"/>
                    </a:ext>
                  </a:extLst>
                </a:gridCol>
                <a:gridCol w="3204914">
                  <a:extLst>
                    <a:ext uri="{9D8B030D-6E8A-4147-A177-3AD203B41FA5}">
                      <a16:colId xmlns:a16="http://schemas.microsoft.com/office/drawing/2014/main" val="38818843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Derivational suffixes in </a:t>
                      </a:r>
                      <a:r>
                        <a:rPr lang="en-US" dirty="0" err="1"/>
                        <a:t>Sirenikski</a:t>
                      </a:r>
                      <a:r>
                        <a:rPr lang="en-US" dirty="0"/>
                        <a:t> in CED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PY-S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8571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94 (83%)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&gt;19 (&gt;16.8%)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(1.7%)</a:t>
                      </a:r>
                    </a:p>
                    <a:p>
                      <a:r>
                        <a:rPr lang="en-US" dirty="0"/>
                        <a:t>(no compelling evidence)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085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44358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B0595-62C9-A6DB-EEF9-5AF8D7175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3.  </a:t>
            </a:r>
            <a:r>
              <a:rPr lang="en-US" dirty="0" err="1"/>
              <a:t>Sirenikski</a:t>
            </a:r>
            <a:r>
              <a:rPr lang="en-US" dirty="0"/>
              <a:t> as A branch of the Yupik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6240F-39E3-9D3D-8007-108B1A8CA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943100"/>
            <a:ext cx="9905999" cy="3848101"/>
          </a:xfrm>
        </p:spPr>
        <p:txBody>
          <a:bodyPr/>
          <a:lstStyle/>
          <a:p>
            <a:pPr marL="457200" lvl="1" indent="0">
              <a:buNone/>
            </a:pP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6B5EA71-6490-6704-B5FB-FE984FCE4F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383559"/>
              </p:ext>
            </p:extLst>
          </p:nvPr>
        </p:nvGraphicFramePr>
        <p:xfrm>
          <a:off x="963451" y="1863884"/>
          <a:ext cx="10296000" cy="4805317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2961063">
                  <a:extLst>
                    <a:ext uri="{9D8B030D-6E8A-4147-A177-3AD203B41FA5}">
                      <a16:colId xmlns:a16="http://schemas.microsoft.com/office/drawing/2014/main" val="3837399922"/>
                    </a:ext>
                  </a:extLst>
                </a:gridCol>
                <a:gridCol w="2185835">
                  <a:extLst>
                    <a:ext uri="{9D8B030D-6E8A-4147-A177-3AD203B41FA5}">
                      <a16:colId xmlns:a16="http://schemas.microsoft.com/office/drawing/2014/main" val="3015690002"/>
                    </a:ext>
                  </a:extLst>
                </a:gridCol>
                <a:gridCol w="2574551">
                  <a:extLst>
                    <a:ext uri="{9D8B030D-6E8A-4147-A177-3AD203B41FA5}">
                      <a16:colId xmlns:a16="http://schemas.microsoft.com/office/drawing/2014/main" val="1042244775"/>
                    </a:ext>
                  </a:extLst>
                </a:gridCol>
                <a:gridCol w="2574551">
                  <a:extLst>
                    <a:ext uri="{9D8B030D-6E8A-4147-A177-3AD203B41FA5}">
                      <a16:colId xmlns:a16="http://schemas.microsoft.com/office/drawing/2014/main" val="378995056"/>
                    </a:ext>
                  </a:extLst>
                </a:gridCol>
              </a:tblGrid>
              <a:tr h="248572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morpheme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Sireniksi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Yupik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Inuit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6936323"/>
                  </a:ext>
                </a:extLst>
              </a:tr>
              <a:tr h="248572">
                <a:tc>
                  <a:txBody>
                    <a:bodyPr/>
                    <a:lstStyle/>
                    <a:p>
                      <a:r>
                        <a:rPr lang="en-US" sz="1600" b="0" dirty="0">
                          <a:effectLst/>
                        </a:rPr>
                        <a:t>*</a:t>
                      </a:r>
                      <a:r>
                        <a:rPr lang="en-US" sz="1600" b="0" dirty="0" err="1">
                          <a:effectLst/>
                        </a:rPr>
                        <a:t>kə</a:t>
                      </a:r>
                      <a:r>
                        <a:rPr lang="en-US" sz="1600" b="0" dirty="0">
                          <a:effectLst/>
                        </a:rPr>
                        <a:t> ‘have as’</a:t>
                      </a:r>
                      <a:endParaRPr lang="en-US" sz="1600" b="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effectLst/>
                        </a:rPr>
                        <a:t>-</a:t>
                      </a:r>
                      <a:r>
                        <a:rPr lang="en-US" sz="1600" b="1" i="1" dirty="0" err="1">
                          <a:effectLst/>
                        </a:rPr>
                        <a:t>kə</a:t>
                      </a:r>
                      <a:endParaRPr lang="en-US" sz="1600" b="1" i="1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effectLst/>
                        </a:rPr>
                        <a:t>-</a:t>
                      </a:r>
                      <a:r>
                        <a:rPr lang="en-US" sz="1600" b="1" i="1" dirty="0" err="1">
                          <a:effectLst/>
                        </a:rPr>
                        <a:t>kə</a:t>
                      </a:r>
                      <a:endParaRPr lang="en-US" sz="1600" b="1" i="1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i="1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r>
                        <a:rPr lang="en-US" sz="1600" i="1" dirty="0" err="1">
                          <a:solidFill>
                            <a:srgbClr val="FF0000"/>
                          </a:solidFill>
                          <a:effectLst/>
                        </a:rPr>
                        <a:t>gi</a:t>
                      </a:r>
                      <a:endParaRPr lang="en-US" sz="1600" i="1" dirty="0">
                        <a:solidFill>
                          <a:srgbClr val="FF0000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1288723"/>
                  </a:ext>
                </a:extLst>
              </a:tr>
              <a:tr h="497143">
                <a:tc>
                  <a:txBody>
                    <a:bodyPr/>
                    <a:lstStyle/>
                    <a:p>
                      <a:r>
                        <a:rPr lang="en-US" sz="1600" b="0" dirty="0">
                          <a:effectLst/>
                        </a:rPr>
                        <a:t>*</a:t>
                      </a:r>
                      <a:r>
                        <a:rPr lang="en-US" sz="1600" b="0" dirty="0" err="1">
                          <a:effectLst/>
                        </a:rPr>
                        <a:t>kə</a:t>
                      </a:r>
                      <a:r>
                        <a:rPr lang="en-US" sz="1600" b="0" dirty="0">
                          <a:effectLst/>
                        </a:rPr>
                        <a:t> ‘present passive/transitive’</a:t>
                      </a:r>
                      <a:endParaRPr lang="en-US" sz="1600" b="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effectLst/>
                        </a:rPr>
                        <a:t>-</a:t>
                      </a:r>
                      <a:r>
                        <a:rPr lang="en-US" sz="1600" b="1" i="1" dirty="0" err="1">
                          <a:effectLst/>
                        </a:rPr>
                        <a:t>kə</a:t>
                      </a:r>
                      <a:endParaRPr lang="en-US" sz="1600" b="1" i="1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effectLst/>
                        </a:rPr>
                        <a:t>-</a:t>
                      </a:r>
                      <a:r>
                        <a:rPr lang="en-US" sz="1600" b="1" i="1" dirty="0" err="1">
                          <a:effectLst/>
                        </a:rPr>
                        <a:t>kə</a:t>
                      </a:r>
                      <a:endParaRPr lang="en-US" sz="1600" b="1" i="1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i="1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r>
                        <a:rPr lang="en-US" sz="1600" i="1" dirty="0" err="1">
                          <a:solidFill>
                            <a:srgbClr val="FF0000"/>
                          </a:solidFill>
                          <a:effectLst/>
                        </a:rPr>
                        <a:t>gi</a:t>
                      </a:r>
                      <a:endParaRPr lang="en-US" sz="1600" i="1" dirty="0">
                        <a:solidFill>
                          <a:srgbClr val="FF0000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8769518"/>
                  </a:ext>
                </a:extLst>
              </a:tr>
              <a:tr h="248572">
                <a:tc>
                  <a:txBody>
                    <a:bodyPr/>
                    <a:lstStyle/>
                    <a:p>
                      <a:r>
                        <a:rPr lang="en-US" sz="1600" b="0" dirty="0">
                          <a:effectLst/>
                        </a:rPr>
                        <a:t>*</a:t>
                      </a:r>
                      <a:r>
                        <a:rPr lang="en-US" sz="1600" b="0" dirty="0" err="1">
                          <a:effectLst/>
                        </a:rPr>
                        <a:t>kiɣ</a:t>
                      </a:r>
                      <a:r>
                        <a:rPr lang="en-US" sz="1600" b="0" dirty="0">
                          <a:effectLst/>
                        </a:rPr>
                        <a:t> ‘have a good’</a:t>
                      </a:r>
                      <a:endParaRPr lang="en-US" sz="1600" b="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effectLst/>
                        </a:rPr>
                        <a:t>-</a:t>
                      </a:r>
                      <a:r>
                        <a:rPr lang="en-US" sz="1600" b="1" i="1" dirty="0" err="1">
                          <a:effectLst/>
                        </a:rPr>
                        <a:t>kəxtax</a:t>
                      </a:r>
                      <a:endParaRPr lang="en-US" sz="1600" b="1" i="1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effectLst/>
                        </a:rPr>
                        <a:t>-</a:t>
                      </a:r>
                      <a:r>
                        <a:rPr lang="en-US" sz="1600" b="1" i="1" dirty="0" err="1">
                          <a:effectLst/>
                        </a:rPr>
                        <a:t>kəxtə</a:t>
                      </a:r>
                      <a:r>
                        <a:rPr lang="en-US" sz="1600" b="1" i="1" dirty="0">
                          <a:effectLst/>
                        </a:rPr>
                        <a:t>, </a:t>
                      </a:r>
                      <a:r>
                        <a:rPr lang="en-US" sz="1600" b="1" i="1" dirty="0" err="1">
                          <a:effectLst/>
                        </a:rPr>
                        <a:t>kəxci</a:t>
                      </a:r>
                      <a:endParaRPr lang="en-US" sz="1600" b="1" i="1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i="1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r>
                        <a:rPr lang="en-US" sz="1600" i="1" dirty="0" err="1">
                          <a:solidFill>
                            <a:srgbClr val="FF0000"/>
                          </a:solidFill>
                          <a:effectLst/>
                        </a:rPr>
                        <a:t>ɣik</a:t>
                      </a:r>
                      <a:endParaRPr lang="en-US" sz="1600" i="1" dirty="0">
                        <a:solidFill>
                          <a:srgbClr val="FF0000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0767180"/>
                  </a:ext>
                </a:extLst>
              </a:tr>
              <a:tr h="248572">
                <a:tc>
                  <a:txBody>
                    <a:bodyPr/>
                    <a:lstStyle/>
                    <a:p>
                      <a:r>
                        <a:rPr lang="en-US" sz="1600" b="0" dirty="0">
                          <a:effectLst/>
                        </a:rPr>
                        <a:t>*</a:t>
                      </a:r>
                      <a:r>
                        <a:rPr lang="en-US" sz="1600" b="0" dirty="0" err="1">
                          <a:effectLst/>
                        </a:rPr>
                        <a:t>ləɣ</a:t>
                      </a:r>
                      <a:r>
                        <a:rPr lang="en-US" sz="1600" b="0" dirty="0">
                          <a:effectLst/>
                        </a:rPr>
                        <a:t> ‘one provided with’</a:t>
                      </a:r>
                      <a:endParaRPr lang="en-US" sz="1600" b="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effectLst/>
                        </a:rPr>
                        <a:t>-</a:t>
                      </a:r>
                      <a:r>
                        <a:rPr lang="en-US" sz="1600" b="1" i="1" dirty="0" err="1">
                          <a:effectLst/>
                        </a:rPr>
                        <a:t>ləx</a:t>
                      </a:r>
                      <a:endParaRPr lang="en-US" sz="1600" b="1" i="1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effectLst/>
                        </a:rPr>
                        <a:t>-</a:t>
                      </a:r>
                      <a:r>
                        <a:rPr lang="en-US" sz="1600" b="1" i="1" dirty="0" err="1">
                          <a:effectLst/>
                        </a:rPr>
                        <a:t>lək</a:t>
                      </a:r>
                      <a:endParaRPr lang="en-US" sz="1600" b="1" i="1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i="1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r>
                        <a:rPr lang="en-US" sz="1600" i="1" dirty="0" err="1">
                          <a:solidFill>
                            <a:srgbClr val="FF0000"/>
                          </a:solidFill>
                          <a:effectLst/>
                        </a:rPr>
                        <a:t>lik</a:t>
                      </a:r>
                      <a:endParaRPr lang="en-US" sz="1600" i="1" dirty="0">
                        <a:solidFill>
                          <a:srgbClr val="FF0000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9147278"/>
                  </a:ext>
                </a:extLst>
              </a:tr>
              <a:tr h="248572">
                <a:tc>
                  <a:txBody>
                    <a:bodyPr/>
                    <a:lstStyle/>
                    <a:p>
                      <a:r>
                        <a:rPr lang="en-US" sz="1600" b="0" dirty="0">
                          <a:effectLst/>
                        </a:rPr>
                        <a:t>*</a:t>
                      </a:r>
                      <a:r>
                        <a:rPr lang="en-US" sz="1600" b="0" dirty="0" err="1">
                          <a:effectLst/>
                        </a:rPr>
                        <a:t>liʁ</a:t>
                      </a:r>
                      <a:r>
                        <a:rPr lang="en-US" sz="1600" b="0" dirty="0">
                          <a:effectLst/>
                        </a:rPr>
                        <a:t> ‘provide with’</a:t>
                      </a:r>
                      <a:endParaRPr lang="en-US" sz="1600" b="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effectLst/>
                        </a:rPr>
                        <a:t>-</a:t>
                      </a:r>
                      <a:r>
                        <a:rPr lang="en-US" sz="1600" b="1" i="1" dirty="0" err="1">
                          <a:effectLst/>
                          <a:highlight>
                            <a:srgbClr val="FFFF00"/>
                          </a:highlight>
                        </a:rPr>
                        <a:t>cəʁ</a:t>
                      </a:r>
                      <a:endParaRPr lang="en-US" sz="1600" b="1" i="1" dirty="0">
                        <a:effectLst/>
                        <a:highlight>
                          <a:srgbClr val="FFFF00"/>
                        </a:highlight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effectLst/>
                        </a:rPr>
                        <a:t>-</a:t>
                      </a:r>
                      <a:r>
                        <a:rPr lang="en-US" sz="1600" b="1" i="1" dirty="0" err="1">
                          <a:effectLst/>
                        </a:rPr>
                        <a:t>liʁ</a:t>
                      </a:r>
                      <a:endParaRPr lang="en-US" sz="1600" b="1" i="1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i="1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r>
                        <a:rPr lang="en-US" sz="1600" i="1" dirty="0" err="1">
                          <a:solidFill>
                            <a:srgbClr val="FF0000"/>
                          </a:solidFill>
                          <a:effectLst/>
                        </a:rPr>
                        <a:t>ɫiq</a:t>
                      </a:r>
                      <a:endParaRPr lang="en-US" sz="1600" i="1" dirty="0">
                        <a:solidFill>
                          <a:srgbClr val="FF0000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7722325"/>
                  </a:ext>
                </a:extLst>
              </a:tr>
              <a:tr h="248572">
                <a:tc>
                  <a:txBody>
                    <a:bodyPr/>
                    <a:lstStyle/>
                    <a:p>
                      <a:r>
                        <a:rPr lang="en-US" sz="1600" b="0" dirty="0">
                          <a:effectLst/>
                        </a:rPr>
                        <a:t>*</a:t>
                      </a:r>
                      <a:r>
                        <a:rPr lang="en-US" sz="1600" b="0" dirty="0" err="1">
                          <a:effectLst/>
                        </a:rPr>
                        <a:t>uma</a:t>
                      </a:r>
                      <a:r>
                        <a:rPr lang="en-US" sz="1600" b="0" dirty="0">
                          <a:effectLst/>
                        </a:rPr>
                        <a:t> ‘past, perfective’</a:t>
                      </a:r>
                      <a:endParaRPr lang="en-US" sz="1600" b="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effectLst/>
                        </a:rPr>
                        <a:t>-</a:t>
                      </a:r>
                      <a:r>
                        <a:rPr lang="en-US" sz="1600" b="1" i="1" dirty="0" err="1">
                          <a:effectLst/>
                        </a:rPr>
                        <a:t>əmə</a:t>
                      </a:r>
                      <a:endParaRPr lang="en-US" sz="1600" b="1" i="1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effectLst/>
                        </a:rPr>
                        <a:t>-</a:t>
                      </a:r>
                      <a:r>
                        <a:rPr lang="en-US" sz="1600" b="1" i="1" dirty="0" err="1">
                          <a:effectLst/>
                        </a:rPr>
                        <a:t>uma</a:t>
                      </a:r>
                      <a:endParaRPr lang="en-US" sz="1600" b="1" i="1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i="1" dirty="0">
                          <a:solidFill>
                            <a:srgbClr val="FF0000"/>
                          </a:solidFill>
                          <a:effectLst/>
                        </a:rPr>
                        <a:t>-sima</a:t>
                      </a:r>
                      <a:endParaRPr lang="en-US" sz="1600" i="1" dirty="0">
                        <a:solidFill>
                          <a:srgbClr val="FF0000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6908661"/>
                  </a:ext>
                </a:extLst>
              </a:tr>
              <a:tr h="248572">
                <a:tc>
                  <a:txBody>
                    <a:bodyPr/>
                    <a:lstStyle/>
                    <a:p>
                      <a:r>
                        <a:rPr lang="en-US" sz="1600" b="0" dirty="0">
                          <a:effectLst/>
                        </a:rPr>
                        <a:t>*</a:t>
                      </a:r>
                      <a:r>
                        <a:rPr lang="en-US" sz="1600" b="0" dirty="0" err="1">
                          <a:effectLst/>
                        </a:rPr>
                        <a:t>nəɣ</a:t>
                      </a:r>
                      <a:r>
                        <a:rPr lang="en-US" sz="1600" b="0" dirty="0">
                          <a:effectLst/>
                        </a:rPr>
                        <a:t>, -</a:t>
                      </a:r>
                      <a:r>
                        <a:rPr lang="en-US" sz="1600" b="0" dirty="0" err="1">
                          <a:effectLst/>
                        </a:rPr>
                        <a:t>ŋə</a:t>
                      </a:r>
                      <a:r>
                        <a:rPr lang="en-US" sz="1600" b="0" dirty="0">
                          <a:effectLst/>
                        </a:rPr>
                        <a:t> ‘get, catch, kill’</a:t>
                      </a:r>
                      <a:endParaRPr lang="en-US" sz="1600" b="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effectLst/>
                        </a:rPr>
                        <a:t>-</a:t>
                      </a:r>
                      <a:r>
                        <a:rPr lang="en-US" sz="1600" b="1" i="1" dirty="0" err="1">
                          <a:effectLst/>
                        </a:rPr>
                        <a:t>ŋə</a:t>
                      </a:r>
                      <a:endParaRPr lang="en-US" sz="1600" b="1" i="1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effectLst/>
                        </a:rPr>
                        <a:t>-</a:t>
                      </a:r>
                      <a:r>
                        <a:rPr lang="en-US" sz="1600" b="1" i="1" dirty="0" err="1">
                          <a:effectLst/>
                        </a:rPr>
                        <a:t>ŋə</a:t>
                      </a:r>
                      <a:endParaRPr lang="en-US" sz="1600" b="1" i="1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i="1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r>
                        <a:rPr lang="en-US" sz="1600" i="1" dirty="0" err="1">
                          <a:solidFill>
                            <a:srgbClr val="FF0000"/>
                          </a:solidFill>
                          <a:effectLst/>
                        </a:rPr>
                        <a:t>nik</a:t>
                      </a:r>
                      <a:endParaRPr lang="en-US" sz="1600" i="1" dirty="0">
                        <a:solidFill>
                          <a:srgbClr val="FF0000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8486149"/>
                  </a:ext>
                </a:extLst>
              </a:tr>
              <a:tr h="248572">
                <a:tc>
                  <a:txBody>
                    <a:bodyPr/>
                    <a:lstStyle/>
                    <a:p>
                      <a:r>
                        <a:rPr lang="en-US" sz="1600" b="0" dirty="0">
                          <a:effectLst/>
                        </a:rPr>
                        <a:t>*</a:t>
                      </a:r>
                      <a:r>
                        <a:rPr lang="en-US" sz="1600" b="0" dirty="0" err="1">
                          <a:effectLst/>
                        </a:rPr>
                        <a:t>nəʁ</a:t>
                      </a:r>
                      <a:r>
                        <a:rPr lang="en-US" sz="1600" b="0" dirty="0">
                          <a:effectLst/>
                        </a:rPr>
                        <a:t> ‘nominalizer’</a:t>
                      </a:r>
                      <a:endParaRPr lang="en-US" sz="1600" b="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effectLst/>
                        </a:rPr>
                        <a:t>-</a:t>
                      </a:r>
                      <a:r>
                        <a:rPr lang="en-US" sz="1600" b="1" i="1" dirty="0" err="1">
                          <a:effectLst/>
                        </a:rPr>
                        <a:t>nəʁ</a:t>
                      </a:r>
                      <a:endParaRPr lang="en-US" sz="1600" b="1" i="1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b="1" i="1" dirty="0" err="1">
                          <a:effectLst/>
                        </a:rPr>
                        <a:t>nəʁ</a:t>
                      </a:r>
                      <a:endParaRPr lang="en-US" sz="1600" b="1" i="1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i="1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r>
                        <a:rPr lang="en-US" sz="1600" i="1" dirty="0" err="1">
                          <a:solidFill>
                            <a:srgbClr val="FF0000"/>
                          </a:solidFill>
                          <a:effectLst/>
                        </a:rPr>
                        <a:t>niq</a:t>
                      </a:r>
                      <a:endParaRPr lang="en-US" sz="1600" i="1" dirty="0">
                        <a:solidFill>
                          <a:srgbClr val="FF0000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1610377"/>
                  </a:ext>
                </a:extLst>
              </a:tr>
              <a:tr h="745714">
                <a:tc>
                  <a:txBody>
                    <a:bodyPr/>
                    <a:lstStyle/>
                    <a:p>
                      <a:r>
                        <a:rPr lang="en-US" sz="1600" b="0" dirty="0">
                          <a:effectLst/>
                        </a:rPr>
                        <a:t>*</a:t>
                      </a:r>
                      <a:r>
                        <a:rPr lang="en-US" sz="1600" b="0" dirty="0" err="1">
                          <a:effectLst/>
                        </a:rPr>
                        <a:t>ni</a:t>
                      </a:r>
                      <a:r>
                        <a:rPr lang="en-US" sz="1600" b="0" dirty="0">
                          <a:effectLst/>
                        </a:rPr>
                        <a:t>(C)</a:t>
                      </a:r>
                      <a:r>
                        <a:rPr lang="en-US" sz="1600" b="0" dirty="0" err="1">
                          <a:effectLst/>
                        </a:rPr>
                        <a:t>aʁ</a:t>
                      </a:r>
                      <a:r>
                        <a:rPr lang="en-US" sz="1600" b="0" dirty="0">
                          <a:effectLst/>
                        </a:rPr>
                        <a:t>- ‘try to’</a:t>
                      </a:r>
                      <a:endParaRPr lang="en-US" sz="1600" b="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-</a:t>
                      </a:r>
                      <a:r>
                        <a:rPr lang="en-US" sz="1600" b="1" i="1" dirty="0" err="1">
                          <a:effectLst/>
                        </a:rPr>
                        <a:t>niʁ</a:t>
                      </a:r>
                      <a:r>
                        <a:rPr lang="en-US" sz="1600" dirty="0">
                          <a:effectLst/>
                        </a:rPr>
                        <a:t> ‘hunt for’</a:t>
                      </a:r>
                      <a:endParaRPr lang="en-US" sz="16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CSY -</a:t>
                      </a:r>
                      <a:r>
                        <a:rPr lang="en-US" sz="1600" b="0" dirty="0" err="1">
                          <a:solidFill>
                            <a:srgbClr val="FF0000"/>
                          </a:solidFill>
                          <a:effectLst/>
                        </a:rPr>
                        <a:t>niiʁ</a:t>
                      </a:r>
                      <a:r>
                        <a:rPr lang="en-US" sz="1600" dirty="0">
                          <a:effectLst/>
                        </a:rPr>
                        <a:t> ‘hunt for, ask for, work with’</a:t>
                      </a:r>
                    </a:p>
                    <a:p>
                      <a:r>
                        <a:rPr lang="en-US" sz="1600" dirty="0">
                          <a:effectLst/>
                        </a:rPr>
                        <a:t>CAY -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</a:rPr>
                        <a:t>niaʁ</a:t>
                      </a:r>
                      <a:r>
                        <a:rPr lang="en-US" sz="1600" dirty="0">
                          <a:effectLst/>
                        </a:rPr>
                        <a:t> ‘try to’</a:t>
                      </a:r>
                      <a:endParaRPr lang="en-US" sz="16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</a:rPr>
                        <a:t>niaq</a:t>
                      </a:r>
                      <a:endParaRPr lang="en-US" sz="1600" i="1" dirty="0">
                        <a:solidFill>
                          <a:srgbClr val="FF0000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2239641"/>
                  </a:ext>
                </a:extLst>
              </a:tr>
              <a:tr h="994284">
                <a:tc>
                  <a:txBody>
                    <a:bodyPr/>
                    <a:lstStyle/>
                    <a:p>
                      <a:r>
                        <a:rPr lang="en-US" sz="1600" b="0" dirty="0">
                          <a:effectLst/>
                        </a:rPr>
                        <a:t>*</a:t>
                      </a:r>
                      <a:r>
                        <a:rPr lang="en-US" sz="1600" b="0" dirty="0" err="1">
                          <a:effectLst/>
                        </a:rPr>
                        <a:t>nqiɣ</a:t>
                      </a:r>
                      <a:r>
                        <a:rPr lang="en-US" sz="1600" b="0" dirty="0">
                          <a:effectLst/>
                        </a:rPr>
                        <a:t>, *</a:t>
                      </a:r>
                      <a:r>
                        <a:rPr lang="en-US" sz="1600" b="0" dirty="0" err="1">
                          <a:effectLst/>
                        </a:rPr>
                        <a:t>ngiɣca</a:t>
                      </a:r>
                      <a:r>
                        <a:rPr lang="en-US" sz="1600" b="0" dirty="0">
                          <a:effectLst/>
                        </a:rPr>
                        <a:t>(C)</a:t>
                      </a:r>
                      <a:r>
                        <a:rPr lang="en-US" sz="1600" b="0" dirty="0" err="1">
                          <a:effectLst/>
                        </a:rPr>
                        <a:t>aʁ</a:t>
                      </a:r>
                      <a:r>
                        <a:rPr lang="en-US" sz="1600" b="0" dirty="0">
                          <a:effectLst/>
                        </a:rPr>
                        <a:t> ‘be good at’</a:t>
                      </a:r>
                      <a:endParaRPr lang="en-US" sz="1600" b="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-</a:t>
                      </a:r>
                      <a:r>
                        <a:rPr lang="en-US" sz="1600" b="1" i="1" dirty="0" err="1">
                          <a:effectLst/>
                        </a:rPr>
                        <a:t>n</a:t>
                      </a:r>
                      <a:r>
                        <a:rPr lang="en-US" sz="1600" i="1" dirty="0" err="1">
                          <a:effectLst/>
                        </a:rPr>
                        <a:t>̥</a:t>
                      </a:r>
                      <a:r>
                        <a:rPr lang="en-US" sz="1600" b="1" i="1" dirty="0" err="1">
                          <a:effectLst/>
                        </a:rPr>
                        <a:t>əqəsxaʁ</a:t>
                      </a:r>
                      <a:r>
                        <a:rPr lang="en-US" sz="1600" i="1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‘entirely, exactly’</a:t>
                      </a:r>
                      <a:endParaRPr lang="en-US" sz="16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CSY -</a:t>
                      </a:r>
                      <a:r>
                        <a:rPr lang="en-US" sz="1600" b="1" i="1" dirty="0" err="1">
                          <a:effectLst/>
                        </a:rPr>
                        <a:t>ŋqəxtə</a:t>
                      </a:r>
                      <a:r>
                        <a:rPr lang="en-US" sz="1600" dirty="0">
                          <a:effectLst/>
                        </a:rPr>
                        <a:t> ‘easily, readily’</a:t>
                      </a:r>
                    </a:p>
                    <a:p>
                      <a:r>
                        <a:rPr lang="en-US" sz="1600" dirty="0">
                          <a:effectLst/>
                        </a:rPr>
                        <a:t>CAY -</a:t>
                      </a:r>
                      <a:r>
                        <a:rPr lang="en-US" sz="1600" b="1" i="1" dirty="0" err="1">
                          <a:effectLst/>
                        </a:rPr>
                        <a:t>ŋqəxcaaʁaʁ</a:t>
                      </a:r>
                      <a:r>
                        <a:rPr lang="en-US" sz="1600" dirty="0">
                          <a:effectLst/>
                        </a:rPr>
                        <a:t> ‘thoroughly’</a:t>
                      </a:r>
                      <a:endParaRPr lang="en-US" sz="16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SPI -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</a:rPr>
                        <a:t>tqiɣi</a:t>
                      </a:r>
                      <a:r>
                        <a:rPr lang="en-US" sz="1600" dirty="0">
                          <a:effectLst/>
                        </a:rPr>
                        <a:t> ‘find too’</a:t>
                      </a:r>
                    </a:p>
                    <a:p>
                      <a:r>
                        <a:rPr lang="en-US" sz="1600" dirty="0">
                          <a:effectLst/>
                        </a:rPr>
                        <a:t>NAI, WCI -</a:t>
                      </a:r>
                      <a:r>
                        <a:rPr lang="en-US" sz="1600" i="1" dirty="0" err="1">
                          <a:solidFill>
                            <a:srgbClr val="FF0000"/>
                          </a:solidFill>
                          <a:effectLst/>
                        </a:rPr>
                        <a:t>tqiq</a:t>
                      </a:r>
                      <a:r>
                        <a:rPr lang="en-US" sz="1600" dirty="0">
                          <a:effectLst/>
                        </a:rPr>
                        <a:t>, GRI </a:t>
                      </a:r>
                    </a:p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r>
                        <a:rPr lang="en-US" sz="1600" i="1" dirty="0" err="1">
                          <a:solidFill>
                            <a:srgbClr val="FF0000"/>
                          </a:solidFill>
                          <a:effectLst/>
                        </a:rPr>
                        <a:t>qqissaar</a:t>
                      </a:r>
                      <a:r>
                        <a:rPr lang="en-US" sz="1600" dirty="0">
                          <a:effectLst/>
                        </a:rPr>
                        <a:t> ‘be good at’</a:t>
                      </a:r>
                      <a:endParaRPr lang="en-US" sz="16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6631308"/>
                  </a:ext>
                </a:extLst>
              </a:tr>
              <a:tr h="579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effectLst/>
                        </a:rPr>
                        <a:t>enclitic *=</a:t>
                      </a:r>
                      <a:r>
                        <a:rPr lang="en-US" sz="1600" b="0" dirty="0" err="1">
                          <a:effectLst/>
                        </a:rPr>
                        <a:t>ɬu</a:t>
                      </a:r>
                      <a:r>
                        <a:rPr lang="en-US" sz="1600" b="0" dirty="0">
                          <a:effectLst/>
                        </a:rPr>
                        <a:t> ‘and’</a:t>
                      </a:r>
                      <a:endParaRPr lang="en-US" sz="1600" b="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>
                          <a:effectLst/>
                        </a:rPr>
                        <a:t>=-</a:t>
                      </a:r>
                      <a:r>
                        <a:rPr lang="en-US" sz="1600" b="1" i="1" dirty="0" err="1">
                          <a:effectLst/>
                        </a:rPr>
                        <a:t>ɬu</a:t>
                      </a:r>
                      <a:endParaRPr lang="en-US" sz="1600" b="1" i="1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>
                          <a:effectLst/>
                        </a:rPr>
                        <a:t>=</a:t>
                      </a:r>
                      <a:r>
                        <a:rPr lang="en-US" sz="1600" b="1" i="1" dirty="0" err="1">
                          <a:effectLst/>
                        </a:rPr>
                        <a:t>ɬu</a:t>
                      </a:r>
                      <a:endParaRPr lang="en-US" sz="1600" b="1" i="1" dirty="0">
                        <a:effectLst/>
                      </a:endParaRPr>
                    </a:p>
                    <a:p>
                      <a:endParaRPr lang="en-US" sz="16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solidFill>
                            <a:srgbClr val="FF0000"/>
                          </a:solidFill>
                          <a:effectLst/>
                        </a:rPr>
                        <a:t>=</a:t>
                      </a:r>
                      <a:r>
                        <a:rPr lang="en-US" sz="1600" i="1" dirty="0" err="1">
                          <a:solidFill>
                            <a:srgbClr val="FF0000"/>
                          </a:solidFill>
                          <a:effectLst/>
                        </a:rPr>
                        <a:t>lu</a:t>
                      </a:r>
                      <a:endParaRPr lang="en-US" sz="1600" i="1" dirty="0">
                        <a:solidFill>
                          <a:srgbClr val="FF0000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391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63660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51396-3544-B1AF-0797-967F0E628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303340"/>
            <a:ext cx="9905998" cy="1478570"/>
          </a:xfrm>
        </p:spPr>
        <p:txBody>
          <a:bodyPr>
            <a:normAutofit/>
          </a:bodyPr>
          <a:lstStyle/>
          <a:p>
            <a:r>
              <a:rPr lang="en-US" dirty="0"/>
              <a:t>3.  </a:t>
            </a:r>
            <a:r>
              <a:rPr lang="en-US" dirty="0" err="1"/>
              <a:t>Sirenikski</a:t>
            </a:r>
            <a:r>
              <a:rPr lang="en-US" dirty="0"/>
              <a:t> as A branch of the Yupik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FB1DD-9A6B-2BEF-3B4B-CC2311D82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1089"/>
            <a:ext cx="10515600" cy="4037489"/>
          </a:xfrm>
        </p:spPr>
        <p:txBody>
          <a:bodyPr>
            <a:normAutofit fontScale="92500"/>
          </a:bodyPr>
          <a:lstStyle/>
          <a:p>
            <a:r>
              <a:rPr lang="en-US" sz="2200" b="1" dirty="0">
                <a:solidFill>
                  <a:srgbClr val="FFFF00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</a:rPr>
              <a:t>Inflectional morphology of </a:t>
            </a:r>
            <a:r>
              <a:rPr lang="en-US" sz="2200" b="1" dirty="0" err="1">
                <a:solidFill>
                  <a:srgbClr val="FFFF00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</a:rPr>
              <a:t>Sirenikski</a:t>
            </a:r>
            <a:r>
              <a:rPr lang="en-US" sz="2200" b="1" dirty="0">
                <a:solidFill>
                  <a:srgbClr val="FFFF00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</a:rPr>
              <a:t> is closer to that of Yupik than Inuit</a:t>
            </a:r>
            <a:r>
              <a:rPr lang="en-US" sz="2200" b="1" dirty="0">
                <a:solidFill>
                  <a:srgbClr val="FFFF00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:</a:t>
            </a:r>
          </a:p>
          <a:p>
            <a:r>
              <a:rPr lang="en-US" sz="2200" dirty="0" err="1">
                <a:latin typeface="Century Schoolbook" panose="02040604050505020304" pitchFamily="18" charset="0"/>
              </a:rPr>
              <a:t>Sirenikski</a:t>
            </a:r>
            <a:r>
              <a:rPr lang="en-US" sz="2200" dirty="0">
                <a:latin typeface="Century Schoolbook" panose="02040604050505020304" pitchFamily="18" charset="0"/>
              </a:rPr>
              <a:t> 1</a:t>
            </a:r>
            <a:r>
              <a:rPr lang="en-US" sz="2200" baseline="30000" dirty="0">
                <a:latin typeface="Century Schoolbook" panose="02040604050505020304" pitchFamily="18" charset="0"/>
              </a:rPr>
              <a:t>st</a:t>
            </a:r>
            <a:r>
              <a:rPr lang="en-US" sz="2200" dirty="0">
                <a:latin typeface="Century Schoolbook" panose="02040604050505020304" pitchFamily="18" charset="0"/>
              </a:rPr>
              <a:t> person transitive endings:</a:t>
            </a:r>
            <a:endParaRPr lang="en-US" sz="1800" dirty="0">
              <a:latin typeface="Times New Roman" panose="02020603050405020304" pitchFamily="18" charset="0"/>
            </a:endParaRPr>
          </a:p>
          <a:p>
            <a:endParaRPr lang="en-US" sz="1800" dirty="0">
              <a:latin typeface="Times New Roman" panose="02020603050405020304" pitchFamily="18" charset="0"/>
            </a:endParaRPr>
          </a:p>
          <a:p>
            <a:endParaRPr lang="en-US" sz="1800" dirty="0">
              <a:latin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</a:rPr>
              <a:t>CSY 1</a:t>
            </a:r>
            <a:r>
              <a:rPr lang="en-US" sz="1800" baseline="30000" dirty="0">
                <a:latin typeface="Times New Roman" panose="02020603050405020304" pitchFamily="18" charset="0"/>
              </a:rPr>
              <a:t>st</a:t>
            </a:r>
            <a:r>
              <a:rPr lang="en-US" sz="1800" dirty="0">
                <a:latin typeface="Times New Roman" panose="02020603050405020304" pitchFamily="18" charset="0"/>
              </a:rPr>
              <a:t> person transitive endings:</a:t>
            </a:r>
          </a:p>
          <a:p>
            <a:endParaRPr lang="en-US" sz="1800" dirty="0">
              <a:latin typeface="Times New Roman" panose="02020603050405020304" pitchFamily="18" charset="0"/>
            </a:endParaRPr>
          </a:p>
          <a:p>
            <a:endParaRPr lang="en-US" sz="1800" dirty="0">
              <a:latin typeface="Times New Roman" panose="02020603050405020304" pitchFamily="18" charset="0"/>
            </a:endParaRPr>
          </a:p>
          <a:p>
            <a:endParaRPr lang="en-US" sz="1800" dirty="0">
              <a:latin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</a:rPr>
              <a:t>Greenlandic 1</a:t>
            </a:r>
            <a:r>
              <a:rPr lang="en-US" sz="1800" baseline="30000" dirty="0">
                <a:latin typeface="Times New Roman" panose="02020603050405020304" pitchFamily="18" charset="0"/>
              </a:rPr>
              <a:t>st</a:t>
            </a:r>
            <a:r>
              <a:rPr lang="en-US" sz="1800" dirty="0">
                <a:latin typeface="Times New Roman" panose="02020603050405020304" pitchFamily="18" charset="0"/>
              </a:rPr>
              <a:t> person transitive endings</a:t>
            </a:r>
          </a:p>
          <a:p>
            <a:endParaRPr lang="en-US" sz="1800" dirty="0">
              <a:latin typeface="Times New Roman" panose="02020603050405020304" pitchFamily="18" charset="0"/>
            </a:endParaRPr>
          </a:p>
          <a:p>
            <a:endParaRPr lang="en-US" sz="1800" dirty="0">
              <a:latin typeface="Times New Roman" panose="02020603050405020304" pitchFamily="18" charset="0"/>
            </a:endParaRPr>
          </a:p>
          <a:p>
            <a:endParaRPr lang="en-US" sz="1800" dirty="0">
              <a:latin typeface="Times New Roman" panose="02020603050405020304" pitchFamily="18" charset="0"/>
            </a:endParaRPr>
          </a:p>
          <a:p>
            <a:endParaRPr lang="en-US" sz="1800" dirty="0">
              <a:latin typeface="Times New Roman" panose="02020603050405020304" pitchFamily="18" charset="0"/>
            </a:endParaRPr>
          </a:p>
          <a:p>
            <a:endParaRPr lang="en-US" sz="1800" dirty="0"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83A5C74-3CED-3114-4904-534C69788E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377731"/>
              </p:ext>
            </p:extLst>
          </p:nvPr>
        </p:nvGraphicFramePr>
        <p:xfrm>
          <a:off x="1151237" y="2605967"/>
          <a:ext cx="8370715" cy="853440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848251">
                  <a:extLst>
                    <a:ext uri="{9D8B030D-6E8A-4147-A177-3AD203B41FA5}">
                      <a16:colId xmlns:a16="http://schemas.microsoft.com/office/drawing/2014/main" val="1524064594"/>
                    </a:ext>
                  </a:extLst>
                </a:gridCol>
                <a:gridCol w="633984">
                  <a:extLst>
                    <a:ext uri="{9D8B030D-6E8A-4147-A177-3AD203B41FA5}">
                      <a16:colId xmlns:a16="http://schemas.microsoft.com/office/drawing/2014/main" val="158124542"/>
                    </a:ext>
                  </a:extLst>
                </a:gridCol>
                <a:gridCol w="682752">
                  <a:extLst>
                    <a:ext uri="{9D8B030D-6E8A-4147-A177-3AD203B41FA5}">
                      <a16:colId xmlns:a16="http://schemas.microsoft.com/office/drawing/2014/main" val="15553815"/>
                    </a:ext>
                  </a:extLst>
                </a:gridCol>
                <a:gridCol w="646176">
                  <a:extLst>
                    <a:ext uri="{9D8B030D-6E8A-4147-A177-3AD203B41FA5}">
                      <a16:colId xmlns:a16="http://schemas.microsoft.com/office/drawing/2014/main" val="3954224117"/>
                    </a:ext>
                  </a:extLst>
                </a:gridCol>
                <a:gridCol w="1755648">
                  <a:extLst>
                    <a:ext uri="{9D8B030D-6E8A-4147-A177-3AD203B41FA5}">
                      <a16:colId xmlns:a16="http://schemas.microsoft.com/office/drawing/2014/main" val="3578673101"/>
                    </a:ext>
                  </a:extLst>
                </a:gridCol>
                <a:gridCol w="950976">
                  <a:extLst>
                    <a:ext uri="{9D8B030D-6E8A-4147-A177-3AD203B41FA5}">
                      <a16:colId xmlns:a16="http://schemas.microsoft.com/office/drawing/2014/main" val="387716149"/>
                    </a:ext>
                  </a:extLst>
                </a:gridCol>
                <a:gridCol w="1324270">
                  <a:extLst>
                    <a:ext uri="{9D8B030D-6E8A-4147-A177-3AD203B41FA5}">
                      <a16:colId xmlns:a16="http://schemas.microsoft.com/office/drawing/2014/main" val="2018687515"/>
                    </a:ext>
                  </a:extLst>
                </a:gridCol>
                <a:gridCol w="1528658">
                  <a:extLst>
                    <a:ext uri="{9D8B030D-6E8A-4147-A177-3AD203B41FA5}">
                      <a16:colId xmlns:a16="http://schemas.microsoft.com/office/drawing/2014/main" val="1006598034"/>
                    </a:ext>
                  </a:extLst>
                </a:gridCol>
              </a:tblGrid>
              <a:tr h="184785">
                <a:tc rowSpan="2" gridSpan="2"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subject/ object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629715"/>
                  </a:ext>
                </a:extLst>
              </a:tr>
              <a:tr h="18415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cap="small" dirty="0">
                          <a:effectLst/>
                        </a:rPr>
                        <a:t>sg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cap="small" dirty="0">
                          <a:effectLst/>
                        </a:rPr>
                        <a:t>pl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cap="small" dirty="0">
                          <a:effectLst/>
                        </a:rPr>
                        <a:t>sg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cap="small" dirty="0">
                          <a:effectLst/>
                        </a:rPr>
                        <a:t>pl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cap="small">
                          <a:effectLst/>
                        </a:rPr>
                        <a:t>sg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cap="small">
                          <a:effectLst/>
                        </a:rPr>
                        <a:t>pl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6734964"/>
                  </a:ext>
                </a:extLst>
              </a:tr>
              <a:tr h="62865">
                <a:tc rowSpan="2"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1</a:t>
                      </a:r>
                      <a:r>
                        <a:rPr lang="en-US" sz="1400" cap="small" dirty="0">
                          <a:effectLst/>
                        </a:rPr>
                        <a:t>subj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cap="small">
                          <a:effectLst/>
                        </a:rPr>
                        <a:t>sg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effectLst/>
                        </a:rPr>
                        <a:t>-</a:t>
                      </a:r>
                      <a:r>
                        <a:rPr lang="en-US" sz="1400" i="1" dirty="0" err="1">
                          <a:effectLst/>
                        </a:rPr>
                        <a:t>mkən</a:t>
                      </a:r>
                      <a:endParaRPr lang="en-US" sz="14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effectLst/>
                        </a:rPr>
                        <a:t>-</a:t>
                      </a:r>
                      <a:r>
                        <a:rPr lang="en-US" sz="1400" i="1" dirty="0" err="1">
                          <a:effectLst/>
                        </a:rPr>
                        <a:t>msi</a:t>
                      </a:r>
                      <a:endParaRPr lang="en-US" sz="14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effectLst/>
                        </a:rPr>
                        <a:t>-</a:t>
                      </a:r>
                      <a:r>
                        <a:rPr lang="en-US" sz="1400" i="1" dirty="0" err="1">
                          <a:effectLst/>
                        </a:rPr>
                        <a:t>qa</a:t>
                      </a:r>
                      <a:endParaRPr lang="en-US" sz="14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effectLst/>
                        </a:rPr>
                        <a:t>-</a:t>
                      </a:r>
                      <a:r>
                        <a:rPr lang="en-US" sz="1400" i="1" dirty="0" err="1">
                          <a:effectLst/>
                        </a:rPr>
                        <a:t>nəka</a:t>
                      </a:r>
                      <a:endParaRPr lang="en-US" sz="14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407905"/>
                  </a:ext>
                </a:extLst>
              </a:tr>
              <a:tr h="628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cap="small">
                          <a:effectLst/>
                        </a:rPr>
                        <a:t>pl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i="1">
                          <a:effectLst/>
                        </a:rPr>
                        <a:t>-mtəkən</a:t>
                      </a:r>
                      <a:endParaRPr lang="en-US" sz="1400" i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effectLst/>
                        </a:rPr>
                        <a:t>-</a:t>
                      </a:r>
                      <a:r>
                        <a:rPr lang="en-US" sz="1400" i="1" dirty="0" err="1">
                          <a:effectLst/>
                        </a:rPr>
                        <a:t>mtəsi</a:t>
                      </a:r>
                      <a:endParaRPr lang="en-US" sz="14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effectLst/>
                        </a:rPr>
                        <a:t>-</a:t>
                      </a:r>
                      <a:r>
                        <a:rPr lang="en-US" sz="1400" i="1" dirty="0" err="1">
                          <a:effectLst/>
                        </a:rPr>
                        <a:t>χ-pu</a:t>
                      </a:r>
                      <a:endParaRPr lang="en-US" sz="14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effectLst/>
                        </a:rPr>
                        <a:t>-</a:t>
                      </a:r>
                      <a:r>
                        <a:rPr lang="en-US" sz="1400" i="1" dirty="0" err="1">
                          <a:effectLst/>
                        </a:rPr>
                        <a:t>pu</a:t>
                      </a:r>
                      <a:endParaRPr lang="en-US" sz="14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149864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91005C2-9159-70FB-5AD3-B3E5C1192D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427187"/>
              </p:ext>
            </p:extLst>
          </p:nvPr>
        </p:nvGraphicFramePr>
        <p:xfrm>
          <a:off x="1187814" y="3825313"/>
          <a:ext cx="8334138" cy="1066800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811674">
                  <a:extLst>
                    <a:ext uri="{9D8B030D-6E8A-4147-A177-3AD203B41FA5}">
                      <a16:colId xmlns:a16="http://schemas.microsoft.com/office/drawing/2014/main" val="640468372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499977792"/>
                    </a:ext>
                  </a:extLst>
                </a:gridCol>
                <a:gridCol w="438912">
                  <a:extLst>
                    <a:ext uri="{9D8B030D-6E8A-4147-A177-3AD203B41FA5}">
                      <a16:colId xmlns:a16="http://schemas.microsoft.com/office/drawing/2014/main" val="4071771927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872267387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135581402"/>
                    </a:ext>
                  </a:extLst>
                </a:gridCol>
                <a:gridCol w="938784">
                  <a:extLst>
                    <a:ext uri="{9D8B030D-6E8A-4147-A177-3AD203B41FA5}">
                      <a16:colId xmlns:a16="http://schemas.microsoft.com/office/drawing/2014/main" val="1998548433"/>
                    </a:ext>
                  </a:extLst>
                </a:gridCol>
                <a:gridCol w="804672">
                  <a:extLst>
                    <a:ext uri="{9D8B030D-6E8A-4147-A177-3AD203B41FA5}">
                      <a16:colId xmlns:a16="http://schemas.microsoft.com/office/drawing/2014/main" val="981942494"/>
                    </a:ext>
                  </a:extLst>
                </a:gridCol>
                <a:gridCol w="963168">
                  <a:extLst>
                    <a:ext uri="{9D8B030D-6E8A-4147-A177-3AD203B41FA5}">
                      <a16:colId xmlns:a16="http://schemas.microsoft.com/office/drawing/2014/main" val="1857775754"/>
                    </a:ext>
                  </a:extLst>
                </a:gridCol>
                <a:gridCol w="788096">
                  <a:extLst>
                    <a:ext uri="{9D8B030D-6E8A-4147-A177-3AD203B41FA5}">
                      <a16:colId xmlns:a16="http://schemas.microsoft.com/office/drawing/2014/main" val="3122499462"/>
                    </a:ext>
                  </a:extLst>
                </a:gridCol>
                <a:gridCol w="606176">
                  <a:extLst>
                    <a:ext uri="{9D8B030D-6E8A-4147-A177-3AD203B41FA5}">
                      <a16:colId xmlns:a16="http://schemas.microsoft.com/office/drawing/2014/main" val="464339250"/>
                    </a:ext>
                  </a:extLst>
                </a:gridCol>
                <a:gridCol w="1446464">
                  <a:extLst>
                    <a:ext uri="{9D8B030D-6E8A-4147-A177-3AD203B41FA5}">
                      <a16:colId xmlns:a16="http://schemas.microsoft.com/office/drawing/2014/main" val="966640080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person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400" cap="small" dirty="0">
                          <a:effectLst/>
                        </a:rPr>
                        <a:t>1 obj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400" cap="small">
                          <a:effectLst/>
                        </a:rPr>
                        <a:t>2 obj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400" cap="small">
                          <a:effectLst/>
                        </a:rPr>
                        <a:t>3 obj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924228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cap="small" dirty="0">
                          <a:effectLst/>
                        </a:rPr>
                        <a:t>sg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cap="small" dirty="0">
                          <a:effectLst/>
                        </a:rPr>
                        <a:t>du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cap="small" dirty="0">
                          <a:effectLst/>
                        </a:rPr>
                        <a:t>pl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cap="small" dirty="0">
                          <a:effectLst/>
                        </a:rPr>
                        <a:t>sg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cap="small" dirty="0">
                          <a:effectLst/>
                        </a:rPr>
                        <a:t>du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cap="small">
                          <a:effectLst/>
                        </a:rPr>
                        <a:t>pl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cap="small">
                          <a:effectLst/>
                        </a:rPr>
                        <a:t>sg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cap="small">
                          <a:effectLst/>
                        </a:rPr>
                        <a:t>du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cap="small" dirty="0">
                          <a:effectLst/>
                        </a:rPr>
                        <a:t>pl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6776024"/>
                  </a:ext>
                </a:extLst>
              </a:tr>
              <a:tr h="109855">
                <a:tc rowSpan="3">
                  <a:txBody>
                    <a:bodyPr/>
                    <a:lstStyle/>
                    <a:p>
                      <a:r>
                        <a:rPr lang="en-US" sz="1400" cap="small" dirty="0">
                          <a:effectLst/>
                        </a:rPr>
                        <a:t>1 subj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cap="small">
                          <a:effectLst/>
                        </a:rPr>
                        <a:t>sg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 gridSpan="3"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effectLst/>
                        </a:rPr>
                        <a:t>-</a:t>
                      </a:r>
                      <a:r>
                        <a:rPr lang="en-US" sz="1400" i="1" dirty="0" err="1">
                          <a:effectLst/>
                        </a:rPr>
                        <a:t>mken</a:t>
                      </a:r>
                      <a:endParaRPr lang="en-US" sz="14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effectLst/>
                        </a:rPr>
                        <a:t>-</a:t>
                      </a:r>
                      <a:r>
                        <a:rPr lang="en-US" sz="1400" i="1" dirty="0" err="1">
                          <a:effectLst/>
                        </a:rPr>
                        <a:t>mtek</a:t>
                      </a:r>
                      <a:endParaRPr lang="en-US" sz="14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effectLst/>
                        </a:rPr>
                        <a:t>-</a:t>
                      </a:r>
                      <a:r>
                        <a:rPr lang="en-US" sz="1400" i="1" dirty="0" err="1">
                          <a:effectLst/>
                        </a:rPr>
                        <a:t>msi</a:t>
                      </a:r>
                      <a:endParaRPr lang="en-US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effectLst/>
                        </a:rPr>
                        <a:t>-</a:t>
                      </a:r>
                      <a:r>
                        <a:rPr lang="en-US" sz="1400" i="1" dirty="0" err="1">
                          <a:effectLst/>
                        </a:rPr>
                        <a:t>qa</a:t>
                      </a:r>
                      <a:endParaRPr lang="en-US" sz="14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effectLst/>
                        </a:rPr>
                        <a:t>-</a:t>
                      </a:r>
                      <a:r>
                        <a:rPr lang="en-US" sz="1400" i="1" dirty="0" err="1">
                          <a:effectLst/>
                        </a:rPr>
                        <a:t>gka</a:t>
                      </a:r>
                      <a:endParaRPr lang="en-US" sz="14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effectLst/>
                        </a:rPr>
                        <a:t>-</a:t>
                      </a:r>
                      <a:r>
                        <a:rPr lang="en-US" sz="1400" i="1" dirty="0" err="1">
                          <a:effectLst/>
                        </a:rPr>
                        <a:t>nka</a:t>
                      </a:r>
                      <a:endParaRPr lang="en-US" sz="14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0614077"/>
                  </a:ext>
                </a:extLst>
              </a:tr>
              <a:tr h="1092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cap="small">
                          <a:effectLst/>
                        </a:rPr>
                        <a:t>du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effectLst/>
                        </a:rPr>
                        <a:t>-</a:t>
                      </a:r>
                      <a:r>
                        <a:rPr lang="en-US" sz="1400" i="1" dirty="0" err="1">
                          <a:effectLst/>
                        </a:rPr>
                        <a:t>mken</a:t>
                      </a:r>
                      <a:endParaRPr lang="en-US" sz="14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effectLst/>
                        </a:rPr>
                        <a:t>-</a:t>
                      </a:r>
                      <a:r>
                        <a:rPr lang="en-US" sz="1400" i="1" dirty="0" err="1">
                          <a:effectLst/>
                        </a:rPr>
                        <a:t>mtek</a:t>
                      </a:r>
                      <a:endParaRPr lang="en-US" sz="14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effectLst/>
                        </a:rPr>
                        <a:t>-</a:t>
                      </a:r>
                      <a:r>
                        <a:rPr lang="en-US" sz="1400" i="1" dirty="0" err="1">
                          <a:effectLst/>
                        </a:rPr>
                        <a:t>msi</a:t>
                      </a:r>
                      <a:endParaRPr lang="en-US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effectLst/>
                        </a:rPr>
                        <a:t>-</a:t>
                      </a:r>
                      <a:r>
                        <a:rPr lang="en-US" sz="1400" i="1" dirty="0" err="1">
                          <a:effectLst/>
                        </a:rPr>
                        <a:t>rpuk</a:t>
                      </a:r>
                      <a:endParaRPr lang="en-US" sz="14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i="1">
                          <a:effectLst/>
                        </a:rPr>
                        <a:t> </a:t>
                      </a:r>
                      <a:endParaRPr lang="en-US" sz="1400" i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effectLst/>
                        </a:rPr>
                        <a:t>-</a:t>
                      </a:r>
                      <a:r>
                        <a:rPr lang="en-US" sz="1400" i="1" dirty="0" err="1">
                          <a:effectLst/>
                        </a:rPr>
                        <a:t>puk</a:t>
                      </a:r>
                      <a:endParaRPr lang="en-US" sz="14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1509491"/>
                  </a:ext>
                </a:extLst>
              </a:tr>
              <a:tr h="1092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cap="small">
                          <a:effectLst/>
                        </a:rPr>
                        <a:t>pl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effectLst/>
                        </a:rPr>
                        <a:t>-</a:t>
                      </a:r>
                      <a:r>
                        <a:rPr lang="en-US" sz="1400" i="1" dirty="0" err="1">
                          <a:effectLst/>
                        </a:rPr>
                        <a:t>mken</a:t>
                      </a:r>
                      <a:endParaRPr lang="en-US" sz="14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effectLst/>
                        </a:rPr>
                        <a:t>-</a:t>
                      </a:r>
                      <a:r>
                        <a:rPr lang="en-US" sz="1400" i="1" dirty="0" err="1">
                          <a:effectLst/>
                        </a:rPr>
                        <a:t>mtek</a:t>
                      </a:r>
                      <a:endParaRPr lang="en-US" sz="14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effectLst/>
                        </a:rPr>
                        <a:t>-</a:t>
                      </a:r>
                      <a:r>
                        <a:rPr lang="en-US" sz="1400" i="1" dirty="0" err="1">
                          <a:effectLst/>
                        </a:rPr>
                        <a:t>msi</a:t>
                      </a:r>
                      <a:endParaRPr lang="en-US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effectLst/>
                        </a:rPr>
                        <a:t>-</a:t>
                      </a:r>
                      <a:r>
                        <a:rPr lang="en-US" sz="1400" i="1" dirty="0" err="1">
                          <a:effectLst/>
                        </a:rPr>
                        <a:t>rput</a:t>
                      </a:r>
                      <a:endParaRPr lang="en-US" sz="14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effectLst/>
                        </a:rPr>
                        <a:t> </a:t>
                      </a:r>
                      <a:endParaRPr lang="en-US" sz="14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effectLst/>
                        </a:rPr>
                        <a:t>-put</a:t>
                      </a:r>
                      <a:endParaRPr lang="en-US" sz="14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78828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06B243D-7078-5694-AF2D-6921208EB8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802886"/>
              </p:ext>
            </p:extLst>
          </p:nvPr>
        </p:nvGraphicFramePr>
        <p:xfrm>
          <a:off x="1187813" y="5580789"/>
          <a:ext cx="8334139" cy="938530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823867">
                  <a:extLst>
                    <a:ext uri="{9D8B030D-6E8A-4147-A177-3AD203B41FA5}">
                      <a16:colId xmlns:a16="http://schemas.microsoft.com/office/drawing/2014/main" val="3299717958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513982119"/>
                    </a:ext>
                  </a:extLst>
                </a:gridCol>
                <a:gridCol w="926592">
                  <a:extLst>
                    <a:ext uri="{9D8B030D-6E8A-4147-A177-3AD203B41FA5}">
                      <a16:colId xmlns:a16="http://schemas.microsoft.com/office/drawing/2014/main" val="268409754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274566402"/>
                    </a:ext>
                  </a:extLst>
                </a:gridCol>
                <a:gridCol w="1755648">
                  <a:extLst>
                    <a:ext uri="{9D8B030D-6E8A-4147-A177-3AD203B41FA5}">
                      <a16:colId xmlns:a16="http://schemas.microsoft.com/office/drawing/2014/main" val="2515391235"/>
                    </a:ext>
                  </a:extLst>
                </a:gridCol>
                <a:gridCol w="938784">
                  <a:extLst>
                    <a:ext uri="{9D8B030D-6E8A-4147-A177-3AD203B41FA5}">
                      <a16:colId xmlns:a16="http://schemas.microsoft.com/office/drawing/2014/main" val="966986072"/>
                    </a:ext>
                  </a:extLst>
                </a:gridCol>
                <a:gridCol w="1243584">
                  <a:extLst>
                    <a:ext uri="{9D8B030D-6E8A-4147-A177-3AD203B41FA5}">
                      <a16:colId xmlns:a16="http://schemas.microsoft.com/office/drawing/2014/main" val="202683918"/>
                    </a:ext>
                  </a:extLst>
                </a:gridCol>
                <a:gridCol w="1609344">
                  <a:extLst>
                    <a:ext uri="{9D8B030D-6E8A-4147-A177-3AD203B41FA5}">
                      <a16:colId xmlns:a16="http://schemas.microsoft.com/office/drawing/2014/main" val="2911929355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person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cap="small" dirty="0">
                          <a:effectLst/>
                        </a:rPr>
                        <a:t>1 obj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cap="small" dirty="0">
                          <a:effectLst/>
                        </a:rPr>
                        <a:t>2 obj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cap="small">
                          <a:effectLst/>
                        </a:rPr>
                        <a:t>3 obj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92224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cap="small" dirty="0">
                          <a:effectLst/>
                        </a:rPr>
                        <a:t>sg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cap="small" dirty="0">
                          <a:effectLst/>
                        </a:rPr>
                        <a:t>pl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cap="small" dirty="0">
                          <a:effectLst/>
                        </a:rPr>
                        <a:t>sg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cap="small" dirty="0">
                          <a:effectLst/>
                        </a:rPr>
                        <a:t>pl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cap="small">
                          <a:effectLst/>
                        </a:rPr>
                        <a:t>sg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cap="small">
                          <a:effectLst/>
                        </a:rPr>
                        <a:t>pl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4825338"/>
                  </a:ext>
                </a:extLst>
              </a:tr>
              <a:tr h="109855">
                <a:tc rowSpan="2">
                  <a:txBody>
                    <a:bodyPr/>
                    <a:lstStyle/>
                    <a:p>
                      <a:r>
                        <a:rPr lang="en-US" sz="1400" cap="small">
                          <a:effectLst/>
                        </a:rPr>
                        <a:t>1 subj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cap="small">
                          <a:effectLst/>
                        </a:rPr>
                        <a:t>sg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 gridSpan="2"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r>
                        <a:rPr lang="en-US" sz="1400" i="1" dirty="0" err="1">
                          <a:solidFill>
                            <a:srgbClr val="FF0000"/>
                          </a:solidFill>
                          <a:effectLst/>
                        </a:rPr>
                        <a:t>akkit</a:t>
                      </a:r>
                      <a:endParaRPr lang="en-US" sz="1400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r>
                        <a:rPr lang="en-US" sz="1400" i="1" dirty="0" err="1">
                          <a:solidFill>
                            <a:srgbClr val="FF0000"/>
                          </a:solidFill>
                          <a:effectLst/>
                        </a:rPr>
                        <a:t>assi</a:t>
                      </a:r>
                      <a:endParaRPr lang="en-US" sz="1400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r>
                        <a:rPr lang="en-US" sz="1400" i="1" dirty="0" err="1">
                          <a:solidFill>
                            <a:srgbClr val="FF0000"/>
                          </a:solidFill>
                          <a:effectLst/>
                        </a:rPr>
                        <a:t>ara</a:t>
                      </a:r>
                      <a:endParaRPr lang="en-US" sz="1400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r>
                        <a:rPr lang="en-US" sz="1400" i="1" dirty="0" err="1">
                          <a:solidFill>
                            <a:srgbClr val="FF0000"/>
                          </a:solidFill>
                          <a:effectLst/>
                        </a:rPr>
                        <a:t>akka</a:t>
                      </a:r>
                      <a:endParaRPr lang="en-US" sz="1400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1685402"/>
                  </a:ext>
                </a:extLst>
              </a:tr>
              <a:tr h="2984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cap="small">
                          <a:effectLst/>
                        </a:rPr>
                        <a:t>pl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r>
                        <a:rPr lang="en-US" sz="1400" i="1" dirty="0" err="1">
                          <a:solidFill>
                            <a:srgbClr val="FF0000"/>
                          </a:solidFill>
                          <a:effectLst/>
                        </a:rPr>
                        <a:t>atsigit</a:t>
                      </a:r>
                      <a:endParaRPr lang="en-US" sz="1400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r>
                        <a:rPr lang="en-US" sz="1400" i="1" dirty="0" err="1">
                          <a:solidFill>
                            <a:srgbClr val="FF0000"/>
                          </a:solidFill>
                          <a:effectLst/>
                        </a:rPr>
                        <a:t>assi</a:t>
                      </a:r>
                      <a:endParaRPr lang="en-US" sz="1400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effectLst/>
                        </a:rPr>
                        <a:t>-</a:t>
                      </a:r>
                      <a:r>
                        <a:rPr lang="en-US" sz="1400" i="1" dirty="0" err="1">
                          <a:effectLst/>
                        </a:rPr>
                        <a:t>arput</a:t>
                      </a:r>
                      <a:endParaRPr lang="en-US" sz="14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effectLst/>
                        </a:rPr>
                        <a:t>-</a:t>
                      </a:r>
                      <a:r>
                        <a:rPr lang="en-US" sz="1400" i="1" dirty="0" err="1">
                          <a:solidFill>
                            <a:srgbClr val="FF0000"/>
                          </a:solidFill>
                          <a:effectLst/>
                        </a:rPr>
                        <a:t>avut</a:t>
                      </a:r>
                      <a:endParaRPr lang="en-US" sz="1400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6029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6341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FD498-3A03-AB21-ACFD-6AFAFA58E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27514"/>
            <a:ext cx="9905998" cy="1478570"/>
          </a:xfrm>
        </p:spPr>
        <p:txBody>
          <a:bodyPr>
            <a:normAutofit/>
          </a:bodyPr>
          <a:lstStyle/>
          <a:p>
            <a:r>
              <a:rPr lang="en-US" dirty="0"/>
              <a:t>3.  </a:t>
            </a:r>
            <a:r>
              <a:rPr lang="en-US" dirty="0" err="1"/>
              <a:t>Sirenikski</a:t>
            </a:r>
            <a:r>
              <a:rPr lang="en-US" dirty="0"/>
              <a:t> as A branch of the Yupik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DBCE9-F3E8-B2DA-DF6B-1E5DAC13F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657350"/>
            <a:ext cx="9905999" cy="3825241"/>
          </a:xfrm>
        </p:spPr>
        <p:txBody>
          <a:bodyPr/>
          <a:lstStyle/>
          <a:p>
            <a:r>
              <a:rPr lang="en-US" sz="2000" dirty="0">
                <a:effectLst/>
                <a:latin typeface="Century Schoolbook" panose="02040604050505020304" pitchFamily="18" charset="0"/>
                <a:ea typeface="Calibri" panose="020F0502020204030204" pitchFamily="34" charset="0"/>
              </a:rPr>
              <a:t>The </a:t>
            </a:r>
            <a:r>
              <a:rPr lang="en-US" sz="20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</a:rPr>
              <a:t>Sirenikski</a:t>
            </a:r>
            <a:r>
              <a:rPr lang="en-US" sz="2000" dirty="0">
                <a:effectLst/>
                <a:latin typeface="Century Schoolbook" panose="02040604050505020304" pitchFamily="18" charset="0"/>
                <a:ea typeface="Calibri" panose="020F0502020204030204" pitchFamily="34" charset="0"/>
              </a:rPr>
              <a:t> moods were obfuscated by </a:t>
            </a:r>
            <a:r>
              <a:rPr lang="en-US" sz="20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</a:rPr>
              <a:t>Menovshchikov’s</a:t>
            </a:r>
            <a:r>
              <a:rPr lang="en-US" sz="2000" dirty="0">
                <a:effectLst/>
                <a:latin typeface="Century Schoolbook" panose="02040604050505020304" pitchFamily="18" charset="0"/>
                <a:ea typeface="Calibri" panose="020F0502020204030204" pitchFamily="34" charset="0"/>
              </a:rPr>
              <a:t> (1964) analysis; however, the mood system is as follows (Berge, forthcoming)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DFD6F99-18DE-BD5A-D915-B0FC6F9297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964606"/>
              </p:ext>
            </p:extLst>
          </p:nvPr>
        </p:nvGraphicFramePr>
        <p:xfrm>
          <a:off x="891540" y="2446020"/>
          <a:ext cx="10607039" cy="3962400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1817370">
                  <a:extLst>
                    <a:ext uri="{9D8B030D-6E8A-4147-A177-3AD203B41FA5}">
                      <a16:colId xmlns:a16="http://schemas.microsoft.com/office/drawing/2014/main" val="82955675"/>
                    </a:ext>
                  </a:extLst>
                </a:gridCol>
                <a:gridCol w="1451610">
                  <a:extLst>
                    <a:ext uri="{9D8B030D-6E8A-4147-A177-3AD203B41FA5}">
                      <a16:colId xmlns:a16="http://schemas.microsoft.com/office/drawing/2014/main" val="3543288522"/>
                    </a:ext>
                  </a:extLst>
                </a:gridCol>
                <a:gridCol w="2868054">
                  <a:extLst>
                    <a:ext uri="{9D8B030D-6E8A-4147-A177-3AD203B41FA5}">
                      <a16:colId xmlns:a16="http://schemas.microsoft.com/office/drawing/2014/main" val="2179928411"/>
                    </a:ext>
                  </a:extLst>
                </a:gridCol>
                <a:gridCol w="1029576">
                  <a:extLst>
                    <a:ext uri="{9D8B030D-6E8A-4147-A177-3AD203B41FA5}">
                      <a16:colId xmlns:a16="http://schemas.microsoft.com/office/drawing/2014/main" val="1472036834"/>
                    </a:ext>
                  </a:extLst>
                </a:gridCol>
                <a:gridCol w="3440429">
                  <a:extLst>
                    <a:ext uri="{9D8B030D-6E8A-4147-A177-3AD203B41FA5}">
                      <a16:colId xmlns:a16="http://schemas.microsoft.com/office/drawing/2014/main" val="4163729635"/>
                    </a:ext>
                  </a:extLst>
                </a:gridCol>
              </a:tblGrid>
              <a:tr h="196215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</a:rPr>
                        <a:t>Mood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500" dirty="0" err="1">
                          <a:solidFill>
                            <a:schemeClr val="bg1"/>
                          </a:solidFill>
                          <a:effectLst/>
                        </a:rPr>
                        <a:t>Sirenikski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</a:rPr>
                        <a:t>Yupik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</a:rPr>
                        <a:t>Inuit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1957608"/>
                  </a:ext>
                </a:extLst>
              </a:tr>
              <a:tr h="588645">
                <a:tc>
                  <a:txBody>
                    <a:bodyPr/>
                    <a:lstStyle/>
                    <a:p>
                      <a:r>
                        <a:rPr lang="en-US" sz="1500" dirty="0">
                          <a:effectLst/>
                        </a:rPr>
                        <a:t>Indicative</a:t>
                      </a:r>
                    </a:p>
                    <a:p>
                      <a:r>
                        <a:rPr lang="en-US" sz="1500" dirty="0" err="1">
                          <a:effectLst/>
                        </a:rPr>
                        <a:t>Intr</a:t>
                      </a:r>
                      <a:r>
                        <a:rPr lang="en-US" sz="1500" dirty="0">
                          <a:effectLst/>
                        </a:rPr>
                        <a:t> *-</a:t>
                      </a:r>
                      <a:r>
                        <a:rPr lang="en-US" sz="1500" dirty="0" err="1">
                          <a:effectLst/>
                        </a:rPr>
                        <a:t>ðuʁ</a:t>
                      </a:r>
                      <a:r>
                        <a:rPr lang="en-US" sz="1500" dirty="0">
                          <a:effectLst/>
                        </a:rPr>
                        <a:t>-</a:t>
                      </a:r>
                    </a:p>
                    <a:p>
                      <a:r>
                        <a:rPr lang="en-US" sz="1500" dirty="0">
                          <a:effectLst/>
                        </a:rPr>
                        <a:t>Tr *-</a:t>
                      </a:r>
                      <a:r>
                        <a:rPr lang="en-US" sz="1500" dirty="0" err="1">
                          <a:effectLst/>
                        </a:rPr>
                        <a:t>ðaʁ</a:t>
                      </a:r>
                      <a:r>
                        <a:rPr lang="en-US" sz="1500" dirty="0">
                          <a:effectLst/>
                        </a:rPr>
                        <a:t>-</a:t>
                      </a:r>
                      <a:endParaRPr lang="en-US" sz="15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500" dirty="0" err="1">
                          <a:effectLst/>
                        </a:rPr>
                        <a:t>Intr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i="1" dirty="0">
                          <a:effectLst/>
                        </a:rPr>
                        <a:t>–</a:t>
                      </a:r>
                      <a:r>
                        <a:rPr lang="en-US" sz="1500" i="1" dirty="0" err="1">
                          <a:effectLst/>
                        </a:rPr>
                        <a:t>tə</a:t>
                      </a:r>
                      <a:r>
                        <a:rPr lang="en-US" sz="1500" i="1" dirty="0">
                          <a:effectLst/>
                        </a:rPr>
                        <a:t>(</a:t>
                      </a:r>
                      <a:r>
                        <a:rPr lang="en-US" sz="1500" i="1" dirty="0" err="1">
                          <a:effectLst/>
                        </a:rPr>
                        <a:t>ʁ</a:t>
                      </a:r>
                      <a:r>
                        <a:rPr lang="en-US" sz="1500" i="1" dirty="0">
                          <a:effectLst/>
                        </a:rPr>
                        <a:t>)-</a:t>
                      </a:r>
                    </a:p>
                    <a:p>
                      <a:r>
                        <a:rPr lang="en-US" sz="1500" dirty="0" err="1">
                          <a:effectLst/>
                        </a:rPr>
                        <a:t>Intr</a:t>
                      </a:r>
                      <a:r>
                        <a:rPr lang="en-US" sz="1500" dirty="0">
                          <a:effectLst/>
                        </a:rPr>
                        <a:t> past -</a:t>
                      </a:r>
                      <a:r>
                        <a:rPr lang="en-US" sz="1500" i="1" dirty="0" err="1">
                          <a:effectLst/>
                        </a:rPr>
                        <a:t>ra</a:t>
                      </a:r>
                      <a:r>
                        <a:rPr lang="en-US" sz="1500" i="1" dirty="0">
                          <a:effectLst/>
                        </a:rPr>
                        <a:t>-</a:t>
                      </a:r>
                    </a:p>
                    <a:p>
                      <a:r>
                        <a:rPr lang="en-US" sz="1500" dirty="0">
                          <a:effectLst/>
                        </a:rPr>
                        <a:t>Tr –</a:t>
                      </a:r>
                      <a:r>
                        <a:rPr lang="en-US" sz="1500" i="1" dirty="0" err="1">
                          <a:effectLst/>
                        </a:rPr>
                        <a:t>tə</a:t>
                      </a:r>
                      <a:r>
                        <a:rPr lang="en-US" sz="1500" i="1" dirty="0">
                          <a:effectLst/>
                        </a:rPr>
                        <a:t>(</a:t>
                      </a:r>
                      <a:r>
                        <a:rPr lang="en-US" sz="1500" i="1" dirty="0" err="1">
                          <a:effectLst/>
                        </a:rPr>
                        <a:t>ʁ</a:t>
                      </a:r>
                      <a:r>
                        <a:rPr lang="en-US" sz="1500" i="1" dirty="0">
                          <a:effectLst/>
                        </a:rPr>
                        <a:t>)-</a:t>
                      </a:r>
                      <a:endParaRPr lang="en-US" sz="1500" i="1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r>
                        <a:rPr lang="en-US" sz="1500" i="1" dirty="0">
                          <a:effectLst/>
                        </a:rPr>
                        <a:t>-</a:t>
                      </a:r>
                      <a:r>
                        <a:rPr lang="en-US" sz="1500" i="1" dirty="0" err="1">
                          <a:effectLst/>
                        </a:rPr>
                        <a:t>ju</a:t>
                      </a:r>
                      <a:r>
                        <a:rPr lang="en-US" sz="1500" i="1" dirty="0">
                          <a:effectLst/>
                        </a:rPr>
                        <a:t>-/-</a:t>
                      </a:r>
                      <a:r>
                        <a:rPr lang="en-US" sz="1500" i="1" dirty="0" err="1">
                          <a:effectLst/>
                        </a:rPr>
                        <a:t>tu</a:t>
                      </a:r>
                      <a:r>
                        <a:rPr lang="en-US" sz="1500" i="1" dirty="0">
                          <a:effectLst/>
                        </a:rPr>
                        <a:t>-</a:t>
                      </a:r>
                    </a:p>
                    <a:p>
                      <a:r>
                        <a:rPr lang="en-US" sz="1500" i="1" dirty="0">
                          <a:effectLst/>
                        </a:rPr>
                        <a:t> </a:t>
                      </a:r>
                    </a:p>
                    <a:p>
                      <a:r>
                        <a:rPr lang="en-US" sz="1500" i="1" dirty="0">
                          <a:effectLst/>
                        </a:rPr>
                        <a:t>-(</a:t>
                      </a:r>
                      <a:r>
                        <a:rPr lang="en-US" sz="1500" i="1" dirty="0" err="1">
                          <a:effectLst/>
                        </a:rPr>
                        <a:t>ɣ</a:t>
                      </a:r>
                      <a:r>
                        <a:rPr lang="en-US" sz="1500" i="1" dirty="0">
                          <a:effectLst/>
                        </a:rPr>
                        <a:t>)a(</a:t>
                      </a:r>
                      <a:r>
                        <a:rPr lang="en-US" sz="1500" i="1" dirty="0" err="1">
                          <a:effectLst/>
                        </a:rPr>
                        <a:t>ʁ</a:t>
                      </a:r>
                      <a:r>
                        <a:rPr lang="en-US" sz="1500" i="1" dirty="0">
                          <a:effectLst/>
                        </a:rPr>
                        <a:t>)-</a:t>
                      </a:r>
                      <a:endParaRPr lang="en-US" sz="1500" i="1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i="1" dirty="0">
                          <a:solidFill>
                            <a:srgbClr val="FF0000"/>
                          </a:solidFill>
                          <a:effectLst/>
                        </a:rPr>
                        <a:t>-vu-/-</a:t>
                      </a:r>
                      <a:r>
                        <a:rPr lang="en-US" sz="1500" i="1" dirty="0" err="1">
                          <a:solidFill>
                            <a:srgbClr val="FF0000"/>
                          </a:solidFill>
                          <a:effectLst/>
                        </a:rPr>
                        <a:t>pu</a:t>
                      </a:r>
                      <a:r>
                        <a:rPr lang="en-US" sz="1500" i="1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</a:p>
                    <a:p>
                      <a:r>
                        <a:rPr lang="en-US" sz="1500" i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</a:p>
                    <a:p>
                      <a:r>
                        <a:rPr lang="en-US" sz="1500" i="1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r>
                        <a:rPr lang="en-US" sz="1500" i="1" dirty="0" err="1">
                          <a:solidFill>
                            <a:srgbClr val="FF0000"/>
                          </a:solidFill>
                          <a:effectLst/>
                        </a:rPr>
                        <a:t>va</a:t>
                      </a:r>
                      <a:r>
                        <a:rPr lang="en-US" sz="1500" i="1" dirty="0">
                          <a:solidFill>
                            <a:srgbClr val="FF0000"/>
                          </a:solidFill>
                          <a:effectLst/>
                        </a:rPr>
                        <a:t>-/-pa-</a:t>
                      </a:r>
                      <a:endParaRPr lang="en-US" sz="1500" i="1" dirty="0">
                        <a:solidFill>
                          <a:srgbClr val="FF0000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3265068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r>
                        <a:rPr lang="en-US" sz="1500" dirty="0">
                          <a:effectLst/>
                        </a:rPr>
                        <a:t>Participial</a:t>
                      </a:r>
                      <a:endParaRPr lang="en-US" sz="15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500" dirty="0" err="1">
                          <a:effectLst/>
                        </a:rPr>
                        <a:t>Intr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b="1" dirty="0">
                          <a:effectLst/>
                        </a:rPr>
                        <a:t>-</a:t>
                      </a:r>
                      <a:r>
                        <a:rPr lang="en-US" sz="1500" b="1" i="1" dirty="0" err="1">
                          <a:effectLst/>
                        </a:rPr>
                        <a:t>ləʁə</a:t>
                      </a:r>
                      <a:r>
                        <a:rPr lang="en-US" sz="1500" b="1" i="1" dirty="0">
                          <a:effectLst/>
                        </a:rPr>
                        <a:t>-</a:t>
                      </a:r>
                      <a:endParaRPr lang="en-US" sz="1500" i="1" dirty="0">
                        <a:effectLst/>
                      </a:endParaRPr>
                    </a:p>
                    <a:p>
                      <a:r>
                        <a:rPr lang="en-US" sz="1500" dirty="0">
                          <a:effectLst/>
                        </a:rPr>
                        <a:t>Tr -</a:t>
                      </a:r>
                      <a:r>
                        <a:rPr lang="en-US" sz="1500" b="1" i="1" dirty="0" err="1">
                          <a:effectLst/>
                        </a:rPr>
                        <a:t>kəŋə</a:t>
                      </a:r>
                      <a:r>
                        <a:rPr lang="en-US" sz="1500" b="1" i="1" dirty="0">
                          <a:effectLst/>
                        </a:rPr>
                        <a:t>-</a:t>
                      </a:r>
                      <a:endParaRPr lang="en-US" sz="1500" b="1" i="1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r>
                        <a:rPr lang="en-US" sz="1500" b="0" i="1" dirty="0">
                          <a:effectLst/>
                        </a:rPr>
                        <a:t>-</a:t>
                      </a:r>
                      <a:r>
                        <a:rPr lang="en-US" sz="1500" b="1" i="1" dirty="0" err="1">
                          <a:effectLst/>
                        </a:rPr>
                        <a:t>ɬʁia</a:t>
                      </a:r>
                      <a:r>
                        <a:rPr lang="en-US" sz="1500" b="1" i="1" dirty="0">
                          <a:effectLst/>
                        </a:rPr>
                        <a:t>-</a:t>
                      </a:r>
                      <a:endParaRPr lang="en-US" sz="1500" i="1" dirty="0">
                        <a:effectLst/>
                      </a:endParaRPr>
                    </a:p>
                    <a:p>
                      <a:r>
                        <a:rPr lang="en-US" sz="1500" i="1" dirty="0">
                          <a:effectLst/>
                        </a:rPr>
                        <a:t>-</a:t>
                      </a:r>
                      <a:r>
                        <a:rPr lang="en-US" sz="1500" b="1" i="1" dirty="0" err="1">
                          <a:effectLst/>
                        </a:rPr>
                        <a:t>kə</a:t>
                      </a:r>
                      <a:r>
                        <a:rPr lang="en-US" sz="1500" b="1" i="1" dirty="0">
                          <a:effectLst/>
                        </a:rPr>
                        <a:t>-</a:t>
                      </a:r>
                      <a:endParaRPr lang="en-US" sz="1500" b="1" i="1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i="0" dirty="0">
                          <a:effectLst/>
                        </a:rPr>
                        <a:t>Western</a:t>
                      </a:r>
                      <a:r>
                        <a:rPr lang="en-US" sz="1500" i="1" dirty="0">
                          <a:effectLst/>
                        </a:rPr>
                        <a:t> </a:t>
                      </a:r>
                      <a:r>
                        <a:rPr lang="en-US" sz="1500" i="1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r>
                        <a:rPr lang="en-US" sz="1500" i="1" dirty="0" err="1">
                          <a:solidFill>
                            <a:srgbClr val="FF0000"/>
                          </a:solidFill>
                          <a:effectLst/>
                        </a:rPr>
                        <a:t>jua</a:t>
                      </a:r>
                      <a:r>
                        <a:rPr lang="en-US" sz="1500" i="1" dirty="0">
                          <a:solidFill>
                            <a:srgbClr val="FF0000"/>
                          </a:solidFill>
                          <a:effectLst/>
                        </a:rPr>
                        <a:t>-/-</a:t>
                      </a:r>
                      <a:r>
                        <a:rPr lang="en-US" sz="1500" i="0" dirty="0" err="1">
                          <a:solidFill>
                            <a:srgbClr val="FF0000"/>
                          </a:solidFill>
                          <a:effectLst/>
                        </a:rPr>
                        <a:t>tua</a:t>
                      </a:r>
                      <a:r>
                        <a:rPr lang="en-US" sz="1500" i="0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r>
                        <a:rPr lang="en-US" sz="1500" i="0" dirty="0">
                          <a:effectLst/>
                        </a:rPr>
                        <a:t>Eastern</a:t>
                      </a:r>
                      <a:r>
                        <a:rPr lang="en-US" sz="1500" i="1" dirty="0">
                          <a:effectLst/>
                        </a:rPr>
                        <a:t> </a:t>
                      </a:r>
                      <a:r>
                        <a:rPr lang="en-US" sz="1500" i="1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r>
                        <a:rPr lang="en-US" sz="1500" i="1" dirty="0" err="1">
                          <a:solidFill>
                            <a:srgbClr val="FF0000"/>
                          </a:solidFill>
                          <a:effectLst/>
                        </a:rPr>
                        <a:t>ju</a:t>
                      </a:r>
                      <a:r>
                        <a:rPr lang="en-US" sz="1500" i="1" dirty="0">
                          <a:solidFill>
                            <a:srgbClr val="FF0000"/>
                          </a:solidFill>
                          <a:effectLst/>
                        </a:rPr>
                        <a:t>-/-</a:t>
                      </a:r>
                      <a:r>
                        <a:rPr lang="en-US" sz="1500" i="1" dirty="0" err="1">
                          <a:solidFill>
                            <a:srgbClr val="FF0000"/>
                          </a:solidFill>
                          <a:effectLst/>
                        </a:rPr>
                        <a:t>tu</a:t>
                      </a:r>
                      <a:r>
                        <a:rPr lang="en-US" sz="1500" i="1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</a:p>
                    <a:p>
                      <a:r>
                        <a:rPr lang="en-US" sz="1500" i="0" dirty="0">
                          <a:effectLst/>
                        </a:rPr>
                        <a:t>Tr</a:t>
                      </a:r>
                      <a:r>
                        <a:rPr lang="en-US" sz="1500" i="1" dirty="0">
                          <a:effectLst/>
                        </a:rPr>
                        <a:t> </a:t>
                      </a:r>
                      <a:r>
                        <a:rPr lang="en-US" sz="1500" i="1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r>
                        <a:rPr lang="en-US" sz="1500" i="1" dirty="0" err="1">
                          <a:solidFill>
                            <a:srgbClr val="FF0000"/>
                          </a:solidFill>
                          <a:effectLst/>
                        </a:rPr>
                        <a:t>ɣi</a:t>
                      </a:r>
                      <a:r>
                        <a:rPr lang="en-US" sz="1500" i="1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en-US" sz="1500" i="1" dirty="0">
                        <a:solidFill>
                          <a:srgbClr val="FF0000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8226527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r>
                        <a:rPr lang="en-US" sz="1500" dirty="0">
                          <a:effectLst/>
                        </a:rPr>
                        <a:t>Interrogative</a:t>
                      </a:r>
                      <a:endParaRPr lang="en-US" sz="15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500" dirty="0" err="1">
                          <a:effectLst/>
                        </a:rPr>
                        <a:t>Intr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b="1" dirty="0">
                          <a:effectLst/>
                        </a:rPr>
                        <a:t>-</a:t>
                      </a:r>
                      <a:r>
                        <a:rPr lang="en-US" sz="1500" b="1" i="1" dirty="0">
                          <a:effectLst/>
                        </a:rPr>
                        <a:t>ɣ- / -</a:t>
                      </a:r>
                      <a:r>
                        <a:rPr lang="en-US" sz="1500" b="1" i="1" dirty="0" err="1">
                          <a:effectLst/>
                        </a:rPr>
                        <a:t>tə</a:t>
                      </a:r>
                      <a:r>
                        <a:rPr lang="en-US" sz="1500" b="1" i="1" dirty="0">
                          <a:effectLst/>
                        </a:rPr>
                        <a:t>-</a:t>
                      </a:r>
                      <a:endParaRPr lang="en-US" sz="1500" b="1" i="1" dirty="0"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r>
                        <a:rPr lang="en-US" sz="1500" i="1" dirty="0">
                          <a:effectLst/>
                        </a:rPr>
                        <a:t>-</a:t>
                      </a:r>
                      <a:r>
                        <a:rPr lang="en-US" sz="1500" b="1" i="1" dirty="0">
                          <a:effectLst/>
                        </a:rPr>
                        <a:t>c- / -</a:t>
                      </a:r>
                      <a:r>
                        <a:rPr lang="en-US" sz="1500" b="1" i="1" dirty="0" err="1">
                          <a:effectLst/>
                        </a:rPr>
                        <a:t>tə</a:t>
                      </a:r>
                      <a:r>
                        <a:rPr lang="en-US" sz="1500" b="1" i="1" dirty="0">
                          <a:effectLst/>
                        </a:rPr>
                        <a:t>-</a:t>
                      </a:r>
                      <a:endParaRPr lang="en-US" sz="1500" b="1" i="1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i="1" dirty="0">
                          <a:solidFill>
                            <a:srgbClr val="FF0000"/>
                          </a:solidFill>
                          <a:effectLst/>
                        </a:rPr>
                        <a:t>-v-</a:t>
                      </a:r>
                      <a:endParaRPr lang="en-US" sz="1500" i="1" dirty="0">
                        <a:solidFill>
                          <a:srgbClr val="FF0000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9194693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r>
                        <a:rPr lang="en-US" sz="1500" dirty="0">
                          <a:effectLst/>
                        </a:rPr>
                        <a:t>Imperative</a:t>
                      </a:r>
                      <a:endParaRPr lang="en-US" sz="15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 0</a:t>
                      </a:r>
                      <a:endParaRPr lang="en-US" sz="15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r>
                        <a:rPr lang="en-US" sz="1500" i="1" dirty="0">
                          <a:effectLst/>
                        </a:rPr>
                        <a:t>0</a:t>
                      </a:r>
                      <a:endParaRPr lang="en-US" sz="1500" i="1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i="1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r>
                        <a:rPr lang="en-US" sz="1500" i="1" dirty="0" err="1">
                          <a:solidFill>
                            <a:srgbClr val="FF0000"/>
                          </a:solidFill>
                          <a:effectLst/>
                        </a:rPr>
                        <a:t>ɣi</a:t>
                      </a:r>
                      <a:r>
                        <a:rPr lang="en-US" sz="1500" i="1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en-US" sz="1500" i="1" dirty="0">
                        <a:solidFill>
                          <a:srgbClr val="FF0000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1132507"/>
                  </a:ext>
                </a:extLst>
              </a:tr>
              <a:tr h="392430">
                <a:tc>
                  <a:txBody>
                    <a:bodyPr/>
                    <a:lstStyle/>
                    <a:p>
                      <a:r>
                        <a:rPr lang="en-US" sz="1500" dirty="0">
                          <a:effectLst/>
                        </a:rPr>
                        <a:t>Optative</a:t>
                      </a:r>
                      <a:endParaRPr lang="en-US" sz="15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500" dirty="0" err="1">
                          <a:effectLst/>
                        </a:rPr>
                        <a:t>Intr</a:t>
                      </a:r>
                      <a:r>
                        <a:rPr lang="en-US" sz="1500" dirty="0">
                          <a:effectLst/>
                        </a:rPr>
                        <a:t> -</a:t>
                      </a:r>
                      <a:r>
                        <a:rPr lang="en-US" sz="1500" i="1" dirty="0" err="1">
                          <a:effectLst/>
                        </a:rPr>
                        <a:t>ɬa</a:t>
                      </a:r>
                      <a:r>
                        <a:rPr lang="en-US" sz="1500" i="1" dirty="0">
                          <a:effectLst/>
                        </a:rPr>
                        <a:t>-</a:t>
                      </a:r>
                    </a:p>
                    <a:p>
                      <a:r>
                        <a:rPr lang="en-US" sz="1500" dirty="0">
                          <a:effectLst/>
                        </a:rPr>
                        <a:t>Tr </a:t>
                      </a: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-</a:t>
                      </a:r>
                      <a:r>
                        <a:rPr lang="en-US" sz="1500" i="1" dirty="0" err="1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suk</a:t>
                      </a:r>
                      <a:r>
                        <a:rPr lang="en-US" sz="1500" i="1" dirty="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-</a:t>
                      </a: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lang="en-US" sz="1500" dirty="0">
                          <a:effectLst/>
                        </a:rPr>
                        <a:t>‘want’</a:t>
                      </a:r>
                      <a:endParaRPr lang="en-US" sz="15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r>
                        <a:rPr lang="en-US" sz="1500" i="1" dirty="0">
                          <a:effectLst/>
                        </a:rPr>
                        <a:t>1 -la-</a:t>
                      </a:r>
                    </a:p>
                    <a:p>
                      <a:r>
                        <a:rPr lang="en-US" sz="1500" i="1" dirty="0">
                          <a:effectLst/>
                        </a:rPr>
                        <a:t>3 -li-</a:t>
                      </a:r>
                      <a:endParaRPr lang="en-US" sz="1500" i="1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i="1" dirty="0">
                          <a:effectLst/>
                        </a:rPr>
                        <a:t>1 -la-</a:t>
                      </a:r>
                    </a:p>
                    <a:p>
                      <a:r>
                        <a:rPr lang="en-US" sz="1500" i="1" dirty="0">
                          <a:effectLst/>
                        </a:rPr>
                        <a:t>3 -li-</a:t>
                      </a:r>
                      <a:endParaRPr lang="en-US" sz="1500" i="1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6446712"/>
                  </a:ext>
                </a:extLst>
              </a:tr>
              <a:tr h="596265">
                <a:tc>
                  <a:txBody>
                    <a:bodyPr/>
                    <a:lstStyle/>
                    <a:p>
                      <a:r>
                        <a:rPr lang="en-US" sz="1500" dirty="0">
                          <a:effectLst/>
                        </a:rPr>
                        <a:t>Conjunctive</a:t>
                      </a:r>
                      <a:endParaRPr lang="en-US" sz="15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effectLst/>
                        </a:rPr>
                        <a:t>Pos -</a:t>
                      </a:r>
                      <a:r>
                        <a:rPr lang="en-US" sz="1500" i="1" dirty="0" err="1">
                          <a:effectLst/>
                        </a:rPr>
                        <a:t>lə</a:t>
                      </a:r>
                      <a:r>
                        <a:rPr lang="en-US" sz="1500" i="1" dirty="0">
                          <a:effectLst/>
                        </a:rPr>
                        <a:t>-</a:t>
                      </a:r>
                    </a:p>
                    <a:p>
                      <a:r>
                        <a:rPr lang="en-US" sz="1500" dirty="0">
                          <a:effectLst/>
                        </a:rPr>
                        <a:t>Neg -</a:t>
                      </a:r>
                      <a:r>
                        <a:rPr lang="en-US" sz="1500" i="1" dirty="0" err="1">
                          <a:effectLst/>
                        </a:rPr>
                        <a:t>pəna</a:t>
                      </a:r>
                      <a:r>
                        <a:rPr lang="en-US" sz="1500" i="1" dirty="0">
                          <a:effectLst/>
                        </a:rPr>
                        <a:t>-</a:t>
                      </a:r>
                      <a:endParaRPr lang="en-US" sz="1500" i="1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r>
                        <a:rPr lang="en-US" sz="1500" i="1" dirty="0">
                          <a:effectLst/>
                        </a:rPr>
                        <a:t>-</a:t>
                      </a:r>
                      <a:r>
                        <a:rPr lang="en-US" sz="1500" i="1" dirty="0" err="1">
                          <a:effectLst/>
                        </a:rPr>
                        <a:t>lu</a:t>
                      </a:r>
                      <a:r>
                        <a:rPr lang="en-US" sz="1500" i="1" dirty="0">
                          <a:effectLst/>
                        </a:rPr>
                        <a:t>-</a:t>
                      </a:r>
                    </a:p>
                    <a:p>
                      <a:r>
                        <a:rPr lang="en-US" sz="1500" i="1" dirty="0">
                          <a:effectLst/>
                        </a:rPr>
                        <a:t>-</a:t>
                      </a:r>
                      <a:r>
                        <a:rPr lang="en-US" sz="1500" i="1" dirty="0" err="1">
                          <a:effectLst/>
                        </a:rPr>
                        <a:t>na</a:t>
                      </a:r>
                      <a:r>
                        <a:rPr lang="en-US" sz="1500" i="1" dirty="0">
                          <a:effectLst/>
                        </a:rPr>
                        <a:t>-</a:t>
                      </a:r>
                      <a:endParaRPr lang="en-US" sz="1500" i="1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i="1" dirty="0">
                          <a:effectLst/>
                        </a:rPr>
                        <a:t>-</a:t>
                      </a:r>
                      <a:r>
                        <a:rPr lang="en-US" sz="1500" i="1" dirty="0" err="1">
                          <a:effectLst/>
                        </a:rPr>
                        <a:t>lu</a:t>
                      </a:r>
                      <a:r>
                        <a:rPr lang="en-US" sz="1500" i="1" dirty="0">
                          <a:effectLst/>
                        </a:rPr>
                        <a:t>-, -</a:t>
                      </a:r>
                      <a:r>
                        <a:rPr lang="en-US" sz="1500" i="1" dirty="0" err="1">
                          <a:effectLst/>
                        </a:rPr>
                        <a:t>ɬu</a:t>
                      </a:r>
                      <a:r>
                        <a:rPr lang="en-US" sz="1500" i="1" dirty="0">
                          <a:effectLst/>
                        </a:rPr>
                        <a:t>-, -</a:t>
                      </a:r>
                      <a:r>
                        <a:rPr lang="en-US" sz="1500" i="1" dirty="0" err="1">
                          <a:effectLst/>
                        </a:rPr>
                        <a:t>tiɬɬu</a:t>
                      </a:r>
                      <a:r>
                        <a:rPr lang="en-US" sz="1500" i="1" dirty="0">
                          <a:effectLst/>
                        </a:rPr>
                        <a:t>- (various app. moods)</a:t>
                      </a:r>
                    </a:p>
                    <a:p>
                      <a:r>
                        <a:rPr lang="en-US" sz="1500" i="1" dirty="0">
                          <a:effectLst/>
                        </a:rPr>
                        <a:t>-</a:t>
                      </a:r>
                      <a:r>
                        <a:rPr lang="en-US" sz="1500" i="1" dirty="0" err="1">
                          <a:effectLst/>
                        </a:rPr>
                        <a:t>na</a:t>
                      </a:r>
                      <a:r>
                        <a:rPr lang="en-US" sz="1500" i="1" dirty="0">
                          <a:effectLst/>
                        </a:rPr>
                        <a:t>-</a:t>
                      </a:r>
                      <a:endParaRPr lang="en-US" sz="1500" i="1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6816592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r>
                        <a:rPr lang="en-US" sz="1500" dirty="0">
                          <a:effectLst/>
                        </a:rPr>
                        <a:t>Anterior</a:t>
                      </a:r>
                      <a:endParaRPr lang="en-US" sz="15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500" b="1" i="1" dirty="0">
                          <a:effectLst/>
                        </a:rPr>
                        <a:t>-ja-/-</a:t>
                      </a:r>
                      <a:r>
                        <a:rPr lang="en-US" sz="1500" b="1" i="1" dirty="0" err="1">
                          <a:effectLst/>
                        </a:rPr>
                        <a:t>sa</a:t>
                      </a:r>
                      <a:r>
                        <a:rPr lang="en-US" sz="1500" b="1" i="1" dirty="0">
                          <a:effectLst/>
                        </a:rPr>
                        <a:t>-</a:t>
                      </a:r>
                      <a:endParaRPr lang="en-US" sz="1500" b="1" i="1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effectLst/>
                        </a:rPr>
                        <a:t>CSY </a:t>
                      </a:r>
                      <a:r>
                        <a:rPr lang="en-US" sz="1500" b="1" dirty="0">
                          <a:effectLst/>
                        </a:rPr>
                        <a:t>-</a:t>
                      </a:r>
                      <a:r>
                        <a:rPr lang="en-US" sz="1500" b="1" i="1" dirty="0">
                          <a:effectLst/>
                        </a:rPr>
                        <a:t>ja- / -</a:t>
                      </a:r>
                      <a:r>
                        <a:rPr lang="en-US" sz="1500" b="1" i="1" dirty="0" err="1">
                          <a:effectLst/>
                        </a:rPr>
                        <a:t>sa</a:t>
                      </a:r>
                      <a:r>
                        <a:rPr lang="en-US" sz="1500" b="1" i="1" dirty="0">
                          <a:effectLst/>
                        </a:rPr>
                        <a:t>-</a:t>
                      </a:r>
                      <a:endParaRPr lang="en-US" sz="1500" b="1" i="1" dirty="0"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effectLst/>
                        </a:rPr>
                        <a:t>CAY </a:t>
                      </a:r>
                      <a:r>
                        <a:rPr lang="en-US" sz="1500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r>
                        <a:rPr lang="en-US" sz="1500" i="1" dirty="0" err="1">
                          <a:solidFill>
                            <a:srgbClr val="FF0000"/>
                          </a:solidFill>
                          <a:effectLst/>
                        </a:rPr>
                        <a:t>ŋa</a:t>
                      </a:r>
                      <a:r>
                        <a:rPr lang="en-US" sz="1500" i="1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en-US" sz="1500" i="1" dirty="0">
                        <a:solidFill>
                          <a:srgbClr val="FF0000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500" i="1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r>
                        <a:rPr lang="en-US" sz="1500" i="1" dirty="0" err="1">
                          <a:solidFill>
                            <a:srgbClr val="FF0000"/>
                          </a:solidFill>
                          <a:effectLst/>
                        </a:rPr>
                        <a:t>ŋa</a:t>
                      </a:r>
                      <a:r>
                        <a:rPr lang="en-US" sz="1500" i="1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en-US" sz="1500" i="1" dirty="0">
                        <a:solidFill>
                          <a:srgbClr val="FF0000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2939747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r>
                        <a:rPr lang="en-US" sz="1500" dirty="0">
                          <a:effectLst/>
                        </a:rPr>
                        <a:t>Conditional</a:t>
                      </a:r>
                      <a:endParaRPr lang="en-US" sz="15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500" i="1" dirty="0">
                          <a:effectLst/>
                        </a:rPr>
                        <a:t>-</a:t>
                      </a:r>
                      <a:r>
                        <a:rPr lang="en-US" sz="1500" i="1" dirty="0" err="1">
                          <a:effectLst/>
                        </a:rPr>
                        <a:t>qəɣə</a:t>
                      </a:r>
                      <a:r>
                        <a:rPr lang="en-US" sz="1500" i="1" dirty="0">
                          <a:effectLst/>
                        </a:rPr>
                        <a:t>-</a:t>
                      </a:r>
                      <a:endParaRPr lang="en-US" sz="1500" i="1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r>
                        <a:rPr lang="en-US" sz="1500" dirty="0">
                          <a:effectLst/>
                        </a:rPr>
                        <a:t>-</a:t>
                      </a:r>
                      <a:r>
                        <a:rPr lang="en-US" sz="1500" i="1" dirty="0" err="1">
                          <a:effectLst/>
                        </a:rPr>
                        <a:t>ku</a:t>
                      </a:r>
                      <a:r>
                        <a:rPr lang="en-US" sz="1500" i="1" dirty="0">
                          <a:effectLst/>
                        </a:rPr>
                        <a:t>-</a:t>
                      </a:r>
                      <a:endParaRPr lang="en-US" sz="1500" i="1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i="1" dirty="0">
                          <a:effectLst/>
                        </a:rPr>
                        <a:t>-</a:t>
                      </a:r>
                      <a:r>
                        <a:rPr lang="en-US" sz="1500" i="1" dirty="0" err="1">
                          <a:effectLst/>
                        </a:rPr>
                        <a:t>ɣu</a:t>
                      </a:r>
                      <a:r>
                        <a:rPr lang="en-US" sz="1500" i="1" dirty="0">
                          <a:effectLst/>
                        </a:rPr>
                        <a:t>-</a:t>
                      </a:r>
                      <a:endParaRPr lang="en-US" sz="1500" i="1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639241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r>
                        <a:rPr lang="en-US" sz="1500" dirty="0" err="1">
                          <a:effectLst/>
                        </a:rPr>
                        <a:t>Contemporative</a:t>
                      </a:r>
                      <a:endParaRPr lang="en-US" sz="15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500" i="1" dirty="0">
                          <a:effectLst/>
                        </a:rPr>
                        <a:t>-</a:t>
                      </a:r>
                      <a:r>
                        <a:rPr lang="en-US" sz="1500" i="1" dirty="0" err="1">
                          <a:effectLst/>
                        </a:rPr>
                        <a:t>məŋa</a:t>
                      </a:r>
                      <a:r>
                        <a:rPr lang="en-US" sz="1500" i="1" dirty="0">
                          <a:effectLst/>
                        </a:rPr>
                        <a:t>-</a:t>
                      </a:r>
                      <a:endParaRPr lang="en-US" sz="1500" i="1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r>
                        <a:rPr lang="en-US" sz="1500" dirty="0">
                          <a:effectLst/>
                        </a:rPr>
                        <a:t> </a:t>
                      </a:r>
                      <a:endParaRPr lang="en-US" sz="1500" i="1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effectLst/>
                        </a:rPr>
                        <a:t> </a:t>
                      </a:r>
                      <a:endParaRPr lang="en-US" sz="15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4239595"/>
                  </a:ext>
                </a:extLst>
              </a:tr>
              <a:tr h="75579">
                <a:tc>
                  <a:txBody>
                    <a:bodyPr/>
                    <a:lstStyle/>
                    <a:p>
                      <a:r>
                        <a:rPr lang="en-US" sz="1500" dirty="0">
                          <a:effectLst/>
                        </a:rPr>
                        <a:t>Consequential</a:t>
                      </a:r>
                      <a:endParaRPr lang="en-US" sz="15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500" i="1" dirty="0">
                          <a:effectLst/>
                        </a:rPr>
                        <a:t>-</a:t>
                      </a:r>
                      <a:r>
                        <a:rPr lang="en-US" sz="1500" i="1" dirty="0" err="1">
                          <a:effectLst/>
                        </a:rPr>
                        <a:t>ʁə</a:t>
                      </a:r>
                      <a:r>
                        <a:rPr lang="en-US" sz="1500" i="1" dirty="0">
                          <a:effectLst/>
                        </a:rPr>
                        <a:t>-</a:t>
                      </a:r>
                      <a:endParaRPr lang="en-US" sz="1500" i="1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r>
                        <a:rPr lang="en-US" sz="1500" dirty="0">
                          <a:effectLst/>
                        </a:rPr>
                        <a:t>cf. CSY </a:t>
                      </a:r>
                      <a:r>
                        <a:rPr lang="en-US" sz="1500" cap="small" baseline="0" dirty="0" err="1">
                          <a:effectLst/>
                        </a:rPr>
                        <a:t>consII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i="1" dirty="0">
                          <a:effectLst/>
                        </a:rPr>
                        <a:t>–(</a:t>
                      </a:r>
                      <a:r>
                        <a:rPr lang="en-US" sz="1500" i="1" dirty="0" err="1">
                          <a:effectLst/>
                        </a:rPr>
                        <a:t>ɣ</a:t>
                      </a:r>
                      <a:r>
                        <a:rPr lang="en-US" sz="1500" i="1" dirty="0">
                          <a:effectLst/>
                        </a:rPr>
                        <a:t>)</a:t>
                      </a:r>
                      <a:r>
                        <a:rPr lang="en-US" sz="1500" i="1" dirty="0" err="1">
                          <a:effectLst/>
                        </a:rPr>
                        <a:t>aqŋ</a:t>
                      </a:r>
                      <a:r>
                        <a:rPr lang="en-US" sz="1500" i="1" dirty="0">
                          <a:effectLst/>
                        </a:rPr>
                        <a:t>(a)- </a:t>
                      </a:r>
                      <a:r>
                        <a:rPr lang="en-US" sz="1500" dirty="0">
                          <a:effectLst/>
                        </a:rPr>
                        <a:t>or </a:t>
                      </a:r>
                      <a:r>
                        <a:rPr lang="en-US" sz="1500" cap="small" baseline="0" dirty="0" err="1">
                          <a:effectLst/>
                        </a:rPr>
                        <a:t>ctmpI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i="1" dirty="0">
                          <a:effectLst/>
                        </a:rPr>
                        <a:t>-</a:t>
                      </a:r>
                      <a:r>
                        <a:rPr lang="en-US" sz="1500" i="1" dirty="0" err="1">
                          <a:effectLst/>
                        </a:rPr>
                        <a:t>nəʁ</a:t>
                      </a:r>
                      <a:r>
                        <a:rPr lang="en-US" sz="1500" i="1" dirty="0">
                          <a:effectLst/>
                        </a:rPr>
                        <a:t>-</a:t>
                      </a:r>
                      <a:endParaRPr lang="en-US" sz="1500" i="1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effectLst/>
                        </a:rPr>
                        <a:t> </a:t>
                      </a:r>
                      <a:endParaRPr lang="en-US" sz="15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1753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85735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74F99-B642-FBE2-7214-A69EF7E9A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433583"/>
            <a:ext cx="9905998" cy="1478570"/>
          </a:xfrm>
        </p:spPr>
        <p:txBody>
          <a:bodyPr>
            <a:normAutofit/>
          </a:bodyPr>
          <a:lstStyle/>
          <a:p>
            <a:r>
              <a:rPr lang="en-US" dirty="0"/>
              <a:t>3.  </a:t>
            </a:r>
            <a:r>
              <a:rPr lang="en-US" dirty="0" err="1"/>
              <a:t>Sirenikski</a:t>
            </a:r>
            <a:r>
              <a:rPr lang="en-US" dirty="0"/>
              <a:t> as A branch of the Yupik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A1B75-9281-EAFE-5A48-8902BCBD2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1756328"/>
            <a:ext cx="10375919" cy="4233506"/>
          </a:xfrm>
        </p:spPr>
        <p:txBody>
          <a:bodyPr/>
          <a:lstStyle/>
          <a:p>
            <a:r>
              <a:rPr lang="en-US" sz="2000" dirty="0">
                <a:latin typeface="Century Schoolbook" panose="02040604050505020304" pitchFamily="18" charset="0"/>
                <a:ea typeface="Calibri" panose="020F0502020204030204" pitchFamily="34" charset="0"/>
              </a:rPr>
              <a:t>T</a:t>
            </a:r>
            <a:r>
              <a:rPr lang="en-US" sz="2000" dirty="0">
                <a:effectLst/>
                <a:latin typeface="Century Schoolbook" panose="02040604050505020304" pitchFamily="18" charset="0"/>
                <a:ea typeface="Calibri" panose="020F0502020204030204" pitchFamily="34" charset="0"/>
              </a:rPr>
              <a:t>he suppletive participial </a:t>
            </a:r>
            <a:r>
              <a:rPr lang="en-US" sz="2000" i="1" dirty="0">
                <a:effectLst/>
                <a:latin typeface="Century Schoolbook" panose="02040604050505020304" pitchFamily="18" charset="0"/>
                <a:ea typeface="Calibri" panose="020F0502020204030204" pitchFamily="34" charset="0"/>
              </a:rPr>
              <a:t>-</a:t>
            </a:r>
            <a:r>
              <a:rPr lang="en-US" sz="2000" i="1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</a:rPr>
              <a:t>ləʁəχ</a:t>
            </a:r>
            <a:r>
              <a:rPr lang="en-US" sz="2000" i="1" dirty="0">
                <a:effectLst/>
                <a:latin typeface="Century Schoolbook" panose="020406040505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>
                <a:effectLst/>
                <a:latin typeface="Century Schoolbook" panose="02040604050505020304" pitchFamily="18" charset="0"/>
                <a:ea typeface="Calibri" panose="020F0502020204030204" pitchFamily="34" charset="0"/>
              </a:rPr>
              <a:t>specifically related to Central Siberian Yupik and Central Alaskan </a:t>
            </a:r>
            <a:r>
              <a:rPr lang="en-US" sz="20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</a:rPr>
              <a:t>Yup’ik</a:t>
            </a:r>
            <a:r>
              <a:rPr lang="en-US" sz="2000" dirty="0">
                <a:effectLst/>
                <a:latin typeface="Century Schoolbook" panose="020406040505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>
                <a:effectLst/>
                <a:latin typeface="Century Schoolbook" panose="02040604050505020304" pitchFamily="18" charset="0"/>
                <a:ea typeface="Calibri" panose="020F0502020204030204" pitchFamily="34" charset="0"/>
              </a:rPr>
              <a:t>–</a:t>
            </a:r>
            <a:r>
              <a:rPr lang="en-US" sz="2000" i="1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</a:rPr>
              <a:t>lɣi</a:t>
            </a:r>
            <a:r>
              <a:rPr lang="en-US" sz="2000" dirty="0">
                <a:effectLst/>
                <a:latin typeface="Century Schoolbook" panose="02040604050505020304" pitchFamily="18" charset="0"/>
                <a:ea typeface="Calibri" panose="020F0502020204030204" pitchFamily="34" charset="0"/>
              </a:rPr>
              <a:t> and not to Inuit participials; this extends to the negative participial of descriptive verbs as well</a:t>
            </a:r>
          </a:p>
          <a:p>
            <a:endParaRPr lang="en-US" dirty="0">
              <a:effectLst/>
              <a:latin typeface="Century Schoolbook" panose="02040604050505020304" pitchFamily="18" charset="0"/>
              <a:ea typeface="Calibri" panose="020F0502020204030204" pitchFamily="34" charset="0"/>
            </a:endParaRPr>
          </a:p>
          <a:p>
            <a:endParaRPr lang="en-US" sz="1800" dirty="0"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970C171-789F-DA33-E900-3BD76A3D8C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069642"/>
              </p:ext>
            </p:extLst>
          </p:nvPr>
        </p:nvGraphicFramePr>
        <p:xfrm>
          <a:off x="1475036" y="3073383"/>
          <a:ext cx="8848332" cy="16459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12083">
                  <a:extLst>
                    <a:ext uri="{9D8B030D-6E8A-4147-A177-3AD203B41FA5}">
                      <a16:colId xmlns:a16="http://schemas.microsoft.com/office/drawing/2014/main" val="2787916733"/>
                    </a:ext>
                  </a:extLst>
                </a:gridCol>
                <a:gridCol w="2212083">
                  <a:extLst>
                    <a:ext uri="{9D8B030D-6E8A-4147-A177-3AD203B41FA5}">
                      <a16:colId xmlns:a16="http://schemas.microsoft.com/office/drawing/2014/main" val="2835806502"/>
                    </a:ext>
                  </a:extLst>
                </a:gridCol>
                <a:gridCol w="2212083">
                  <a:extLst>
                    <a:ext uri="{9D8B030D-6E8A-4147-A177-3AD203B41FA5}">
                      <a16:colId xmlns:a16="http://schemas.microsoft.com/office/drawing/2014/main" val="3515249987"/>
                    </a:ext>
                  </a:extLst>
                </a:gridCol>
                <a:gridCol w="2212083">
                  <a:extLst>
                    <a:ext uri="{9D8B030D-6E8A-4147-A177-3AD203B41FA5}">
                      <a16:colId xmlns:a16="http://schemas.microsoft.com/office/drawing/2014/main" val="4223533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Language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Sirenikski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Yupik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Inuit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311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Indicative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taməχ-təqəχ-</a:t>
                      </a:r>
                      <a:r>
                        <a:rPr lang="en-US" sz="1800" b="1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təχ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nə</a:t>
                      </a:r>
                      <a:r>
                        <a:rPr lang="en-US" sz="180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ʁ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’-</a:t>
                      </a:r>
                      <a:r>
                        <a:rPr lang="en-US" sz="1800" b="1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uq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Alaskan </a:t>
                      </a:r>
                      <a:r>
                        <a:rPr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niri-juq</a:t>
                      </a:r>
                      <a:endParaRPr lang="en-US" sz="180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 </a:t>
                      </a:r>
                      <a:r>
                        <a:rPr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niri-</a:t>
                      </a:r>
                      <a:r>
                        <a:rPr lang="en-US" sz="1800" b="1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vuq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285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Participial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taməχ-</a:t>
                      </a:r>
                      <a:r>
                        <a:rPr lang="en-US" sz="1800" b="1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ɬəʁə</a:t>
                      </a:r>
                      <a:r>
                        <a:rPr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χ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CSY </a:t>
                      </a:r>
                      <a:r>
                        <a:rPr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nə</a:t>
                      </a:r>
                      <a:r>
                        <a:rPr lang="en-US" sz="180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ʁ</a:t>
                      </a:r>
                      <a:r>
                        <a:rPr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ə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800" b="1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ɬrii</a:t>
                      </a:r>
                      <a:endParaRPr lang="en-US" sz="180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CAY </a:t>
                      </a:r>
                      <a:r>
                        <a:rPr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nə</a:t>
                      </a:r>
                      <a:r>
                        <a:rPr lang="en-US" sz="180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ʁ</a:t>
                      </a:r>
                      <a:r>
                        <a:rPr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ə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800" b="1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ɬria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Alaskan </a:t>
                      </a:r>
                      <a:r>
                        <a:rPr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niri-</a:t>
                      </a:r>
                      <a:r>
                        <a:rPr lang="en-US" sz="1800" b="1" i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juaq</a:t>
                      </a:r>
                      <a:endParaRPr lang="en-US" sz="1800" b="1" i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 </a:t>
                      </a:r>
                      <a:r>
                        <a:rPr lang="en-US" sz="180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niri-</a:t>
                      </a:r>
                      <a:r>
                        <a:rPr lang="en-US" sz="1800" b="1" i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juq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703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08356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D36D1-57F8-CB58-0721-D55CE1A6E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3.  </a:t>
            </a:r>
            <a:r>
              <a:rPr lang="en-US" dirty="0" err="1"/>
              <a:t>Sirenikski</a:t>
            </a:r>
            <a:r>
              <a:rPr lang="en-US" dirty="0"/>
              <a:t> as A branch of the Yupik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3909F-F6DE-B1CD-24B3-965242B21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3989995"/>
          </a:xfrm>
        </p:spPr>
        <p:txBody>
          <a:bodyPr>
            <a:normAutofit/>
          </a:bodyPr>
          <a:lstStyle/>
          <a:p>
            <a:r>
              <a:rPr lang="en-US" sz="2200" dirty="0">
                <a:effectLst/>
                <a:latin typeface="Century Schoolbook" panose="02040604050505020304" pitchFamily="18" charset="0"/>
                <a:ea typeface="Calibri" panose="020F0502020204030204" pitchFamily="34" charset="0"/>
              </a:rPr>
              <a:t>The data show the existence of a mood with a morpheme </a:t>
            </a:r>
            <a:r>
              <a:rPr lang="en-US" sz="2200" i="1" dirty="0">
                <a:effectLst/>
                <a:latin typeface="Century Schoolbook" panose="02040604050505020304" pitchFamily="18" charset="0"/>
                <a:ea typeface="Calibri" panose="020F0502020204030204" pitchFamily="34" charset="0"/>
              </a:rPr>
              <a:t>-</a:t>
            </a:r>
            <a:r>
              <a:rPr lang="en-US" sz="2200" i="1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</a:rPr>
              <a:t>ʁə</a:t>
            </a:r>
            <a:r>
              <a:rPr lang="en-US" sz="2200" i="1" dirty="0">
                <a:effectLst/>
                <a:latin typeface="Century Schoolbook" panose="02040604050505020304" pitchFamily="18" charset="0"/>
                <a:ea typeface="Calibri" panose="020F0502020204030204" pitchFamily="34" charset="0"/>
              </a:rPr>
              <a:t>-</a:t>
            </a:r>
            <a:r>
              <a:rPr lang="en-US" sz="2200" dirty="0">
                <a:effectLst/>
                <a:latin typeface="Century Schoolbook" panose="02040604050505020304" pitchFamily="18" charset="0"/>
                <a:ea typeface="Calibri" panose="020F0502020204030204" pitchFamily="34" charset="0"/>
              </a:rPr>
              <a:t>, with dependent person inflection, encompassing the functions of the Yupik connective moods (CSY </a:t>
            </a:r>
            <a:r>
              <a:rPr lang="en-US" sz="2200" i="1" dirty="0">
                <a:effectLst/>
                <a:latin typeface="Century Schoolbook" panose="02040604050505020304" pitchFamily="18" charset="0"/>
                <a:ea typeface="Calibri" panose="020F0502020204030204" pitchFamily="34" charset="0"/>
              </a:rPr>
              <a:t>-ja-</a:t>
            </a:r>
            <a:r>
              <a:rPr lang="en-US" sz="2200" i="1" dirty="0">
                <a:latin typeface="Century Schoolbook" panose="02040604050505020304" pitchFamily="18" charset="0"/>
                <a:ea typeface="Calibri" panose="020F0502020204030204" pitchFamily="34" charset="0"/>
              </a:rPr>
              <a:t>,</a:t>
            </a:r>
            <a:r>
              <a:rPr lang="en-US" sz="2200" dirty="0">
                <a:effectLst/>
                <a:latin typeface="Century Schoolbook" panose="02040604050505020304" pitchFamily="18" charset="0"/>
                <a:ea typeface="Calibri" panose="020F0502020204030204" pitchFamily="34" charset="0"/>
              </a:rPr>
              <a:t> </a:t>
            </a:r>
            <a:r>
              <a:rPr lang="en-US" sz="2200" i="1" dirty="0">
                <a:effectLst/>
                <a:latin typeface="Century Schoolbook" panose="02040604050505020304" pitchFamily="18" charset="0"/>
                <a:ea typeface="Calibri" panose="020F0502020204030204" pitchFamily="34" charset="0"/>
              </a:rPr>
              <a:t>–(</a:t>
            </a:r>
            <a:r>
              <a:rPr lang="en-US" sz="2200" i="1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</a:rPr>
              <a:t>ɣ</a:t>
            </a:r>
            <a:r>
              <a:rPr lang="en-US" sz="2200" i="1" dirty="0">
                <a:effectLst/>
                <a:latin typeface="Century Schoolbook" panose="02040604050505020304" pitchFamily="18" charset="0"/>
                <a:ea typeface="Calibri" panose="020F0502020204030204" pitchFamily="34" charset="0"/>
              </a:rPr>
              <a:t>)</a:t>
            </a:r>
            <a:r>
              <a:rPr lang="en-US" sz="2200" i="1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</a:rPr>
              <a:t>aqŋ</a:t>
            </a:r>
            <a:r>
              <a:rPr lang="en-US" sz="2200" i="1" dirty="0">
                <a:effectLst/>
                <a:latin typeface="Century Schoolbook" panose="02040604050505020304" pitchFamily="18" charset="0"/>
                <a:ea typeface="Calibri" panose="020F0502020204030204" pitchFamily="34" charset="0"/>
              </a:rPr>
              <a:t>(a)-</a:t>
            </a:r>
            <a:r>
              <a:rPr lang="en-US" sz="2200" dirty="0">
                <a:effectLst/>
                <a:latin typeface="Century Schoolbook" panose="02040604050505020304" pitchFamily="18" charset="0"/>
                <a:ea typeface="Calibri" panose="020F0502020204030204" pitchFamily="34" charset="0"/>
              </a:rPr>
              <a:t>), CSY </a:t>
            </a:r>
            <a:r>
              <a:rPr lang="en-US" sz="2200" i="1" dirty="0">
                <a:effectLst/>
                <a:latin typeface="Century Schoolbook" panose="02040604050505020304" pitchFamily="18" charset="0"/>
                <a:ea typeface="Calibri" panose="020F0502020204030204" pitchFamily="34" charset="0"/>
              </a:rPr>
              <a:t>-</a:t>
            </a:r>
            <a:r>
              <a:rPr lang="en-US" sz="2200" i="1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</a:rPr>
              <a:t>nəʁ</a:t>
            </a:r>
            <a:r>
              <a:rPr lang="en-US" sz="2200" i="1" dirty="0">
                <a:effectLst/>
                <a:latin typeface="Century Schoolbook" panose="02040604050505020304" pitchFamily="18" charset="0"/>
                <a:ea typeface="Calibri" panose="020F0502020204030204" pitchFamily="34" charset="0"/>
              </a:rPr>
              <a:t>-</a:t>
            </a:r>
            <a:r>
              <a:rPr lang="en-US" sz="2200" dirty="0">
                <a:effectLst/>
                <a:latin typeface="Century Schoolbook" panose="02040604050505020304" pitchFamily="18" charset="0"/>
                <a:ea typeface="Calibri" panose="020F0502020204030204" pitchFamily="34" charset="0"/>
              </a:rPr>
              <a:t>)</a:t>
            </a:r>
            <a:r>
              <a:rPr lang="en-US" sz="2200" dirty="0">
                <a:latin typeface="Century Schoolbook" panose="02040604050505020304" pitchFamily="18" charset="0"/>
                <a:ea typeface="Calibri" panose="020F0502020204030204" pitchFamily="34" charset="0"/>
              </a:rPr>
              <a:t> (</a:t>
            </a:r>
            <a:r>
              <a:rPr lang="en-US" sz="2200" dirty="0">
                <a:effectLst/>
                <a:latin typeface="Century Schoolbook" panose="02040604050505020304" pitchFamily="18" charset="0"/>
                <a:ea typeface="Calibri" panose="020F0502020204030204" pitchFamily="34" charset="0"/>
              </a:rPr>
              <a:t>Berge forthcoming). </a:t>
            </a:r>
          </a:p>
          <a:p>
            <a:r>
              <a:rPr lang="en-US" sz="2200" dirty="0">
                <a:effectLst/>
                <a:latin typeface="Century Schoolbook" panose="02040604050505020304" pitchFamily="18" charset="0"/>
                <a:ea typeface="Calibri" panose="020F0502020204030204" pitchFamily="34" charset="0"/>
              </a:rPr>
              <a:t>It is not found in Inuit languages, and Inuit languages have innovated with another mood altogether.</a:t>
            </a:r>
            <a:endParaRPr lang="en-US" sz="2200" dirty="0">
              <a:latin typeface="Century Schoolbook" panose="020406040505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CEF3A16-100C-77B7-D349-4D8A1F1BC6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259973"/>
              </p:ext>
            </p:extLst>
          </p:nvPr>
        </p:nvGraphicFramePr>
        <p:xfrm>
          <a:off x="1317156" y="4935451"/>
          <a:ext cx="9400032" cy="1043675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959958">
                  <a:extLst>
                    <a:ext uri="{9D8B030D-6E8A-4147-A177-3AD203B41FA5}">
                      <a16:colId xmlns:a16="http://schemas.microsoft.com/office/drawing/2014/main" val="2821262484"/>
                    </a:ext>
                  </a:extLst>
                </a:gridCol>
                <a:gridCol w="3009304">
                  <a:extLst>
                    <a:ext uri="{9D8B030D-6E8A-4147-A177-3AD203B41FA5}">
                      <a16:colId xmlns:a16="http://schemas.microsoft.com/office/drawing/2014/main" val="2016759293"/>
                    </a:ext>
                  </a:extLst>
                </a:gridCol>
                <a:gridCol w="1941487">
                  <a:extLst>
                    <a:ext uri="{9D8B030D-6E8A-4147-A177-3AD203B41FA5}">
                      <a16:colId xmlns:a16="http://schemas.microsoft.com/office/drawing/2014/main" val="3758711661"/>
                    </a:ext>
                  </a:extLst>
                </a:gridCol>
                <a:gridCol w="3489283">
                  <a:extLst>
                    <a:ext uri="{9D8B030D-6E8A-4147-A177-3AD203B41FA5}">
                      <a16:colId xmlns:a16="http://schemas.microsoft.com/office/drawing/2014/main" val="12756027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b="0" i="1" dirty="0" err="1">
                          <a:effectLst/>
                          <a:latin typeface="Century Schoolbook" panose="02040604050505020304" pitchFamily="18" charset="0"/>
                          <a:cs typeface="Times New Roman" panose="02020603050405020304" pitchFamily="18" charset="0"/>
                        </a:rPr>
                        <a:t>Natən</a:t>
                      </a:r>
                      <a:r>
                        <a:rPr lang="en-US" sz="2000" b="0" dirty="0">
                          <a:effectLst/>
                          <a:latin typeface="Century Schoolbook" panose="020406040505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en-US" sz="2000" b="0" dirty="0">
                          <a:effectLst/>
                          <a:latin typeface="Century Schoolbook" panose="02040604050505020304" pitchFamily="18" charset="0"/>
                          <a:cs typeface="Times New Roman" panose="02020603050405020304" pitchFamily="18" charset="0"/>
                        </a:rPr>
                        <a:t>How </a:t>
                      </a:r>
                      <a:endParaRPr lang="en-US" sz="2000" b="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1" dirty="0" err="1">
                          <a:effectLst/>
                          <a:latin typeface="Century Schoolbook" panose="02040604050505020304" pitchFamily="18" charset="0"/>
                          <a:cs typeface="Times New Roman" panose="02020603050405020304" pitchFamily="18" charset="0"/>
                        </a:rPr>
                        <a:t>naʁət</a:t>
                      </a:r>
                      <a:r>
                        <a:rPr lang="en-US" sz="2000" b="0" i="1" dirty="0">
                          <a:effectLst/>
                          <a:latin typeface="Century Schoolbook" panose="020406040505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b="0" i="1" dirty="0" err="1">
                          <a:effectLst/>
                          <a:latin typeface="Century Schoolbook" panose="02040604050505020304" pitchFamily="18" charset="0"/>
                          <a:cs typeface="Times New Roman" panose="02020603050405020304" pitchFamily="18" charset="0"/>
                        </a:rPr>
                        <a:t>inəqə</a:t>
                      </a:r>
                      <a:r>
                        <a:rPr lang="en-US" sz="2000" b="0" i="1" dirty="0">
                          <a:effectLst/>
                          <a:latin typeface="Century Schoolbook" panose="020406040505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b="0" i="1" dirty="0" err="1">
                          <a:effectLst/>
                          <a:latin typeface="Century Schoolbook" panose="02040604050505020304" pitchFamily="18" charset="0"/>
                          <a:cs typeface="Times New Roman" panose="02020603050405020304" pitchFamily="18" charset="0"/>
                        </a:rPr>
                        <a:t>tə</a:t>
                      </a:r>
                      <a:r>
                        <a:rPr lang="en-US" sz="2000" b="0" i="1" dirty="0">
                          <a:effectLst/>
                          <a:latin typeface="Century Schoolbook" panose="02040604050505020304" pitchFamily="18" charset="0"/>
                          <a:cs typeface="Times New Roman" panose="02020603050405020304" pitchFamily="18" charset="0"/>
                        </a:rPr>
                        <a:t>-ta</a:t>
                      </a:r>
                    </a:p>
                    <a:p>
                      <a:r>
                        <a:rPr lang="en-US" sz="2000" b="0" dirty="0">
                          <a:effectLst/>
                          <a:latin typeface="Century Schoolbook" panose="02040604050505020304" pitchFamily="18" charset="0"/>
                          <a:cs typeface="Times New Roman" panose="02020603050405020304" pitchFamily="18" charset="0"/>
                        </a:rPr>
                        <a:t>live-</a:t>
                      </a:r>
                      <a:r>
                        <a:rPr lang="en-US" sz="2000" b="0" cap="small" dirty="0">
                          <a:effectLst/>
                          <a:latin typeface="Century Schoolbook" panose="02040604050505020304" pitchFamily="18" charset="0"/>
                          <a:cs typeface="Times New Roman" panose="02020603050405020304" pitchFamily="18" charset="0"/>
                        </a:rPr>
                        <a:t>near.fut</a:t>
                      </a:r>
                      <a:r>
                        <a:rPr lang="en-US" sz="2000" b="0" dirty="0">
                          <a:effectLst/>
                          <a:latin typeface="Century Schoolbook" panose="020406040505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b="0" cap="small" dirty="0">
                          <a:effectLst/>
                          <a:latin typeface="Century Schoolbook" panose="02040604050505020304" pitchFamily="18" charset="0"/>
                          <a:cs typeface="Times New Roman" panose="02020603050405020304" pitchFamily="18" charset="0"/>
                        </a:rPr>
                        <a:t>inter-1pl</a:t>
                      </a:r>
                      <a:endParaRPr lang="en-US" sz="2000" b="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1" dirty="0" err="1">
                          <a:effectLst/>
                          <a:latin typeface="Century Schoolbook" panose="02040604050505020304" pitchFamily="18" charset="0"/>
                          <a:cs typeface="Times New Roman" panose="02020603050405020304" pitchFamily="18" charset="0"/>
                        </a:rPr>
                        <a:t>mangu-</a:t>
                      </a:r>
                      <a:r>
                        <a:rPr lang="en-US" sz="2000" b="1" i="1" dirty="0" err="1">
                          <a:effectLst/>
                          <a:latin typeface="Century Schoolbook" panose="02040604050505020304" pitchFamily="18" charset="0"/>
                          <a:cs typeface="Times New Roman" panose="02020603050405020304" pitchFamily="18" charset="0"/>
                        </a:rPr>
                        <a:t>ʁə</a:t>
                      </a:r>
                      <a:r>
                        <a:rPr lang="en-US" sz="2000" b="0" i="1" dirty="0" err="1">
                          <a:effectLst/>
                          <a:latin typeface="Century Schoolbook" panose="02040604050505020304" pitchFamily="18" charset="0"/>
                          <a:cs typeface="Times New Roman" panose="02020603050405020304" pitchFamily="18" charset="0"/>
                        </a:rPr>
                        <a:t>-mta</a:t>
                      </a:r>
                      <a:endParaRPr lang="en-US" sz="2000" b="0" i="1" dirty="0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000" b="0" dirty="0">
                          <a:effectLst/>
                          <a:latin typeface="Century Schoolbook" panose="02040604050505020304" pitchFamily="18" charset="0"/>
                          <a:cs typeface="Times New Roman" panose="02020603050405020304" pitchFamily="18" charset="0"/>
                        </a:rPr>
                        <a:t>sit-</a:t>
                      </a:r>
                      <a:r>
                        <a:rPr lang="en-US" sz="2000" b="0" cap="small" dirty="0">
                          <a:effectLst/>
                          <a:latin typeface="Century Schoolbook" panose="02040604050505020304" pitchFamily="18" charset="0"/>
                          <a:cs typeface="Times New Roman" panose="02020603050405020304" pitchFamily="18" charset="0"/>
                        </a:rPr>
                        <a:t>conseq-1pl</a:t>
                      </a:r>
                      <a:endParaRPr lang="en-US" sz="2000" b="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1" dirty="0" err="1">
                          <a:effectLst/>
                          <a:latin typeface="Century Schoolbook" panose="02040604050505020304" pitchFamily="18" charset="0"/>
                          <a:cs typeface="Times New Roman" panose="02020603050405020304" pitchFamily="18" charset="0"/>
                        </a:rPr>
                        <a:t>taməχ-pəna-</a:t>
                      </a:r>
                      <a:r>
                        <a:rPr lang="en-US" sz="2000" b="1" i="1" dirty="0" err="1">
                          <a:effectLst/>
                          <a:latin typeface="Century Schoolbook" panose="02040604050505020304" pitchFamily="18" charset="0"/>
                          <a:cs typeface="Times New Roman" panose="02020603050405020304" pitchFamily="18" charset="0"/>
                        </a:rPr>
                        <a:t>ʁə</a:t>
                      </a:r>
                      <a:r>
                        <a:rPr lang="en-US" sz="2000" b="0" i="1" dirty="0" err="1">
                          <a:effectLst/>
                          <a:latin typeface="Century Schoolbook" panose="02040604050505020304" pitchFamily="18" charset="0"/>
                          <a:cs typeface="Times New Roman" panose="02020603050405020304" pitchFamily="18" charset="0"/>
                        </a:rPr>
                        <a:t>-mta</a:t>
                      </a:r>
                      <a:r>
                        <a:rPr lang="en-US" sz="2000" b="0" i="1" dirty="0">
                          <a:effectLst/>
                          <a:latin typeface="Century Schoolbook" panose="020406040505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r>
                        <a:rPr lang="en-US" sz="2000" b="0" dirty="0">
                          <a:effectLst/>
                          <a:latin typeface="Century Schoolbook" panose="02040604050505020304" pitchFamily="18" charset="0"/>
                          <a:cs typeface="Times New Roman" panose="02020603050405020304" pitchFamily="18" charset="0"/>
                        </a:rPr>
                        <a:t>eat-</a:t>
                      </a:r>
                      <a:r>
                        <a:rPr lang="en-US" sz="2000" b="0" cap="small" dirty="0">
                          <a:effectLst/>
                          <a:latin typeface="Century Schoolbook" panose="02040604050505020304" pitchFamily="18" charset="0"/>
                          <a:cs typeface="Times New Roman" panose="02020603050405020304" pitchFamily="18" charset="0"/>
                        </a:rPr>
                        <a:t>neg-conseq-1pl</a:t>
                      </a:r>
                      <a:endParaRPr lang="en-US" sz="2000" b="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4286238"/>
                  </a:ext>
                </a:extLst>
              </a:tr>
              <a:tr h="434075">
                <a:tc gridSpan="4">
                  <a:txBody>
                    <a:bodyPr/>
                    <a:lstStyle/>
                    <a:p>
                      <a:r>
                        <a:rPr lang="en-US" sz="2000" b="0" dirty="0">
                          <a:effectLst/>
                          <a:latin typeface="Century Schoolbook" panose="02040604050505020304" pitchFamily="18" charset="0"/>
                          <a:cs typeface="Times New Roman" panose="02020603050405020304" pitchFamily="18" charset="0"/>
                        </a:rPr>
                        <a:t>‘How are we going to live sitting, not eating?’ (</a:t>
                      </a:r>
                      <a:r>
                        <a:rPr lang="en-US" sz="2000" b="0" dirty="0" err="1">
                          <a:effectLst/>
                          <a:latin typeface="Century Schoolbook" panose="02040604050505020304" pitchFamily="18" charset="0"/>
                          <a:cs typeface="Times New Roman" panose="02020603050405020304" pitchFamily="18" charset="0"/>
                        </a:rPr>
                        <a:t>Menovshchikov</a:t>
                      </a:r>
                      <a:r>
                        <a:rPr lang="en-US" sz="2000" b="0" dirty="0">
                          <a:effectLst/>
                          <a:latin typeface="Century Schoolbook" panose="02040604050505020304" pitchFamily="18" charset="0"/>
                          <a:cs typeface="Times New Roman" panose="02020603050405020304" pitchFamily="18" charset="0"/>
                        </a:rPr>
                        <a:t> 1964:135)</a:t>
                      </a:r>
                      <a:endParaRPr lang="en-US" sz="2000" b="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241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44616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14A20-0D5A-958E-1506-9154B6C19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28661"/>
            <a:ext cx="9905998" cy="1478570"/>
          </a:xfrm>
        </p:spPr>
        <p:txBody>
          <a:bodyPr/>
          <a:lstStyle/>
          <a:p>
            <a:r>
              <a:rPr lang="en-US" dirty="0"/>
              <a:t>OTHER WAYS IN WHICH SIR = CSY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BE451-8CFA-EDA2-1C57-428E107F7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240972"/>
            <a:ext cx="9905999" cy="5214258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 err="1">
                <a:solidFill>
                  <a:srgbClr val="FFFF00"/>
                </a:solidFill>
              </a:rPr>
              <a:t>Sirenikski</a:t>
            </a:r>
            <a:r>
              <a:rPr lang="en-US" sz="3400" dirty="0">
                <a:solidFill>
                  <a:srgbClr val="FFFF00"/>
                </a:solidFill>
              </a:rPr>
              <a:t> is particularly like CSY at multiple grammatical levels</a:t>
            </a:r>
          </a:p>
          <a:p>
            <a:r>
              <a:rPr lang="en-US" dirty="0"/>
              <a:t>Like Yupik languages (cf. de Reuse 1994:34 and Jacobson (1982), </a:t>
            </a:r>
            <a:r>
              <a:rPr lang="en-US" dirty="0" err="1"/>
              <a:t>Sirenikski</a:t>
            </a:r>
            <a:r>
              <a:rPr lang="en-US" dirty="0"/>
              <a:t> allows verbs to be inflected with oblique cases as nouns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Like CSY (cf. de Reuse 1994:32-33, 140), </a:t>
            </a:r>
            <a:r>
              <a:rPr lang="en-US" dirty="0" err="1"/>
              <a:t>Sirenikski</a:t>
            </a:r>
            <a:r>
              <a:rPr lang="en-US" dirty="0"/>
              <a:t> uses a comitative derivational affix or a verb with locative case to indicate comitative</a:t>
            </a:r>
          </a:p>
          <a:p>
            <a:r>
              <a:rPr lang="en-US" dirty="0"/>
              <a:t>Personal pronouns like CSY, and yet not necessarily borrowed (cf. Sir 3sg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laŋa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CSY </a:t>
            </a:r>
            <a:r>
              <a:rPr lang="en-US" i="1" dirty="0"/>
              <a:t> </a:t>
            </a:r>
            <a:r>
              <a:rPr lang="en-US" sz="2400" i="1" kern="1200" dirty="0" err="1">
                <a:effectLst/>
              </a:rPr>
              <a:t>əl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ŋa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Like CSY in having expanded the use of the schwa (cf. Sir </a:t>
            </a:r>
            <a:r>
              <a:rPr lang="en-US" i="1" dirty="0" err="1"/>
              <a:t>siɣəsqəχ</a:t>
            </a:r>
            <a:r>
              <a:rPr lang="en-US" i="1" dirty="0"/>
              <a:t>, </a:t>
            </a:r>
            <a:r>
              <a:rPr lang="en-US" dirty="0"/>
              <a:t>CSY </a:t>
            </a:r>
            <a:r>
              <a:rPr lang="en-US" i="1" dirty="0" err="1"/>
              <a:t>s</a:t>
            </a:r>
            <a:r>
              <a:rPr lang="en-US" b="1" i="1" dirty="0" err="1"/>
              <a:t>ə</a:t>
            </a:r>
            <a:r>
              <a:rPr lang="en-US" i="1" dirty="0" err="1"/>
              <a:t>ɣəsquq</a:t>
            </a:r>
            <a:r>
              <a:rPr lang="en-US" i="1" dirty="0">
                <a:latin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</a:rPr>
              <a:t>‘fish roe,’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but nevertheless independent development (cf. Sir </a:t>
            </a:r>
            <a:r>
              <a:rPr lang="en-US" sz="2400" i="1" dirty="0" err="1">
                <a:effectLst/>
              </a:rPr>
              <a:t>siɬəqəχ</a:t>
            </a:r>
            <a:endParaRPr lang="en-US" sz="2400" i="1" dirty="0">
              <a:effectLst/>
            </a:endParaRP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sz="2400" dirty="0">
                <a:effectLst/>
              </a:rPr>
              <a:t>CSY </a:t>
            </a:r>
            <a:r>
              <a:rPr lang="en-US" sz="2400" i="1" dirty="0" err="1">
                <a:effectLst/>
              </a:rPr>
              <a:t>əsɬəquq</a:t>
            </a:r>
            <a:r>
              <a:rPr lang="en-US" sz="2400" i="1" dirty="0">
                <a:effectLst/>
              </a:rPr>
              <a:t> </a:t>
            </a:r>
            <a:r>
              <a:rPr lang="en-US" sz="2400" dirty="0">
                <a:effectLst/>
              </a:rPr>
              <a:t>‘hind flipper’</a:t>
            </a:r>
            <a:r>
              <a:rPr lang="en-US" sz="2400" b="1" dirty="0">
                <a:effectLst/>
              </a:rPr>
              <a:t>)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Like CSY in semantic differences with other Y/I languages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Etc.</a:t>
            </a:r>
            <a:endParaRPr lang="en-US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A73178D-B8A1-A45C-4FCD-A4DD6F8D60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850046"/>
              </p:ext>
            </p:extLst>
          </p:nvPr>
        </p:nvGraphicFramePr>
        <p:xfrm>
          <a:off x="1495458" y="2418080"/>
          <a:ext cx="8447640" cy="10109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053708">
                  <a:extLst>
                    <a:ext uri="{9D8B030D-6E8A-4147-A177-3AD203B41FA5}">
                      <a16:colId xmlns:a16="http://schemas.microsoft.com/office/drawing/2014/main" val="1636956584"/>
                    </a:ext>
                  </a:extLst>
                </a:gridCol>
                <a:gridCol w="3767912">
                  <a:extLst>
                    <a:ext uri="{9D8B030D-6E8A-4147-A177-3AD203B41FA5}">
                      <a16:colId xmlns:a16="http://schemas.microsoft.com/office/drawing/2014/main" val="957271413"/>
                    </a:ext>
                  </a:extLst>
                </a:gridCol>
                <a:gridCol w="1626020">
                  <a:extLst>
                    <a:ext uri="{9D8B030D-6E8A-4147-A177-3AD203B41FA5}">
                      <a16:colId xmlns:a16="http://schemas.microsoft.com/office/drawing/2014/main" val="3525796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i="1" kern="1200" dirty="0" err="1">
                          <a:solidFill>
                            <a:schemeClr val="bg1"/>
                          </a:solidFill>
                          <a:effectLst/>
                        </a:rPr>
                        <a:t>Nukə</a:t>
                      </a:r>
                      <a:r>
                        <a:rPr lang="en-US" sz="1800" b="0" i="1" kern="1200" dirty="0">
                          <a:solidFill>
                            <a:schemeClr val="bg1"/>
                          </a:solidFill>
                          <a:effectLst/>
                        </a:rPr>
                        <a:t>-ka</a:t>
                      </a:r>
                    </a:p>
                    <a:p>
                      <a:r>
                        <a:rPr lang="en-US" sz="1800" b="0" kern="1200" dirty="0">
                          <a:solidFill>
                            <a:schemeClr val="bg1"/>
                          </a:solidFill>
                          <a:effectLst/>
                        </a:rPr>
                        <a:t>sister-</a:t>
                      </a:r>
                      <a:r>
                        <a:rPr lang="en-US" sz="1800" b="0" kern="1200" cap="small" dirty="0">
                          <a:solidFill>
                            <a:schemeClr val="bg1"/>
                          </a:solidFill>
                          <a:effectLst/>
                        </a:rPr>
                        <a:t>1sg.poss/</a:t>
                      </a:r>
                      <a:r>
                        <a:rPr lang="en-US" sz="1800" b="0" kern="1200" cap="small" dirty="0" err="1">
                          <a:solidFill>
                            <a:schemeClr val="bg1"/>
                          </a:solidFill>
                          <a:effectLst/>
                        </a:rPr>
                        <a:t>sg.posm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1" kern="1200" dirty="0" err="1">
                          <a:solidFill>
                            <a:schemeClr val="bg1"/>
                          </a:solidFill>
                          <a:effectLst/>
                        </a:rPr>
                        <a:t>nuskiʁ-ə-pəjəχ</a:t>
                      </a:r>
                      <a:r>
                        <a:rPr lang="en-US" sz="1800" b="0" i="1" kern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</a:p>
                    <a:p>
                      <a:r>
                        <a:rPr lang="en-US" sz="1800" b="0" kern="1200" dirty="0" err="1">
                          <a:solidFill>
                            <a:schemeClr val="bg1"/>
                          </a:solidFill>
                          <a:effectLst/>
                        </a:rPr>
                        <a:t>older.sibling</a:t>
                      </a:r>
                      <a:r>
                        <a:rPr lang="en-US" sz="1800" b="0" kern="1200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r>
                        <a:rPr lang="en-US" sz="1800" b="0" kern="1200" cap="small" dirty="0">
                          <a:solidFill>
                            <a:schemeClr val="bg1"/>
                          </a:solidFill>
                          <a:effectLst/>
                        </a:rPr>
                        <a:t>cop</a:t>
                      </a:r>
                      <a:r>
                        <a:rPr lang="en-US" sz="1800" b="0" kern="1200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r>
                        <a:rPr lang="en-US" sz="1800" b="0" kern="1200" dirty="0" err="1">
                          <a:solidFill>
                            <a:schemeClr val="bg1"/>
                          </a:solidFill>
                          <a:effectLst/>
                        </a:rPr>
                        <a:t>real.</a:t>
                      </a:r>
                      <a:r>
                        <a:rPr lang="en-US" sz="1800" b="0" kern="1200" cap="small" dirty="0" err="1">
                          <a:solidFill>
                            <a:schemeClr val="bg1"/>
                          </a:solidFill>
                          <a:effectLst/>
                        </a:rPr>
                        <a:t>abs.sg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1" kern="1200" dirty="0" err="1">
                          <a:solidFill>
                            <a:schemeClr val="bg1"/>
                          </a:solidFill>
                          <a:effectLst/>
                        </a:rPr>
                        <a:t>məŋə-nəŋ</a:t>
                      </a:r>
                      <a:r>
                        <a:rPr lang="en-US" sz="1800" b="0" kern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</a:p>
                    <a:p>
                      <a:r>
                        <a:rPr lang="en-US" sz="1800" b="0" kern="1200" cap="small" dirty="0">
                          <a:solidFill>
                            <a:schemeClr val="bg1"/>
                          </a:solidFill>
                          <a:effectLst/>
                        </a:rPr>
                        <a:t>1sg-ins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218645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</a:rPr>
                        <a:t>‘My sister was older than me’ (</a:t>
                      </a:r>
                      <a:r>
                        <a:rPr lang="en-US" sz="1800" kern="1200" dirty="0" err="1">
                          <a:solidFill>
                            <a:schemeClr val="bg1"/>
                          </a:solidFill>
                          <a:effectLst/>
                        </a:rPr>
                        <a:t>Menovshchikov</a:t>
                      </a: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</a:rPr>
                        <a:t> 1964:168)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145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95564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4DB20-BE8A-1D20-3EA0-D4476F332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68775"/>
            <a:ext cx="9905998" cy="1478570"/>
          </a:xfrm>
        </p:spPr>
        <p:txBody>
          <a:bodyPr/>
          <a:lstStyle/>
          <a:p>
            <a:r>
              <a:rPr lang="en-US" dirty="0"/>
              <a:t>Comparison of features in </a:t>
            </a:r>
            <a:r>
              <a:rPr lang="en-US" dirty="0" err="1"/>
              <a:t>Sireniski</a:t>
            </a:r>
            <a:r>
              <a:rPr lang="en-US" dirty="0"/>
              <a:t>, </a:t>
            </a:r>
            <a:r>
              <a:rPr lang="en-US" dirty="0" err="1"/>
              <a:t>yupik</a:t>
            </a:r>
            <a:r>
              <a:rPr lang="en-US" dirty="0"/>
              <a:t>, and </a:t>
            </a:r>
            <a:r>
              <a:rPr lang="en-US" dirty="0" err="1"/>
              <a:t>inuit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C69D6-3B96-2F96-548A-5F0DBFF22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55228"/>
            <a:ext cx="9905999" cy="4035973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ED33795-2B25-1000-97AC-4F2DB50BE7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508448"/>
              </p:ext>
            </p:extLst>
          </p:nvPr>
        </p:nvGraphicFramePr>
        <p:xfrm>
          <a:off x="1231105" y="1871505"/>
          <a:ext cx="9726611" cy="46177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078136">
                  <a:extLst>
                    <a:ext uri="{9D8B030D-6E8A-4147-A177-3AD203B41FA5}">
                      <a16:colId xmlns:a16="http://schemas.microsoft.com/office/drawing/2014/main" val="2285081129"/>
                    </a:ext>
                  </a:extLst>
                </a:gridCol>
                <a:gridCol w="2028497">
                  <a:extLst>
                    <a:ext uri="{9D8B030D-6E8A-4147-A177-3AD203B41FA5}">
                      <a16:colId xmlns:a16="http://schemas.microsoft.com/office/drawing/2014/main" val="239970371"/>
                    </a:ext>
                  </a:extLst>
                </a:gridCol>
                <a:gridCol w="2188325">
                  <a:extLst>
                    <a:ext uri="{9D8B030D-6E8A-4147-A177-3AD203B41FA5}">
                      <a16:colId xmlns:a16="http://schemas.microsoft.com/office/drawing/2014/main" val="2242478023"/>
                    </a:ext>
                  </a:extLst>
                </a:gridCol>
                <a:gridCol w="2431653">
                  <a:extLst>
                    <a:ext uri="{9D8B030D-6E8A-4147-A177-3AD203B41FA5}">
                      <a16:colId xmlns:a16="http://schemas.microsoft.com/office/drawing/2014/main" val="7890782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Features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Sirenikski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Yupik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Inuit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0165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overall lexicon (Swadesh)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6430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vowels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772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common sound rules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745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prosody vs gemination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prosody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prosody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gemination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1089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ablative/instrumental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different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01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indicative/participial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suppletive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suppletive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same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306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common reconstruction of roots between Sir and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almost 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199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common reconstruction of derivational morphemes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/>
                        <a:t>16.8%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(1.7%, doubtful)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954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person inflection phonology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/>
                        <a:t>same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different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05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mood morphology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/>
                        <a:t>same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different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50779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8906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14B01-69E3-E55B-2B4B-25027D536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Sirenikski</a:t>
            </a:r>
            <a:r>
              <a:rPr lang="en-US" dirty="0"/>
              <a:t> as a separate branch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30541-B385-43B3-47E5-FFDAEC752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30829"/>
            <a:ext cx="9905999" cy="4702628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Contact effects have masked the degree to which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Sirenikski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similar to Yupik languages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assumption has been that similarities with Yupik, especially CSY, is due to recent and close contact between CSY and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Sirenikski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/>
            <a:r>
              <a:rPr lang="en-US" dirty="0"/>
              <a:t>reconstruction to PY-S corrupted by an unknowable level of borrowing</a:t>
            </a:r>
          </a:p>
          <a:p>
            <a:pPr lvl="1"/>
            <a:r>
              <a:rPr lang="en-US" dirty="0"/>
              <a:t>In fact, the differences are a result of different periods and types of contact, and not particularly of </a:t>
            </a:r>
            <a:r>
              <a:rPr lang="en-US" dirty="0" err="1"/>
              <a:t>Sirenikski</a:t>
            </a:r>
            <a:r>
              <a:rPr lang="en-US" dirty="0"/>
              <a:t> conservatism  </a:t>
            </a:r>
          </a:p>
          <a:p>
            <a:pPr lvl="2"/>
            <a:r>
              <a:rPr lang="en-US" dirty="0"/>
              <a:t>vowel reduction and epenthesis, from contact with Chukchi, led to the belief that </a:t>
            </a:r>
            <a:r>
              <a:rPr lang="en-US" dirty="0" err="1"/>
              <a:t>Sirenikski</a:t>
            </a:r>
            <a:r>
              <a:rPr lang="en-US" dirty="0"/>
              <a:t> prosody is qualitatively different from Yupik, and that its intervocalic consonant retention is unique</a:t>
            </a:r>
          </a:p>
          <a:p>
            <a:pPr lvl="2"/>
            <a:r>
              <a:rPr lang="en-US" dirty="0"/>
              <a:t>sound rules shared by SPI, gave the false impression that </a:t>
            </a:r>
            <a:r>
              <a:rPr lang="en-US" dirty="0" err="1"/>
              <a:t>Sirenikski</a:t>
            </a:r>
            <a:r>
              <a:rPr lang="en-US" dirty="0"/>
              <a:t> is intermediate between Yupik and Inuit</a:t>
            </a:r>
          </a:p>
          <a:p>
            <a:pPr lvl="2"/>
            <a:r>
              <a:rPr lang="en-US" dirty="0"/>
              <a:t>long-term contact with CSY has resulted in similar, but not necessarily identical, phonological and semantic developments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221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D5FE6-CEB3-A522-39F5-924EFFC76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2D7E0-FA47-8FDC-2C8F-16FE82909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398999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Weight of evidence suggests that </a:t>
            </a:r>
            <a:r>
              <a:rPr lang="en-US" dirty="0" err="1"/>
              <a:t>Sirenikski</a:t>
            </a:r>
            <a:r>
              <a:rPr lang="en-US" dirty="0"/>
              <a:t> is, in fact, a Yupik language</a:t>
            </a:r>
          </a:p>
          <a:p>
            <a:r>
              <a:rPr lang="en-US" dirty="0"/>
              <a:t>It changes how we must view </a:t>
            </a:r>
            <a:r>
              <a:rPr lang="en-US" dirty="0" err="1"/>
              <a:t>Sirenikski</a:t>
            </a:r>
            <a:r>
              <a:rPr lang="en-US" dirty="0"/>
              <a:t> within EA, and the time depth of the language family</a:t>
            </a:r>
          </a:p>
          <a:p>
            <a:r>
              <a:rPr lang="en-US" dirty="0"/>
              <a:t>It points out how little we really know about the development of the Y/I/S languages</a:t>
            </a:r>
          </a:p>
          <a:p>
            <a:pPr lvl="1"/>
            <a:r>
              <a:rPr lang="en-US" dirty="0"/>
              <a:t>inadequate knowledge of lexical, phonological, and semantic changes</a:t>
            </a:r>
          </a:p>
          <a:p>
            <a:pPr lvl="1"/>
            <a:r>
              <a:rPr lang="en-US" dirty="0"/>
              <a:t>inadequate appreciation for the role of contact on both </a:t>
            </a:r>
            <a:r>
              <a:rPr lang="en-US" dirty="0" err="1"/>
              <a:t>Sirenikski</a:t>
            </a:r>
            <a:r>
              <a:rPr lang="en-US" dirty="0"/>
              <a:t> as an individual language and on the language family itself</a:t>
            </a:r>
          </a:p>
          <a:p>
            <a:r>
              <a:rPr lang="en-US" dirty="0"/>
              <a:t>We need to go back and reevaluate our assumptions about the developments in the language family, and account for more lateral changes</a:t>
            </a:r>
          </a:p>
        </p:txBody>
      </p:sp>
    </p:spTree>
    <p:extLst>
      <p:ext uri="{BB962C8B-B14F-4D97-AF65-F5344CB8AC3E}">
        <p14:creationId xmlns:p14="http://schemas.microsoft.com/office/powerpoint/2010/main" val="1097060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D9D0B-FFB0-AE84-6559-48F6BC9D7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1183"/>
            <a:ext cx="9905998" cy="1478570"/>
          </a:xfrm>
        </p:spPr>
        <p:txBody>
          <a:bodyPr/>
          <a:lstStyle/>
          <a:p>
            <a:pPr algn="ctr"/>
            <a:r>
              <a:rPr lang="en-US" dirty="0"/>
              <a:t>the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DAFC1-08C3-4FF3-BD16-FE496F0AE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489752"/>
            <a:ext cx="9905999" cy="480347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placement of </a:t>
            </a:r>
            <a:r>
              <a:rPr lang="en-US" dirty="0" err="1"/>
              <a:t>Sirenikski</a:t>
            </a:r>
            <a:r>
              <a:rPr lang="en-US" dirty="0"/>
              <a:t> on the EA language family tree is unresolved</a:t>
            </a:r>
          </a:p>
          <a:p>
            <a:pPr lvl="1"/>
            <a:r>
              <a:rPr lang="en-US" dirty="0"/>
              <a:t>Assumption (since at least Marsh and Swadesh 1951) that Yupik and Inuit branches separated ca 2000 BP.  There are two main positions regarding </a:t>
            </a:r>
            <a:r>
              <a:rPr lang="en-US" dirty="0" err="1"/>
              <a:t>Sirenikski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 err="1"/>
              <a:t>Sirenikski</a:t>
            </a:r>
            <a:r>
              <a:rPr lang="en-US" dirty="0"/>
              <a:t> separated early from other Yupik and Inuit languages to create a 3</a:t>
            </a:r>
            <a:r>
              <a:rPr lang="en-US" baseline="30000" dirty="0"/>
              <a:t>rd</a:t>
            </a:r>
            <a:r>
              <a:rPr lang="en-US" dirty="0"/>
              <a:t>, distinct branch.  </a:t>
            </a:r>
          </a:p>
          <a:p>
            <a:pPr lvl="2"/>
            <a:r>
              <a:rPr lang="en-US" dirty="0"/>
              <a:t>it is the sole representative of that branch </a:t>
            </a:r>
          </a:p>
          <a:p>
            <a:pPr lvl="2"/>
            <a:r>
              <a:rPr lang="en-US" dirty="0"/>
              <a:t>it is a conservative, relic language</a:t>
            </a:r>
          </a:p>
          <a:p>
            <a:pPr lvl="2"/>
            <a:r>
              <a:rPr lang="en-US" dirty="0"/>
              <a:t>it may never have been spoken in Alaska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/>
              <a:t>Sirenikski</a:t>
            </a:r>
            <a:r>
              <a:rPr lang="en-US" dirty="0"/>
              <a:t> separated early from Yupik specifically, and it is a Yupik language</a:t>
            </a:r>
          </a:p>
        </p:txBody>
      </p:sp>
    </p:spTree>
    <p:extLst>
      <p:ext uri="{BB962C8B-B14F-4D97-AF65-F5344CB8AC3E}">
        <p14:creationId xmlns:p14="http://schemas.microsoft.com/office/powerpoint/2010/main" val="205280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7235E-9D35-84F3-6F59-28E42A068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58461"/>
          </a:xfrm>
        </p:spPr>
        <p:txBody>
          <a:bodyPr>
            <a:normAutofit fontScale="90000"/>
          </a:bodyPr>
          <a:lstStyle/>
          <a:p>
            <a:pPr marL="180975">
              <a:tabLst>
                <a:tab pos="628650" algn="l"/>
              </a:tabLst>
            </a:pPr>
            <a:r>
              <a:rPr lang="en-US" sz="44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SELECTED REFERENCES</a:t>
            </a:r>
            <a:br>
              <a:rPr lang="en-US" sz="44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4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01B993-14B2-D9CF-17D9-D36BFF890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376979"/>
            <a:ext cx="9905999" cy="47871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Berge, Anna. 2018. Re-evaluating the linguistic reconstruction of Proto-Eskimo-Aleut. </a:t>
            </a:r>
            <a:r>
              <a:rPr lang="en-US" sz="1600" i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Historical Linguistics</a:t>
            </a:r>
            <a:r>
              <a:rPr lang="en-US" sz="16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8(2). 231–273</a:t>
            </a:r>
            <a:r>
              <a:rPr lang="en-US" sz="1600" i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6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Berge, Anna.  submitted.  Innovation in </a:t>
            </a:r>
            <a:r>
              <a:rPr lang="en-US" sz="1600" cap="none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Eskaleut</a:t>
            </a:r>
            <a:r>
              <a:rPr lang="en-US" sz="16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Dependent Moods.</a:t>
            </a:r>
          </a:p>
          <a:p>
            <a:pPr marL="0" indent="0">
              <a:buNone/>
            </a:pPr>
            <a:br>
              <a:rPr lang="en-US" sz="16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cap="none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Bergsland</a:t>
            </a:r>
            <a:r>
              <a:rPr lang="en-US" sz="16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Knut, 1986.  ‘Comparative Eskimo-Aleut phonology and lexicon’, </a:t>
            </a:r>
            <a:r>
              <a:rPr lang="en-US" sz="1600" i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Journal de la Société Finno-</a:t>
            </a:r>
            <a:r>
              <a:rPr lang="en-US" sz="1600" i="1" cap="none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ougrienne</a:t>
            </a:r>
            <a:r>
              <a:rPr lang="en-US" sz="16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i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80</a:t>
            </a:r>
            <a:r>
              <a:rPr lang="en-US" sz="16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63-137.</a:t>
            </a:r>
          </a:p>
          <a:p>
            <a:pPr marL="0" indent="0">
              <a:buNone/>
            </a:pPr>
            <a:br>
              <a:rPr lang="en-US" sz="16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cap="none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Bergsland</a:t>
            </a:r>
            <a:r>
              <a:rPr lang="en-US" sz="16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Knut. 1997.  How Did the Aleut Language Become Different From the Eskimo Languages?</a:t>
            </a:r>
            <a:r>
              <a:rPr lang="en-US" sz="1600" i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Languages of the Pacific Rim 2:1-17.</a:t>
            </a:r>
          </a:p>
          <a:p>
            <a:pPr marL="0" indent="0">
              <a:buNone/>
            </a:pPr>
            <a:br>
              <a:rPr lang="en-US" sz="16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Reuse, Willem Joseph, 1994.  </a:t>
            </a:r>
            <a:r>
              <a:rPr lang="en-US" sz="1600" i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Siberian Yupik Eskimo:  The Language and its Contacts with Chukchi.</a:t>
            </a:r>
            <a:r>
              <a:rPr lang="en-US" sz="16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Studies in the Indigenous Languages of the Americas.  Salt Lake City:  University of Utah.</a:t>
            </a:r>
          </a:p>
          <a:p>
            <a:pPr marL="0" indent="0">
              <a:buNone/>
            </a:pPr>
            <a:br>
              <a:rPr lang="en-US" sz="16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Dunn, Michael John. 1999</a:t>
            </a:r>
            <a:r>
              <a:rPr lang="en-US" sz="1600" i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 Grammar of Chukchi. Ph.D. dissertation, </a:t>
            </a:r>
            <a:r>
              <a:rPr lang="en-US" sz="1600" i="1" cap="none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mss.</a:t>
            </a:r>
            <a:r>
              <a:rPr lang="en-US" sz="1600" i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Canberra: Australian National University</a:t>
            </a:r>
            <a:r>
              <a:rPr lang="en-US" sz="1600" i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br>
              <a:rPr lang="en-US" sz="14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944316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79F14-D290-86C7-9912-2E7C7A3A57B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43000" y="333487"/>
            <a:ext cx="9906000" cy="604579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6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Fortescue, Michael, Jacobson, Steven &amp; Kaplan, Lawrence, 1994 [2</a:t>
            </a:r>
            <a:r>
              <a:rPr lang="en-US" sz="1600" cap="none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sz="16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ed. 2010].  </a:t>
            </a:r>
            <a:r>
              <a:rPr lang="en-US" sz="1600" i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Comparative Eskimo Dictionary with Aleut Cognates</a:t>
            </a:r>
            <a:r>
              <a:rPr lang="en-US" sz="16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2nd ed.,  Fairbanks:  Alaska Native Language Center.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6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Jacobson, Steven A.  1982.  Types of Partial Nominalization in Central </a:t>
            </a:r>
            <a:r>
              <a:rPr lang="en-US" sz="1600" cap="none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Yup'ik</a:t>
            </a:r>
            <a:r>
              <a:rPr lang="en-US" sz="16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Eskimo. </a:t>
            </a:r>
            <a:r>
              <a:rPr lang="en-US" sz="1600" i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Études/Inuit/Studies</a:t>
            </a:r>
            <a:r>
              <a:rPr lang="en-US" sz="16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6:2:51-59 </a:t>
            </a:r>
          </a:p>
          <a:p>
            <a:pPr marL="0" indent="0">
              <a:lnSpc>
                <a:spcPct val="100000"/>
              </a:lnSpc>
              <a:buNone/>
            </a:pPr>
            <a:br>
              <a:rPr lang="en-US" sz="16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Jacobson, Steven A. 1990. Comparison of Central Alaskan </a:t>
            </a:r>
            <a:r>
              <a:rPr lang="en-US" sz="1600" cap="none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Yup'ik</a:t>
            </a:r>
            <a:r>
              <a:rPr lang="en-US" sz="16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Eskimo and Central Siberian Yupik Eskimo. </a:t>
            </a:r>
            <a:r>
              <a:rPr lang="en-US" sz="1600" i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American linguistics</a:t>
            </a:r>
            <a:r>
              <a:rPr lang="en-US" sz="16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56(2). 264–286.</a:t>
            </a:r>
          </a:p>
          <a:p>
            <a:pPr marL="0" indent="0">
              <a:lnSpc>
                <a:spcPct val="100000"/>
              </a:lnSpc>
              <a:buNone/>
            </a:pPr>
            <a:br>
              <a:rPr lang="en-US" sz="16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Kaplan, Lawrence D. 1985. Seward Peninsula consonant gradation and its relationship to Prosody. In Michael Krauss (ed.), </a:t>
            </a:r>
            <a:r>
              <a:rPr lang="en-US" sz="1600" i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Yupik Eskimo prosodic systems: Descriptive and comparative studies</a:t>
            </a:r>
            <a:r>
              <a:rPr lang="en-US" sz="16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191–210. (Alaska Native Language Center Research Papers 7). Fairbanks: Alaska Native Language Center.</a:t>
            </a:r>
          </a:p>
          <a:p>
            <a:pPr marL="0" indent="0">
              <a:lnSpc>
                <a:spcPct val="100000"/>
              </a:lnSpc>
              <a:buNone/>
            </a:pPr>
            <a:br>
              <a:rPr lang="en-US" sz="16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Krauss, Michael, 1985.  ‘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Sirenikski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and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Naukanski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’, in Michael Krauss (ed.),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Yupik Eskimo Prosodic Systems: Descriptive and Comparative Studies 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(Alaska Research Papers 7),  Fairbanks:  ANLC.</a:t>
            </a:r>
          </a:p>
          <a:p>
            <a:pPr marL="0" indent="0">
              <a:lnSpc>
                <a:spcPct val="100000"/>
              </a:lnSpc>
              <a:buNone/>
            </a:pPr>
            <a:b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Krauss, Michael, 1994.  ‘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Sirenikski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y- and Proto-Eskimo *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ñ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-’,  in Jens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Elmegård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Rasmusson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(ed.),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Linguistic Studies in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Honour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of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Jørgen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Rischel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Acta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Linguistica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Hafnensia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the International Journal of the Copenhagen Linguistic Center vol 27,2,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Copenhagen:  C.A. Reitzel, 323-341.</a:t>
            </a:r>
          </a:p>
          <a:p>
            <a:pPr marL="0" indent="0">
              <a:lnSpc>
                <a:spcPct val="100000"/>
              </a:lnSpc>
              <a:buNone/>
            </a:pPr>
            <a:b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Krupnik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Igor, 1991.  ‘Extinction of the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Sirenikski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language: 1895-1960’,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Études/Inuit/Studies 15,2,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3-22.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6384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402736-78DA-1BCF-727A-90287A1877D5}"/>
              </a:ext>
            </a:extLst>
          </p:cNvPr>
          <p:cNvSpPr txBox="1"/>
          <p:nvPr/>
        </p:nvSpPr>
        <p:spPr>
          <a:xfrm>
            <a:off x="1108037" y="721718"/>
            <a:ext cx="1031658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Marsh, Gordon &amp; Morris Swadesh. 1951. Kleinschmidt Centennial V: Eskimo Aleut Correspondences.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International journal of American linguistics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17(4). 209–216.</a:t>
            </a:r>
            <a:b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sz="1800" dirty="0"/>
          </a:p>
          <a:p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Menovshchikov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Georgiy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A., 1964.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Yazik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Sirenikskikh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Eskimosov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Fonetika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Ocherk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Morfologii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Teksty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Slovar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[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language of the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Sireniki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Eskimos: phonetics, morphological sketch, texts, and dictionary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], Moscow and Leningrad: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Nauka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b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Vakhtin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Nikolai B. &amp; Evgeniy V. Golovko. 1987. The relations in the Yupik Eskimo sub-group according to lexicostatistics.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Études/Inuit/Studies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11(1). 3–18.</a:t>
            </a:r>
            <a:b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011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4184" y="297749"/>
            <a:ext cx="9845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ESKALEUT LANGUAGES: 1</a:t>
            </a:r>
            <a:r>
              <a:rPr 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Scenario</a:t>
            </a:r>
          </a:p>
        </p:txBody>
      </p:sp>
      <p:pic>
        <p:nvPicPr>
          <p:cNvPr id="11" name="Picture 10" descr="aleut_kaya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48" y="4690801"/>
            <a:ext cx="2153243" cy="1425242"/>
          </a:xfrm>
          <a:prstGeom prst="rect">
            <a:avLst/>
          </a:prstGeom>
        </p:spPr>
      </p:pic>
      <p:pic>
        <p:nvPicPr>
          <p:cNvPr id="12" name="Picture 11" descr="Aleut woman-baskets-Alaska-histor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54" y="1315301"/>
            <a:ext cx="1889233" cy="2399026"/>
          </a:xfrm>
          <a:prstGeom prst="rect">
            <a:avLst/>
          </a:prstGeom>
        </p:spPr>
      </p:pic>
      <p:pic>
        <p:nvPicPr>
          <p:cNvPr id="13" name="Picture 12" descr="eskimos_dog_sle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698" y="986549"/>
            <a:ext cx="2114029" cy="1381306"/>
          </a:xfrm>
          <a:prstGeom prst="rect">
            <a:avLst/>
          </a:prstGeom>
        </p:spPr>
      </p:pic>
      <p:pic>
        <p:nvPicPr>
          <p:cNvPr id="14" name="Picture 13" descr="inuit-people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175" y="4871613"/>
            <a:ext cx="1313087" cy="10559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B44EC3-3D4F-0872-B8EF-B44D36209D02}"/>
              </a:ext>
            </a:extLst>
          </p:cNvPr>
          <p:cNvSpPr txBox="1"/>
          <p:nvPr/>
        </p:nvSpPr>
        <p:spPr>
          <a:xfrm>
            <a:off x="3354967" y="1253915"/>
            <a:ext cx="53080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Proto-</a:t>
            </a:r>
            <a:r>
              <a:rPr lang="en-US" dirty="0" err="1"/>
              <a:t>Eskaleut</a:t>
            </a:r>
            <a:endParaRPr lang="en-US" dirty="0"/>
          </a:p>
          <a:p>
            <a:pPr algn="ctr"/>
            <a:r>
              <a:rPr lang="en-US" dirty="0"/>
              <a:t>ca. 4000 BP??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Proto-Aleut I	                   Proto-Yupik/Inuit</a:t>
            </a:r>
          </a:p>
          <a:p>
            <a:pPr algn="ctr"/>
            <a:r>
              <a:rPr lang="en-US" dirty="0"/>
              <a:t> ca. 3500 BP			        	ca. 3000-2500 BP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9750F2-A8D8-67C1-176A-42693BE7B579}"/>
              </a:ext>
            </a:extLst>
          </p:cNvPr>
          <p:cNvSpPr txBox="1"/>
          <p:nvPr/>
        </p:nvSpPr>
        <p:spPr>
          <a:xfrm>
            <a:off x="3351067" y="4025949"/>
            <a:ext cx="1715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Proto-Aleut II</a:t>
            </a:r>
          </a:p>
          <a:p>
            <a:r>
              <a:rPr lang="en-US" dirty="0"/>
              <a:t>ca. 1000 BP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541F2F-47A0-A16D-9569-3E9DD22FE6E9}"/>
              </a:ext>
            </a:extLst>
          </p:cNvPr>
          <p:cNvSpPr txBox="1"/>
          <p:nvPr/>
        </p:nvSpPr>
        <p:spPr>
          <a:xfrm>
            <a:off x="6226230" y="3756856"/>
            <a:ext cx="1483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Proto-Yupik</a:t>
            </a:r>
          </a:p>
          <a:p>
            <a:r>
              <a:rPr lang="en-US" dirty="0"/>
              <a:t>ca. 2000 BP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F247DB-DE72-94A3-0C60-925B638C9C87}"/>
              </a:ext>
            </a:extLst>
          </p:cNvPr>
          <p:cNvSpPr txBox="1"/>
          <p:nvPr/>
        </p:nvSpPr>
        <p:spPr>
          <a:xfrm>
            <a:off x="7917331" y="3988521"/>
            <a:ext cx="1903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Proto-Inuit</a:t>
            </a:r>
          </a:p>
          <a:p>
            <a:r>
              <a:rPr lang="en-US" dirty="0"/>
              <a:t>ca. 1000-800 BP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C4CEC3-3406-985C-23C3-980439E9C623}"/>
              </a:ext>
            </a:extLst>
          </p:cNvPr>
          <p:cNvSpPr txBox="1"/>
          <p:nvPr/>
        </p:nvSpPr>
        <p:spPr>
          <a:xfrm>
            <a:off x="5126022" y="3210765"/>
            <a:ext cx="1939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Proto-</a:t>
            </a:r>
            <a:r>
              <a:rPr lang="en-US" dirty="0" err="1">
                <a:solidFill>
                  <a:srgbClr val="FFFF00"/>
                </a:solidFill>
              </a:rPr>
              <a:t>Sirenikski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ca. 2500BP?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D86D63-1E59-2AFE-DB8D-1C7828693C00}"/>
              </a:ext>
            </a:extLst>
          </p:cNvPr>
          <p:cNvSpPr txBox="1"/>
          <p:nvPr/>
        </p:nvSpPr>
        <p:spPr>
          <a:xfrm>
            <a:off x="3220853" y="5798134"/>
            <a:ext cx="2021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Unangam</a:t>
            </a:r>
            <a:r>
              <a:rPr lang="en-US" dirty="0"/>
              <a:t> </a:t>
            </a:r>
            <a:r>
              <a:rPr lang="en-US" dirty="0" err="1"/>
              <a:t>Tunuu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2460F07-00FA-F109-C03A-6EA3B53FF97A}"/>
              </a:ext>
            </a:extLst>
          </p:cNvPr>
          <p:cNvSpPr txBox="1"/>
          <p:nvPr/>
        </p:nvSpPr>
        <p:spPr>
          <a:xfrm>
            <a:off x="5679409" y="567944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CSY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9C2F9B0-6621-B0BD-FB17-3AE1FC42A63E}"/>
              </a:ext>
            </a:extLst>
          </p:cNvPr>
          <p:cNvSpPr txBox="1"/>
          <p:nvPr/>
        </p:nvSpPr>
        <p:spPr>
          <a:xfrm>
            <a:off x="6095999" y="5931377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Nauk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A50B867-F294-E077-6EB3-179F5C9C01DA}"/>
              </a:ext>
            </a:extLst>
          </p:cNvPr>
          <p:cNvSpPr txBox="1"/>
          <p:nvPr/>
        </p:nvSpPr>
        <p:spPr>
          <a:xfrm>
            <a:off x="6640636" y="5679440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ACECD0-6BDC-B779-5B1C-5760938E461A}"/>
              </a:ext>
            </a:extLst>
          </p:cNvPr>
          <p:cNvSpPr txBox="1"/>
          <p:nvPr/>
        </p:nvSpPr>
        <p:spPr>
          <a:xfrm>
            <a:off x="6948036" y="5982800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Alutiiq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D3CE2C-5036-4D5B-3D33-41C1180FED48}"/>
              </a:ext>
            </a:extLst>
          </p:cNvPr>
          <p:cNvSpPr txBox="1"/>
          <p:nvPr/>
        </p:nvSpPr>
        <p:spPr>
          <a:xfrm>
            <a:off x="8403904" y="5746711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Inuit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89FF9FB-A696-B989-C425-19492B35E6D4}"/>
              </a:ext>
            </a:extLst>
          </p:cNvPr>
          <p:cNvSpPr txBox="1"/>
          <p:nvPr/>
        </p:nvSpPr>
        <p:spPr>
          <a:xfrm>
            <a:off x="5026315" y="5178464"/>
            <a:ext cx="1285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Sirenikski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-1997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90675AF-BDB5-D671-3238-EF4183CB805C}"/>
              </a:ext>
            </a:extLst>
          </p:cNvPr>
          <p:cNvCxnSpPr/>
          <p:nvPr/>
        </p:nvCxnSpPr>
        <p:spPr>
          <a:xfrm>
            <a:off x="4186875" y="3008241"/>
            <a:ext cx="0" cy="939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A921C30-779D-E500-C47F-0DD523DAFDDA}"/>
              </a:ext>
            </a:extLst>
          </p:cNvPr>
          <p:cNvCxnSpPr>
            <a:stCxn id="8" idx="2"/>
            <a:endCxn id="20" idx="0"/>
          </p:cNvCxnSpPr>
          <p:nvPr/>
        </p:nvCxnSpPr>
        <p:spPr>
          <a:xfrm>
            <a:off x="4208791" y="4672280"/>
            <a:ext cx="22916" cy="1125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7342D0A-FCB1-A40F-5C54-3F10E8C902F7}"/>
              </a:ext>
            </a:extLst>
          </p:cNvPr>
          <p:cNvCxnSpPr/>
          <p:nvPr/>
        </p:nvCxnSpPr>
        <p:spPr>
          <a:xfrm flipH="1">
            <a:off x="4368800" y="1920240"/>
            <a:ext cx="1310609" cy="362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343F1EA-985A-B885-C21B-12FD7CF5AEE9}"/>
              </a:ext>
            </a:extLst>
          </p:cNvPr>
          <p:cNvCxnSpPr/>
          <p:nvPr/>
        </p:nvCxnSpPr>
        <p:spPr>
          <a:xfrm>
            <a:off x="5679409" y="1932933"/>
            <a:ext cx="1288370" cy="350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7642A4E-230C-5FC5-66C7-403ABE8061FF}"/>
              </a:ext>
            </a:extLst>
          </p:cNvPr>
          <p:cNvCxnSpPr>
            <a:cxnSpLocks/>
          </p:cNvCxnSpPr>
          <p:nvPr/>
        </p:nvCxnSpPr>
        <p:spPr>
          <a:xfrm flipH="1">
            <a:off x="6226230" y="3058514"/>
            <a:ext cx="1342970" cy="162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C1BB138-DA7F-2748-5423-5A7030E2FB18}"/>
              </a:ext>
            </a:extLst>
          </p:cNvPr>
          <p:cNvCxnSpPr>
            <a:cxnSpLocks/>
          </p:cNvCxnSpPr>
          <p:nvPr/>
        </p:nvCxnSpPr>
        <p:spPr>
          <a:xfrm flipH="1">
            <a:off x="7142480" y="3311601"/>
            <a:ext cx="688618" cy="4027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FE31A71-565E-56E5-BBB7-F69082D4AEFC}"/>
              </a:ext>
            </a:extLst>
          </p:cNvPr>
          <p:cNvCxnSpPr/>
          <p:nvPr/>
        </p:nvCxnSpPr>
        <p:spPr>
          <a:xfrm>
            <a:off x="7569200" y="3053103"/>
            <a:ext cx="834704" cy="8745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4926960-A765-B2AF-B9B0-125CC4165B3C}"/>
              </a:ext>
            </a:extLst>
          </p:cNvPr>
          <p:cNvCxnSpPr/>
          <p:nvPr/>
        </p:nvCxnSpPr>
        <p:spPr>
          <a:xfrm>
            <a:off x="5577840" y="3947549"/>
            <a:ext cx="0" cy="1230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AB13E40-D82E-65A4-1C67-E7CC14647305}"/>
              </a:ext>
            </a:extLst>
          </p:cNvPr>
          <p:cNvCxnSpPr/>
          <p:nvPr/>
        </p:nvCxnSpPr>
        <p:spPr>
          <a:xfrm flipH="1">
            <a:off x="6226230" y="4487614"/>
            <a:ext cx="721806" cy="11918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BB63E27C-0082-A613-E34F-CE9D16C331E1}"/>
              </a:ext>
            </a:extLst>
          </p:cNvPr>
          <p:cNvCxnSpPr/>
          <p:nvPr/>
        </p:nvCxnSpPr>
        <p:spPr>
          <a:xfrm flipH="1">
            <a:off x="6519298" y="4487614"/>
            <a:ext cx="446040" cy="1310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616C55D-D281-6D44-86C1-354E3FAEAB08}"/>
              </a:ext>
            </a:extLst>
          </p:cNvPr>
          <p:cNvCxnSpPr/>
          <p:nvPr/>
        </p:nvCxnSpPr>
        <p:spPr>
          <a:xfrm>
            <a:off x="6991658" y="4486311"/>
            <a:ext cx="0" cy="10588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818B998-6D50-96C1-9151-AB0A63B1CC6C}"/>
              </a:ext>
            </a:extLst>
          </p:cNvPr>
          <p:cNvCxnSpPr/>
          <p:nvPr/>
        </p:nvCxnSpPr>
        <p:spPr>
          <a:xfrm>
            <a:off x="6980633" y="4487614"/>
            <a:ext cx="506156" cy="13764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0FB57EFE-1DDD-DFAF-324C-0B04277DEF7C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8765542" y="4690801"/>
            <a:ext cx="0" cy="1055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489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4184" y="297749"/>
            <a:ext cx="8875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ESKALEUT LANGUAGES: 2</a:t>
            </a:r>
            <a:r>
              <a:rPr 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scenario</a:t>
            </a:r>
          </a:p>
        </p:txBody>
      </p:sp>
      <p:pic>
        <p:nvPicPr>
          <p:cNvPr id="11" name="Picture 10" descr="aleut_kaya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48" y="4690801"/>
            <a:ext cx="2153243" cy="1425242"/>
          </a:xfrm>
          <a:prstGeom prst="rect">
            <a:avLst/>
          </a:prstGeom>
        </p:spPr>
      </p:pic>
      <p:pic>
        <p:nvPicPr>
          <p:cNvPr id="12" name="Picture 11" descr="Aleut woman-baskets-Alaska-histor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54" y="1315301"/>
            <a:ext cx="1889233" cy="2399026"/>
          </a:xfrm>
          <a:prstGeom prst="rect">
            <a:avLst/>
          </a:prstGeom>
        </p:spPr>
      </p:pic>
      <p:pic>
        <p:nvPicPr>
          <p:cNvPr id="13" name="Picture 12" descr="eskimos_dog_sle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363" y="1065786"/>
            <a:ext cx="2333293" cy="1524573"/>
          </a:xfrm>
          <a:prstGeom prst="rect">
            <a:avLst/>
          </a:prstGeom>
        </p:spPr>
      </p:pic>
      <p:pic>
        <p:nvPicPr>
          <p:cNvPr id="14" name="Picture 13" descr="inuit-people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713" y="4736578"/>
            <a:ext cx="1715447" cy="13794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B44EC3-3D4F-0872-B8EF-B44D36209D02}"/>
              </a:ext>
            </a:extLst>
          </p:cNvPr>
          <p:cNvSpPr txBox="1"/>
          <p:nvPr/>
        </p:nvSpPr>
        <p:spPr>
          <a:xfrm>
            <a:off x="3354967" y="1253915"/>
            <a:ext cx="53080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Proto-</a:t>
            </a:r>
            <a:r>
              <a:rPr lang="en-US" dirty="0" err="1"/>
              <a:t>Eskaleut</a:t>
            </a:r>
            <a:endParaRPr lang="en-US" dirty="0"/>
          </a:p>
          <a:p>
            <a:pPr algn="ctr"/>
            <a:r>
              <a:rPr lang="en-US" dirty="0"/>
              <a:t>ca. 4000 BP??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Proto-Aleut I	                   Proto-Yupik/Inuit</a:t>
            </a:r>
          </a:p>
          <a:p>
            <a:pPr algn="ctr"/>
            <a:r>
              <a:rPr lang="en-US" dirty="0"/>
              <a:t> ca. 3500 BP			        	ca. 3000-2500 BP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9750F2-A8D8-67C1-176A-42693BE7B579}"/>
              </a:ext>
            </a:extLst>
          </p:cNvPr>
          <p:cNvSpPr txBox="1"/>
          <p:nvPr/>
        </p:nvSpPr>
        <p:spPr>
          <a:xfrm>
            <a:off x="3351067" y="4025949"/>
            <a:ext cx="1715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Proto-Aleut II</a:t>
            </a:r>
          </a:p>
          <a:p>
            <a:r>
              <a:rPr lang="en-US" dirty="0"/>
              <a:t>ca. 1000 BP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541F2F-47A0-A16D-9569-3E9DD22FE6E9}"/>
              </a:ext>
            </a:extLst>
          </p:cNvPr>
          <p:cNvSpPr txBox="1"/>
          <p:nvPr/>
        </p:nvSpPr>
        <p:spPr>
          <a:xfrm>
            <a:off x="6226230" y="3756856"/>
            <a:ext cx="1483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Proto-Yupik</a:t>
            </a:r>
          </a:p>
          <a:p>
            <a:r>
              <a:rPr lang="en-US" dirty="0"/>
              <a:t>ca. 2000 BP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F247DB-DE72-94A3-0C60-925B638C9C87}"/>
              </a:ext>
            </a:extLst>
          </p:cNvPr>
          <p:cNvSpPr txBox="1"/>
          <p:nvPr/>
        </p:nvSpPr>
        <p:spPr>
          <a:xfrm>
            <a:off x="7917331" y="3988521"/>
            <a:ext cx="1903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Proto-Inuit</a:t>
            </a:r>
          </a:p>
          <a:p>
            <a:r>
              <a:rPr lang="en-US" dirty="0"/>
              <a:t>ca. 1000-800 BP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D86D63-1E59-2AFE-DB8D-1C7828693C00}"/>
              </a:ext>
            </a:extLst>
          </p:cNvPr>
          <p:cNvSpPr txBox="1"/>
          <p:nvPr/>
        </p:nvSpPr>
        <p:spPr>
          <a:xfrm>
            <a:off x="3220853" y="5798134"/>
            <a:ext cx="2021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Unangam</a:t>
            </a:r>
            <a:r>
              <a:rPr lang="en-US" dirty="0"/>
              <a:t> </a:t>
            </a:r>
            <a:r>
              <a:rPr lang="en-US" dirty="0" err="1"/>
              <a:t>Tunuu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2460F07-00FA-F109-C03A-6EA3B53FF97A}"/>
              </a:ext>
            </a:extLst>
          </p:cNvPr>
          <p:cNvSpPr txBox="1"/>
          <p:nvPr/>
        </p:nvSpPr>
        <p:spPr>
          <a:xfrm>
            <a:off x="5679409" y="567944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CSY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9C2F9B0-6621-B0BD-FB17-3AE1FC42A63E}"/>
              </a:ext>
            </a:extLst>
          </p:cNvPr>
          <p:cNvSpPr txBox="1"/>
          <p:nvPr/>
        </p:nvSpPr>
        <p:spPr>
          <a:xfrm>
            <a:off x="6095999" y="5931377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Nauk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A50B867-F294-E077-6EB3-179F5C9C01DA}"/>
              </a:ext>
            </a:extLst>
          </p:cNvPr>
          <p:cNvSpPr txBox="1"/>
          <p:nvPr/>
        </p:nvSpPr>
        <p:spPr>
          <a:xfrm>
            <a:off x="6640636" y="5679440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ACECD0-6BDC-B779-5B1C-5760938E461A}"/>
              </a:ext>
            </a:extLst>
          </p:cNvPr>
          <p:cNvSpPr txBox="1"/>
          <p:nvPr/>
        </p:nvSpPr>
        <p:spPr>
          <a:xfrm>
            <a:off x="6948036" y="5982800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Alutiiq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D3CE2C-5036-4D5B-3D33-41C1180FED48}"/>
              </a:ext>
            </a:extLst>
          </p:cNvPr>
          <p:cNvSpPr txBox="1"/>
          <p:nvPr/>
        </p:nvSpPr>
        <p:spPr>
          <a:xfrm>
            <a:off x="8403904" y="5746711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Inuit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89FF9FB-A696-B989-C425-19492B35E6D4}"/>
              </a:ext>
            </a:extLst>
          </p:cNvPr>
          <p:cNvSpPr txBox="1"/>
          <p:nvPr/>
        </p:nvSpPr>
        <p:spPr>
          <a:xfrm>
            <a:off x="5026315" y="5178464"/>
            <a:ext cx="1285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Sirenikski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-1997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90675AF-BDB5-D671-3238-EF4183CB805C}"/>
              </a:ext>
            </a:extLst>
          </p:cNvPr>
          <p:cNvCxnSpPr/>
          <p:nvPr/>
        </p:nvCxnSpPr>
        <p:spPr>
          <a:xfrm>
            <a:off x="4186875" y="3008241"/>
            <a:ext cx="0" cy="939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A921C30-779D-E500-C47F-0DD523DAFDDA}"/>
              </a:ext>
            </a:extLst>
          </p:cNvPr>
          <p:cNvCxnSpPr>
            <a:stCxn id="8" idx="2"/>
            <a:endCxn id="20" idx="0"/>
          </p:cNvCxnSpPr>
          <p:nvPr/>
        </p:nvCxnSpPr>
        <p:spPr>
          <a:xfrm>
            <a:off x="4208791" y="4672280"/>
            <a:ext cx="22916" cy="1125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7342D0A-FCB1-A40F-5C54-3F10E8C902F7}"/>
              </a:ext>
            </a:extLst>
          </p:cNvPr>
          <p:cNvCxnSpPr/>
          <p:nvPr/>
        </p:nvCxnSpPr>
        <p:spPr>
          <a:xfrm flipH="1">
            <a:off x="4368800" y="1920240"/>
            <a:ext cx="1310609" cy="362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343F1EA-985A-B885-C21B-12FD7CF5AEE9}"/>
              </a:ext>
            </a:extLst>
          </p:cNvPr>
          <p:cNvCxnSpPr/>
          <p:nvPr/>
        </p:nvCxnSpPr>
        <p:spPr>
          <a:xfrm>
            <a:off x="5679409" y="1932933"/>
            <a:ext cx="1288370" cy="350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C1BB138-DA7F-2748-5423-5A7030E2FB18}"/>
              </a:ext>
            </a:extLst>
          </p:cNvPr>
          <p:cNvCxnSpPr>
            <a:cxnSpLocks/>
          </p:cNvCxnSpPr>
          <p:nvPr/>
        </p:nvCxnSpPr>
        <p:spPr>
          <a:xfrm flipH="1">
            <a:off x="7142480" y="3101144"/>
            <a:ext cx="426720" cy="6131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FE31A71-565E-56E5-BBB7-F69082D4AEFC}"/>
              </a:ext>
            </a:extLst>
          </p:cNvPr>
          <p:cNvCxnSpPr/>
          <p:nvPr/>
        </p:nvCxnSpPr>
        <p:spPr>
          <a:xfrm>
            <a:off x="7569200" y="3053103"/>
            <a:ext cx="834704" cy="8745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AB13E40-D82E-65A4-1C67-E7CC14647305}"/>
              </a:ext>
            </a:extLst>
          </p:cNvPr>
          <p:cNvCxnSpPr/>
          <p:nvPr/>
        </p:nvCxnSpPr>
        <p:spPr>
          <a:xfrm flipH="1">
            <a:off x="6226230" y="4487614"/>
            <a:ext cx="721806" cy="11918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BB63E27C-0082-A613-E34F-CE9D16C331E1}"/>
              </a:ext>
            </a:extLst>
          </p:cNvPr>
          <p:cNvCxnSpPr/>
          <p:nvPr/>
        </p:nvCxnSpPr>
        <p:spPr>
          <a:xfrm flipH="1">
            <a:off x="6519298" y="4487614"/>
            <a:ext cx="446040" cy="1310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616C55D-D281-6D44-86C1-354E3FAEAB08}"/>
              </a:ext>
            </a:extLst>
          </p:cNvPr>
          <p:cNvCxnSpPr/>
          <p:nvPr/>
        </p:nvCxnSpPr>
        <p:spPr>
          <a:xfrm>
            <a:off x="6991658" y="4486311"/>
            <a:ext cx="0" cy="10588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818B998-6D50-96C1-9151-AB0A63B1CC6C}"/>
              </a:ext>
            </a:extLst>
          </p:cNvPr>
          <p:cNvCxnSpPr/>
          <p:nvPr/>
        </p:nvCxnSpPr>
        <p:spPr>
          <a:xfrm>
            <a:off x="6980633" y="4487614"/>
            <a:ext cx="506156" cy="13764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0FB57EFE-1DDD-DFAF-324C-0B04277DEF7C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8765542" y="4690801"/>
            <a:ext cx="0" cy="1055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3F87DBB-975A-D869-6B28-AE07899B3BF6}"/>
              </a:ext>
            </a:extLst>
          </p:cNvPr>
          <p:cNvCxnSpPr>
            <a:cxnSpLocks/>
          </p:cNvCxnSpPr>
          <p:nvPr/>
        </p:nvCxnSpPr>
        <p:spPr>
          <a:xfrm flipH="1">
            <a:off x="5617414" y="4505302"/>
            <a:ext cx="1322378" cy="6921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806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3BF54-3C31-F9E9-C818-DE5A4C72B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0A9CD-EC0F-CEF2-AA7F-ADF610516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 the 1980’s, the dominant position has been that </a:t>
            </a:r>
            <a:r>
              <a:rPr lang="en-US" dirty="0" err="1"/>
              <a:t>Sirenikski</a:t>
            </a:r>
            <a:r>
              <a:rPr lang="en-US" dirty="0"/>
              <a:t> is a separate, 3</a:t>
            </a:r>
            <a:r>
              <a:rPr lang="en-US" baseline="30000" dirty="0"/>
              <a:t>rd</a:t>
            </a:r>
            <a:r>
              <a:rPr lang="en-US" dirty="0"/>
              <a:t> branch of PEA, and a conservative, relic language</a:t>
            </a:r>
          </a:p>
          <a:p>
            <a:r>
              <a:rPr lang="en-US" dirty="0"/>
              <a:t>New advances in our knowledge have not been incorporated into the resolution of this question</a:t>
            </a:r>
          </a:p>
          <a:p>
            <a:pPr lvl="1"/>
            <a:r>
              <a:rPr lang="en-US" sz="2600" dirty="0">
                <a:solidFill>
                  <a:srgbClr val="FFFF00"/>
                </a:solidFill>
              </a:rPr>
              <a:t>It is my aim to address this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33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7E2B4-7705-DC05-8A12-9B717BF43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Sirenikski</a:t>
            </a:r>
            <a:r>
              <a:rPr lang="en-US" dirty="0"/>
              <a:t> as a separate branch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1C1B7-235E-E8B0-265D-01C4231ED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971040"/>
            <a:ext cx="9905999" cy="382016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Proponents:  Krauss (1985), </a:t>
            </a:r>
            <a:r>
              <a:rPr lang="en-US" dirty="0" err="1"/>
              <a:t>Vakhtin</a:t>
            </a:r>
            <a:r>
              <a:rPr lang="en-US" dirty="0"/>
              <a:t> and Golovko (1987), Fortescue et al. (2010)</a:t>
            </a:r>
          </a:p>
          <a:p>
            <a:r>
              <a:rPr lang="en-US" dirty="0"/>
              <a:t>Linguistic evidence most commonly cited in support of </a:t>
            </a:r>
            <a:r>
              <a:rPr lang="en-US" dirty="0" err="1"/>
              <a:t>Sirenikski</a:t>
            </a:r>
            <a:r>
              <a:rPr lang="en-US" dirty="0"/>
              <a:t> distinctiveness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Lexical divergence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/>
              <a:t>Sirenikski</a:t>
            </a:r>
            <a:r>
              <a:rPr lang="en-US" dirty="0"/>
              <a:t> retention of intervocalic velar and uvular fricatives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Uniqueness of </a:t>
            </a:r>
            <a:r>
              <a:rPr lang="en-US" dirty="0" err="1"/>
              <a:t>Sirenikski</a:t>
            </a:r>
            <a:r>
              <a:rPr lang="en-US" dirty="0"/>
              <a:t> prosody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Phonological features shared with Yupik in some cases and Inuit in others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(More minor differences cited:  lack of dual number, lack of distinction between ablative and instrumental cases)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93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5692B-A83E-6C8A-399E-4306E1EF3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327514"/>
            <a:ext cx="9905998" cy="1478570"/>
          </a:xfrm>
        </p:spPr>
        <p:txBody>
          <a:bodyPr/>
          <a:lstStyle/>
          <a:p>
            <a:r>
              <a:rPr lang="en-US" dirty="0" err="1"/>
              <a:t>Sirenikski</a:t>
            </a:r>
            <a:r>
              <a:rPr lang="en-US" dirty="0"/>
              <a:t> as a separate branch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E2E76-EF60-BBC6-4EEC-48767F07E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698171"/>
            <a:ext cx="9905999" cy="409303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FFFF00"/>
                </a:solidFill>
              </a:rPr>
              <a:t>Lexical divergence between </a:t>
            </a:r>
            <a:r>
              <a:rPr lang="en-US" dirty="0" err="1">
                <a:solidFill>
                  <a:srgbClr val="FFFF00"/>
                </a:solidFill>
              </a:rPr>
              <a:t>Sirenikski</a:t>
            </a:r>
            <a:r>
              <a:rPr lang="en-US" dirty="0">
                <a:solidFill>
                  <a:srgbClr val="FFFF00"/>
                </a:solidFill>
              </a:rPr>
              <a:t> and the rest of the PE branch of the language family suggests an early separation</a:t>
            </a:r>
          </a:p>
          <a:p>
            <a:pPr lvl="1"/>
            <a:r>
              <a:rPr lang="en-US" dirty="0"/>
              <a:t>This determination is still based on </a:t>
            </a:r>
            <a:r>
              <a:rPr lang="en-US" dirty="0" err="1"/>
              <a:t>Menovshchikov</a:t>
            </a:r>
            <a:r>
              <a:rPr lang="en-US" dirty="0"/>
              <a:t> (1964) and </a:t>
            </a:r>
            <a:r>
              <a:rPr lang="en-US" dirty="0" err="1"/>
              <a:t>Vakhtin</a:t>
            </a:r>
            <a:r>
              <a:rPr lang="en-US" dirty="0"/>
              <a:t> and Golovko </a:t>
            </a:r>
            <a:r>
              <a:rPr lang="en-US"/>
              <a:t>(1987), </a:t>
            </a:r>
            <a:r>
              <a:rPr lang="en-US" dirty="0"/>
              <a:t>based on a comparison of Swadesh-list vocabulary</a:t>
            </a:r>
          </a:p>
          <a:p>
            <a:pPr lvl="1"/>
            <a:r>
              <a:rPr lang="en-US" dirty="0"/>
              <a:t>The publication of the </a:t>
            </a:r>
            <a:r>
              <a:rPr lang="en-US" i="1" dirty="0"/>
              <a:t>Comparative Eskimo Dictionary </a:t>
            </a:r>
            <a:r>
              <a:rPr lang="en-US" dirty="0"/>
              <a:t>(1994, 2010) has made an enormous amount of comparative data available, and a careful examination thereof shows that the divergence is not all that great: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941B844-E075-56CC-9588-ABB4C99BCD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784764"/>
              </p:ext>
            </p:extLst>
          </p:nvPr>
        </p:nvGraphicFramePr>
        <p:xfrm>
          <a:off x="1848395" y="4654369"/>
          <a:ext cx="8939349" cy="10109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429691">
                  <a:extLst>
                    <a:ext uri="{9D8B030D-6E8A-4147-A177-3AD203B41FA5}">
                      <a16:colId xmlns:a16="http://schemas.microsoft.com/office/drawing/2014/main" val="420844246"/>
                    </a:ext>
                  </a:extLst>
                </a:gridCol>
                <a:gridCol w="2922774">
                  <a:extLst>
                    <a:ext uri="{9D8B030D-6E8A-4147-A177-3AD203B41FA5}">
                      <a16:colId xmlns:a16="http://schemas.microsoft.com/office/drawing/2014/main" val="1818696359"/>
                    </a:ext>
                  </a:extLst>
                </a:gridCol>
                <a:gridCol w="1576235">
                  <a:extLst>
                    <a:ext uri="{9D8B030D-6E8A-4147-A177-3AD203B41FA5}">
                      <a16:colId xmlns:a16="http://schemas.microsoft.com/office/drawing/2014/main" val="24642585"/>
                    </a:ext>
                  </a:extLst>
                </a:gridCol>
                <a:gridCol w="2010649">
                  <a:extLst>
                    <a:ext uri="{9D8B030D-6E8A-4147-A177-3AD203B41FA5}">
                      <a16:colId xmlns:a16="http://schemas.microsoft.com/office/drawing/2014/main" val="42413524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 </a:t>
                      </a:r>
                      <a:r>
                        <a:rPr lang="en-US" dirty="0">
                          <a:sym typeface="Wingdings" pitchFamily="2" charset="2"/>
                        </a:rPr>
                        <a:t>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Sirenikski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 </a:t>
                      </a:r>
                      <a:r>
                        <a:rPr lang="en-US" dirty="0">
                          <a:sym typeface="Wingdings" pitchFamily="2" charset="2"/>
                        </a:rPr>
                        <a:t>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CSY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187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en-US" sz="18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caluɣ</a:t>
                      </a:r>
                      <a:r>
                        <a:rPr lang="en-US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‘dry, to be dried out’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saluɣtə</a:t>
                      </a:r>
                      <a:endParaRPr lang="en-US" sz="18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‘dry, to be dried out’</a:t>
                      </a:r>
                      <a:endParaRPr lang="en-US" sz="18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en-US" sz="18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kinəʁ</a:t>
                      </a:r>
                      <a:r>
                        <a:rPr lang="en-US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‘drip dry’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kinəʁ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‘dry’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475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08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{AD75020D-8C3F-D340-8E79-16636D9A2816}tf10001122</Template>
  <TotalTime>14881</TotalTime>
  <Words>5427</Words>
  <Application>Microsoft Macintosh PowerPoint</Application>
  <PresentationFormat>Widescreen</PresentationFormat>
  <Paragraphs>982</Paragraphs>
  <Slides>42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Century Schoolbook</vt:lpstr>
      <vt:lpstr>Times New Roman</vt:lpstr>
      <vt:lpstr>Wingdings</vt:lpstr>
      <vt:lpstr>Circuit</vt:lpstr>
      <vt:lpstr>Sirenikski’s Place on the Eskaleut Language Family Tree</vt:lpstr>
      <vt:lpstr>Sirenikski</vt:lpstr>
      <vt:lpstr>EA language family  Distribution of Languages around Bering Sea</vt:lpstr>
      <vt:lpstr>the question</vt:lpstr>
      <vt:lpstr>PowerPoint Presentation</vt:lpstr>
      <vt:lpstr>PowerPoint Presentation</vt:lpstr>
      <vt:lpstr>The problem</vt:lpstr>
      <vt:lpstr>Sirenikski as a separate branch</vt:lpstr>
      <vt:lpstr>Sirenikski as a separate branch</vt:lpstr>
      <vt:lpstr>Sirenikski as a separate branch</vt:lpstr>
      <vt:lpstr>Sirenikski as a separate branch</vt:lpstr>
      <vt:lpstr>Sirenikski as a separate branch</vt:lpstr>
      <vt:lpstr>Sirenikski as a separate branch</vt:lpstr>
      <vt:lpstr>PowerPoint Presentation</vt:lpstr>
      <vt:lpstr>Sirenikski as a separate branch</vt:lpstr>
      <vt:lpstr>Sirenikski as a separate branch</vt:lpstr>
      <vt:lpstr>Sirenikski as a separate branch</vt:lpstr>
      <vt:lpstr>Sirenikski as a separate branch</vt:lpstr>
      <vt:lpstr>Sirenikski as a separate branch</vt:lpstr>
      <vt:lpstr>sirenikski as a separate branch</vt:lpstr>
      <vt:lpstr>Sirenikski as a separate branch</vt:lpstr>
      <vt:lpstr>Sirenikski as a separate branch</vt:lpstr>
      <vt:lpstr> Sirenikski as a separate branch</vt:lpstr>
      <vt:lpstr>Reevaluating Sirenikski’s place on the family tree</vt:lpstr>
      <vt:lpstr>New Evidence from Archaeology</vt:lpstr>
      <vt:lpstr>Sirenikski as A branch of the Yupik languages</vt:lpstr>
      <vt:lpstr>Sirenikski as A branch of the Yupik languages</vt:lpstr>
      <vt:lpstr>3.  Sirenikski as A branch of the Yupik languages</vt:lpstr>
      <vt:lpstr>3.  Sirenikski as A branch of the Yupik languages</vt:lpstr>
      <vt:lpstr>3.  Sirenikski as A branch of the Yupik languages</vt:lpstr>
      <vt:lpstr>3.  Sirenikski as A branch of the Yupik languages</vt:lpstr>
      <vt:lpstr>3.  Sirenikski as A branch of the Yupik languages</vt:lpstr>
      <vt:lpstr>3.  Sirenikski as A branch of the Yupik languages</vt:lpstr>
      <vt:lpstr>3.  Sirenikski as A branch of the Yupik languages</vt:lpstr>
      <vt:lpstr>3.  Sirenikski as A branch of the Yupik languages</vt:lpstr>
      <vt:lpstr>OTHER WAYS IN WHICH SIR = CSY</vt:lpstr>
      <vt:lpstr>Comparison of features in Sireniski, yupik, and inuit</vt:lpstr>
      <vt:lpstr>Sirenikski as a separate branch</vt:lpstr>
      <vt:lpstr>Conclusions</vt:lpstr>
      <vt:lpstr>SELECTED REFERENCES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Sirenikski’s Place on the Eskaleut Language Family Tree</dc:title>
  <dc:creator>Microsoft Office User</dc:creator>
  <cp:lastModifiedBy>Microsoft Office User</cp:lastModifiedBy>
  <cp:revision>42</cp:revision>
  <dcterms:created xsi:type="dcterms:W3CDTF">2023-08-20T18:25:13Z</dcterms:created>
  <dcterms:modified xsi:type="dcterms:W3CDTF">2023-09-06T19:16:37Z</dcterms:modified>
</cp:coreProperties>
</file>